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9" r:id="rId3"/>
    <p:sldId id="260" r:id="rId4"/>
    <p:sldId id="270" r:id="rId5"/>
    <p:sldId id="261" r:id="rId6"/>
    <p:sldId id="262" r:id="rId7"/>
    <p:sldId id="263" r:id="rId8"/>
    <p:sldId id="271" r:id="rId9"/>
    <p:sldId id="264" r:id="rId10"/>
    <p:sldId id="265" r:id="rId11"/>
    <p:sldId id="266"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59" d="100"/>
          <a:sy n="59" d="100"/>
        </p:scale>
        <p:origin x="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1B96E-67F8-4516-9BF6-2E50B7F5F5CE}" type="datetimeFigureOut">
              <a:rPr lang="en-GB" smtClean="0"/>
              <a:t>10/10/2019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56BB-9758-49A0-A44A-CFA0E98B8275}" type="slidenum">
              <a:rPr lang="en-GB" smtClean="0"/>
              <a:t>‹#›</a:t>
            </a:fld>
            <a:endParaRPr lang="en-GB"/>
          </a:p>
        </p:txBody>
      </p:sp>
    </p:spTree>
    <p:extLst>
      <p:ext uri="{BB962C8B-B14F-4D97-AF65-F5344CB8AC3E}">
        <p14:creationId xmlns:p14="http://schemas.microsoft.com/office/powerpoint/2010/main" val="215817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factors listed on the PowerPoint</a:t>
            </a:r>
            <a:r>
              <a:rPr lang="en-GB" baseline="0" dirty="0" smtClean="0"/>
              <a:t> </a:t>
            </a:r>
            <a:r>
              <a:rPr lang="en-GB" dirty="0" smtClean="0"/>
              <a:t>can have a</a:t>
            </a:r>
            <a:r>
              <a:rPr lang="en-GB" baseline="0" dirty="0" smtClean="0"/>
              <a:t> negative effect on a person's health and wellbeing. However, these effects can hopefully be rectified by the person following a health and wellbeing improvement plan.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GB" baseline="0" dirty="0" smtClean="0"/>
              <a:t>Before showing this </a:t>
            </a:r>
            <a:r>
              <a:rPr lang="en-GB" dirty="0" smtClean="0"/>
              <a:t>PowerPoint</a:t>
            </a:r>
            <a:r>
              <a:rPr lang="en-GB" baseline="0" dirty="0" smtClean="0"/>
              <a:t>, check what students remember about lifestyle choices from Learning aim A. They may suggest and expand on diet, exercise, hygiene, alcohol, nicotine and so on. Tell them they will be considering these issues again as part of compiling their health and wellbeing improvement plans for individuals with specific issues, then show this </a:t>
            </a:r>
            <a:r>
              <a:rPr lang="en-GB" dirty="0" smtClean="0"/>
              <a:t>PowerPoint®</a:t>
            </a:r>
            <a:r>
              <a:rPr lang="en-GB" baseline="0" dirty="0" smtClean="0"/>
              <a:t>.</a:t>
            </a:r>
          </a:p>
          <a:p>
            <a:pPr marL="0" marR="0" indent="0" algn="l" defTabSz="914400" rtl="0" eaLnBrk="0" fontAlgn="base" latinLnBrk="0" hangingPunct="0">
              <a:lnSpc>
                <a:spcPct val="100000"/>
              </a:lnSpc>
              <a:spcBef>
                <a:spcPct val="30000"/>
              </a:spcBef>
              <a:spcAft>
                <a:spcPct val="0"/>
              </a:spcAft>
              <a:buClrTx/>
              <a:buSzTx/>
              <a:buFontTx/>
              <a:buNone/>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GB" baseline="0" dirty="0" smtClean="0"/>
              <a:t>The next two </a:t>
            </a:r>
            <a:r>
              <a:rPr lang="en-GB" dirty="0" smtClean="0"/>
              <a:t>PowerPoints® </a:t>
            </a:r>
            <a:r>
              <a:rPr lang="en-GB" baseline="0" dirty="0" smtClean="0"/>
              <a:t>look at the features of a health and wellbeing improvement plan, along with how students can start one for a given individual.</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2</a:t>
            </a:fld>
            <a:endParaRPr lang="en-GB" altLang="en-US"/>
          </a:p>
        </p:txBody>
      </p:sp>
    </p:spTree>
    <p:extLst>
      <p:ext uri="{BB962C8B-B14F-4D97-AF65-F5344CB8AC3E}">
        <p14:creationId xmlns:p14="http://schemas.microsoft.com/office/powerpoint/2010/main" val="319720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GB" sz="1200" kern="1200" baseline="0" dirty="0" smtClean="0">
                <a:solidFill>
                  <a:schemeClr val="tx1"/>
                </a:solidFill>
                <a:effectLst/>
                <a:latin typeface="Arial" panose="020B0604020202020204" pitchFamily="34" charset="0"/>
                <a:ea typeface="+mn-ea"/>
                <a:cs typeface="+mn-cs"/>
              </a:rPr>
              <a:t>The start of a health and wellbeing improvement plan is generally a statement of the problem(s) to be tackled (see </a:t>
            </a:r>
            <a:r>
              <a:rPr lang="en-GB" dirty="0" smtClean="0"/>
              <a:t>PowerPoint® </a:t>
            </a:r>
            <a:r>
              <a:rPr lang="en-GB" sz="1200" kern="1200" baseline="0" dirty="0" smtClean="0">
                <a:solidFill>
                  <a:schemeClr val="tx1"/>
                </a:solidFill>
                <a:effectLst/>
                <a:latin typeface="Arial" panose="020B0604020202020204" pitchFamily="34" charset="0"/>
                <a:ea typeface="+mn-ea"/>
                <a:cs typeface="+mn-cs"/>
              </a:rPr>
              <a:t>4 in this presentation). However, an assessment of a person’s overall health will need to be made before that statement can be written.</a:t>
            </a:r>
          </a:p>
          <a:p>
            <a:pPr marL="0" marR="0" indent="0" algn="l" defTabSz="914400" rtl="0" eaLnBrk="0" fontAlgn="base" latinLnBrk="0" hangingPunct="0">
              <a:lnSpc>
                <a:spcPct val="100000"/>
              </a:lnSpc>
              <a:spcBef>
                <a:spcPct val="30000"/>
              </a:spcBef>
              <a:spcAft>
                <a:spcPct val="0"/>
              </a:spcAft>
              <a:buClrTx/>
              <a:buSzTx/>
              <a:buFontTx/>
              <a:buNone/>
              <a:defRPr/>
            </a:pPr>
            <a:endParaRPr lang="en-GB" sz="1200" kern="1200" baseline="0" dirty="0" smtClean="0">
              <a:solidFill>
                <a:schemeClr val="tx1"/>
              </a:solidFill>
              <a:effectLst/>
              <a:latin typeface="Arial" panose="020B0604020202020204" pitchFamily="34" charset="0"/>
              <a:ea typeface="+mn-ea"/>
              <a:cs typeface="+mn-cs"/>
            </a:endParaRPr>
          </a:p>
          <a:p>
            <a:r>
              <a:rPr lang="en-GB" dirty="0" smtClean="0"/>
              <a:t>The</a:t>
            </a:r>
            <a:r>
              <a:rPr lang="en-GB" baseline="0" dirty="0" smtClean="0"/>
              <a:t> person writing the plan will need to ask the individual a range of questions about their health, as well as making observations. In the research, they will need to include lifestyle data about the individual and physiological indicators.</a:t>
            </a:r>
            <a:endParaRPr lang="en-GB" dirty="0" smtClean="0"/>
          </a:p>
          <a:p>
            <a:endParaRPr lang="en-GB" dirty="0" smtClean="0"/>
          </a:p>
          <a:p>
            <a:pPr marL="171450" indent="-171450">
              <a:buFont typeface="Arial" panose="020B0604020202020204"/>
              <a:buChar char="•"/>
            </a:pPr>
            <a:r>
              <a:rPr lang="en-GB" dirty="0" smtClean="0"/>
              <a:t>Lifestyle data are facts about how a person chooses</a:t>
            </a:r>
            <a:r>
              <a:rPr lang="en-GB" baseline="0" dirty="0" smtClean="0"/>
              <a:t> to live their life </a:t>
            </a:r>
            <a:r>
              <a:rPr lang="en-GB" dirty="0" smtClean="0"/>
              <a:t>–</a:t>
            </a:r>
            <a:r>
              <a:rPr lang="en-GB" baseline="0" dirty="0" smtClean="0"/>
              <a:t> e.g. how much they might smoke or drink, the type of food they may eat.</a:t>
            </a:r>
          </a:p>
          <a:p>
            <a:pPr marL="171450" indent="-171450">
              <a:buFont typeface="Arial" panose="020B0604020202020204"/>
              <a:buChar char="•"/>
            </a:pPr>
            <a:r>
              <a:rPr lang="en-GB" baseline="0" dirty="0" smtClean="0"/>
              <a:t>Physiological indicators are measurements or observations that can be made to measure health. Some of these were covered in </a:t>
            </a:r>
            <a:r>
              <a:rPr lang="en-GB" dirty="0" smtClean="0"/>
              <a:t>PowerPoint®</a:t>
            </a:r>
            <a:r>
              <a:rPr lang="en-GB" baseline="0" dirty="0" smtClean="0"/>
              <a:t> presentations 4 to 7.</a:t>
            </a:r>
          </a:p>
          <a:p>
            <a:endParaRPr lang="en-GB" dirty="0" smtClean="0"/>
          </a:p>
          <a:p>
            <a:endParaRPr lang="en-GB" baseline="0" dirty="0" smtClean="0"/>
          </a:p>
          <a:p>
            <a:endParaRPr 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3</a:t>
            </a:fld>
            <a:endParaRPr lang="en-GB" altLang="en-US"/>
          </a:p>
        </p:txBody>
      </p:sp>
    </p:spTree>
    <p:extLst>
      <p:ext uri="{BB962C8B-B14F-4D97-AF65-F5344CB8AC3E}">
        <p14:creationId xmlns:p14="http://schemas.microsoft.com/office/powerpoint/2010/main" val="73334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GB" sz="1200" kern="1200" baseline="0" dirty="0" smtClean="0">
                <a:solidFill>
                  <a:schemeClr val="tx1"/>
                </a:solidFill>
                <a:effectLst/>
                <a:latin typeface="Arial" panose="020B0604020202020204" pitchFamily="34" charset="0"/>
                <a:ea typeface="+mn-ea"/>
                <a:cs typeface="+mn-cs"/>
              </a:rPr>
              <a:t>The start of a health and wellbeing improvement plan is generally a statement of the problem(s) to be tackled (see </a:t>
            </a:r>
            <a:r>
              <a:rPr lang="en-GB" dirty="0" smtClean="0"/>
              <a:t>PowerPoint® </a:t>
            </a:r>
            <a:r>
              <a:rPr lang="en-GB" sz="1200" kern="1200" baseline="0" dirty="0" smtClean="0">
                <a:solidFill>
                  <a:schemeClr val="tx1"/>
                </a:solidFill>
                <a:effectLst/>
                <a:latin typeface="Arial" panose="020B0604020202020204" pitchFamily="34" charset="0"/>
                <a:ea typeface="+mn-ea"/>
                <a:cs typeface="+mn-cs"/>
              </a:rPr>
              <a:t>4 in this presentation). However, an assessment of a person’s overall health will need to be made before that statement can be written.</a:t>
            </a:r>
          </a:p>
          <a:p>
            <a:pPr marL="0" marR="0" indent="0" algn="l" defTabSz="914400" rtl="0" eaLnBrk="0" fontAlgn="base" latinLnBrk="0" hangingPunct="0">
              <a:lnSpc>
                <a:spcPct val="100000"/>
              </a:lnSpc>
              <a:spcBef>
                <a:spcPct val="30000"/>
              </a:spcBef>
              <a:spcAft>
                <a:spcPct val="0"/>
              </a:spcAft>
              <a:buClrTx/>
              <a:buSzTx/>
              <a:buFontTx/>
              <a:buNone/>
              <a:defRPr/>
            </a:pPr>
            <a:endParaRPr lang="en-GB" sz="1200" kern="1200" baseline="0" dirty="0" smtClean="0">
              <a:solidFill>
                <a:schemeClr val="tx1"/>
              </a:solidFill>
              <a:effectLst/>
              <a:latin typeface="Arial" panose="020B0604020202020204" pitchFamily="34" charset="0"/>
              <a:ea typeface="+mn-ea"/>
              <a:cs typeface="+mn-cs"/>
            </a:endParaRPr>
          </a:p>
          <a:p>
            <a:r>
              <a:rPr lang="en-GB" dirty="0" smtClean="0"/>
              <a:t>The</a:t>
            </a:r>
            <a:r>
              <a:rPr lang="en-GB" baseline="0" dirty="0" smtClean="0"/>
              <a:t> person writing the plan will need to ask the individual a range of questions about their health, as well as making observations. In the research, they will need to include lifestyle data about the individual and physiological indicators.</a:t>
            </a:r>
            <a:endParaRPr lang="en-GB" dirty="0" smtClean="0"/>
          </a:p>
          <a:p>
            <a:endParaRPr lang="en-GB" dirty="0" smtClean="0"/>
          </a:p>
          <a:p>
            <a:pPr marL="171450" indent="-171450">
              <a:buFont typeface="Arial" panose="020B0604020202020204"/>
              <a:buChar char="•"/>
            </a:pPr>
            <a:r>
              <a:rPr lang="en-GB" dirty="0" smtClean="0"/>
              <a:t>Lifestyle data are facts about how a person chooses</a:t>
            </a:r>
            <a:r>
              <a:rPr lang="en-GB" baseline="0" dirty="0" smtClean="0"/>
              <a:t> to live their life </a:t>
            </a:r>
            <a:r>
              <a:rPr lang="en-GB" dirty="0" smtClean="0"/>
              <a:t>–</a:t>
            </a:r>
            <a:r>
              <a:rPr lang="en-GB" baseline="0" dirty="0" smtClean="0"/>
              <a:t> e.g. how much they might smoke or drink, the type of food they may eat.</a:t>
            </a:r>
          </a:p>
          <a:p>
            <a:pPr marL="171450" indent="-171450">
              <a:buFont typeface="Arial" panose="020B0604020202020204"/>
              <a:buChar char="•"/>
            </a:pPr>
            <a:r>
              <a:rPr lang="en-GB" baseline="0" dirty="0" smtClean="0"/>
              <a:t>Physiological indicators are measurements or observations that can be made to measure health. Some of these were covered in </a:t>
            </a:r>
            <a:r>
              <a:rPr lang="en-GB" dirty="0" smtClean="0"/>
              <a:t>PowerPoint®</a:t>
            </a:r>
            <a:r>
              <a:rPr lang="en-GB" baseline="0" dirty="0" smtClean="0"/>
              <a:t> presentations 4 to 7.</a:t>
            </a:r>
          </a:p>
          <a:p>
            <a:endParaRPr lang="en-GB" dirty="0" smtClean="0"/>
          </a:p>
          <a:p>
            <a:endParaRPr lang="en-GB" baseline="0" dirty="0" smtClean="0"/>
          </a:p>
          <a:p>
            <a:endParaRPr 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4</a:t>
            </a:fld>
            <a:endParaRPr lang="en-GB" altLang="en-US"/>
          </a:p>
        </p:txBody>
      </p:sp>
    </p:spTree>
    <p:extLst>
      <p:ext uri="{BB962C8B-B14F-4D97-AF65-F5344CB8AC3E}">
        <p14:creationId xmlns:p14="http://schemas.microsoft.com/office/powerpoint/2010/main" val="109441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A</a:t>
            </a:r>
            <a:r>
              <a:rPr lang="en-GB" sz="1200" kern="1200" baseline="0" dirty="0" smtClean="0">
                <a:solidFill>
                  <a:schemeClr val="tx1"/>
                </a:solidFill>
                <a:effectLst/>
                <a:latin typeface="Arial" panose="020B0604020202020204" pitchFamily="34" charset="0"/>
                <a:ea typeface="+mn-ea"/>
                <a:cs typeface="+mn-cs"/>
              </a:rPr>
              <a:t> person needing a health and wellbeing improvement plan will already have had some kind of assessment based on their physical measures of health and the factors that affect them. PowerPoint 3 in this presentation looks at the preparation needed in order to do this.</a:t>
            </a:r>
            <a:endParaRPr lang="en-GB" sz="1200" kern="1200" dirty="0" smtClean="0">
              <a:solidFill>
                <a:schemeClr val="tx1"/>
              </a:solidFill>
              <a:effectLst/>
              <a:latin typeface="Arial" panose="020B0604020202020204" pitchFamily="34" charset="0"/>
              <a:ea typeface="+mn-ea"/>
              <a:cs typeface="+mn-cs"/>
            </a:endParaRPr>
          </a:p>
          <a:p>
            <a:endParaRPr lang="en-GB" sz="1200" kern="1200" dirty="0" smtClean="0">
              <a:solidFill>
                <a:schemeClr val="tx1"/>
              </a:solidFill>
              <a:effectLst/>
              <a:latin typeface="Arial" panose="020B0604020202020204" pitchFamily="34" charset="0"/>
              <a:ea typeface="+mn-ea"/>
              <a:cs typeface="+mn-cs"/>
            </a:endParaRPr>
          </a:p>
          <a:p>
            <a:r>
              <a:rPr lang="en-GB" sz="1200" kern="1200" dirty="0" smtClean="0">
                <a:solidFill>
                  <a:schemeClr val="tx1"/>
                </a:solidFill>
                <a:effectLst/>
                <a:latin typeface="Arial" panose="020B0604020202020204" pitchFamily="34" charset="0"/>
                <a:ea typeface="+mn-ea"/>
                <a:cs typeface="+mn-cs"/>
              </a:rPr>
              <a:t>A good health and wellbeing improvement plan will start with a statement of the problem to be dealt with. There should be an overall goal or aim</a:t>
            </a:r>
            <a:r>
              <a:rPr lang="en-GB" sz="1200" kern="1200" baseline="0" dirty="0" smtClean="0">
                <a:solidFill>
                  <a:schemeClr val="tx1"/>
                </a:solidFill>
                <a:effectLst/>
                <a:latin typeface="Arial" panose="020B0604020202020204" pitchFamily="34" charset="0"/>
                <a:ea typeface="+mn-ea"/>
                <a:cs typeface="+mn-cs"/>
              </a:rPr>
              <a:t> based on the individual’s assessment.</a:t>
            </a:r>
          </a:p>
          <a:p>
            <a:endParaRPr lang="en-GB" sz="1200" kern="1200" baseline="0" dirty="0" smtClean="0">
              <a:solidFill>
                <a:schemeClr val="tx1"/>
              </a:solidFill>
              <a:effectLst/>
              <a:latin typeface="Arial" panose="020B0604020202020204" pitchFamily="34" charset="0"/>
              <a:ea typeface="+mn-ea"/>
              <a:cs typeface="+mn-cs"/>
            </a:endParaRPr>
          </a:p>
          <a:p>
            <a:r>
              <a:rPr lang="en-GB" sz="1200" kern="1200" baseline="0" dirty="0" smtClean="0">
                <a:solidFill>
                  <a:schemeClr val="tx1"/>
                </a:solidFill>
                <a:effectLst/>
                <a:latin typeface="Arial" panose="020B0604020202020204" pitchFamily="34" charset="0"/>
                <a:ea typeface="+mn-ea"/>
                <a:cs typeface="+mn-cs"/>
              </a:rPr>
              <a:t>Ask students if, in groups, they can come up with another three statements that could begin their health and wellbeing improvement plan. They could look back at the list of risks on the second PowerPoint of this presentation and suggest a profile of an individual – e.g. an older person who is losing mobility and balance, and who has had minor falls recently, might have an opening statement of: Do regular exercises or take regular exercise classes to improve mobility and balance, which would reduce the risk of falls and serious injury.</a:t>
            </a:r>
          </a:p>
          <a:p>
            <a:endParaRPr lang="en-GB" sz="1200" kern="1200" baseline="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5</a:t>
            </a:fld>
            <a:endParaRPr lang="en-GB" altLang="en-US"/>
          </a:p>
        </p:txBody>
      </p:sp>
    </p:spTree>
    <p:extLst>
      <p:ext uri="{BB962C8B-B14F-4D97-AF65-F5344CB8AC3E}">
        <p14:creationId xmlns:p14="http://schemas.microsoft.com/office/powerpoint/2010/main" val="31557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CB0EAB-151D-4E6C-A860-A2EFF5E5ECDC}" type="slidenum">
              <a:rPr lang="en-GB" altLang="en-US" smtClean="0"/>
              <a:t>6</a:t>
            </a:fld>
            <a:endParaRPr lang="en-GB" altLang="en-US"/>
          </a:p>
        </p:txBody>
      </p:sp>
      <p:sp>
        <p:nvSpPr>
          <p:cNvPr id="29699" name="Rectangle 2"/>
          <p:cNvSpPr>
            <a:spLocks noGrp="1" noRot="1" noChangeAspect="1" noChangeArrowheads="1" noTextEdit="1"/>
          </p:cNvSpPr>
          <p:nvPr>
            <p:ph type="sldImg"/>
          </p:nvPr>
        </p:nvSpPr>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Remind students that the health and wellbeing improvement plans they</a:t>
            </a:r>
            <a:r>
              <a:rPr lang="en-GB" baseline="0" dirty="0" smtClean="0"/>
              <a:t> write will need to use both long- and short-term targets, and that these targets will need to be monitored.</a:t>
            </a:r>
          </a:p>
          <a:p>
            <a:endParaRPr lang="en-GB" baseline="0" dirty="0" smtClean="0"/>
          </a:p>
          <a:p>
            <a:r>
              <a:rPr lang="en-GB" dirty="0" smtClean="0"/>
              <a:t>In</a:t>
            </a:r>
            <a:r>
              <a:rPr lang="en-GB" baseline="0" dirty="0" smtClean="0"/>
              <a:t> preparation for the next PowerPoint® slide, a</a:t>
            </a:r>
            <a:r>
              <a:rPr lang="en-GB" dirty="0" smtClean="0"/>
              <a:t>sk students what they can remember about SMART (Specific, Measurable, Achievable, Realistic and Time-related) targets. Can they remember what SMART</a:t>
            </a:r>
            <a:r>
              <a:rPr lang="en-GB" baseline="0" dirty="0" smtClean="0"/>
              <a:t> stands for? </a:t>
            </a:r>
            <a:r>
              <a:rPr lang="en-GB" dirty="0" smtClean="0"/>
              <a:t>(They will have covered</a:t>
            </a:r>
            <a:r>
              <a:rPr lang="en-GB" baseline="0" dirty="0" smtClean="0"/>
              <a:t> </a:t>
            </a:r>
            <a:r>
              <a:rPr lang="en-GB" dirty="0" smtClean="0"/>
              <a:t>this already in Component 2.) Now show</a:t>
            </a:r>
            <a:r>
              <a:rPr lang="en-GB" baseline="0" dirty="0" smtClean="0"/>
              <a:t> slide 2.</a:t>
            </a:r>
            <a:endParaRPr lang="en-GB" dirty="0" smtClean="0"/>
          </a:p>
          <a:p>
            <a:pPr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66931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a:t>
            </a:r>
            <a:r>
              <a:rPr lang="en-GB" baseline="0" dirty="0" smtClean="0"/>
              <a:t>h and wellbeing plans </a:t>
            </a:r>
            <a:r>
              <a:rPr lang="en-GB" dirty="0" smtClean="0"/>
              <a:t>should be monitored so</a:t>
            </a:r>
            <a:r>
              <a:rPr lang="en-GB" baseline="0" dirty="0" smtClean="0"/>
              <a:t> a </a:t>
            </a:r>
            <a:r>
              <a:rPr lang="en-GB" dirty="0" smtClean="0"/>
              <a:t>person knows how well they are progressing towards meeting their targets.</a:t>
            </a:r>
            <a:r>
              <a:rPr lang="en-GB" baseline="0" dirty="0" smtClean="0"/>
              <a:t> This means</a:t>
            </a:r>
            <a:r>
              <a:rPr lang="en-GB" dirty="0" smtClean="0"/>
              <a:t> they will be encouraged if they are doing well and can be given alternative strategies to follow if the ones</a:t>
            </a:r>
            <a:r>
              <a:rPr lang="en-GB" baseline="0" dirty="0" smtClean="0"/>
              <a:t> given are not working</a:t>
            </a:r>
          </a:p>
          <a:p>
            <a:endParaRPr lang="en-GB" baseline="0" dirty="0" smtClean="0"/>
          </a:p>
          <a:p>
            <a:r>
              <a:rPr lang="en-US" dirty="0" smtClean="0"/>
              <a:t>Targets</a:t>
            </a:r>
            <a:r>
              <a:rPr lang="en-US" baseline="0" dirty="0" smtClean="0"/>
              <a:t> should be SMART. </a:t>
            </a:r>
            <a:r>
              <a:rPr lang="en-US" dirty="0" smtClean="0"/>
              <a:t>Ask students what might happen if targets for health and wellbeing improvement plans are not SMART</a:t>
            </a:r>
            <a:r>
              <a:rPr lang="en-US" baseline="0" dirty="0" smtClean="0"/>
              <a:t> – for example, if there is no specific target, if the target isn’t able to be measured, if targets are not realistic or achievable, if there is no deadline. </a:t>
            </a:r>
            <a:r>
              <a:rPr lang="en-US" dirty="0" smtClean="0"/>
              <a:t>(It could give individuals an excuse not to start the plan and/or</a:t>
            </a:r>
            <a:r>
              <a:rPr lang="en-US" baseline="0" dirty="0" smtClean="0"/>
              <a:t> be very vague about its execution.</a:t>
            </a:r>
            <a:r>
              <a:rPr lang="en-US" dirty="0" smtClean="0"/>
              <a:t>)</a:t>
            </a:r>
          </a:p>
          <a:p>
            <a:endParaRPr lang="en-US" dirty="0" smtClean="0"/>
          </a:p>
          <a:p>
            <a:r>
              <a:rPr lang="en-US" dirty="0" smtClean="0"/>
              <a:t>Ask students who they think should monitor</a:t>
            </a:r>
            <a:r>
              <a:rPr lang="en-US" baseline="0" dirty="0" smtClean="0"/>
              <a:t> targets. (This is something that the individual can do for themselves. It is also something that another party can do alongside – for example, a group/</a:t>
            </a:r>
            <a:r>
              <a:rPr lang="en-US" baseline="0" dirty="0" err="1" smtClean="0"/>
              <a:t>organisation</a:t>
            </a:r>
            <a:r>
              <a:rPr lang="en-US" baseline="0" dirty="0" smtClean="0"/>
              <a:t>/club/health practitioner.)</a:t>
            </a:r>
          </a:p>
          <a:p>
            <a:endParaRPr lang="en-US" baseline="0" dirty="0" smtClean="0"/>
          </a:p>
          <a:p>
            <a:r>
              <a:rPr lang="en-US" baseline="0" dirty="0" smtClean="0"/>
              <a:t>Ask students why targets need to be reviewed. (This could happen for two reasons: an individual is making better progress than expected and is exceeding their targets, or they are not making progress for some reason. Either way, targets should be reviewed so that individuals are constantly working towards realistic outcomes.)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GB" dirty="0" smtClean="0"/>
              <a:t>A health and wellbeing plan needs to include actions or ways to improve health and wellbeing, to ensure the person following it</a:t>
            </a:r>
            <a:r>
              <a:rPr lang="en-GB" baseline="0" dirty="0" smtClean="0"/>
              <a:t> cannot give up, claiming that they have not understood what to do. Notes should be taken about targets, along with strategies for helping to stay on target.</a:t>
            </a:r>
            <a:endParaRPr lang="en-GB" dirty="0" smtClean="0"/>
          </a:p>
          <a:p>
            <a:endParaRPr lang="en-US" baseline="0" dirty="0" smtClean="0"/>
          </a:p>
          <a:p>
            <a:endParaRPr lang="en-US" smtClean="0"/>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7</a:t>
            </a:fld>
            <a:endParaRPr lang="en-GB" altLang="en-US"/>
          </a:p>
        </p:txBody>
      </p:sp>
    </p:spTree>
    <p:extLst>
      <p:ext uri="{BB962C8B-B14F-4D97-AF65-F5344CB8AC3E}">
        <p14:creationId xmlns:p14="http://schemas.microsoft.com/office/powerpoint/2010/main" val="185014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a:t>
            </a:r>
            <a:r>
              <a:rPr lang="en-GB" baseline="0" dirty="0" smtClean="0"/>
              <a:t>h and wellbeing plans </a:t>
            </a:r>
            <a:r>
              <a:rPr lang="en-GB" dirty="0" smtClean="0"/>
              <a:t>should be monitored so</a:t>
            </a:r>
            <a:r>
              <a:rPr lang="en-GB" baseline="0" dirty="0" smtClean="0"/>
              <a:t> a </a:t>
            </a:r>
            <a:r>
              <a:rPr lang="en-GB" dirty="0" smtClean="0"/>
              <a:t>person knows how well they are progressing towards meeting their targets.</a:t>
            </a:r>
            <a:r>
              <a:rPr lang="en-GB" baseline="0" dirty="0" smtClean="0"/>
              <a:t> This means</a:t>
            </a:r>
            <a:r>
              <a:rPr lang="en-GB" dirty="0" smtClean="0"/>
              <a:t> they will be encouraged if they are doing well and can be given alternative strategies to follow if the ones</a:t>
            </a:r>
            <a:r>
              <a:rPr lang="en-GB" baseline="0" dirty="0" smtClean="0"/>
              <a:t> given are not working</a:t>
            </a:r>
          </a:p>
          <a:p>
            <a:endParaRPr lang="en-GB" baseline="0" dirty="0" smtClean="0"/>
          </a:p>
          <a:p>
            <a:r>
              <a:rPr lang="en-US" dirty="0" smtClean="0"/>
              <a:t>Targets</a:t>
            </a:r>
            <a:r>
              <a:rPr lang="en-US" baseline="0" dirty="0" smtClean="0"/>
              <a:t> should be SMART. </a:t>
            </a:r>
            <a:r>
              <a:rPr lang="en-US" dirty="0" smtClean="0"/>
              <a:t>Ask students what might happen if targets for health and wellbeing improvement plans are not SMART</a:t>
            </a:r>
            <a:r>
              <a:rPr lang="en-US" baseline="0" dirty="0" smtClean="0"/>
              <a:t> – for example, if there is no specific target, if the target isn’t able to be measured, if targets are not realistic or achievable, if there is no deadline. </a:t>
            </a:r>
            <a:r>
              <a:rPr lang="en-US" dirty="0" smtClean="0"/>
              <a:t>(It could give individuals an excuse not to start the plan and/or</a:t>
            </a:r>
            <a:r>
              <a:rPr lang="en-US" baseline="0" dirty="0" smtClean="0"/>
              <a:t> be very vague about its execution.</a:t>
            </a:r>
            <a:r>
              <a:rPr lang="en-US" dirty="0" smtClean="0"/>
              <a:t>)</a:t>
            </a:r>
          </a:p>
          <a:p>
            <a:endParaRPr lang="en-US" dirty="0" smtClean="0"/>
          </a:p>
          <a:p>
            <a:r>
              <a:rPr lang="en-US" dirty="0" smtClean="0"/>
              <a:t>Ask students who they think should monitor</a:t>
            </a:r>
            <a:r>
              <a:rPr lang="en-US" baseline="0" dirty="0" smtClean="0"/>
              <a:t> targets. (This is something that the individual can do for themselves. It is also something that another party can do alongside – for example, a group/</a:t>
            </a:r>
            <a:r>
              <a:rPr lang="en-US" baseline="0" dirty="0" err="1" smtClean="0"/>
              <a:t>organisation</a:t>
            </a:r>
            <a:r>
              <a:rPr lang="en-US" baseline="0" dirty="0" smtClean="0"/>
              <a:t>/club/health practitioner.)</a:t>
            </a:r>
          </a:p>
          <a:p>
            <a:endParaRPr lang="en-US" baseline="0" dirty="0" smtClean="0"/>
          </a:p>
          <a:p>
            <a:r>
              <a:rPr lang="en-US" baseline="0" dirty="0" smtClean="0"/>
              <a:t>Ask students why targets need to be reviewed. (This could happen for two reasons: an individual is making better progress than expected and is exceeding their targets, or they are not making progress for some reason. Either way, targets should be reviewed so that individuals are constantly working towards realistic outcomes.)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GB" dirty="0" smtClean="0"/>
              <a:t>A health and wellbeing plan needs to include actions or ways to improve health and wellbeing, to ensure the person following it</a:t>
            </a:r>
            <a:r>
              <a:rPr lang="en-GB" baseline="0" dirty="0" smtClean="0"/>
              <a:t> cannot give up, claiming that they have not understood what to do. Notes should be taken about targets, along with strategies for helping to stay on target.</a:t>
            </a:r>
            <a:endParaRPr lang="en-GB" dirty="0" smtClean="0"/>
          </a:p>
          <a:p>
            <a:endParaRPr lang="en-US" baseline="0" dirty="0" smtClean="0"/>
          </a:p>
          <a:p>
            <a:endParaRPr lang="en-US" smtClean="0"/>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8</a:t>
            </a:fld>
            <a:endParaRPr lang="en-GB" altLang="en-US"/>
          </a:p>
        </p:txBody>
      </p:sp>
    </p:spTree>
    <p:extLst>
      <p:ext uri="{BB962C8B-B14F-4D97-AF65-F5344CB8AC3E}">
        <p14:creationId xmlns:p14="http://schemas.microsoft.com/office/powerpoint/2010/main" val="183651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C9F14C5-B6F9-4DFB-ABCF-62A0D2FBE4D2}" type="slidenum">
              <a:rPr lang="en-GB" altLang="en-US"/>
              <a:pPr/>
              <a:t>12</a:t>
            </a:fld>
            <a:endParaRPr lang="en-GB" altLang="en-US"/>
          </a:p>
        </p:txBody>
      </p:sp>
    </p:spTree>
    <p:extLst>
      <p:ext uri="{BB962C8B-B14F-4D97-AF65-F5344CB8AC3E}">
        <p14:creationId xmlns:p14="http://schemas.microsoft.com/office/powerpoint/2010/main" val="77341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10/10/2019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10/10/2019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10/10/2019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10/10/2019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10/10/2019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2" y="494231"/>
            <a:ext cx="10318418" cy="4394988"/>
          </a:xfrm>
        </p:spPr>
        <p:txBody>
          <a:bodyPr/>
          <a:lstStyle/>
          <a:p>
            <a:r>
              <a:rPr lang="en-GB" sz="7200" dirty="0" smtClean="0"/>
              <a:t>Person centred health and improvement plans</a:t>
            </a:r>
            <a:endParaRPr lang="en-GB" sz="7200" dirty="0"/>
          </a:p>
        </p:txBody>
      </p:sp>
      <p:sp>
        <p:nvSpPr>
          <p:cNvPr id="3" name="Subtitle 2"/>
          <p:cNvSpPr>
            <a:spLocks noGrp="1"/>
          </p:cNvSpPr>
          <p:nvPr>
            <p:ph type="subTitle" idx="1"/>
          </p:nvPr>
        </p:nvSpPr>
        <p:spPr>
          <a:xfrm>
            <a:off x="506186" y="4196443"/>
            <a:ext cx="10662557" cy="2449286"/>
          </a:xfrm>
        </p:spPr>
        <p:txBody>
          <a:bodyPr>
            <a:normAutofit fontScale="85000" lnSpcReduction="10000"/>
          </a:bodyPr>
          <a:lstStyle/>
          <a:p>
            <a:r>
              <a:rPr lang="en-GB" dirty="0" smtClean="0"/>
              <a:t>Good progress: </a:t>
            </a:r>
            <a:r>
              <a:rPr lang="en-GB" altLang="zh-CN" dirty="0">
                <a:latin typeface="Calibri" panose="020F0502020204030204" pitchFamily="34" charset="0"/>
              </a:rPr>
              <a:t>You will consider the importance of a person-centred approach, and you will learn about the information that needs to be included in a health and wellbeing improvement plan. </a:t>
            </a:r>
          </a:p>
          <a:p>
            <a:endParaRPr lang="en-GB" dirty="0" smtClean="0"/>
          </a:p>
          <a:p>
            <a:r>
              <a:rPr lang="en-GB" dirty="0" smtClean="0"/>
              <a:t>Excellent progress: </a:t>
            </a:r>
            <a:r>
              <a:rPr lang="en-GB" altLang="zh-CN" dirty="0">
                <a:latin typeface="Calibri" panose="020F0502020204030204" pitchFamily="34" charset="0"/>
              </a:rPr>
              <a:t>You </a:t>
            </a:r>
            <a:r>
              <a:rPr lang="en-GB" altLang="zh-CN" dirty="0">
                <a:latin typeface="Calibri" panose="020F0502020204030204" pitchFamily="34" charset="0"/>
                <a:sym typeface="+mn-ea"/>
              </a:rPr>
              <a:t>will consider the importance of a person-centred approach, and you will learn about the information that needs to be included in a health and wellbeing improvement plan. You are able to understand how to set out a health and wellbeing improvement plan. </a:t>
            </a:r>
            <a:r>
              <a:rPr lang="en-GB" altLang="zh-CN" dirty="0">
                <a:latin typeface="Calibri" panose="020F0502020204030204" pitchFamily="34" charset="0"/>
              </a:rPr>
              <a:t> </a:t>
            </a:r>
          </a:p>
        </p:txBody>
      </p:sp>
    </p:spTree>
    <p:extLst>
      <p:ext uri="{BB962C8B-B14F-4D97-AF65-F5344CB8AC3E}">
        <p14:creationId xmlns:p14="http://schemas.microsoft.com/office/powerpoint/2010/main" val="319685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30558" y="2839132"/>
            <a:ext cx="5929424" cy="1492132"/>
          </a:xfrm>
        </p:spPr>
        <p:txBody>
          <a:bodyPr/>
          <a:lstStyle/>
          <a:p>
            <a:r>
              <a:rPr lang="en-GB" altLang="en-US" dirty="0" smtClean="0"/>
              <a:t>Improvement </a:t>
            </a:r>
            <a:br>
              <a:rPr lang="en-GB" altLang="en-US" dirty="0" smtClean="0"/>
            </a:br>
            <a:r>
              <a:rPr lang="en-GB" altLang="en-US" dirty="0" smtClean="0"/>
              <a:t>plan example…</a:t>
            </a:r>
            <a:endParaRPr lang="en-GB" altLang="en-US" dirty="0"/>
          </a:p>
        </p:txBody>
      </p:sp>
      <p:sp>
        <p:nvSpPr>
          <p:cNvPr id="4" name="Footer Placeholder 3"/>
          <p:cNvSpPr>
            <a:spLocks noGrp="1"/>
          </p:cNvSpPr>
          <p:nvPr>
            <p:ph type="ftr" sz="quarter" idx="10"/>
          </p:nvPr>
        </p:nvSpPr>
        <p:spPr/>
        <p:txBody>
          <a:bodyPr/>
          <a:lstStyle/>
          <a:p>
            <a:pPr>
              <a:defRPr/>
            </a:pPr>
            <a:r>
              <a:rPr lang="en-GB">
                <a:latin typeface="Arial" panose="020B0604020202020204" pitchFamily="34" charset="0"/>
                <a:cs typeface="Arial" panose="020B0604020202020204" pitchFamily="34" charset="0"/>
              </a:rPr>
              <a:t>.</a:t>
            </a:r>
            <a:r>
              <a:rPr lang="en-GB"/>
              <a:t> </a:t>
            </a:r>
            <a:endParaRPr lang="en-GB" dirty="0"/>
          </a:p>
        </p:txBody>
      </p:sp>
      <p:pic>
        <p:nvPicPr>
          <p:cNvPr id="7" name="Picture 6"/>
          <p:cNvPicPr>
            <a:picLocks noChangeAspect="1"/>
          </p:cNvPicPr>
          <p:nvPr/>
        </p:nvPicPr>
        <p:blipFill>
          <a:blip r:embed="rId2"/>
          <a:stretch>
            <a:fillRect/>
          </a:stretch>
        </p:blipFill>
        <p:spPr>
          <a:xfrm>
            <a:off x="2933698" y="162296"/>
            <a:ext cx="8920843" cy="6387614"/>
          </a:xfrm>
          <a:prstGeom prst="rect">
            <a:avLst/>
          </a:prstGeom>
        </p:spPr>
      </p:pic>
    </p:spTree>
    <p:extLst>
      <p:ext uri="{BB962C8B-B14F-4D97-AF65-F5344CB8AC3E}">
        <p14:creationId xmlns:p14="http://schemas.microsoft.com/office/powerpoint/2010/main" val="339258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Improvement plan example… </a:t>
            </a:r>
            <a:r>
              <a:rPr lang="en-GB" altLang="en-US" dirty="0" smtClean="0">
                <a:solidFill>
                  <a:srgbClr val="FF0000"/>
                </a:solidFill>
              </a:rPr>
              <a:t>task</a:t>
            </a:r>
            <a:endParaRPr lang="en-GB" altLang="en-US" dirty="0">
              <a:solidFill>
                <a:srgbClr val="FF0000"/>
              </a:solidFill>
            </a:endParaRPr>
          </a:p>
        </p:txBody>
      </p:sp>
      <p:pic>
        <p:nvPicPr>
          <p:cNvPr id="4" name="Picture 3"/>
          <p:cNvPicPr>
            <a:picLocks noChangeAspect="1"/>
          </p:cNvPicPr>
          <p:nvPr/>
        </p:nvPicPr>
        <p:blipFill>
          <a:blip r:embed="rId2"/>
          <a:stretch>
            <a:fillRect/>
          </a:stretch>
        </p:blipFill>
        <p:spPr>
          <a:xfrm>
            <a:off x="1063989" y="1276350"/>
            <a:ext cx="10553700" cy="3162300"/>
          </a:xfrm>
          <a:prstGeom prst="rect">
            <a:avLst/>
          </a:prstGeom>
        </p:spPr>
      </p:pic>
      <p:cxnSp>
        <p:nvCxnSpPr>
          <p:cNvPr id="7" name="Straight Connector 6"/>
          <p:cNvCxnSpPr/>
          <p:nvPr/>
        </p:nvCxnSpPr>
        <p:spPr>
          <a:xfrm>
            <a:off x="1251678" y="2703168"/>
            <a:ext cx="381017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37934" y="3760607"/>
            <a:ext cx="979755" cy="923330"/>
          </a:xfrm>
          <a:prstGeom prst="rect">
            <a:avLst/>
          </a:prstGeom>
          <a:noFill/>
        </p:spPr>
        <p:txBody>
          <a:bodyPr wrap="none" lIns="91440" tIns="45720" rIns="91440" bIns="45720">
            <a:spAutoFit/>
          </a:bodyPr>
          <a:lstStyle/>
          <a:p>
            <a:pPr algn="ctr"/>
            <a:r>
              <a:rPr lang="en-US" sz="5400" dirty="0" smtClean="0">
                <a:ln w="0"/>
                <a:solidFill>
                  <a:srgbClr val="FF0000"/>
                </a:solidFill>
                <a:effectLst>
                  <a:outerShdw blurRad="38100" dist="19050" dir="2700000" algn="tl" rotWithShape="0">
                    <a:schemeClr val="dk1">
                      <a:alpha val="40000"/>
                    </a:schemeClr>
                  </a:outerShdw>
                </a:effectLst>
              </a:rPr>
              <a:t>(8)</a:t>
            </a:r>
            <a:endParaRPr 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622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110344" y="1196976"/>
            <a:ext cx="4816927" cy="5472113"/>
          </a:xfrm>
          <a:solidFill>
            <a:schemeClr val="bg1"/>
          </a:solidFill>
          <a:ln w="50800">
            <a:solidFill>
              <a:srgbClr val="92D050"/>
            </a:solidFill>
            <a:miter lim="800000"/>
            <a:headEnd/>
            <a:tailEnd/>
          </a:ln>
        </p:spPr>
        <p:txBody>
          <a:bodyPr/>
          <a:lstStyle/>
          <a:p>
            <a:pPr marL="0" indent="0">
              <a:buNone/>
              <a:defRPr/>
            </a:pPr>
            <a:r>
              <a:rPr lang="en-GB" sz="2300" b="1" u="sng" dirty="0">
                <a:solidFill>
                  <a:schemeClr val="tx1"/>
                </a:solidFill>
                <a:latin typeface="Century Gothic" panose="020B0502020202020204" pitchFamily="34" charset="0"/>
              </a:rPr>
              <a:t>Sources of support</a:t>
            </a:r>
          </a:p>
          <a:p>
            <a:pPr>
              <a:defRPr/>
            </a:pPr>
            <a:r>
              <a:rPr lang="en-GB" sz="2300" dirty="0">
                <a:solidFill>
                  <a:schemeClr val="tx1"/>
                </a:solidFill>
                <a:latin typeface="Century Gothic" panose="020B0502020202020204" pitchFamily="34" charset="0"/>
              </a:rPr>
              <a:t>Family, friends, partners</a:t>
            </a:r>
          </a:p>
          <a:p>
            <a:pPr>
              <a:defRPr/>
            </a:pPr>
            <a:r>
              <a:rPr lang="en-GB" sz="2300" dirty="0">
                <a:solidFill>
                  <a:schemeClr val="tx1"/>
                </a:solidFill>
                <a:latin typeface="Century Gothic" panose="020B0502020202020204" pitchFamily="34" charset="0"/>
              </a:rPr>
              <a:t>Professional carers and services</a:t>
            </a:r>
          </a:p>
          <a:p>
            <a:pPr>
              <a:defRPr/>
            </a:pPr>
            <a:r>
              <a:rPr lang="en-GB" sz="2300" dirty="0">
                <a:solidFill>
                  <a:schemeClr val="tx1"/>
                </a:solidFill>
                <a:latin typeface="Century Gothic" panose="020B0502020202020204" pitchFamily="34" charset="0"/>
              </a:rPr>
              <a:t>Community groups, voluntary and faith-based organisations</a:t>
            </a:r>
          </a:p>
          <a:p>
            <a:pPr marL="0" indent="0">
              <a:buNone/>
              <a:defRPr/>
            </a:pPr>
            <a:r>
              <a:rPr lang="en-GB" sz="2300" b="1" u="sng" dirty="0">
                <a:solidFill>
                  <a:schemeClr val="tx1"/>
                </a:solidFill>
                <a:latin typeface="Century Gothic" panose="020B0502020202020204" pitchFamily="34" charset="0"/>
              </a:rPr>
              <a:t>Types of support</a:t>
            </a:r>
            <a:endParaRPr lang="en-GB" sz="2300" b="1" dirty="0">
              <a:solidFill>
                <a:schemeClr val="tx1"/>
              </a:solidFill>
              <a:latin typeface="Century Gothic" panose="020B0502020202020204" pitchFamily="34" charset="0"/>
            </a:endParaRPr>
          </a:p>
          <a:p>
            <a:pPr>
              <a:defRPr/>
            </a:pPr>
            <a:r>
              <a:rPr lang="en-GB" sz="2300" dirty="0">
                <a:solidFill>
                  <a:schemeClr val="tx1"/>
                </a:solidFill>
                <a:latin typeface="Century Gothic" panose="020B0502020202020204" pitchFamily="34" charset="0"/>
              </a:rPr>
              <a:t>Emotional</a:t>
            </a:r>
          </a:p>
          <a:p>
            <a:pPr>
              <a:defRPr/>
            </a:pPr>
            <a:r>
              <a:rPr lang="en-GB" sz="2300" dirty="0">
                <a:solidFill>
                  <a:schemeClr val="tx1"/>
                </a:solidFill>
                <a:latin typeface="Century Gothic" panose="020B0502020202020204" pitchFamily="34" charset="0"/>
              </a:rPr>
              <a:t>Information and advice</a:t>
            </a:r>
          </a:p>
          <a:p>
            <a:pPr>
              <a:defRPr/>
            </a:pPr>
            <a:r>
              <a:rPr lang="en-GB" sz="2300" dirty="0">
                <a:solidFill>
                  <a:schemeClr val="tx1"/>
                </a:solidFill>
                <a:latin typeface="Century Gothic" panose="020B0502020202020204" pitchFamily="34" charset="0"/>
              </a:rPr>
              <a:t>Practical help, e.g. financial assistance, childcare, transport</a:t>
            </a:r>
          </a:p>
          <a:p>
            <a:pPr>
              <a:defRPr/>
            </a:pPr>
            <a:r>
              <a:rPr lang="en-GB" sz="2300" dirty="0">
                <a:solidFill>
                  <a:schemeClr val="tx1"/>
                </a:solidFill>
                <a:latin typeface="Century Gothic" panose="020B0502020202020204" pitchFamily="34" charset="0"/>
              </a:rPr>
              <a:t>Formal and informal</a:t>
            </a:r>
          </a:p>
        </p:txBody>
      </p:sp>
      <p:pic>
        <p:nvPicPr>
          <p:cNvPr id="8196" name="Picture 4" descr="http://familyandfriends.phillipmartin.info/school_five_students.gif"/>
          <p:cNvPicPr>
            <a:picLocks noChangeAspect="1" noChangeArrowheads="1"/>
          </p:cNvPicPr>
          <p:nvPr/>
        </p:nvPicPr>
        <p:blipFill>
          <a:blip r:embed="rId3">
            <a:extLst>
              <a:ext uri="{28A0092B-C50C-407E-A947-70E740481C1C}">
                <a14:useLocalDpi xmlns:a14="http://schemas.microsoft.com/office/drawing/2010/main" val="0"/>
              </a:ext>
            </a:extLst>
          </a:blip>
          <a:srcRect b="4152"/>
          <a:stretch>
            <a:fillRect/>
          </a:stretch>
        </p:blipFill>
        <p:spPr bwMode="auto">
          <a:xfrm>
            <a:off x="5751240" y="3036100"/>
            <a:ext cx="5415463" cy="38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E67200B-1AFD-4034-9B80-FB5D6DD0B012}"/>
              </a:ext>
            </a:extLst>
          </p:cNvPr>
          <p:cNvSpPr txBox="1">
            <a:spLocks/>
          </p:cNvSpPr>
          <p:nvPr/>
        </p:nvSpPr>
        <p:spPr>
          <a:xfrm>
            <a:off x="987653" y="285752"/>
            <a:ext cx="10179050" cy="14922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defRPr/>
            </a:pPr>
            <a:r>
              <a:rPr lang="en-GB" dirty="0" smtClean="0"/>
              <a:t>Sources and types of support…</a:t>
            </a:r>
            <a:endParaRPr lang="en-GB" dirty="0"/>
          </a:p>
        </p:txBody>
      </p:sp>
      <p:sp>
        <p:nvSpPr>
          <p:cNvPr id="6" name="TextBox 5"/>
          <p:cNvSpPr txBox="1"/>
          <p:nvPr/>
        </p:nvSpPr>
        <p:spPr>
          <a:xfrm>
            <a:off x="5913518" y="1352605"/>
            <a:ext cx="6071653" cy="1938992"/>
          </a:xfrm>
          <a:prstGeom prst="rect">
            <a:avLst/>
          </a:prstGeom>
          <a:noFill/>
        </p:spPr>
        <p:txBody>
          <a:bodyPr wrap="square" rtlCol="0">
            <a:spAutoFit/>
          </a:bodyPr>
          <a:lstStyle/>
          <a:p>
            <a:pPr marL="285750" indent="-285750">
              <a:buFont typeface="Arial" panose="020B0604020202020204"/>
              <a:buChar char="•"/>
            </a:pPr>
            <a:r>
              <a:rPr lang="en-US" sz="2400" dirty="0"/>
              <a:t>It is very important to list the support available on an individual’s health and wellbeing improvement plan</a:t>
            </a:r>
          </a:p>
          <a:p>
            <a:pPr marL="285750" indent="-285750">
              <a:buFont typeface="Arial" panose="020B0604020202020204"/>
              <a:buChar char="•"/>
            </a:pPr>
            <a:r>
              <a:rPr lang="en-US" sz="2400" dirty="0"/>
              <a:t>Support can help a person to meet their </a:t>
            </a:r>
            <a:r>
              <a:rPr lang="en-US" sz="2400" dirty="0" smtClean="0"/>
              <a:t>targets</a:t>
            </a:r>
            <a:endParaRPr lang="en-US" sz="2400" dirty="0"/>
          </a:p>
        </p:txBody>
      </p:sp>
    </p:spTree>
    <p:extLst>
      <p:ext uri="{BB962C8B-B14F-4D97-AF65-F5344CB8AC3E}">
        <p14:creationId xmlns:p14="http://schemas.microsoft.com/office/powerpoint/2010/main" val="384220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Improvement plans…</a:t>
            </a:r>
            <a:endParaRPr lang="en-GB" sz="4800" dirty="0"/>
          </a:p>
        </p:txBody>
      </p:sp>
      <p:sp>
        <p:nvSpPr>
          <p:cNvPr id="4" name="Content Placeholder 3"/>
          <p:cNvSpPr>
            <a:spLocks noGrp="1"/>
          </p:cNvSpPr>
          <p:nvPr>
            <p:ph idx="1"/>
          </p:nvPr>
        </p:nvSpPr>
        <p:spPr>
          <a:xfrm>
            <a:off x="6531429" y="1143000"/>
            <a:ext cx="5192485" cy="5502729"/>
          </a:xfrm>
        </p:spPr>
        <p:txBody>
          <a:bodyPr>
            <a:normAutofit fontScale="77500" lnSpcReduction="20000"/>
          </a:bodyPr>
          <a:lstStyle/>
          <a:p>
            <a:pPr marL="0" indent="0">
              <a:buNone/>
            </a:pPr>
            <a:r>
              <a:rPr lang="en-GB" altLang="en-US" sz="2600" b="1" u="sng" dirty="0">
                <a:latin typeface="Arial" panose="020B0604020202020204" pitchFamily="34" charset="0"/>
                <a:cs typeface="Arial" panose="020B0604020202020204" pitchFamily="34" charset="0"/>
              </a:rPr>
              <a:t>Reasons for an improvement plan are:</a:t>
            </a:r>
          </a:p>
          <a:p>
            <a:endParaRPr lang="en-GB" altLang="en-US" sz="2600" dirty="0">
              <a:latin typeface="Arial" panose="020B0604020202020204" pitchFamily="34" charset="0"/>
              <a:cs typeface="Arial" panose="020B0604020202020204" pitchFamily="34" charset="0"/>
            </a:endParaRPr>
          </a:p>
          <a:p>
            <a:pPr marL="342900" indent="-342900"/>
            <a:r>
              <a:rPr lang="en-GB" altLang="en-US" sz="2600" dirty="0">
                <a:latin typeface="Arial" panose="020B0604020202020204" pitchFamily="34" charset="0"/>
                <a:cs typeface="Arial" panose="020B0604020202020204" pitchFamily="34" charset="0"/>
              </a:rPr>
              <a:t>diet</a:t>
            </a:r>
          </a:p>
          <a:p>
            <a:pPr marL="342900" indent="-342900"/>
            <a:r>
              <a:rPr lang="en-GB" altLang="en-US" sz="2600" dirty="0">
                <a:latin typeface="Arial" panose="020B0604020202020204" pitchFamily="34" charset="0"/>
                <a:cs typeface="Arial" panose="020B0604020202020204" pitchFamily="34" charset="0"/>
              </a:rPr>
              <a:t>exercise</a:t>
            </a:r>
          </a:p>
          <a:p>
            <a:pPr marL="342900" indent="-342900"/>
            <a:r>
              <a:rPr lang="en-GB" altLang="en-US" sz="2600" dirty="0">
                <a:latin typeface="Arial" panose="020B0604020202020204" pitchFamily="34" charset="0"/>
                <a:cs typeface="Arial" panose="020B0604020202020204" pitchFamily="34" charset="0"/>
              </a:rPr>
              <a:t>smoking</a:t>
            </a:r>
          </a:p>
          <a:p>
            <a:pPr marL="342900" indent="-342900"/>
            <a:r>
              <a:rPr lang="en-GB" altLang="en-US" sz="2600" dirty="0">
                <a:latin typeface="Arial" panose="020B0604020202020204" pitchFamily="34" charset="0"/>
                <a:cs typeface="Arial" panose="020B0604020202020204" pitchFamily="34" charset="0"/>
              </a:rPr>
              <a:t>alcohol</a:t>
            </a:r>
          </a:p>
          <a:p>
            <a:pPr marL="342900" indent="-342900"/>
            <a:r>
              <a:rPr lang="en-GB" altLang="en-US" sz="2600" dirty="0">
                <a:latin typeface="Arial" panose="020B0604020202020204" pitchFamily="34" charset="0"/>
                <a:cs typeface="Arial" panose="020B0604020202020204" pitchFamily="34" charset="0"/>
              </a:rPr>
              <a:t>illegal drugs</a:t>
            </a:r>
          </a:p>
          <a:p>
            <a:pPr marL="342900" indent="-342900"/>
            <a:r>
              <a:rPr lang="en-GB" altLang="en-US" sz="2600" dirty="0">
                <a:latin typeface="Arial" panose="020B0604020202020204" pitchFamily="34" charset="0"/>
                <a:cs typeface="Arial" panose="020B0604020202020204" pitchFamily="34" charset="0"/>
              </a:rPr>
              <a:t>prescription drugs</a:t>
            </a:r>
          </a:p>
          <a:p>
            <a:pPr marL="342900" indent="-342900"/>
            <a:r>
              <a:rPr lang="en-GB" altLang="en-US" sz="2600" dirty="0">
                <a:latin typeface="Arial" panose="020B0604020202020204" pitchFamily="34" charset="0"/>
                <a:cs typeface="Arial" panose="020B0604020202020204" pitchFamily="34" charset="0"/>
              </a:rPr>
              <a:t>sleep problems </a:t>
            </a:r>
          </a:p>
          <a:p>
            <a:pPr marL="342900" indent="-342900"/>
            <a:r>
              <a:rPr lang="en-GB" altLang="en-US" sz="2600" dirty="0">
                <a:latin typeface="Arial" panose="020B0604020202020204" pitchFamily="34" charset="0"/>
                <a:cs typeface="Arial" panose="020B0604020202020204" pitchFamily="34" charset="0"/>
              </a:rPr>
              <a:t>personal hygiene</a:t>
            </a:r>
          </a:p>
          <a:p>
            <a:pPr marL="342900" indent="-342900"/>
            <a:r>
              <a:rPr lang="en-GB" altLang="en-US" sz="2600" dirty="0">
                <a:latin typeface="Arial" panose="020B0604020202020204" pitchFamily="34" charset="0"/>
                <a:cs typeface="Arial" panose="020B0604020202020204" pitchFamily="34" charset="0"/>
              </a:rPr>
              <a:t>unsafe sex</a:t>
            </a:r>
          </a:p>
          <a:p>
            <a:pPr marL="342900" indent="-342900"/>
            <a:r>
              <a:rPr lang="en-GB" altLang="en-US" sz="2600" dirty="0">
                <a:latin typeface="Arial" panose="020B0604020202020204" pitchFamily="34" charset="0"/>
                <a:cs typeface="Arial" panose="020B0604020202020204" pitchFamily="34" charset="0"/>
              </a:rPr>
              <a:t>stress</a:t>
            </a:r>
          </a:p>
          <a:p>
            <a:pPr marL="342900" indent="-342900"/>
            <a:r>
              <a:rPr lang="en-GB" altLang="en-US" sz="2600" dirty="0">
                <a:latin typeface="Arial" panose="020B0604020202020204" pitchFamily="34" charset="0"/>
                <a:cs typeface="Arial" panose="020B0604020202020204" pitchFamily="34" charset="0"/>
              </a:rPr>
              <a:t>specific health issues such as high blood pressure</a:t>
            </a:r>
          </a:p>
          <a:p>
            <a:endParaRPr lang="en-GB" dirty="0"/>
          </a:p>
        </p:txBody>
      </p:sp>
      <p:sp>
        <p:nvSpPr>
          <p:cNvPr id="10" name="Content Placeholder 3"/>
          <p:cNvSpPr txBox="1">
            <a:spLocks/>
          </p:cNvSpPr>
          <p:nvPr/>
        </p:nvSpPr>
        <p:spPr>
          <a:xfrm>
            <a:off x="957764" y="1143000"/>
            <a:ext cx="4267379" cy="550272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altLang="en-US" sz="2600" dirty="0" smtClean="0">
                <a:latin typeface="Arial" panose="020B0604020202020204" pitchFamily="34" charset="0"/>
                <a:cs typeface="Arial" panose="020B0604020202020204" pitchFamily="34" charset="0"/>
              </a:rPr>
              <a:t>This is a plan to help an individual </a:t>
            </a:r>
            <a:r>
              <a:rPr lang="en-GB" altLang="en-US" sz="2600" smtClean="0">
                <a:latin typeface="Arial" panose="020B0604020202020204" pitchFamily="34" charset="0"/>
                <a:cs typeface="Arial" panose="020B0604020202020204" pitchFamily="34" charset="0"/>
              </a:rPr>
              <a:t>improve </a:t>
            </a:r>
            <a:r>
              <a:rPr lang="en-GB" altLang="en-US" sz="2600" smtClean="0">
                <a:latin typeface="Arial" panose="020B0604020202020204" pitchFamily="34" charset="0"/>
                <a:cs typeface="Arial" panose="020B0604020202020204" pitchFamily="34" charset="0"/>
              </a:rPr>
              <a:t>parts </a:t>
            </a:r>
            <a:r>
              <a:rPr lang="en-GB" altLang="en-US" sz="2600" dirty="0" smtClean="0">
                <a:latin typeface="Arial" panose="020B0604020202020204" pitchFamily="34" charset="0"/>
                <a:cs typeface="Arial" panose="020B0604020202020204" pitchFamily="34" charset="0"/>
              </a:rPr>
              <a:t>or all of their health and well being.</a:t>
            </a:r>
            <a:endParaRPr lang="en-GB" dirty="0"/>
          </a:p>
        </p:txBody>
      </p:sp>
      <p:pic>
        <p:nvPicPr>
          <p:cNvPr id="5122" name="Picture 2" descr="https://www.incimages.com/uploaded_files/image/970x450/getty_537586633_26286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35" r="8017"/>
          <a:stretch/>
        </p:blipFill>
        <p:spPr bwMode="auto">
          <a:xfrm>
            <a:off x="549638" y="3233057"/>
            <a:ext cx="5791201"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9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98071" y="1272817"/>
            <a:ext cx="2775858" cy="3935997"/>
          </a:xfrm>
        </p:spPr>
        <p:txBody>
          <a:bodyPr>
            <a:noAutofit/>
          </a:bodyPr>
          <a:lstStyle/>
          <a:p>
            <a:pPr eaLnBrk="1" hangingPunct="1"/>
            <a:r>
              <a:rPr lang="en-GB" altLang="en-US" sz="2400" dirty="0">
                <a:latin typeface="Arial" panose="020B0604020202020204" pitchFamily="34" charset="0"/>
                <a:cs typeface="Arial" panose="020B0604020202020204" pitchFamily="34" charset="0"/>
              </a:rPr>
              <a:t>Ask questions.</a:t>
            </a:r>
          </a:p>
          <a:p>
            <a:pPr eaLnBrk="1" hangingPunct="1"/>
            <a:r>
              <a:rPr lang="en-GB" altLang="en-US" sz="2400" dirty="0">
                <a:latin typeface="Arial" panose="020B0604020202020204" pitchFamily="34" charset="0"/>
                <a:cs typeface="Arial" panose="020B0604020202020204" pitchFamily="34" charset="0"/>
              </a:rPr>
              <a:t>Make observations.</a:t>
            </a:r>
          </a:p>
          <a:p>
            <a:pPr eaLnBrk="1" hangingPunct="1"/>
            <a:r>
              <a:rPr lang="en-GB" altLang="en-US" sz="2400" dirty="0">
                <a:latin typeface="Arial" panose="020B0604020202020204" pitchFamily="34" charset="0"/>
                <a:cs typeface="Arial" panose="020B0604020202020204" pitchFamily="34" charset="0"/>
              </a:rPr>
              <a:t>Collect information about: </a:t>
            </a:r>
          </a:p>
          <a:p>
            <a:pPr lvl="1" eaLnBrk="1" hangingPunct="1">
              <a:buFont typeface="Courier New" panose="02070309020205020404" pitchFamily="49" charset="0"/>
              <a:buChar char="o"/>
            </a:pPr>
            <a:r>
              <a:rPr lang="en-GB" altLang="en-US" sz="2000" dirty="0">
                <a:latin typeface="Arial" panose="020B0604020202020204" pitchFamily="34" charset="0"/>
                <a:cs typeface="Arial" panose="020B0604020202020204" pitchFamily="34" charset="0"/>
              </a:rPr>
              <a:t>lifestyle data</a:t>
            </a:r>
          </a:p>
          <a:p>
            <a:pPr lvl="1" eaLnBrk="1" hangingPunct="1">
              <a:buFont typeface="Courier New" panose="02070309020205020404" pitchFamily="49" charset="0"/>
              <a:buChar char="o"/>
            </a:pPr>
            <a:r>
              <a:rPr lang="en-GB" altLang="en-US" sz="2000" dirty="0">
                <a:latin typeface="Arial" panose="020B0604020202020204" pitchFamily="34" charset="0"/>
                <a:cs typeface="Arial" panose="020B0604020202020204" pitchFamily="34" charset="0"/>
              </a:rPr>
              <a:t>physiological indicators .</a:t>
            </a:r>
          </a:p>
        </p:txBody>
      </p:sp>
      <p:sp>
        <p:nvSpPr>
          <p:cNvPr id="2" name="Title 1"/>
          <p:cNvSpPr>
            <a:spLocks noGrp="1"/>
          </p:cNvSpPr>
          <p:nvPr>
            <p:ph type="title"/>
          </p:nvPr>
        </p:nvSpPr>
        <p:spPr/>
        <p:txBody>
          <a:bodyPr/>
          <a:lstStyle/>
          <a:p>
            <a:r>
              <a:rPr lang="en-GB" dirty="0" smtClean="0"/>
              <a:t>Improvement plan prep…</a:t>
            </a:r>
            <a:endParaRPr lang="en-GB" dirty="0"/>
          </a:p>
        </p:txBody>
      </p:sp>
      <p:pic>
        <p:nvPicPr>
          <p:cNvPr id="5" name="Picture 4"/>
          <p:cNvPicPr>
            <a:picLocks noChangeAspect="1"/>
          </p:cNvPicPr>
          <p:nvPr/>
        </p:nvPicPr>
        <p:blipFill rotWithShape="1">
          <a:blip r:embed="rId3"/>
          <a:srcRect l="12444" t="25000" r="18081" b="11384"/>
          <a:stretch/>
        </p:blipFill>
        <p:spPr>
          <a:xfrm>
            <a:off x="3673929" y="1272817"/>
            <a:ext cx="7756071" cy="5326458"/>
          </a:xfrm>
          <a:prstGeom prst="rect">
            <a:avLst/>
          </a:prstGeom>
        </p:spPr>
      </p:pic>
    </p:spTree>
    <p:extLst>
      <p:ext uri="{BB962C8B-B14F-4D97-AF65-F5344CB8AC3E}">
        <p14:creationId xmlns:p14="http://schemas.microsoft.com/office/powerpoint/2010/main" val="192500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98071" y="1272817"/>
            <a:ext cx="2775858" cy="3935997"/>
          </a:xfrm>
        </p:spPr>
        <p:txBody>
          <a:bodyPr>
            <a:noAutofit/>
          </a:bodyPr>
          <a:lstStyle/>
          <a:p>
            <a:pPr eaLnBrk="1" hangingPunct="1"/>
            <a:r>
              <a:rPr lang="en-GB" altLang="en-US" sz="2400" dirty="0">
                <a:latin typeface="Arial" panose="020B0604020202020204" pitchFamily="34" charset="0"/>
                <a:cs typeface="Arial" panose="020B0604020202020204" pitchFamily="34" charset="0"/>
              </a:rPr>
              <a:t>Ask questions.</a:t>
            </a:r>
          </a:p>
          <a:p>
            <a:pPr eaLnBrk="1" hangingPunct="1"/>
            <a:r>
              <a:rPr lang="en-GB" altLang="en-US" sz="2400" dirty="0">
                <a:latin typeface="Arial" panose="020B0604020202020204" pitchFamily="34" charset="0"/>
                <a:cs typeface="Arial" panose="020B0604020202020204" pitchFamily="34" charset="0"/>
              </a:rPr>
              <a:t>Make observations.</a:t>
            </a:r>
          </a:p>
          <a:p>
            <a:pPr eaLnBrk="1" hangingPunct="1"/>
            <a:r>
              <a:rPr lang="en-GB" altLang="en-US" sz="2400" dirty="0">
                <a:latin typeface="Arial" panose="020B0604020202020204" pitchFamily="34" charset="0"/>
                <a:cs typeface="Arial" panose="020B0604020202020204" pitchFamily="34" charset="0"/>
              </a:rPr>
              <a:t>Collect information about: </a:t>
            </a:r>
          </a:p>
          <a:p>
            <a:pPr lvl="1" eaLnBrk="1" hangingPunct="1">
              <a:buFont typeface="Courier New" panose="02070309020205020404" pitchFamily="49" charset="0"/>
              <a:buChar char="o"/>
            </a:pPr>
            <a:r>
              <a:rPr lang="en-GB" altLang="en-US" sz="2000" dirty="0">
                <a:latin typeface="Arial" panose="020B0604020202020204" pitchFamily="34" charset="0"/>
                <a:cs typeface="Arial" panose="020B0604020202020204" pitchFamily="34" charset="0"/>
              </a:rPr>
              <a:t>lifestyle data</a:t>
            </a:r>
          </a:p>
          <a:p>
            <a:pPr lvl="1" eaLnBrk="1" hangingPunct="1">
              <a:buFont typeface="Courier New" panose="02070309020205020404" pitchFamily="49" charset="0"/>
              <a:buChar char="o"/>
            </a:pPr>
            <a:r>
              <a:rPr lang="en-GB" altLang="en-US" sz="2000" dirty="0">
                <a:latin typeface="Arial" panose="020B0604020202020204" pitchFamily="34" charset="0"/>
                <a:cs typeface="Arial" panose="020B0604020202020204" pitchFamily="34" charset="0"/>
              </a:rPr>
              <a:t>physiological indicators .</a:t>
            </a:r>
          </a:p>
        </p:txBody>
      </p:sp>
      <p:sp>
        <p:nvSpPr>
          <p:cNvPr id="2" name="Title 1"/>
          <p:cNvSpPr>
            <a:spLocks noGrp="1"/>
          </p:cNvSpPr>
          <p:nvPr>
            <p:ph type="title"/>
          </p:nvPr>
        </p:nvSpPr>
        <p:spPr/>
        <p:txBody>
          <a:bodyPr/>
          <a:lstStyle/>
          <a:p>
            <a:r>
              <a:rPr lang="en-GB" dirty="0" smtClean="0"/>
              <a:t>Improvement plan prep…</a:t>
            </a:r>
            <a:endParaRPr lang="en-GB" dirty="0"/>
          </a:p>
        </p:txBody>
      </p:sp>
      <p:pic>
        <p:nvPicPr>
          <p:cNvPr id="6" name="Picture 5"/>
          <p:cNvPicPr>
            <a:picLocks noChangeAspect="1"/>
          </p:cNvPicPr>
          <p:nvPr/>
        </p:nvPicPr>
        <p:blipFill rotWithShape="1">
          <a:blip r:embed="rId3"/>
          <a:srcRect l="12110" t="36384" r="18415" b="44643"/>
          <a:stretch/>
        </p:blipFill>
        <p:spPr>
          <a:xfrm>
            <a:off x="3358063" y="1484004"/>
            <a:ext cx="8425544" cy="1756811"/>
          </a:xfrm>
          <a:prstGeom prst="rect">
            <a:avLst/>
          </a:prstGeom>
        </p:spPr>
      </p:pic>
      <p:pic>
        <p:nvPicPr>
          <p:cNvPr id="7" name="Picture 6"/>
          <p:cNvPicPr>
            <a:picLocks noChangeAspect="1"/>
          </p:cNvPicPr>
          <p:nvPr/>
        </p:nvPicPr>
        <p:blipFill rotWithShape="1">
          <a:blip r:embed="rId4"/>
          <a:srcRect l="12612" t="25865" r="18248" b="55580"/>
          <a:stretch/>
        </p:blipFill>
        <p:spPr>
          <a:xfrm>
            <a:off x="3515996" y="3361622"/>
            <a:ext cx="8425544" cy="1726384"/>
          </a:xfrm>
          <a:prstGeom prst="rect">
            <a:avLst/>
          </a:prstGeom>
        </p:spPr>
      </p:pic>
    </p:spTree>
    <p:extLst>
      <p:ext uri="{BB962C8B-B14F-4D97-AF65-F5344CB8AC3E}">
        <p14:creationId xmlns:p14="http://schemas.microsoft.com/office/powerpoint/2010/main" val="187748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251678" y="1552994"/>
            <a:ext cx="3478527" cy="3878262"/>
          </a:xfrm>
          <a:ln w="38100">
            <a:solidFill>
              <a:srgbClr val="00B050"/>
            </a:solidFill>
          </a:ln>
        </p:spPr>
        <p:txBody>
          <a:bodyPr/>
          <a:lstStyle/>
          <a:p>
            <a:pPr marL="0" indent="0">
              <a:buNone/>
            </a:pPr>
            <a:r>
              <a:rPr lang="en-GB" altLang="en-US" dirty="0">
                <a:latin typeface="Arial" panose="020B0604020202020204" pitchFamily="34" charset="0"/>
                <a:cs typeface="Arial" panose="020B0604020202020204" pitchFamily="34" charset="0"/>
              </a:rPr>
              <a:t>Begin with a statement of the problem(s) to be tackled based on health and wellbeing assessment.</a:t>
            </a:r>
          </a:p>
          <a:p>
            <a:pPr marL="0" indent="0">
              <a:buNone/>
            </a:pPr>
            <a:r>
              <a:rPr lang="en-GB" altLang="en-US" b="1" i="1" u="sng" dirty="0">
                <a:latin typeface="Arial" panose="020B0604020202020204" pitchFamily="34" charset="0"/>
                <a:cs typeface="Arial" panose="020B0604020202020204" pitchFamily="34" charset="0"/>
              </a:rPr>
              <a:t>Example:</a:t>
            </a:r>
          </a:p>
          <a:p>
            <a:pPr eaLnBrk="1" hangingPunct="1"/>
            <a:r>
              <a:rPr lang="en-GB" altLang="en-US" i="1" dirty="0">
                <a:latin typeface="Arial" panose="020B0604020202020204" pitchFamily="34" charset="0"/>
                <a:cs typeface="Arial" panose="020B0604020202020204" pitchFamily="34" charset="0"/>
              </a:rPr>
              <a:t>Lose 20 kg in weight to reduce risks to health and wellbeing.</a:t>
            </a:r>
          </a:p>
          <a:p>
            <a:pPr marL="0" indent="0">
              <a:buNone/>
            </a:pPr>
            <a:endParaRPr lang="en-GB" altLang="en-US"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smtClean="0"/>
              <a:t>Starting your plan…</a:t>
            </a:r>
            <a:endParaRPr lang="en-GB" dirty="0"/>
          </a:p>
        </p:txBody>
      </p:sp>
      <p:pic>
        <p:nvPicPr>
          <p:cNvPr id="3" name="Picture 2"/>
          <p:cNvPicPr>
            <a:picLocks noChangeAspect="1"/>
          </p:cNvPicPr>
          <p:nvPr/>
        </p:nvPicPr>
        <p:blipFill rotWithShape="1">
          <a:blip r:embed="rId3"/>
          <a:srcRect l="11440" t="27009" r="18080" b="16518"/>
          <a:stretch/>
        </p:blipFill>
        <p:spPr>
          <a:xfrm>
            <a:off x="4849586" y="2302328"/>
            <a:ext cx="6874328" cy="4131130"/>
          </a:xfrm>
          <a:prstGeom prst="rect">
            <a:avLst/>
          </a:prstGeom>
        </p:spPr>
      </p:pic>
      <p:sp>
        <p:nvSpPr>
          <p:cNvPr id="12" name="Freeform 11"/>
          <p:cNvSpPr/>
          <p:nvPr/>
        </p:nvSpPr>
        <p:spPr>
          <a:xfrm>
            <a:off x="4730205" y="538415"/>
            <a:ext cx="7075352" cy="2515028"/>
          </a:xfrm>
          <a:custGeom>
            <a:avLst/>
            <a:gdLst>
              <a:gd name="connsiteX0" fmla="*/ 0 w 7315200"/>
              <a:gd name="connsiteY0" fmla="*/ 2515028 h 2515028"/>
              <a:gd name="connsiteX1" fmla="*/ 163286 w 7315200"/>
              <a:gd name="connsiteY1" fmla="*/ 2172128 h 2515028"/>
              <a:gd name="connsiteX2" fmla="*/ 751114 w 7315200"/>
              <a:gd name="connsiteY2" fmla="*/ 669899 h 2515028"/>
              <a:gd name="connsiteX3" fmla="*/ 1338943 w 7315200"/>
              <a:gd name="connsiteY3" fmla="*/ 1763914 h 2515028"/>
              <a:gd name="connsiteX4" fmla="*/ 4816929 w 7315200"/>
              <a:gd name="connsiteY4" fmla="*/ 428 h 2515028"/>
              <a:gd name="connsiteX5" fmla="*/ 3184072 w 7315200"/>
              <a:gd name="connsiteY5" fmla="*/ 1584299 h 2515028"/>
              <a:gd name="connsiteX6" fmla="*/ 5388429 w 7315200"/>
              <a:gd name="connsiteY6" fmla="*/ 392314 h 2515028"/>
              <a:gd name="connsiteX7" fmla="*/ 4963886 w 7315200"/>
              <a:gd name="connsiteY7" fmla="*/ 1796571 h 2515028"/>
              <a:gd name="connsiteX8" fmla="*/ 6629400 w 7315200"/>
              <a:gd name="connsiteY8" fmla="*/ 343328 h 2515028"/>
              <a:gd name="connsiteX9" fmla="*/ 6629400 w 7315200"/>
              <a:gd name="connsiteY9" fmla="*/ 2139471 h 2515028"/>
              <a:gd name="connsiteX10" fmla="*/ 7315200 w 7315200"/>
              <a:gd name="connsiteY10" fmla="*/ 1143428 h 25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5200" h="2515028">
                <a:moveTo>
                  <a:pt x="0" y="2515028"/>
                </a:moveTo>
                <a:cubicBezTo>
                  <a:pt x="19050" y="2497338"/>
                  <a:pt x="38100" y="2479649"/>
                  <a:pt x="163286" y="2172128"/>
                </a:cubicBezTo>
                <a:cubicBezTo>
                  <a:pt x="288472" y="1864607"/>
                  <a:pt x="555171" y="737935"/>
                  <a:pt x="751114" y="669899"/>
                </a:cubicBezTo>
                <a:cubicBezTo>
                  <a:pt x="947057" y="601863"/>
                  <a:pt x="661307" y="1875492"/>
                  <a:pt x="1338943" y="1763914"/>
                </a:cubicBezTo>
                <a:cubicBezTo>
                  <a:pt x="2016579" y="1652335"/>
                  <a:pt x="4509408" y="30364"/>
                  <a:pt x="4816929" y="428"/>
                </a:cubicBezTo>
                <a:cubicBezTo>
                  <a:pt x="5124450" y="-29508"/>
                  <a:pt x="3088822" y="1518985"/>
                  <a:pt x="3184072" y="1584299"/>
                </a:cubicBezTo>
                <a:cubicBezTo>
                  <a:pt x="3279322" y="1649613"/>
                  <a:pt x="5091793" y="356935"/>
                  <a:pt x="5388429" y="392314"/>
                </a:cubicBezTo>
                <a:cubicBezTo>
                  <a:pt x="5685065" y="427693"/>
                  <a:pt x="4757058" y="1804735"/>
                  <a:pt x="4963886" y="1796571"/>
                </a:cubicBezTo>
                <a:cubicBezTo>
                  <a:pt x="5170715" y="1788407"/>
                  <a:pt x="6351814" y="286178"/>
                  <a:pt x="6629400" y="343328"/>
                </a:cubicBezTo>
                <a:cubicBezTo>
                  <a:pt x="6906986" y="400478"/>
                  <a:pt x="6515100" y="2006121"/>
                  <a:pt x="6629400" y="2139471"/>
                </a:cubicBezTo>
                <a:cubicBezTo>
                  <a:pt x="6743700" y="2272821"/>
                  <a:pt x="7029450" y="1708124"/>
                  <a:pt x="7315200" y="1143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557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p:nvPr/>
        </p:nvSpPr>
        <p:spPr bwMode="auto">
          <a:xfrm>
            <a:off x="1768063" y="2071258"/>
            <a:ext cx="8568183" cy="387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Font typeface="Wingdings" panose="05000000000000000000" pitchFamily="2" charset="2"/>
              <a:buNone/>
              <a:defRPr sz="2400" baseline="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Font typeface="Wingdings" panose="05000000000000000000" pitchFamily="2" charset="2"/>
              <a:buNone/>
              <a:defRPr sz="2400">
                <a:solidFill>
                  <a:schemeClr val="tx1"/>
                </a:solidFill>
                <a:latin typeface="+mn-lt"/>
                <a:cs typeface="Arial" panose="020B0604020202020204" pitchFamily="34" charset="0"/>
              </a:defRPr>
            </a:lvl2pPr>
            <a:lvl3pPr marL="914400" indent="0" algn="ctr" rtl="0" eaLnBrk="0" fontAlgn="base" hangingPunct="0">
              <a:spcBef>
                <a:spcPct val="20000"/>
              </a:spcBef>
              <a:spcAft>
                <a:spcPct val="0"/>
              </a:spcAft>
              <a:buFont typeface="Wingdings" panose="05000000000000000000" pitchFamily="2" charset="2"/>
              <a:buNone/>
              <a:defRPr sz="2400">
                <a:solidFill>
                  <a:schemeClr val="tx1"/>
                </a:solidFill>
                <a:latin typeface="+mn-lt"/>
                <a:cs typeface="Arial" panose="020B0604020202020204" pitchFamily="34" charset="0"/>
              </a:defRPr>
            </a:lvl3pPr>
            <a:lvl4pPr marL="1371600" indent="0" algn="ctr" rtl="0" eaLnBrk="0" fontAlgn="base" hangingPunct="0">
              <a:spcBef>
                <a:spcPct val="20000"/>
              </a:spcBef>
              <a:spcAft>
                <a:spcPct val="0"/>
              </a:spcAft>
              <a:buFont typeface="Wingdings" panose="05000000000000000000" pitchFamily="2" charset="2"/>
              <a:buNone/>
              <a:defRPr sz="2400">
                <a:solidFill>
                  <a:schemeClr val="tx1"/>
                </a:solidFill>
                <a:latin typeface="+mn-lt"/>
                <a:cs typeface="Arial" panose="020B0604020202020204" pitchFamily="34" charset="0"/>
              </a:defRPr>
            </a:lvl4pPr>
            <a:lvl5pPr marL="1828800" indent="0" algn="ctr" rtl="0" eaLnBrk="0" fontAlgn="base" hangingPunct="0">
              <a:spcBef>
                <a:spcPct val="20000"/>
              </a:spcBef>
              <a:spcAft>
                <a:spcPct val="0"/>
              </a:spcAft>
              <a:buFont typeface="Wingdings" panose="05000000000000000000" pitchFamily="2" charset="2"/>
              <a:buNone/>
              <a:defRPr sz="2400">
                <a:solidFill>
                  <a:schemeClr val="tx1"/>
                </a:solidFill>
                <a:latin typeface="+mn-lt"/>
                <a:cs typeface="Arial" panose="020B0604020202020204" pitchFamily="34" charset="0"/>
              </a:defRPr>
            </a:lvl5pPr>
            <a:lvl6pPr marL="2286000" indent="0" algn="ctr" rtl="0" fontAlgn="base">
              <a:spcBef>
                <a:spcPct val="20000"/>
              </a:spcBef>
              <a:spcAft>
                <a:spcPct val="0"/>
              </a:spcAft>
              <a:buFont typeface="Wingdings" panose="05000000000000000000" pitchFamily="2" charset="2"/>
              <a:buNone/>
              <a:defRPr sz="2400">
                <a:solidFill>
                  <a:schemeClr val="tx1"/>
                </a:solidFill>
                <a:latin typeface="+mn-lt"/>
              </a:defRPr>
            </a:lvl6pPr>
            <a:lvl7pPr marL="2743200" indent="0" algn="ctr" rtl="0" fontAlgn="base">
              <a:spcBef>
                <a:spcPct val="20000"/>
              </a:spcBef>
              <a:spcAft>
                <a:spcPct val="0"/>
              </a:spcAft>
              <a:buFont typeface="Wingdings" panose="05000000000000000000" pitchFamily="2" charset="2"/>
              <a:buNone/>
              <a:defRPr sz="2400">
                <a:solidFill>
                  <a:schemeClr val="tx1"/>
                </a:solidFill>
                <a:latin typeface="+mn-lt"/>
              </a:defRPr>
            </a:lvl7pPr>
            <a:lvl8pPr marL="3200400" indent="0" algn="ctr" rtl="0" fontAlgn="base">
              <a:spcBef>
                <a:spcPct val="20000"/>
              </a:spcBef>
              <a:spcAft>
                <a:spcPct val="0"/>
              </a:spcAft>
              <a:buFont typeface="Wingdings" panose="05000000000000000000" pitchFamily="2" charset="2"/>
              <a:buNone/>
              <a:defRPr sz="2400">
                <a:solidFill>
                  <a:schemeClr val="tx1"/>
                </a:solidFill>
                <a:latin typeface="+mn-lt"/>
              </a:defRPr>
            </a:lvl8pPr>
            <a:lvl9pPr marL="3657600" indent="0" algn="ctr" rtl="0" fontAlgn="base">
              <a:spcBef>
                <a:spcPct val="20000"/>
              </a:spcBef>
              <a:spcAft>
                <a:spcPct val="0"/>
              </a:spcAft>
              <a:buFont typeface="Wingdings" panose="05000000000000000000" pitchFamily="2" charset="2"/>
              <a:buNone/>
              <a:defRPr sz="2400">
                <a:solidFill>
                  <a:schemeClr val="tx1"/>
                </a:solidFill>
                <a:latin typeface="+mn-lt"/>
              </a:defRPr>
            </a:lvl9pPr>
          </a:lstStyle>
          <a:p>
            <a:r>
              <a:rPr lang="en-GB" kern="0" dirty="0"/>
              <a:t>Targets can be used to motivate people. They are a key feature of good health and wellbeing improvement plans.</a:t>
            </a:r>
          </a:p>
          <a:p>
            <a:r>
              <a:rPr lang="en-GB" b="1" kern="0" dirty="0">
                <a:solidFill>
                  <a:srgbClr val="FF0000"/>
                </a:solidFill>
              </a:rPr>
              <a:t>A short-term target is six months or less</a:t>
            </a:r>
          </a:p>
          <a:p>
            <a:r>
              <a:rPr lang="en-GB" b="1" kern="0" dirty="0">
                <a:solidFill>
                  <a:srgbClr val="FF0000"/>
                </a:solidFill>
              </a:rPr>
              <a:t>A long-term target is more than six months</a:t>
            </a:r>
          </a:p>
          <a:p>
            <a:endParaRPr lang="en-GB" kern="0" dirty="0"/>
          </a:p>
          <a:p>
            <a:endParaRPr lang="en-GB" kern="0" dirty="0"/>
          </a:p>
          <a:p>
            <a:endParaRPr lang="en-GB" kern="0" dirty="0"/>
          </a:p>
          <a:p>
            <a:pPr algn="l"/>
            <a:r>
              <a:rPr lang="en-GB" kern="0" dirty="0"/>
              <a:t>Example:</a:t>
            </a:r>
          </a:p>
          <a:p>
            <a:r>
              <a:rPr lang="en-GB" kern="0" dirty="0"/>
              <a:t>	</a:t>
            </a:r>
            <a:r>
              <a:rPr lang="en-GB" i="1" kern="0" dirty="0"/>
              <a:t>Lose 1 kg in Week 1 of diet and 10 kg by Month 7.</a:t>
            </a:r>
          </a:p>
        </p:txBody>
      </p:sp>
      <p:sp>
        <p:nvSpPr>
          <p:cNvPr id="16" name="TextBox 15"/>
          <p:cNvSpPr txBox="1"/>
          <p:nvPr/>
        </p:nvSpPr>
        <p:spPr>
          <a:xfrm>
            <a:off x="6052154" y="4113947"/>
            <a:ext cx="1512168" cy="646331"/>
          </a:xfrm>
          <a:prstGeom prst="rect">
            <a:avLst/>
          </a:prstGeom>
          <a:noFill/>
        </p:spPr>
        <p:txBody>
          <a:bodyPr wrap="square" rtlCol="0">
            <a:spAutoFit/>
          </a:bodyPr>
          <a:lstStyle/>
          <a:p>
            <a:r>
              <a:rPr lang="en-US" dirty="0"/>
              <a:t>Short-term target</a:t>
            </a:r>
          </a:p>
        </p:txBody>
      </p:sp>
      <p:sp>
        <p:nvSpPr>
          <p:cNvPr id="17" name="TextBox 16"/>
          <p:cNvSpPr txBox="1"/>
          <p:nvPr/>
        </p:nvSpPr>
        <p:spPr>
          <a:xfrm>
            <a:off x="9214309" y="3641021"/>
            <a:ext cx="1296144" cy="646331"/>
          </a:xfrm>
          <a:prstGeom prst="rect">
            <a:avLst/>
          </a:prstGeom>
          <a:noFill/>
        </p:spPr>
        <p:txBody>
          <a:bodyPr wrap="square" rtlCol="0">
            <a:spAutoFit/>
          </a:bodyPr>
          <a:lstStyle/>
          <a:p>
            <a:r>
              <a:rPr lang="en-US" dirty="0"/>
              <a:t>Long-term target</a:t>
            </a:r>
          </a:p>
        </p:txBody>
      </p:sp>
      <p:cxnSp>
        <p:nvCxnSpPr>
          <p:cNvPr id="18" name="Straight Arrow Connector 17"/>
          <p:cNvCxnSpPr/>
          <p:nvPr/>
        </p:nvCxnSpPr>
        <p:spPr>
          <a:xfrm flipH="1">
            <a:off x="5303912" y="4760278"/>
            <a:ext cx="776406" cy="900971"/>
          </a:xfrm>
          <a:prstGeom prst="straightConnector1">
            <a:avLst/>
          </a:prstGeom>
          <a:ln>
            <a:solidFill>
              <a:srgbClr val="4F58A6"/>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9208882" y="4308868"/>
            <a:ext cx="407286" cy="1296144"/>
          </a:xfrm>
          <a:prstGeom prst="straightConnector1">
            <a:avLst/>
          </a:prstGeom>
          <a:ln>
            <a:solidFill>
              <a:srgbClr val="4F58A6"/>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Short and long term targets…</a:t>
            </a:r>
            <a:endParaRPr lang="en-GB" dirty="0"/>
          </a:p>
        </p:txBody>
      </p:sp>
    </p:spTree>
    <p:extLst>
      <p:ext uri="{BB962C8B-B14F-4D97-AF65-F5344CB8AC3E}">
        <p14:creationId xmlns:p14="http://schemas.microsoft.com/office/powerpoint/2010/main" val="23911256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a:spLocks noGrp="1"/>
          </p:cNvSpPr>
          <p:nvPr>
            <p:ph idx="1"/>
          </p:nvPr>
        </p:nvSpPr>
        <p:spPr>
          <a:xfrm>
            <a:off x="1001485" y="1128451"/>
            <a:ext cx="10412185" cy="3024336"/>
          </a:xfrm>
        </p:spPr>
        <p:txBody>
          <a:bodyPr/>
          <a:lstStyle/>
          <a:p>
            <a:r>
              <a:rPr lang="en-US" dirty="0" smtClean="0"/>
              <a:t>Targets must be SMART (Specific, Measurable, Achievable, Realistic, Time-related)</a:t>
            </a:r>
          </a:p>
          <a:p>
            <a:r>
              <a:rPr lang="en-US" dirty="0" smtClean="0"/>
              <a:t>Targets must be regularly monitored and the data noted down (e.g. weight loss/gain each week; number of minutes of exercise each day)</a:t>
            </a:r>
          </a:p>
          <a:p>
            <a:r>
              <a:rPr lang="en-US" dirty="0" smtClean="0"/>
              <a:t>Targets should be reviewed according to progress</a:t>
            </a:r>
            <a:endParaRPr lang="en-US" dirty="0"/>
          </a:p>
        </p:txBody>
      </p:sp>
      <p:sp>
        <p:nvSpPr>
          <p:cNvPr id="2" name="Title 1"/>
          <p:cNvSpPr>
            <a:spLocks noGrp="1"/>
          </p:cNvSpPr>
          <p:nvPr>
            <p:ph type="title"/>
          </p:nvPr>
        </p:nvSpPr>
        <p:spPr>
          <a:xfrm>
            <a:off x="881743" y="382385"/>
            <a:ext cx="11119757" cy="1492132"/>
          </a:xfrm>
        </p:spPr>
        <p:txBody>
          <a:bodyPr/>
          <a:lstStyle/>
          <a:p>
            <a:r>
              <a:rPr lang="en-GB" dirty="0" smtClean="0"/>
              <a:t>Monitoring and reviewing targets…</a:t>
            </a:r>
            <a:endParaRPr lang="en-GB" dirty="0"/>
          </a:p>
        </p:txBody>
      </p:sp>
      <p:pic>
        <p:nvPicPr>
          <p:cNvPr id="5" name="Picture 2" descr="https://www.incimages.com/uploaded_files/image/970x450/getty_537586633_26286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35" r="8017"/>
          <a:stretch/>
        </p:blipFill>
        <p:spPr bwMode="auto">
          <a:xfrm>
            <a:off x="1001485" y="3004457"/>
            <a:ext cx="5791201"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14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382385"/>
            <a:ext cx="11119757" cy="1492132"/>
          </a:xfrm>
        </p:spPr>
        <p:txBody>
          <a:bodyPr/>
          <a:lstStyle/>
          <a:p>
            <a:r>
              <a:rPr lang="en-GB" dirty="0" smtClean="0"/>
              <a:t>targets…</a:t>
            </a:r>
            <a:r>
              <a:rPr lang="en-GB" dirty="0" smtClean="0">
                <a:solidFill>
                  <a:srgbClr val="FF0000"/>
                </a:solidFill>
              </a:rPr>
              <a:t>task</a:t>
            </a:r>
            <a:endParaRPr lang="en-GB" dirty="0">
              <a:solidFill>
                <a:srgbClr val="FF0000"/>
              </a:solidFill>
            </a:endParaRPr>
          </a:p>
        </p:txBody>
      </p:sp>
      <p:pic>
        <p:nvPicPr>
          <p:cNvPr id="5" name="Picture 2" descr="https://www.incimages.com/uploaded_files/image/970x450/getty_537586633_262861.jpg"/>
          <p:cNvPicPr>
            <a:picLocks noChangeAspect="1" noChangeArrowheads="1"/>
          </p:cNvPicPr>
          <p:nvPr/>
        </p:nvPicPr>
        <p:blipFill rotWithShape="1">
          <a:blip r:embed="rId3">
            <a:extLst>
              <a:ext uri="{28A0092B-C50C-407E-A947-70E740481C1C}">
                <a14:useLocalDpi xmlns:a14="http://schemas.microsoft.com/office/drawing/2010/main" val="0"/>
              </a:ext>
            </a:extLst>
          </a:blip>
          <a:srcRect l="8035" r="8017"/>
          <a:stretch/>
        </p:blipFill>
        <p:spPr bwMode="auto">
          <a:xfrm>
            <a:off x="397329" y="3216046"/>
            <a:ext cx="5791201"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3170" t="43963" r="35012" b="16518"/>
          <a:stretch/>
        </p:blipFill>
        <p:spPr>
          <a:xfrm>
            <a:off x="6321180" y="3487789"/>
            <a:ext cx="5680320" cy="3037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5"/>
          <a:srcRect l="12110" t="22322" r="17243" b="48660"/>
          <a:stretch/>
        </p:blipFill>
        <p:spPr>
          <a:xfrm>
            <a:off x="881743" y="1093331"/>
            <a:ext cx="6890657" cy="2122715"/>
          </a:xfrm>
          <a:prstGeom prst="rect">
            <a:avLst/>
          </a:prstGeom>
        </p:spPr>
      </p:pic>
      <p:sp>
        <p:nvSpPr>
          <p:cNvPr id="8" name="Oval 7"/>
          <p:cNvSpPr/>
          <p:nvPr/>
        </p:nvSpPr>
        <p:spPr>
          <a:xfrm>
            <a:off x="6904965" y="2432956"/>
            <a:ext cx="1177677" cy="11756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744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Factors to consider…</a:t>
            </a:r>
            <a:endParaRPr lang="en-GB" altLang="en-US" dirty="0"/>
          </a:p>
        </p:txBody>
      </p:sp>
      <p:pic>
        <p:nvPicPr>
          <p:cNvPr id="4" name="Picture 3"/>
          <p:cNvPicPr>
            <a:picLocks noChangeAspect="1"/>
          </p:cNvPicPr>
          <p:nvPr/>
        </p:nvPicPr>
        <p:blipFill>
          <a:blip r:embed="rId2"/>
          <a:stretch>
            <a:fillRect/>
          </a:stretch>
        </p:blipFill>
        <p:spPr>
          <a:xfrm>
            <a:off x="447675" y="1400855"/>
            <a:ext cx="10982325" cy="5133975"/>
          </a:xfrm>
          <a:prstGeom prst="rect">
            <a:avLst/>
          </a:prstGeom>
        </p:spPr>
      </p:pic>
    </p:spTree>
    <p:extLst>
      <p:ext uri="{BB962C8B-B14F-4D97-AF65-F5344CB8AC3E}">
        <p14:creationId xmlns:p14="http://schemas.microsoft.com/office/powerpoint/2010/main" val="23410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449</TotalTime>
  <Words>1423</Words>
  <Application>Microsoft Office PowerPoint</Application>
  <PresentationFormat>Widescreen</PresentationFormat>
  <Paragraphs>125</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Century Gothic</vt:lpstr>
      <vt:lpstr>Comic Sans MS</vt:lpstr>
      <vt:lpstr>Courier New</vt:lpstr>
      <vt:lpstr>Gill Sans MT</vt:lpstr>
      <vt:lpstr>Impact</vt:lpstr>
      <vt:lpstr>华文中宋</vt:lpstr>
      <vt:lpstr>Wingdings</vt:lpstr>
      <vt:lpstr>Badge</vt:lpstr>
      <vt:lpstr>Person centred health and improvement plans</vt:lpstr>
      <vt:lpstr>Improvement plans…</vt:lpstr>
      <vt:lpstr>Improvement plan prep…</vt:lpstr>
      <vt:lpstr>Improvement plan prep…</vt:lpstr>
      <vt:lpstr>Starting your plan…</vt:lpstr>
      <vt:lpstr>Short and long term targets…</vt:lpstr>
      <vt:lpstr>Monitoring and reviewing targets…</vt:lpstr>
      <vt:lpstr>targets…task</vt:lpstr>
      <vt:lpstr>Factors to consider…</vt:lpstr>
      <vt:lpstr>Improvement  plan example…</vt:lpstr>
      <vt:lpstr>Improvement plan example… task</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values</dc:title>
  <dc:creator>Adele Scott</dc:creator>
  <cp:lastModifiedBy>Adele Scott</cp:lastModifiedBy>
  <cp:revision>59</cp:revision>
  <dcterms:created xsi:type="dcterms:W3CDTF">2018-09-25T13:22:10Z</dcterms:created>
  <dcterms:modified xsi:type="dcterms:W3CDTF">2019-10-10T12:55:27Z</dcterms:modified>
</cp:coreProperties>
</file>