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540" r:id="rId5"/>
    <p:sldId id="369" r:id="rId6"/>
    <p:sldId id="541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B201E-31DA-42DB-A674-D1CC2D94504D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4E3EC-E393-4EE8-BB81-00023F8FE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01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Endocrine gland image by US Government [Public domain], via Wikimedia Commons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Nervous</a:t>
            </a:r>
            <a:r>
              <a:rPr lang="en-GB" baseline="0" dirty="0"/>
              <a:t> system i</a:t>
            </a:r>
            <a:r>
              <a:rPr lang="en-GB" dirty="0"/>
              <a:t>mage by </a:t>
            </a:r>
            <a:r>
              <a:rPr lang="en-GB" dirty="0" err="1"/>
              <a:t>OpenStax</a:t>
            </a:r>
            <a:r>
              <a:rPr lang="en-GB" dirty="0"/>
              <a:t> [CC BY 4.0 (http://creativecommons.org/licenses/by/4.0)], via Wikimedia Commons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F93CF-D708-4762-A9BE-32D1857A764F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F45F-BAB9-4DCA-A587-B1CC67EB4AD8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DF5-CAF8-4803-A69C-3D5BF4946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56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F45F-BAB9-4DCA-A587-B1CC67EB4AD8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DF5-CAF8-4803-A69C-3D5BF4946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64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F45F-BAB9-4DCA-A587-B1CC67EB4AD8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DF5-CAF8-4803-A69C-3D5BF4946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26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F45F-BAB9-4DCA-A587-B1CC67EB4AD8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DF5-CAF8-4803-A69C-3D5BF4946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95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F45F-BAB9-4DCA-A587-B1CC67EB4AD8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DF5-CAF8-4803-A69C-3D5BF4946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6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F45F-BAB9-4DCA-A587-B1CC67EB4AD8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DF5-CAF8-4803-A69C-3D5BF4946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8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F45F-BAB9-4DCA-A587-B1CC67EB4AD8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DF5-CAF8-4803-A69C-3D5BF4946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35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F45F-BAB9-4DCA-A587-B1CC67EB4AD8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DF5-CAF8-4803-A69C-3D5BF4946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18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F45F-BAB9-4DCA-A587-B1CC67EB4AD8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DF5-CAF8-4803-A69C-3D5BF4946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6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F45F-BAB9-4DCA-A587-B1CC67EB4AD8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DF5-CAF8-4803-A69C-3D5BF4946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7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F45F-BAB9-4DCA-A587-B1CC67EB4AD8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DF5-CAF8-4803-A69C-3D5BF4946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84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7F45F-BAB9-4DCA-A587-B1CC67EB4AD8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CBDF5-CAF8-4803-A69C-3D5BF4946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05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ylEknRf0jL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86800" cy="1371600"/>
          </a:xfrm>
          <a:prstGeom prst="roundRect">
            <a:avLst/>
          </a:prstGeom>
          <a:solidFill>
            <a:srgbClr val="B4D6F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8686800" cy="1470025"/>
          </a:xfrm>
        </p:spPr>
        <p:txBody>
          <a:bodyPr>
            <a:noAutofit/>
          </a:bodyPr>
          <a:lstStyle/>
          <a:p>
            <a:r>
              <a:rPr lang="en-GB" sz="4000" dirty="0">
                <a:latin typeface="Comic Sans MS" pitchFamily="66" charset="0"/>
              </a:rPr>
              <a:t>80/20 – THINK! What do you NEED to cover with your set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2BFA2-B7C9-4418-8E50-B7E3FEE7D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348726"/>
              </p:ext>
            </p:extLst>
          </p:nvPr>
        </p:nvGraphicFramePr>
        <p:xfrm>
          <a:off x="228600" y="1831427"/>
          <a:ext cx="8686800" cy="4663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1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0285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Grade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Learning Objective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Learning Outcome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93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Describe the gas exchange system in humans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Comic Sans MS" panose="030F0702030302020204" pitchFamily="66" charset="0"/>
                        </a:rPr>
                        <a:t>Recall the structure of the gas exchange system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2400" dirty="0">
                        <a:latin typeface="Comic Sans MS" panose="030F0702030302020204" pitchFamily="66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Comic Sans MS" panose="030F0702030302020204" pitchFamily="66" charset="0"/>
                        </a:rPr>
                        <a:t>Describe how parts of the gas exchange system are adapted to their function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2400" dirty="0">
                        <a:latin typeface="Comic Sans MS" panose="030F0702030302020204" pitchFamily="66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Comic Sans MS" panose="030F0702030302020204" pitchFamily="66" charset="0"/>
                        </a:rPr>
                        <a:t>Describe the composition of inhaled and exhaled air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746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28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504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393ED7-FC9F-46EE-80DE-90D6DEE1E40F}"/>
              </a:ext>
            </a:extLst>
          </p:cNvPr>
          <p:cNvSpPr/>
          <p:nvPr/>
        </p:nvSpPr>
        <p:spPr>
          <a:xfrm>
            <a:off x="1973178" y="1318660"/>
            <a:ext cx="5191594" cy="827774"/>
          </a:xfrm>
          <a:prstGeom prst="roundRect">
            <a:avLst/>
          </a:prstGeom>
          <a:solidFill>
            <a:srgbClr val="54C1D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AD362-4506-4F7E-A92B-6A5174891CA1}"/>
              </a:ext>
            </a:extLst>
          </p:cNvPr>
          <p:cNvSpPr txBox="1"/>
          <p:nvPr/>
        </p:nvSpPr>
        <p:spPr>
          <a:xfrm>
            <a:off x="154003" y="279132"/>
            <a:ext cx="881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Comic Sans MS" panose="030F0702030302020204" pitchFamily="66" charset="0"/>
              </a:rPr>
              <a:t>Why do we breathe in and out?</a:t>
            </a:r>
            <a:endParaRPr lang="en-GB" sz="4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CDB56D-2C8C-4CA6-90F1-A604E92ABF38}"/>
              </a:ext>
            </a:extLst>
          </p:cNvPr>
          <p:cNvSpPr txBox="1"/>
          <p:nvPr/>
        </p:nvSpPr>
        <p:spPr>
          <a:xfrm>
            <a:off x="279132" y="1376413"/>
            <a:ext cx="86819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Think &gt; Pair &gt; Share</a:t>
            </a:r>
            <a:endParaRPr lang="en-U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What is the name of the gas that we breathe in?</a:t>
            </a:r>
          </a:p>
          <a:p>
            <a:pPr marL="342900" indent="-342900">
              <a:buAutoNum type="arabicPeriod"/>
            </a:pPr>
            <a:endParaRPr lang="en-US" sz="28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What is this gas used for, inside our bodies?</a:t>
            </a:r>
          </a:p>
          <a:p>
            <a:pPr marL="342900" indent="-342900">
              <a:buAutoNum type="arabicPeriod"/>
            </a:pPr>
            <a:endParaRPr lang="en-US" sz="28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What is the name of the gas that breathe out?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2" descr="Lungs, Organ, Anatomy, Bronchia, Bronchial Tubes">
            <a:extLst>
              <a:ext uri="{FF2B5EF4-FFF2-40B4-BE49-F238E27FC236}">
                <a16:creationId xmlns:a16="http://schemas.microsoft.com/office/drawing/2014/main" id="{5D820617-BBE2-4D97-A4E8-3941E6765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6" y="4913396"/>
            <a:ext cx="1638201" cy="161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889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712E57-21DB-48EB-B57C-43D35C8DD154}"/>
              </a:ext>
            </a:extLst>
          </p:cNvPr>
          <p:cNvSpPr/>
          <p:nvPr/>
        </p:nvSpPr>
        <p:spPr>
          <a:xfrm>
            <a:off x="293571" y="1302688"/>
            <a:ext cx="85327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>
                <a:latin typeface="Comic Sans MS" panose="030F0702030302020204" pitchFamily="66" charset="0"/>
              </a:rPr>
              <a:t>We breathe in oxygen from the air.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Comic Sans MS" panose="030F0702030302020204" pitchFamily="66" charset="0"/>
              </a:rPr>
              <a:t>Oxygen is used in a process called respiration; this releases energy that our bodies can than use.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Comic Sans MS" panose="030F0702030302020204" pitchFamily="66" charset="0"/>
              </a:rPr>
              <a:t>Carbon dioxide is a waste gas that we breathe out.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E93FDF-BCAD-496F-919F-04ADE7E5DEA3}"/>
              </a:ext>
            </a:extLst>
          </p:cNvPr>
          <p:cNvSpPr/>
          <p:nvPr/>
        </p:nvSpPr>
        <p:spPr>
          <a:xfrm>
            <a:off x="151406" y="414507"/>
            <a:ext cx="4325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Self-assessment:</a:t>
            </a:r>
          </a:p>
        </p:txBody>
      </p:sp>
      <p:pic>
        <p:nvPicPr>
          <p:cNvPr id="6" name="Picture 2" descr="Mark, Check, Tick, Red, Correct, Symbol, Choice, Yes">
            <a:extLst>
              <a:ext uri="{FF2B5EF4-FFF2-40B4-BE49-F238E27FC236}">
                <a16:creationId xmlns:a16="http://schemas.microsoft.com/office/drawing/2014/main" id="{FFFE88C1-FE46-4559-96F4-F9AE55A8F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078" y="4998255"/>
            <a:ext cx="1540043" cy="160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01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12F511-D458-45FF-8AE2-3BB047BA02C0}"/>
              </a:ext>
            </a:extLst>
          </p:cNvPr>
          <p:cNvSpPr txBox="1"/>
          <p:nvPr/>
        </p:nvSpPr>
        <p:spPr>
          <a:xfrm>
            <a:off x="182880" y="279133"/>
            <a:ext cx="8758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Task: </a:t>
            </a:r>
            <a:r>
              <a:rPr lang="en-US" sz="3600" dirty="0">
                <a:latin typeface="Comic Sans MS" panose="030F0702030302020204" pitchFamily="66" charset="0"/>
              </a:rPr>
              <a:t>Complete the worksheet on the composition of inhaled and exhaled air</a:t>
            </a:r>
            <a:r>
              <a:rPr lang="en-US" sz="3600" dirty="0"/>
              <a:t>.</a:t>
            </a:r>
            <a:endParaRPr lang="en-GB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7BA127-835D-42F9-A15A-63ED0F3780A4}"/>
              </a:ext>
            </a:extLst>
          </p:cNvPr>
          <p:cNvSpPr txBox="1"/>
          <p:nvPr/>
        </p:nvSpPr>
        <p:spPr>
          <a:xfrm>
            <a:off x="317633" y="1665169"/>
            <a:ext cx="851835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Self-assessment:</a:t>
            </a:r>
          </a:p>
          <a:p>
            <a:pPr marL="342900" indent="-342900">
              <a:buAutoNum type="arabicPeriod"/>
            </a:pPr>
            <a:endParaRPr lang="en-US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000" dirty="0">
                <a:latin typeface="Comic Sans MS" panose="030F0702030302020204" pitchFamily="66" charset="0"/>
              </a:rPr>
              <a:t>The percentage composition of nitrogen gas remains unchanged between inhaled and exhaled air. </a:t>
            </a:r>
          </a:p>
          <a:p>
            <a:pPr marL="342900" indent="-342900">
              <a:buAutoNum type="arabicPeriod"/>
            </a:pP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000" dirty="0">
                <a:latin typeface="Comic Sans MS" panose="030F0702030302020204" pitchFamily="66" charset="0"/>
              </a:rPr>
              <a:t>The percentage composition of carbon dioxide gas is greater in exhaled air than it is in inhaled air. </a:t>
            </a:r>
          </a:p>
          <a:p>
            <a:pPr marL="342900" indent="-342900">
              <a:buAutoNum type="arabicPeriod"/>
            </a:pP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000" dirty="0">
                <a:latin typeface="Comic Sans MS" panose="030F0702030302020204" pitchFamily="66" charset="0"/>
              </a:rPr>
              <a:t>The percentage composition of oxygen decreases from 21% to 15%, so a total of 6% from inhaled to exhaled air.</a:t>
            </a:r>
          </a:p>
          <a:p>
            <a:pPr marL="342900" indent="-342900">
              <a:buAutoNum type="arabicPeriod"/>
            </a:pP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000" dirty="0">
                <a:latin typeface="Comic Sans MS" panose="030F0702030302020204" pitchFamily="66" charset="0"/>
              </a:rPr>
              <a:t>Oxygen passes through the alveoli wall and into the bloodstream, here is travels to cells where it is used in respiration to release energy.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Mark, Check, Tick, Red, Correct, Symbol, Choice, Yes">
            <a:extLst>
              <a:ext uri="{FF2B5EF4-FFF2-40B4-BE49-F238E27FC236}">
                <a16:creationId xmlns:a16="http://schemas.microsoft.com/office/drawing/2014/main" id="{22219192-5D2C-4E90-827D-1BF673C24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593" y="5555852"/>
            <a:ext cx="1097280" cy="114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38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513" y="20583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Comic Sans MS" panose="030F0702030302020204" pitchFamily="66" charset="0"/>
              </a:rPr>
              <a:t>Plenary: 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Exit Card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160721"/>
            <a:ext cx="8382000" cy="2971800"/>
          </a:xfrm>
          <a:prstGeom prst="rect">
            <a:avLst/>
          </a:prstGeom>
          <a:solidFill>
            <a:srgbClr val="D5FB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33400" y="1313121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Comic Sans MS" pitchFamily="66" charset="0"/>
              </a:rPr>
              <a:t>Task: </a:t>
            </a:r>
            <a:r>
              <a:rPr lang="en-GB" sz="3200" dirty="0">
                <a:latin typeface="Comic Sans MS" pitchFamily="66" charset="0"/>
              </a:rPr>
              <a:t>On a piece of paper write down:</a:t>
            </a:r>
          </a:p>
          <a:p>
            <a:endParaRPr lang="en-GB" sz="3200" dirty="0">
              <a:latin typeface="Comic Sans MS" pitchFamily="66" charset="0"/>
            </a:endParaRPr>
          </a:p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3 things you have learnt today</a:t>
            </a:r>
          </a:p>
          <a:p>
            <a:r>
              <a:rPr lang="en-GB" sz="3200" dirty="0">
                <a:solidFill>
                  <a:srgbClr val="FF0000"/>
                </a:solidFill>
                <a:latin typeface="Comic Sans MS" pitchFamily="66" charset="0"/>
              </a:rPr>
              <a:t>5 key words</a:t>
            </a:r>
          </a:p>
          <a:p>
            <a:r>
              <a:rPr lang="en-GB" sz="3200" dirty="0">
                <a:solidFill>
                  <a:srgbClr val="00B050"/>
                </a:solidFill>
                <a:latin typeface="Comic Sans MS" pitchFamily="66" charset="0"/>
              </a:rPr>
              <a:t>1 question to test your peers</a:t>
            </a:r>
          </a:p>
        </p:txBody>
      </p:sp>
      <p:pic>
        <p:nvPicPr>
          <p:cNvPr id="8194" name="Picture 2" descr="Question Mark, Important, Sign, Problem, Search, Help">
            <a:extLst>
              <a:ext uri="{FF2B5EF4-FFF2-40B4-BE49-F238E27FC236}">
                <a16:creationId xmlns:a16="http://schemas.microsoft.com/office/drawing/2014/main" id="{BDFE6D05-9F7A-4E55-987D-6B4A4ECE1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97" y="4480525"/>
            <a:ext cx="3606209" cy="198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ux, Animal, Bird, Book, Books, Bookworm, Education">
            <a:extLst>
              <a:ext uri="{FF2B5EF4-FFF2-40B4-BE49-F238E27FC236}">
                <a16:creationId xmlns:a16="http://schemas.microsoft.com/office/drawing/2014/main" id="{03C5E1BF-2DC8-41F0-B8B5-D69024D77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50" y="4480526"/>
            <a:ext cx="1939339" cy="198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404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FAE8-FE68-448A-969E-FE5A1A8F1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Resources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1276851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635C05-121F-4425-8074-2DB2233DC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12" y="1155032"/>
            <a:ext cx="4328533" cy="43373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94E0D7-CB8F-4DD9-B17F-66A2B7F85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919" y="1097280"/>
            <a:ext cx="4442201" cy="445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21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711DCEA-923D-45B2-98C8-2BA7E98FFD94}"/>
              </a:ext>
            </a:extLst>
          </p:cNvPr>
          <p:cNvGraphicFramePr>
            <a:graphicFrameLocks noGrp="1"/>
          </p:cNvGraphicFramePr>
          <p:nvPr/>
        </p:nvGraphicFramePr>
        <p:xfrm>
          <a:off x="128335" y="857985"/>
          <a:ext cx="440516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507">
                  <a:extLst>
                    <a:ext uri="{9D8B030D-6E8A-4147-A177-3AD203B41FA5}">
                      <a16:colId xmlns:a16="http://schemas.microsoft.com/office/drawing/2014/main" val="2933279583"/>
                    </a:ext>
                  </a:extLst>
                </a:gridCol>
                <a:gridCol w="1459617">
                  <a:extLst>
                    <a:ext uri="{9D8B030D-6E8A-4147-A177-3AD203B41FA5}">
                      <a16:colId xmlns:a16="http://schemas.microsoft.com/office/drawing/2014/main" val="328205462"/>
                    </a:ext>
                  </a:extLst>
                </a:gridCol>
                <a:gridCol w="1463039">
                  <a:extLst>
                    <a:ext uri="{9D8B030D-6E8A-4147-A177-3AD203B41FA5}">
                      <a16:colId xmlns:a16="http://schemas.microsoft.com/office/drawing/2014/main" val="1315558713"/>
                    </a:ext>
                  </a:extLst>
                </a:gridCol>
              </a:tblGrid>
              <a:tr h="27886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Gas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Inhaled Air (%)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Exhaled Air (%)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83036"/>
                  </a:ext>
                </a:extLst>
              </a:tr>
              <a:tr h="278865">
                <a:tc>
                  <a:txBody>
                    <a:bodyPr/>
                    <a:lstStyle/>
                    <a:p>
                      <a:r>
                        <a:rPr lang="en-US" sz="1600" dirty="0"/>
                        <a:t>Nitrogen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78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78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083096"/>
                  </a:ext>
                </a:extLst>
              </a:tr>
              <a:tr h="278865">
                <a:tc>
                  <a:txBody>
                    <a:bodyPr/>
                    <a:lstStyle/>
                    <a:p>
                      <a:r>
                        <a:rPr lang="en-US" sz="1600" dirty="0"/>
                        <a:t>Oxygen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032252"/>
                  </a:ext>
                </a:extLst>
              </a:tr>
              <a:tr h="278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Carbon Dioxide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0.04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5.04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512827"/>
                  </a:ext>
                </a:extLst>
              </a:tr>
              <a:tr h="278865">
                <a:tc>
                  <a:txBody>
                    <a:bodyPr/>
                    <a:lstStyle/>
                    <a:p>
                      <a:r>
                        <a:rPr lang="en-US" sz="1600" dirty="0"/>
                        <a:t>Other gases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0.96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0.96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442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74D99B3-57CA-4E73-9CFA-93B7E0844E38}"/>
              </a:ext>
            </a:extLst>
          </p:cNvPr>
          <p:cNvSpPr txBox="1"/>
          <p:nvPr/>
        </p:nvSpPr>
        <p:spPr>
          <a:xfrm>
            <a:off x="105877" y="2752825"/>
            <a:ext cx="44372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/>
              <a:t>Name a gas whose composition in the air remains unchanged between inhaled and exhaled air.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/>
              <a:t>Name a gas whose composition increases in exhaled air.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/>
              <a:t>Calculate by how much the composition of oxygen decreases between inhaled and exhaled air.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/>
              <a:t>Explain what happens to the oxygen that has been removed from inhaled air.</a:t>
            </a:r>
          </a:p>
          <a:p>
            <a:pPr marL="342900" indent="-342900">
              <a:buAutoNum type="arabicPeriod"/>
            </a:pPr>
            <a:endParaRPr lang="en-GB" sz="1400" dirty="0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B5DAA734-686F-445E-BCAA-5192FF5A550D}"/>
              </a:ext>
            </a:extLst>
          </p:cNvPr>
          <p:cNvGraphicFramePr>
            <a:graphicFrameLocks noGrp="1"/>
          </p:cNvGraphicFramePr>
          <p:nvPr/>
        </p:nvGraphicFramePr>
        <p:xfrm>
          <a:off x="4632959" y="856381"/>
          <a:ext cx="440516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507">
                  <a:extLst>
                    <a:ext uri="{9D8B030D-6E8A-4147-A177-3AD203B41FA5}">
                      <a16:colId xmlns:a16="http://schemas.microsoft.com/office/drawing/2014/main" val="2933279583"/>
                    </a:ext>
                  </a:extLst>
                </a:gridCol>
                <a:gridCol w="1459617">
                  <a:extLst>
                    <a:ext uri="{9D8B030D-6E8A-4147-A177-3AD203B41FA5}">
                      <a16:colId xmlns:a16="http://schemas.microsoft.com/office/drawing/2014/main" val="328205462"/>
                    </a:ext>
                  </a:extLst>
                </a:gridCol>
                <a:gridCol w="1463039">
                  <a:extLst>
                    <a:ext uri="{9D8B030D-6E8A-4147-A177-3AD203B41FA5}">
                      <a16:colId xmlns:a16="http://schemas.microsoft.com/office/drawing/2014/main" val="1315558713"/>
                    </a:ext>
                  </a:extLst>
                </a:gridCol>
              </a:tblGrid>
              <a:tr h="27886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Gas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Inhaled Air (%)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Exhaled Air (%)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83036"/>
                  </a:ext>
                </a:extLst>
              </a:tr>
              <a:tr h="278865">
                <a:tc>
                  <a:txBody>
                    <a:bodyPr/>
                    <a:lstStyle/>
                    <a:p>
                      <a:r>
                        <a:rPr lang="en-US" sz="1600" dirty="0"/>
                        <a:t>Nitrogen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78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78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083096"/>
                  </a:ext>
                </a:extLst>
              </a:tr>
              <a:tr h="278865">
                <a:tc>
                  <a:txBody>
                    <a:bodyPr/>
                    <a:lstStyle/>
                    <a:p>
                      <a:r>
                        <a:rPr lang="en-US" sz="1600" dirty="0"/>
                        <a:t>Oxygen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032252"/>
                  </a:ext>
                </a:extLst>
              </a:tr>
              <a:tr h="278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Carbon Dioxide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0.04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5.04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512827"/>
                  </a:ext>
                </a:extLst>
              </a:tr>
              <a:tr h="278865">
                <a:tc>
                  <a:txBody>
                    <a:bodyPr/>
                    <a:lstStyle/>
                    <a:p>
                      <a:r>
                        <a:rPr lang="en-US" sz="1600" dirty="0"/>
                        <a:t>Other gases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0.96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0.96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44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142EDD7-55B1-4051-B706-84CDDCFED3DD}"/>
              </a:ext>
            </a:extLst>
          </p:cNvPr>
          <p:cNvSpPr txBox="1"/>
          <p:nvPr/>
        </p:nvSpPr>
        <p:spPr>
          <a:xfrm>
            <a:off x="4599270" y="2722345"/>
            <a:ext cx="44372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/>
              <a:t>Name a gas whose composition in the air remains unchanged between inhaled and exhaled air.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/>
              <a:t>Name a gas whose composition increases in exhaled air.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/>
              <a:t>Calculate by how much the composition of oxygen decreases between inhaled and exhaled air.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/>
              <a:t>Explain what happens to the oxygen that has been removed from inhaled air.</a:t>
            </a:r>
          </a:p>
          <a:p>
            <a:pPr marL="342900" indent="-342900">
              <a:buAutoNum type="arabicPeriod"/>
            </a:pPr>
            <a:endParaRPr lang="en-GB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D2AF4D-6AE5-4FE9-8E04-BAB1AA405C42}"/>
              </a:ext>
            </a:extLst>
          </p:cNvPr>
          <p:cNvSpPr txBox="1"/>
          <p:nvPr/>
        </p:nvSpPr>
        <p:spPr>
          <a:xfrm>
            <a:off x="134754" y="221380"/>
            <a:ext cx="44083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Composition of Inhaled &amp; Exhaled Air</a:t>
            </a:r>
            <a:endParaRPr lang="en-GB" sz="21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906EA5-FC02-46CC-ACFE-1741F4F21B90}"/>
              </a:ext>
            </a:extLst>
          </p:cNvPr>
          <p:cNvSpPr txBox="1"/>
          <p:nvPr/>
        </p:nvSpPr>
        <p:spPr>
          <a:xfrm>
            <a:off x="4551146" y="229401"/>
            <a:ext cx="44083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Composition of Inhaled &amp; Exhaled Air</a:t>
            </a:r>
            <a:endParaRPr lang="en-GB" sz="2100" b="1" dirty="0"/>
          </a:p>
        </p:txBody>
      </p:sp>
    </p:spTree>
    <p:extLst>
      <p:ext uri="{BB962C8B-B14F-4D97-AF65-F5344CB8AC3E}">
        <p14:creationId xmlns:p14="http://schemas.microsoft.com/office/powerpoint/2010/main" val="246343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www.kerboodle.com/system/images/W1siZiIsIjIwMTMvMTAvMzEvMTQvMjQvMjUvOTAzL294b19hY3QwMV9iMjAyX2xwMDBfeHhhdzAyLmpwZyJdXQ/oxo_act01_b202_lp00_xxaw02.jpg">
            <a:extLst>
              <a:ext uri="{FF2B5EF4-FFF2-40B4-BE49-F238E27FC236}">
                <a16:creationId xmlns:a16="http://schemas.microsoft.com/office/drawing/2014/main" id="{619BEC26-B589-49CC-8409-A193A84BB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58" y="680115"/>
            <a:ext cx="4745180" cy="584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86E21E-B205-4BBE-BAA5-1F60E63E2C8F}"/>
              </a:ext>
            </a:extLst>
          </p:cNvPr>
          <p:cNvCxnSpPr>
            <a:cxnSpLocks/>
          </p:cNvCxnSpPr>
          <p:nvPr/>
        </p:nvCxnSpPr>
        <p:spPr>
          <a:xfrm>
            <a:off x="1328286" y="1386038"/>
            <a:ext cx="2223436" cy="2310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F836D3-DDED-43BB-B395-DBECDEB5EDEA}"/>
              </a:ext>
            </a:extLst>
          </p:cNvPr>
          <p:cNvCxnSpPr>
            <a:cxnSpLocks/>
          </p:cNvCxnSpPr>
          <p:nvPr/>
        </p:nvCxnSpPr>
        <p:spPr>
          <a:xfrm flipV="1">
            <a:off x="1453415" y="1981200"/>
            <a:ext cx="2202580" cy="978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3D60BD-8558-4F92-B4DD-C3E10727EC12}"/>
              </a:ext>
            </a:extLst>
          </p:cNvPr>
          <p:cNvCxnSpPr>
            <a:cxnSpLocks/>
          </p:cNvCxnSpPr>
          <p:nvPr/>
        </p:nvCxnSpPr>
        <p:spPr>
          <a:xfrm>
            <a:off x="1626669" y="2858703"/>
            <a:ext cx="1873718" cy="7764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CB9BE6-D67D-4584-87AD-D6FA2C16FE5D}"/>
              </a:ext>
            </a:extLst>
          </p:cNvPr>
          <p:cNvCxnSpPr>
            <a:cxnSpLocks/>
          </p:cNvCxnSpPr>
          <p:nvPr/>
        </p:nvCxnSpPr>
        <p:spPr>
          <a:xfrm>
            <a:off x="1721317" y="3867751"/>
            <a:ext cx="1873718" cy="7764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61C6CB-18EF-4DB7-8509-6952E2398F35}"/>
              </a:ext>
            </a:extLst>
          </p:cNvPr>
          <p:cNvCxnSpPr>
            <a:cxnSpLocks/>
          </p:cNvCxnSpPr>
          <p:nvPr/>
        </p:nvCxnSpPr>
        <p:spPr>
          <a:xfrm flipV="1">
            <a:off x="1989221" y="4726004"/>
            <a:ext cx="1851259" cy="2855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61AFEC-DB55-48B2-965C-05AF842DFEE1}"/>
              </a:ext>
            </a:extLst>
          </p:cNvPr>
          <p:cNvCxnSpPr>
            <a:cxnSpLocks/>
          </p:cNvCxnSpPr>
          <p:nvPr/>
        </p:nvCxnSpPr>
        <p:spPr>
          <a:xfrm flipV="1">
            <a:off x="4167739" y="4389121"/>
            <a:ext cx="442762" cy="17036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6B8DA1-2554-4514-B3A3-6863CB35B5C7}"/>
              </a:ext>
            </a:extLst>
          </p:cNvPr>
          <p:cNvCxnSpPr>
            <a:cxnSpLocks/>
          </p:cNvCxnSpPr>
          <p:nvPr/>
        </p:nvCxnSpPr>
        <p:spPr>
          <a:xfrm flipH="1" flipV="1">
            <a:off x="5301915" y="5163954"/>
            <a:ext cx="396241" cy="9962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B8731E-1B1C-45A0-94ED-70174B470F0A}"/>
              </a:ext>
            </a:extLst>
          </p:cNvPr>
          <p:cNvCxnSpPr>
            <a:cxnSpLocks/>
          </p:cNvCxnSpPr>
          <p:nvPr/>
        </p:nvCxnSpPr>
        <p:spPr>
          <a:xfrm flipH="1">
            <a:off x="4673069" y="2541069"/>
            <a:ext cx="1843234" cy="14165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C22FCEB-A989-417D-8A38-D0C934A14C92}"/>
              </a:ext>
            </a:extLst>
          </p:cNvPr>
          <p:cNvCxnSpPr>
            <a:cxnSpLocks/>
          </p:cNvCxnSpPr>
          <p:nvPr/>
        </p:nvCxnSpPr>
        <p:spPr>
          <a:xfrm flipH="1">
            <a:off x="5133476" y="2926080"/>
            <a:ext cx="1787088" cy="9336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FA9B69E-72AD-4363-8889-D78344E871A2}"/>
              </a:ext>
            </a:extLst>
          </p:cNvPr>
          <p:cNvCxnSpPr>
            <a:cxnSpLocks/>
          </p:cNvCxnSpPr>
          <p:nvPr/>
        </p:nvCxnSpPr>
        <p:spPr>
          <a:xfrm flipH="1">
            <a:off x="5401379" y="3619099"/>
            <a:ext cx="1663564" cy="5181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402A61D-F2DE-4660-B421-3AE23541B33D}"/>
              </a:ext>
            </a:extLst>
          </p:cNvPr>
          <p:cNvSpPr txBox="1"/>
          <p:nvPr/>
        </p:nvSpPr>
        <p:spPr>
          <a:xfrm>
            <a:off x="259882" y="972151"/>
            <a:ext cx="1174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Nose</a:t>
            </a:r>
            <a:endParaRPr lang="en-GB" sz="3200" b="1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DE068D-43CA-416A-98CD-3A3559D92394}"/>
              </a:ext>
            </a:extLst>
          </p:cNvPr>
          <p:cNvSpPr txBox="1"/>
          <p:nvPr/>
        </p:nvSpPr>
        <p:spPr>
          <a:xfrm>
            <a:off x="144379" y="1740568"/>
            <a:ext cx="1345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Mouth</a:t>
            </a:r>
            <a:endParaRPr lang="en-GB" sz="3200" b="1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3E4F49-A36F-4F89-A3FC-4CF73BB7C80F}"/>
              </a:ext>
            </a:extLst>
          </p:cNvPr>
          <p:cNvSpPr txBox="1"/>
          <p:nvPr/>
        </p:nvSpPr>
        <p:spPr>
          <a:xfrm>
            <a:off x="67377" y="2489734"/>
            <a:ext cx="1527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Ribcage</a:t>
            </a:r>
            <a:endParaRPr lang="en-GB" sz="3200" b="1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3600F2-338B-419E-BDA2-9E68AA049C9B}"/>
              </a:ext>
            </a:extLst>
          </p:cNvPr>
          <p:cNvSpPr txBox="1"/>
          <p:nvPr/>
        </p:nvSpPr>
        <p:spPr>
          <a:xfrm>
            <a:off x="171651" y="3508408"/>
            <a:ext cx="1527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Muscle</a:t>
            </a:r>
            <a:endParaRPr lang="en-GB" sz="3200" b="1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0CC1B9-188E-458E-9A79-16053B36058C}"/>
              </a:ext>
            </a:extLst>
          </p:cNvPr>
          <p:cNvSpPr txBox="1"/>
          <p:nvPr/>
        </p:nvSpPr>
        <p:spPr>
          <a:xfrm>
            <a:off x="583933" y="4700336"/>
            <a:ext cx="1527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Lungs</a:t>
            </a:r>
            <a:endParaRPr lang="en-GB" sz="3200" b="1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2F879D-1680-4CF1-B21D-766AD10638D1}"/>
              </a:ext>
            </a:extLst>
          </p:cNvPr>
          <p:cNvSpPr txBox="1"/>
          <p:nvPr/>
        </p:nvSpPr>
        <p:spPr>
          <a:xfrm>
            <a:off x="4604085" y="6102417"/>
            <a:ext cx="2441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Diaphragm</a:t>
            </a:r>
            <a:endParaRPr lang="en-GB" sz="3200" b="1" i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545144-CD7B-4A9B-A9DA-831456B76144}"/>
              </a:ext>
            </a:extLst>
          </p:cNvPr>
          <p:cNvSpPr txBox="1"/>
          <p:nvPr/>
        </p:nvSpPr>
        <p:spPr>
          <a:xfrm>
            <a:off x="6999171" y="3280611"/>
            <a:ext cx="1509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Alveoli</a:t>
            </a:r>
            <a:endParaRPr lang="en-GB" sz="3200" b="1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2E595B-7C19-46EF-A69B-A0CB31F9A221}"/>
              </a:ext>
            </a:extLst>
          </p:cNvPr>
          <p:cNvSpPr txBox="1"/>
          <p:nvPr/>
        </p:nvSpPr>
        <p:spPr>
          <a:xfrm>
            <a:off x="6160172" y="2008474"/>
            <a:ext cx="1501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Bronchi</a:t>
            </a:r>
            <a:endParaRPr lang="en-GB" sz="3200" b="1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99E57E-120E-4880-9693-E437ADC92BAA}"/>
              </a:ext>
            </a:extLst>
          </p:cNvPr>
          <p:cNvSpPr txBox="1"/>
          <p:nvPr/>
        </p:nvSpPr>
        <p:spPr>
          <a:xfrm>
            <a:off x="6718437" y="2528236"/>
            <a:ext cx="2579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Bronchioles</a:t>
            </a:r>
            <a:endParaRPr lang="en-GB" sz="3200" b="1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9B7F4C-8E18-497F-A960-0D02423687E9}"/>
              </a:ext>
            </a:extLst>
          </p:cNvPr>
          <p:cNvSpPr txBox="1"/>
          <p:nvPr/>
        </p:nvSpPr>
        <p:spPr>
          <a:xfrm>
            <a:off x="2985436" y="6023810"/>
            <a:ext cx="1769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Heart</a:t>
            </a:r>
            <a:endParaRPr lang="en-GB" sz="3200" b="1" i="1" dirty="0"/>
          </a:p>
        </p:txBody>
      </p:sp>
    </p:spTree>
    <p:extLst>
      <p:ext uri="{BB962C8B-B14F-4D97-AF65-F5344CB8AC3E}">
        <p14:creationId xmlns:p14="http://schemas.microsoft.com/office/powerpoint/2010/main" val="192480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094FAE-2D5B-442E-9E50-F878C3F8BFA8}"/>
              </a:ext>
            </a:extLst>
          </p:cNvPr>
          <p:cNvSpPr/>
          <p:nvPr/>
        </p:nvSpPr>
        <p:spPr>
          <a:xfrm>
            <a:off x="250257" y="182880"/>
            <a:ext cx="8701238" cy="1174282"/>
          </a:xfrm>
          <a:prstGeom prst="roundRect">
            <a:avLst/>
          </a:prstGeom>
          <a:solidFill>
            <a:srgbClr val="D6FA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AFC36-9D77-409B-9A03-045CC12CF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39" y="236839"/>
            <a:ext cx="8631454" cy="1129948"/>
          </a:xfrm>
        </p:spPr>
        <p:txBody>
          <a:bodyPr anchor="ctr">
            <a:normAutofit/>
          </a:bodyPr>
          <a:lstStyle/>
          <a:p>
            <a:r>
              <a:rPr lang="en-US" sz="6600" dirty="0">
                <a:latin typeface="Comic Sans MS" panose="030F0702030302020204" pitchFamily="66" charset="0"/>
              </a:rPr>
              <a:t>Gas Exchange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0DE4B-358D-4137-B98A-12B26A92DA2F}"/>
              </a:ext>
            </a:extLst>
          </p:cNvPr>
          <p:cNvSpPr txBox="1"/>
          <p:nvPr/>
        </p:nvSpPr>
        <p:spPr>
          <a:xfrm>
            <a:off x="77001" y="1482199"/>
            <a:ext cx="8874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Do now activity</a:t>
            </a:r>
            <a:r>
              <a:rPr lang="en-GB" sz="3600" dirty="0">
                <a:latin typeface="Comic Sans MS" panose="030F0702030302020204" pitchFamily="66" charset="0"/>
              </a:rPr>
              <a:t>: Place the following structures in order of size, smallest to largest.</a:t>
            </a:r>
          </a:p>
        </p:txBody>
      </p:sp>
      <p:pic>
        <p:nvPicPr>
          <p:cNvPr id="1026" name="Picture 2" descr="Lungs, Organ, Anatomy, Bronchia, Bronchial Tubes">
            <a:extLst>
              <a:ext uri="{FF2B5EF4-FFF2-40B4-BE49-F238E27FC236}">
                <a16:creationId xmlns:a16="http://schemas.microsoft.com/office/drawing/2014/main" id="{8A1BED4D-3BF4-4084-83F5-5F22CCD01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62" y="4723926"/>
            <a:ext cx="1744078" cy="172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04E573-218C-4F79-9C12-0FAAFC0588DD}"/>
              </a:ext>
            </a:extLst>
          </p:cNvPr>
          <p:cNvSpPr txBox="1"/>
          <p:nvPr/>
        </p:nvSpPr>
        <p:spPr>
          <a:xfrm>
            <a:off x="7392202" y="6191452"/>
            <a:ext cx="1126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Lungs</a:t>
            </a:r>
            <a:endParaRPr lang="en-GB" sz="2400" b="1" i="1" dirty="0"/>
          </a:p>
        </p:txBody>
      </p:sp>
      <p:pic>
        <p:nvPicPr>
          <p:cNvPr id="1028" name="Picture 4" descr="Diagram, Digestive, System, Stomach, Intestine">
            <a:extLst>
              <a:ext uri="{FF2B5EF4-FFF2-40B4-BE49-F238E27FC236}">
                <a16:creationId xmlns:a16="http://schemas.microsoft.com/office/drawing/2014/main" id="{78815335-D235-49ED-9FD9-4180509AB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044" y="4854762"/>
            <a:ext cx="1777215" cy="172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298CD7C-7423-4B91-920F-DE2C043E609E}"/>
              </a:ext>
            </a:extLst>
          </p:cNvPr>
          <p:cNvSpPr txBox="1"/>
          <p:nvPr/>
        </p:nvSpPr>
        <p:spPr>
          <a:xfrm>
            <a:off x="3184357" y="5316694"/>
            <a:ext cx="1387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Digestive System</a:t>
            </a:r>
            <a:endParaRPr lang="en-GB" sz="2400" b="1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D1F0EA-EB86-48BA-9BB1-490EBE35EB76}"/>
              </a:ext>
            </a:extLst>
          </p:cNvPr>
          <p:cNvSpPr txBox="1"/>
          <p:nvPr/>
        </p:nvSpPr>
        <p:spPr>
          <a:xfrm>
            <a:off x="4558413" y="3445529"/>
            <a:ext cx="1937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Muscle tissue</a:t>
            </a:r>
            <a:endParaRPr lang="en-GB" sz="2400" b="1" i="1" dirty="0"/>
          </a:p>
        </p:txBody>
      </p:sp>
      <p:pic>
        <p:nvPicPr>
          <p:cNvPr id="1030" name="Picture 6" descr="Cell, Receptors, Nerve Tissue, Medicine, Medical">
            <a:extLst>
              <a:ext uri="{FF2B5EF4-FFF2-40B4-BE49-F238E27FC236}">
                <a16:creationId xmlns:a16="http://schemas.microsoft.com/office/drawing/2014/main" id="{484022B2-1169-40DE-83DF-70807E42C1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 b="70526"/>
          <a:stretch/>
        </p:blipFill>
        <p:spPr bwMode="auto">
          <a:xfrm>
            <a:off x="4572000" y="3937218"/>
            <a:ext cx="1991676" cy="89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Neuron, Nerve Cell, Axon, Dendrite, Cell, Biology">
            <a:extLst>
              <a:ext uri="{FF2B5EF4-FFF2-40B4-BE49-F238E27FC236}">
                <a16:creationId xmlns:a16="http://schemas.microsoft.com/office/drawing/2014/main" id="{F4523281-16CB-49AB-8DB4-3E96F146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51" y="3070277"/>
            <a:ext cx="1968367" cy="98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F5283FB-FAC8-413B-B157-7CC6FB6DB473}"/>
              </a:ext>
            </a:extLst>
          </p:cNvPr>
          <p:cNvSpPr txBox="1"/>
          <p:nvPr/>
        </p:nvSpPr>
        <p:spPr>
          <a:xfrm>
            <a:off x="588306" y="3912490"/>
            <a:ext cx="1937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Nerve cell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3246772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5F063-9CF6-4B2A-9745-F7452438C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GOOD PROGRESS:</a:t>
            </a:r>
          </a:p>
          <a:p>
            <a:pPr marL="457200" indent="-457200"/>
            <a:r>
              <a:rPr lang="en-US" dirty="0">
                <a:latin typeface="Comic Sans MS" panose="030F0702030302020204" pitchFamily="66" charset="0"/>
              </a:rPr>
              <a:t>Recall the structure of the gas exchange system</a:t>
            </a:r>
          </a:p>
          <a:p>
            <a:pPr marL="457200" indent="-457200"/>
            <a:endParaRPr lang="en-US" dirty="0">
              <a:latin typeface="Comic Sans MS" panose="030F0702030302020204" pitchFamily="66" charset="0"/>
            </a:endParaRPr>
          </a:p>
          <a:p>
            <a:pPr marL="457200" indent="-457200"/>
            <a:r>
              <a:rPr lang="en-US" dirty="0">
                <a:latin typeface="Comic Sans MS" panose="030F0702030302020204" pitchFamily="66" charset="0"/>
              </a:rPr>
              <a:t>Describe how parts of the gas exchange system are adapted to their function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OUTSTANDING PROGRESS:</a:t>
            </a:r>
          </a:p>
          <a:p>
            <a:r>
              <a:rPr lang="en-US" dirty="0">
                <a:latin typeface="Comic Sans MS" panose="030F0702030302020204" pitchFamily="66" charset="0"/>
              </a:rPr>
              <a:t>Describe the composition of inhaled and exhaled air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F158EA-583B-4FB4-AE40-293B10DE0766}"/>
              </a:ext>
            </a:extLst>
          </p:cNvPr>
          <p:cNvSpPr/>
          <p:nvPr/>
        </p:nvSpPr>
        <p:spPr>
          <a:xfrm>
            <a:off x="228600" y="228600"/>
            <a:ext cx="86868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86800F-00C6-4FAB-B275-C286A18884B2}"/>
              </a:ext>
            </a:extLst>
          </p:cNvPr>
          <p:cNvSpPr txBox="1">
            <a:spLocks/>
          </p:cNvSpPr>
          <p:nvPr/>
        </p:nvSpPr>
        <p:spPr>
          <a:xfrm>
            <a:off x="228600" y="228601"/>
            <a:ext cx="868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Comic Sans MS" pitchFamily="66" charset="0"/>
              </a:rPr>
              <a:t>Progress indicators</a:t>
            </a:r>
          </a:p>
        </p:txBody>
      </p:sp>
    </p:spTree>
    <p:extLst>
      <p:ext uri="{BB962C8B-B14F-4D97-AF65-F5344CB8AC3E}">
        <p14:creationId xmlns:p14="http://schemas.microsoft.com/office/powerpoint/2010/main" val="194958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2338FBA-5E54-4665-957E-49C8F4C8CB52}"/>
              </a:ext>
            </a:extLst>
          </p:cNvPr>
          <p:cNvSpPr txBox="1"/>
          <p:nvPr/>
        </p:nvSpPr>
        <p:spPr>
          <a:xfrm>
            <a:off x="182881" y="240632"/>
            <a:ext cx="8749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When we breathe in, we take in oxygen from the air and when we breathe out, we release carbon dioxide. 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Anatomy, Body, Lungs, Biology, Science, Human">
            <a:extLst>
              <a:ext uri="{FF2B5EF4-FFF2-40B4-BE49-F238E27FC236}">
                <a16:creationId xmlns:a16="http://schemas.microsoft.com/office/drawing/2014/main" id="{962F5AD6-569A-435F-9BFF-B3C138752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63" y="1826534"/>
            <a:ext cx="4021254" cy="468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07E1AB-6FB9-4E01-9DD8-4320F11DD309}"/>
              </a:ext>
            </a:extLst>
          </p:cNvPr>
          <p:cNvSpPr txBox="1"/>
          <p:nvPr/>
        </p:nvSpPr>
        <p:spPr>
          <a:xfrm>
            <a:off x="4783756" y="2156059"/>
            <a:ext cx="34843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This process is called gas exchange and takes place in the </a:t>
            </a: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lungs</a:t>
            </a:r>
            <a:r>
              <a:rPr lang="en-US" sz="3200" dirty="0">
                <a:latin typeface="Comic Sans MS" panose="030F0702030302020204" pitchFamily="66" charset="0"/>
              </a:rPr>
              <a:t>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5AFEF0-A905-4BA5-B506-DDDCAD616BEA}"/>
              </a:ext>
            </a:extLst>
          </p:cNvPr>
          <p:cNvCxnSpPr>
            <a:cxnSpLocks/>
          </p:cNvCxnSpPr>
          <p:nvPr/>
        </p:nvCxnSpPr>
        <p:spPr>
          <a:xfrm flipH="1">
            <a:off x="3465096" y="4754880"/>
            <a:ext cx="3243712" cy="10491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106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1F7F7B1D-5F8B-4B96-9A60-F25EA807026D}"/>
              </a:ext>
            </a:extLst>
          </p:cNvPr>
          <p:cNvSpPr txBox="1"/>
          <p:nvPr/>
        </p:nvSpPr>
        <p:spPr>
          <a:xfrm>
            <a:off x="154004" y="144379"/>
            <a:ext cx="8797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Memory Test: </a:t>
            </a:r>
            <a:r>
              <a:rPr lang="en-US" sz="3200" dirty="0">
                <a:latin typeface="Comic Sans MS" panose="030F0702030302020204" pitchFamily="66" charset="0"/>
              </a:rPr>
              <a:t>Spend </a:t>
            </a:r>
            <a:r>
              <a:rPr lang="en-US" sz="3200" i="1" dirty="0">
                <a:solidFill>
                  <a:srgbClr val="0070C0"/>
                </a:solidFill>
                <a:latin typeface="Comic Sans MS" panose="030F0702030302020204" pitchFamily="66" charset="0"/>
              </a:rPr>
              <a:t>three minutes </a:t>
            </a:r>
            <a:r>
              <a:rPr lang="en-US" sz="3200" dirty="0">
                <a:latin typeface="Comic Sans MS" panose="030F0702030302020204" pitchFamily="66" charset="0"/>
              </a:rPr>
              <a:t>studying this diagram, try to remember the location of each of the structures!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C92AE3F-9155-4EAA-A09B-660412132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26" y="1770415"/>
            <a:ext cx="7344077" cy="485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AAC826-D49A-436E-A3D8-6E8B00C326AE}"/>
              </a:ext>
            </a:extLst>
          </p:cNvPr>
          <p:cNvSpPr txBox="1"/>
          <p:nvPr/>
        </p:nvSpPr>
        <p:spPr>
          <a:xfrm>
            <a:off x="154004" y="144379"/>
            <a:ext cx="879749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dirty="0">
                <a:solidFill>
                  <a:srgbClr val="0070C0"/>
                </a:solidFill>
                <a:latin typeface="Comic Sans MS" panose="030F0702030302020204" pitchFamily="66" charset="0"/>
              </a:rPr>
              <a:t>Memory Test: </a:t>
            </a:r>
            <a:r>
              <a:rPr lang="en-US" sz="3700" dirty="0">
                <a:latin typeface="Comic Sans MS" panose="030F0702030302020204" pitchFamily="66" charset="0"/>
              </a:rPr>
              <a:t>Spend </a:t>
            </a:r>
            <a:r>
              <a:rPr lang="en-US" sz="3700" i="1" dirty="0">
                <a:solidFill>
                  <a:srgbClr val="0070C0"/>
                </a:solidFill>
                <a:latin typeface="Comic Sans MS" panose="030F0702030302020204" pitchFamily="66" charset="0"/>
              </a:rPr>
              <a:t>three minutes </a:t>
            </a:r>
            <a:r>
              <a:rPr lang="en-US" sz="3700" dirty="0">
                <a:latin typeface="Comic Sans MS" panose="030F0702030302020204" pitchFamily="66" charset="0"/>
              </a:rPr>
              <a:t>trying to label the structures of the respiratory system!</a:t>
            </a:r>
            <a:endParaRPr lang="en-GB" sz="37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6CFBF4-E284-4F7B-B1E1-9D98833AC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714" y="2290811"/>
            <a:ext cx="4278034" cy="43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58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4DCEC1-C649-4E99-B1E2-0A4621882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44" y="862658"/>
            <a:ext cx="7931217" cy="52410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07665C-6385-4477-9A69-BD4691A55ABE}"/>
              </a:ext>
            </a:extLst>
          </p:cNvPr>
          <p:cNvSpPr txBox="1"/>
          <p:nvPr/>
        </p:nvSpPr>
        <p:spPr>
          <a:xfrm>
            <a:off x="105877" y="134754"/>
            <a:ext cx="753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How many did you get right?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Mark, Check, Tick, Red, Correct, Symbol, Choice, Yes">
            <a:extLst>
              <a:ext uri="{FF2B5EF4-FFF2-40B4-BE49-F238E27FC236}">
                <a16:creationId xmlns:a16="http://schemas.microsoft.com/office/drawing/2014/main" id="{152B1CD7-25A5-49EB-A1B6-5C9235E7C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277" y="4802668"/>
            <a:ext cx="1750845" cy="18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644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BFFEBA-3AD1-41DE-A7B4-316CEA3CC8F2}"/>
              </a:ext>
            </a:extLst>
          </p:cNvPr>
          <p:cNvSpPr/>
          <p:nvPr/>
        </p:nvSpPr>
        <p:spPr>
          <a:xfrm>
            <a:off x="3970421" y="1046028"/>
            <a:ext cx="489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2"/>
              </a:rPr>
              <a:t>https://www.youtube.com/watch?v=ylEknRf0jLU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827113-AC4F-4B94-9B13-CFC951E14AE2}"/>
              </a:ext>
            </a:extLst>
          </p:cNvPr>
          <p:cNvSpPr txBox="1"/>
          <p:nvPr/>
        </p:nvSpPr>
        <p:spPr>
          <a:xfrm>
            <a:off x="173255" y="202131"/>
            <a:ext cx="87012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Comic Sans MS" panose="030F0702030302020204" pitchFamily="66" charset="0"/>
              </a:rPr>
              <a:t>Task: </a:t>
            </a:r>
            <a:r>
              <a:rPr lang="en-US" sz="3000" dirty="0">
                <a:latin typeface="Comic Sans MS" panose="030F0702030302020204" pitchFamily="66" charset="0"/>
              </a:rPr>
              <a:t>Watch the video and answer the following questions:</a:t>
            </a:r>
          </a:p>
          <a:p>
            <a:endParaRPr lang="en-US" sz="3000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What is contained within the thorax?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What is the role of the trachea?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Describe the route an oxygen molecule travels as it moves through the lungs. 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What are some special features of the alveoli?</a:t>
            </a:r>
          </a:p>
          <a:p>
            <a:pPr marL="514350" indent="-514350">
              <a:buAutoNum type="arabicPeriod"/>
            </a:pPr>
            <a:endParaRPr lang="en-GB" sz="30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Lungs, Organ, Anatomy, Bronchia, Bronchial Tubes">
            <a:extLst>
              <a:ext uri="{FF2B5EF4-FFF2-40B4-BE49-F238E27FC236}">
                <a16:creationId xmlns:a16="http://schemas.microsoft.com/office/drawing/2014/main" id="{3037AB9A-20ED-444A-AF5D-2D176EF99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60" y="4090737"/>
            <a:ext cx="2600757" cy="256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69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01212E-84ED-4D2F-ACA2-5AFEFF947DBA}"/>
              </a:ext>
            </a:extLst>
          </p:cNvPr>
          <p:cNvSpPr txBox="1"/>
          <p:nvPr/>
        </p:nvSpPr>
        <p:spPr>
          <a:xfrm>
            <a:off x="125128" y="182879"/>
            <a:ext cx="886486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Self-assessment: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The breathing apparatus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The trachea connects the mouth to the lungs, also known as the windpipe.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Oxygen is breathed in through the mouth, it then travels down the trachea, into the bronchi to the bronchioles and finally the alveoli.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Alveoli have a large surface area, moist, thin walls and a good blood supply.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Mark, Check, Tick, Red, Correct, Symbol, Choice, Yes">
            <a:extLst>
              <a:ext uri="{FF2B5EF4-FFF2-40B4-BE49-F238E27FC236}">
                <a16:creationId xmlns:a16="http://schemas.microsoft.com/office/drawing/2014/main" id="{5291138E-F707-4BCA-9E81-91DAAF2F4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498" y="5377969"/>
            <a:ext cx="1175623" cy="122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201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1D201D27314143BE863E8D07D284B8" ma:contentTypeVersion="7" ma:contentTypeDescription="Create a new document." ma:contentTypeScope="" ma:versionID="a04bb269a71ec15fb8834c62c42de320">
  <xsd:schema xmlns:xsd="http://www.w3.org/2001/XMLSchema" xmlns:xs="http://www.w3.org/2001/XMLSchema" xmlns:p="http://schemas.microsoft.com/office/2006/metadata/properties" xmlns:ns2="3eb4558b-8982-4134-8cf8-0edee52307a7" xmlns:ns3="049f97e1-32ae-4d3d-9c64-63be60dba368" targetNamespace="http://schemas.microsoft.com/office/2006/metadata/properties" ma:root="true" ma:fieldsID="858dc09fc12d3d2ae6884f6eb9195164" ns2:_="" ns3:_="">
    <xsd:import namespace="3eb4558b-8982-4134-8cf8-0edee52307a7"/>
    <xsd:import namespace="049f97e1-32ae-4d3d-9c64-63be60dba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4558b-8982-4134-8cf8-0edee5230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f97e1-32ae-4d3d-9c64-63be60dba3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829D0D-38CD-44EF-BB9C-5AD9061653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551D97-4073-44BA-B8E4-4BE34A5CED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b4558b-8982-4134-8cf8-0edee52307a7"/>
    <ds:schemaRef ds:uri="049f97e1-32ae-4d3d-9c64-63be60dba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5FEB0C-47C6-4FBE-955F-DEE62A07E87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754</Words>
  <Application>Microsoft Office PowerPoint</Application>
  <PresentationFormat>On-screen Show (4:3)</PresentationFormat>
  <Paragraphs>138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Office Theme</vt:lpstr>
      <vt:lpstr>80/20 – THINK! What do you NEED to cover with your set</vt:lpstr>
      <vt:lpstr>Gas Exchange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80/20 – THINK! What do you NEED to cover with your set</dc:title>
  <dc:creator>Matt Holden</dc:creator>
  <cp:lastModifiedBy>Zachariah Sullivan</cp:lastModifiedBy>
  <cp:revision>2</cp:revision>
  <dcterms:created xsi:type="dcterms:W3CDTF">2020-08-25T10:56:41Z</dcterms:created>
  <dcterms:modified xsi:type="dcterms:W3CDTF">2020-09-18T07:19:49Z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0x010100571D201D27314143BE863E8D07D284B8</vt:lpwstr>
  </property>
</Properties>
</file>