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370" r:id="rId6"/>
    <p:sldId id="258" r:id="rId7"/>
    <p:sldId id="259" r:id="rId8"/>
    <p:sldId id="267" r:id="rId9"/>
    <p:sldId id="261" r:id="rId10"/>
    <p:sldId id="270" r:id="rId11"/>
    <p:sldId id="271" r:id="rId12"/>
    <p:sldId id="264" r:id="rId13"/>
    <p:sldId id="268" r:id="rId14"/>
    <p:sldId id="272" r:id="rId15"/>
    <p:sldId id="265" r:id="rId16"/>
    <p:sldId id="269" r:id="rId17"/>
    <p:sldId id="263" r:id="rId18"/>
    <p:sldId id="278" r:id="rId19"/>
    <p:sldId id="280" r:id="rId20"/>
    <p:sldId id="279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A"/>
    <a:srgbClr val="EAF9FC"/>
    <a:srgbClr val="D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86" autoAdjust="0"/>
    <p:restoredTop sz="94660"/>
  </p:normalViewPr>
  <p:slideViewPr>
    <p:cSldViewPr snapToGrid="0">
      <p:cViewPr varScale="1">
        <p:scale>
          <a:sx n="90" d="100"/>
          <a:sy n="90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83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4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4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30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9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72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4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3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28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589B-BE14-4263-9B5B-0735EE9D0C89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889F-86A0-422A-AD0C-D35E1753A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7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5WVT5NR0iL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8125" y="123825"/>
            <a:ext cx="8686800" cy="1314450"/>
          </a:xfrm>
          <a:prstGeom prst="roundRect">
            <a:avLst/>
          </a:prstGeom>
          <a:solidFill>
            <a:srgbClr val="DCFCF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304800"/>
            <a:ext cx="8353425" cy="981075"/>
          </a:xfrm>
        </p:spPr>
        <p:txBody>
          <a:bodyPr>
            <a:noAutofit/>
          </a:bodyPr>
          <a:lstStyle/>
          <a:p>
            <a:r>
              <a:rPr lang="en-GB" sz="6600" dirty="0">
                <a:latin typeface="Comic Sans MS" panose="030F0702030302020204" pitchFamily="66" charset="0"/>
              </a:rPr>
              <a:t>Internal Energy</a:t>
            </a:r>
          </a:p>
        </p:txBody>
      </p:sp>
      <p:sp>
        <p:nvSpPr>
          <p:cNvPr id="3" name="Rectangle 2"/>
          <p:cNvSpPr/>
          <p:nvPr/>
        </p:nvSpPr>
        <p:spPr>
          <a:xfrm>
            <a:off x="263428" y="1466850"/>
            <a:ext cx="540920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/>
              <a:t>Do now activity:</a:t>
            </a:r>
          </a:p>
          <a:p>
            <a:endParaRPr lang="en-GB" sz="3200" b="1" dirty="0"/>
          </a:p>
          <a:p>
            <a:pPr marL="457200" indent="-457200">
              <a:buFont typeface="+mj-lt"/>
              <a:buAutoNum type="arabicPeriod"/>
            </a:pPr>
            <a:r>
              <a:rPr lang="en-GB" sz="3000" dirty="0">
                <a:solidFill>
                  <a:srgbClr val="FF0000"/>
                </a:solidFill>
              </a:rPr>
              <a:t>Draw a particle diagram for a solid, a liquid and a gas</a:t>
            </a:r>
          </a:p>
          <a:p>
            <a:pPr marL="457200" indent="-457200">
              <a:buFont typeface="+mj-lt"/>
              <a:buAutoNum type="arabicPeriod"/>
            </a:pPr>
            <a:endParaRPr lang="en-GB" sz="30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3000" dirty="0">
                <a:solidFill>
                  <a:srgbClr val="FFC000"/>
                </a:solidFill>
              </a:rPr>
              <a:t>Compare the arrangement of particles in a liquid to that of a gas</a:t>
            </a:r>
          </a:p>
          <a:p>
            <a:pPr marL="457200" indent="-457200">
              <a:buFont typeface="+mj-lt"/>
              <a:buAutoNum type="arabicPeriod"/>
            </a:pPr>
            <a:endParaRPr lang="en-GB" sz="3000" dirty="0">
              <a:solidFill>
                <a:srgbClr val="FFC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3000" dirty="0">
                <a:solidFill>
                  <a:srgbClr val="00B050"/>
                </a:solidFill>
              </a:rPr>
              <a:t>Explain what is meant by ‘latent heat’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04CA0D-24BB-4BCA-AFDE-87FC545D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965" y="4723786"/>
            <a:ext cx="1915879" cy="18294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3FB640-589E-4B2E-BEFB-4427A9548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198" y="1681461"/>
            <a:ext cx="1911329" cy="18294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43B2FD-AE0F-42AD-9D6A-504F389675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969244" y="3170417"/>
            <a:ext cx="1911328" cy="18250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E4583E-2BDD-41A7-AC4F-B219673A932C}"/>
              </a:ext>
            </a:extLst>
          </p:cNvPr>
          <p:cNvSpPr txBox="1"/>
          <p:nvPr/>
        </p:nvSpPr>
        <p:spPr>
          <a:xfrm>
            <a:off x="161925" y="400050"/>
            <a:ext cx="446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Mark Scheme: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69B25-1A44-4E50-B647-78B35BAF214D}"/>
              </a:ext>
            </a:extLst>
          </p:cNvPr>
          <p:cNvSpPr txBox="1"/>
          <p:nvPr/>
        </p:nvSpPr>
        <p:spPr>
          <a:xfrm>
            <a:off x="219073" y="1314450"/>
            <a:ext cx="874395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/>
              <a:t>Range of speeds, some faster and some slower					 </a:t>
            </a:r>
            <a:r>
              <a:rPr lang="en-US" sz="2400" b="1" i="1" dirty="0"/>
              <a:t>1</a:t>
            </a:r>
          </a:p>
          <a:p>
            <a:r>
              <a:rPr lang="en-US" sz="2400" dirty="0"/>
              <a:t>    Particles are moving in different directions (random motion)		 </a:t>
            </a:r>
            <a:r>
              <a:rPr lang="en-US" sz="2400" b="1" i="1" dirty="0"/>
              <a:t>1</a:t>
            </a:r>
          </a:p>
          <a:p>
            <a:endParaRPr lang="en-US" sz="2400" dirty="0"/>
          </a:p>
          <a:p>
            <a:r>
              <a:rPr lang="en-US" sz="2400" dirty="0"/>
              <a:t>b)  Internal energy 											        	 </a:t>
            </a:r>
            <a:r>
              <a:rPr lang="en-US" sz="2400" b="1" i="1" dirty="0"/>
              <a:t>1</a:t>
            </a:r>
          </a:p>
          <a:p>
            <a:pPr marL="342900" indent="-342900">
              <a:buAutoNum type="alphaLcParenR"/>
            </a:pPr>
            <a:endParaRPr lang="en-US" dirty="0"/>
          </a:p>
        </p:txBody>
      </p:sp>
      <p:pic>
        <p:nvPicPr>
          <p:cNvPr id="7" name="Picture 2" descr="Mark, Check, Tick, Red, Correct, Symbol, Choice, Yes">
            <a:extLst>
              <a:ext uri="{FF2B5EF4-FFF2-40B4-BE49-F238E27FC236}">
                <a16:creationId xmlns:a16="http://schemas.microsoft.com/office/drawing/2014/main" id="{89C66AED-F4F6-49D9-AC2D-3750EF295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2900384"/>
            <a:ext cx="1247775" cy="130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294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2FE3063-1F07-4585-B82F-96FDF6B7C5E7}"/>
              </a:ext>
            </a:extLst>
          </p:cNvPr>
          <p:cNvSpPr txBox="1"/>
          <p:nvPr/>
        </p:nvSpPr>
        <p:spPr>
          <a:xfrm>
            <a:off x="695325" y="209550"/>
            <a:ext cx="765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0070C0"/>
                </a:solidFill>
                <a:latin typeface="Comic Sans MS" panose="030F0702030302020204" pitchFamily="66" charset="0"/>
              </a:rPr>
              <a:t>Forces of Attraction</a:t>
            </a:r>
            <a:endParaRPr lang="en-GB" sz="4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84F9AC-57CD-4829-9FAF-01AD06DB5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43" y="1188192"/>
            <a:ext cx="7691608" cy="31409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0AFF6F-B0B5-4F3E-8958-2620008E4B8A}"/>
              </a:ext>
            </a:extLst>
          </p:cNvPr>
          <p:cNvSpPr txBox="1"/>
          <p:nvPr/>
        </p:nvSpPr>
        <p:spPr>
          <a:xfrm>
            <a:off x="314326" y="4276725"/>
            <a:ext cx="26098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There are strong forces of attraction between particles found in a solid, these forces bond the particles in fixed positions.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FA1C62-8A83-49D5-BCDE-D1F9BDDE29D1}"/>
              </a:ext>
            </a:extLst>
          </p:cNvPr>
          <p:cNvSpPr txBox="1"/>
          <p:nvPr/>
        </p:nvSpPr>
        <p:spPr>
          <a:xfrm>
            <a:off x="3105151" y="4210050"/>
            <a:ext cx="2857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There are weaker forces of attraction between the particles than in a solid.  These weaker forces are not strong enough to hold the particles in a rigid structure.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B7B93D-E032-49FB-8E5B-AFAA7F6943AD}"/>
              </a:ext>
            </a:extLst>
          </p:cNvPr>
          <p:cNvSpPr txBox="1"/>
          <p:nvPr/>
        </p:nvSpPr>
        <p:spPr>
          <a:xfrm>
            <a:off x="6276975" y="4143375"/>
            <a:ext cx="2609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There are very weak forces of attraction between gas particles.  The gas particles can move about at high speeds in random directions.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0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466725"/>
            <a:ext cx="8763000" cy="695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4000" dirty="0">
                <a:latin typeface="Comic Sans MS" pitchFamily="66" charset="0"/>
              </a:rPr>
              <a:t>Complete the worksheet</a:t>
            </a:r>
          </a:p>
        </p:txBody>
      </p:sp>
      <p:sp>
        <p:nvSpPr>
          <p:cNvPr id="4" name="Rectangle 3"/>
          <p:cNvSpPr/>
          <p:nvPr/>
        </p:nvSpPr>
        <p:spPr>
          <a:xfrm>
            <a:off x="352424" y="1714500"/>
            <a:ext cx="4038601" cy="3539430"/>
          </a:xfrm>
          <a:prstGeom prst="rect">
            <a:avLst/>
          </a:prstGeom>
          <a:solidFill>
            <a:srgbClr val="EDFDFA"/>
          </a:solidFill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70C0"/>
                </a:solidFill>
                <a:latin typeface="Comic Sans MS" pitchFamily="66" charset="0"/>
              </a:rPr>
              <a:t>Key Words</a:t>
            </a:r>
          </a:p>
          <a:p>
            <a:endParaRPr lang="en-GB" sz="3200" b="1" dirty="0"/>
          </a:p>
          <a:p>
            <a:pPr>
              <a:buFont typeface="Arial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  Vibration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  Speed (or energy)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  Size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  Liquid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  Boiling</a:t>
            </a:r>
          </a:p>
        </p:txBody>
      </p:sp>
      <p:pic>
        <p:nvPicPr>
          <p:cNvPr id="4098" name="Picture 2" descr="Brain, Mind, Psychology, Idea, Hearts, Love, Drawing">
            <a:extLst>
              <a:ext uri="{FF2B5EF4-FFF2-40B4-BE49-F238E27FC236}">
                <a16:creationId xmlns:a16="http://schemas.microsoft.com/office/drawing/2014/main" id="{F7FC2172-45D7-40C0-8799-9F9F44E62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37" y="2343149"/>
            <a:ext cx="4122288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" y="2807791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/>
              <a:t>  Stuck in place –solid; can move past each other – liquid; can break the bonds – gas 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sz="2400" dirty="0"/>
              <a:t>  Vibration; size; shape; liquid; shape; size; speed (or energy); boiling; shape; size.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sz="2400" dirty="0"/>
              <a:t>  Boiling – liquid to gas; heating – increasing temperature; melting – solid to liquid; cooling – decreasing temperature; solidifying – liquid to solid; condensing – gas to liquid 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sz="2400" dirty="0"/>
              <a:t>  Third and fifth statements are both correct.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5155EA-481A-45E9-833C-7A944282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493" y="776797"/>
            <a:ext cx="5234157" cy="21374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BFB255-E133-4BE2-9217-AAE63F826BC9}"/>
              </a:ext>
            </a:extLst>
          </p:cNvPr>
          <p:cNvSpPr txBox="1"/>
          <p:nvPr/>
        </p:nvSpPr>
        <p:spPr>
          <a:xfrm>
            <a:off x="0" y="9525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Self-assessment: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2" descr="Mark, Check, Tick, Red, Correct, Symbol, Choice, Yes">
            <a:extLst>
              <a:ext uri="{FF2B5EF4-FFF2-40B4-BE49-F238E27FC236}">
                <a16:creationId xmlns:a16="http://schemas.microsoft.com/office/drawing/2014/main" id="{C4C2EF28-9B51-4A5D-AFED-8CFD92D44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4" y="5631165"/>
            <a:ext cx="976311" cy="101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70C0"/>
                </a:solidFill>
                <a:latin typeface="Comic Sans MS" pitchFamily="66" charset="0"/>
              </a:rPr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353300" cy="4876800"/>
          </a:xfrm>
        </p:spPr>
        <p:txBody>
          <a:bodyPr>
            <a:normAutofit/>
          </a:bodyPr>
          <a:lstStyle/>
          <a:p>
            <a:r>
              <a:rPr lang="en-GB" sz="2500" dirty="0">
                <a:latin typeface="Comic Sans MS" panose="030F0702030302020204" pitchFamily="66" charset="0"/>
              </a:rPr>
              <a:t>The internal energy of a substance is the sum of the kinetic energy and potential energy of the particles within the substance</a:t>
            </a:r>
          </a:p>
          <a:p>
            <a:r>
              <a:rPr lang="en-GB" sz="2500" dirty="0">
                <a:latin typeface="Comic Sans MS" panose="030F0702030302020204" pitchFamily="66" charset="0"/>
              </a:rPr>
              <a:t>If you apply heat energy to a substance, the energy of the particles decreases</a:t>
            </a:r>
          </a:p>
          <a:p>
            <a:r>
              <a:rPr lang="en-GB" sz="2500" dirty="0">
                <a:latin typeface="Comic Sans MS" panose="030F0702030302020204" pitchFamily="66" charset="0"/>
              </a:rPr>
              <a:t>Gases have weaker forces of attraction between particles as the particles are close to one another</a:t>
            </a:r>
          </a:p>
          <a:p>
            <a:r>
              <a:rPr lang="en-GB" sz="2500" dirty="0">
                <a:latin typeface="Comic Sans MS" panose="030F0702030302020204" pitchFamily="66" charset="0"/>
              </a:rPr>
              <a:t> Liquids are able to flow to fill a container </a:t>
            </a:r>
          </a:p>
          <a:p>
            <a:r>
              <a:rPr lang="en-GB" sz="2500" dirty="0">
                <a:latin typeface="Comic Sans MS" panose="030F0702030302020204" pitchFamily="66" charset="0"/>
              </a:rPr>
              <a:t>Solids have a fixed shape and fixed position, the particles vibrate about a fixed position.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9050" y="1571625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823B"/>
                </a:solidFill>
              </a:rPr>
              <a:t>True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39025" y="436245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823B"/>
                </a:solidFill>
              </a:rPr>
              <a:t>True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34275" y="52197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823B"/>
                </a:solidFill>
              </a:rPr>
              <a:t>True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10475" y="2505075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62875" y="3533775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6" grpId="0" build="p"/>
      <p:bldP spid="7" grpId="0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7AA948-07CA-4201-BE07-99F4414A3E76}"/>
              </a:ext>
            </a:extLst>
          </p:cNvPr>
          <p:cNvSpPr txBox="1"/>
          <p:nvPr/>
        </p:nvSpPr>
        <p:spPr>
          <a:xfrm>
            <a:off x="228599" y="381000"/>
            <a:ext cx="8468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Plenary – </a:t>
            </a:r>
            <a:r>
              <a:rPr lang="en-GB" sz="4000" dirty="0">
                <a:latin typeface="Comic Sans MS" panose="030F0702030302020204" pitchFamily="66" charset="0"/>
              </a:rPr>
              <a:t>What did you learn this lesson?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F592CC-33A2-4A77-B4AB-4058BA5641F9}"/>
              </a:ext>
            </a:extLst>
          </p:cNvPr>
          <p:cNvSpPr txBox="1"/>
          <p:nvPr/>
        </p:nvSpPr>
        <p:spPr>
          <a:xfrm>
            <a:off x="228599" y="2496599"/>
            <a:ext cx="792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3 facts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C000"/>
                </a:solidFill>
                <a:latin typeface="Comic Sans MS" panose="030F0702030302020204" pitchFamily="66" charset="0"/>
              </a:rPr>
              <a:t>3 key words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1 question to test your peers</a:t>
            </a:r>
            <a:endParaRPr lang="en-US" sz="3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Hands, Offer, Response, Consulting, Problem Solution">
            <a:extLst>
              <a:ext uri="{FF2B5EF4-FFF2-40B4-BE49-F238E27FC236}">
                <a16:creationId xmlns:a16="http://schemas.microsoft.com/office/drawing/2014/main" id="{D5F6E0AE-0208-42C8-9CE5-B311FB2F7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015" y="1499079"/>
            <a:ext cx="4125432" cy="246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16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F1DB4-9F68-4B74-9064-D4C68BAF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Resources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3274001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031B84-F82B-412B-9E4B-EAFA59C8C2BC}"/>
              </a:ext>
            </a:extLst>
          </p:cNvPr>
          <p:cNvSpPr/>
          <p:nvPr/>
        </p:nvSpPr>
        <p:spPr>
          <a:xfrm rot="16200000">
            <a:off x="-990602" y="1511290"/>
            <a:ext cx="66675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name of the forces between particles?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Define ‘internal energy’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Describe what happens to the internal energy of a solid, and its physical state, when it is heated.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name of the process which turns a solid directly into a gas? 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difference between a ‘physical’ change and a ‘chemical’ change?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25B6EB-FF3B-4C11-93C5-9FFF8A36E7DB}"/>
              </a:ext>
            </a:extLst>
          </p:cNvPr>
          <p:cNvSpPr/>
          <p:nvPr/>
        </p:nvSpPr>
        <p:spPr>
          <a:xfrm rot="16200000">
            <a:off x="3486149" y="1530340"/>
            <a:ext cx="66675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name of the forces between particles?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Define ‘internal energy’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Describe what happens to the internal energy of a solid, and its physical state, when it is heated.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name of the process which turns a solid directly into a gas? 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What is the difference between a ‘physical’ change and a ‘chemical’ change?</a:t>
            </a:r>
          </a:p>
        </p:txBody>
      </p:sp>
    </p:spTree>
    <p:extLst>
      <p:ext uri="{BB962C8B-B14F-4D97-AF65-F5344CB8AC3E}">
        <p14:creationId xmlns:p14="http://schemas.microsoft.com/office/powerpoint/2010/main" val="1800144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4286" r="1428"/>
          <a:stretch>
            <a:fillRect/>
          </a:stretch>
        </p:blipFill>
        <p:spPr bwMode="auto">
          <a:xfrm>
            <a:off x="0" y="0"/>
            <a:ext cx="4621197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7148" t="7367" r="1204"/>
          <a:stretch>
            <a:fillRect/>
          </a:stretch>
        </p:blipFill>
        <p:spPr bwMode="auto">
          <a:xfrm>
            <a:off x="4648200" y="0"/>
            <a:ext cx="44958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GOOD PROGRESS:</a:t>
            </a:r>
          </a:p>
          <a:p>
            <a:pPr marL="0" indent="0">
              <a:buNone/>
            </a:pPr>
            <a:r>
              <a:rPr lang="en-GB" dirty="0"/>
              <a:t>- Define the internal energy of a system and identify changes in state</a:t>
            </a:r>
          </a:p>
          <a:p>
            <a:pPr marL="0" indent="0">
              <a:buNone/>
            </a:pPr>
            <a:r>
              <a:rPr lang="en-GB" dirty="0"/>
              <a:t>- Describe the effect heating can have on the energy of the particles in a system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OUTSTANDING PROGRESS: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dirty="0">
                <a:solidFill>
                  <a:schemeClr val="dk1"/>
                </a:solidFill>
              </a:rPr>
              <a:t>Explain how the strength of the bonds between the particles will affect how much energy is needed to change the state of the substance.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1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" name="Rectangle: Rounded Corners 14335">
            <a:extLst>
              <a:ext uri="{FF2B5EF4-FFF2-40B4-BE49-F238E27FC236}">
                <a16:creationId xmlns:a16="http://schemas.microsoft.com/office/drawing/2014/main" id="{4E40D3C0-CE92-4090-B232-CC2C6EBE973F}"/>
              </a:ext>
            </a:extLst>
          </p:cNvPr>
          <p:cNvSpPr/>
          <p:nvPr/>
        </p:nvSpPr>
        <p:spPr>
          <a:xfrm>
            <a:off x="219074" y="3857625"/>
            <a:ext cx="8705851" cy="2419350"/>
          </a:xfrm>
          <a:prstGeom prst="roundRect">
            <a:avLst/>
          </a:prstGeom>
          <a:solidFill>
            <a:srgbClr val="EAF9F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19075" y="4029075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70C0"/>
                </a:solidFill>
                <a:latin typeface="Comic Sans MS" panose="030F0702030302020204" pitchFamily="66" charset="0"/>
              </a:rPr>
              <a:t>Think &gt; Pair &gt; Share: </a:t>
            </a:r>
            <a:r>
              <a:rPr lang="en-GB" sz="4400" dirty="0">
                <a:latin typeface="Comic Sans MS" panose="030F0702030302020204" pitchFamily="66" charset="0"/>
              </a:rPr>
              <a:t>How would you describe the </a:t>
            </a:r>
            <a:r>
              <a:rPr lang="en-GB" sz="4400" i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properties</a:t>
            </a:r>
            <a:r>
              <a:rPr lang="en-GB" sz="4400" dirty="0">
                <a:latin typeface="Comic Sans MS" panose="030F0702030302020204" pitchFamily="66" charset="0"/>
              </a:rPr>
              <a:t> of each state of matter?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7FD755-3DA0-4ED6-BAB3-B5CE58D416BD}"/>
              </a:ext>
            </a:extLst>
          </p:cNvPr>
          <p:cNvSpPr/>
          <p:nvPr/>
        </p:nvSpPr>
        <p:spPr>
          <a:xfrm>
            <a:off x="371475" y="542925"/>
            <a:ext cx="2552700" cy="2438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94D27BE-AC14-4E1D-AB6E-BA1940ABA1F8}"/>
              </a:ext>
            </a:extLst>
          </p:cNvPr>
          <p:cNvSpPr/>
          <p:nvPr/>
        </p:nvSpPr>
        <p:spPr>
          <a:xfrm>
            <a:off x="476250" y="116205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DE0554-3A2B-4813-B9DB-04E13238FB54}"/>
              </a:ext>
            </a:extLst>
          </p:cNvPr>
          <p:cNvSpPr/>
          <p:nvPr/>
        </p:nvSpPr>
        <p:spPr>
          <a:xfrm>
            <a:off x="476250" y="6096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6E54BD0-79CA-4853-BA8C-F2A080CEF07A}"/>
              </a:ext>
            </a:extLst>
          </p:cNvPr>
          <p:cNvSpPr/>
          <p:nvPr/>
        </p:nvSpPr>
        <p:spPr>
          <a:xfrm>
            <a:off x="476250" y="17145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A1EB7D-46E0-45D3-B4BE-63E61724FB50}"/>
              </a:ext>
            </a:extLst>
          </p:cNvPr>
          <p:cNvSpPr/>
          <p:nvPr/>
        </p:nvSpPr>
        <p:spPr>
          <a:xfrm>
            <a:off x="476250" y="22764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51B248-5C30-4D4A-97F8-56E35B13365B}"/>
              </a:ext>
            </a:extLst>
          </p:cNvPr>
          <p:cNvSpPr/>
          <p:nvPr/>
        </p:nvSpPr>
        <p:spPr>
          <a:xfrm>
            <a:off x="1047750" y="11525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AE7E34F-98FA-4E38-A62F-8D40933793DE}"/>
              </a:ext>
            </a:extLst>
          </p:cNvPr>
          <p:cNvSpPr/>
          <p:nvPr/>
        </p:nvSpPr>
        <p:spPr>
          <a:xfrm>
            <a:off x="1047750" y="6000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08BCC6D-1558-4624-8959-A16B2614DD10}"/>
              </a:ext>
            </a:extLst>
          </p:cNvPr>
          <p:cNvSpPr/>
          <p:nvPr/>
        </p:nvSpPr>
        <p:spPr>
          <a:xfrm>
            <a:off x="1047750" y="17049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6AE1E7E-257B-4FC2-8A3C-0DAA143351D5}"/>
              </a:ext>
            </a:extLst>
          </p:cNvPr>
          <p:cNvSpPr/>
          <p:nvPr/>
        </p:nvSpPr>
        <p:spPr>
          <a:xfrm>
            <a:off x="1047750" y="226695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7C017F2-9A5D-4B6C-88FF-44BD7A65817D}"/>
              </a:ext>
            </a:extLst>
          </p:cNvPr>
          <p:cNvSpPr/>
          <p:nvPr/>
        </p:nvSpPr>
        <p:spPr>
          <a:xfrm>
            <a:off x="1628775" y="11715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21EAA09-3F57-4FCB-AC02-E08831AF21E5}"/>
              </a:ext>
            </a:extLst>
          </p:cNvPr>
          <p:cNvSpPr/>
          <p:nvPr/>
        </p:nvSpPr>
        <p:spPr>
          <a:xfrm>
            <a:off x="1628775" y="6191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2B7E1E9-816C-4726-8AA9-AD35AFECE0FD}"/>
              </a:ext>
            </a:extLst>
          </p:cNvPr>
          <p:cNvSpPr/>
          <p:nvPr/>
        </p:nvSpPr>
        <p:spPr>
          <a:xfrm>
            <a:off x="1628775" y="17240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90D7512-21A3-4438-8A07-8B916CF84705}"/>
              </a:ext>
            </a:extLst>
          </p:cNvPr>
          <p:cNvSpPr/>
          <p:nvPr/>
        </p:nvSpPr>
        <p:spPr>
          <a:xfrm>
            <a:off x="1628775" y="22860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7CC5BDE-8980-429E-85E8-46E04F94F07A}"/>
              </a:ext>
            </a:extLst>
          </p:cNvPr>
          <p:cNvSpPr/>
          <p:nvPr/>
        </p:nvSpPr>
        <p:spPr>
          <a:xfrm>
            <a:off x="2209800" y="11715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EDD944-FCDB-46ED-9064-C3E880FA456B}"/>
              </a:ext>
            </a:extLst>
          </p:cNvPr>
          <p:cNvSpPr/>
          <p:nvPr/>
        </p:nvSpPr>
        <p:spPr>
          <a:xfrm>
            <a:off x="2209800" y="6191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14C410-797D-4F5D-B706-DAA35DBDF39A}"/>
              </a:ext>
            </a:extLst>
          </p:cNvPr>
          <p:cNvSpPr/>
          <p:nvPr/>
        </p:nvSpPr>
        <p:spPr>
          <a:xfrm>
            <a:off x="2209800" y="17240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B030527-67F1-4538-9C89-385D45093611}"/>
              </a:ext>
            </a:extLst>
          </p:cNvPr>
          <p:cNvSpPr/>
          <p:nvPr/>
        </p:nvSpPr>
        <p:spPr>
          <a:xfrm>
            <a:off x="2209800" y="22860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DAAFFF-DFFA-4545-ACAD-DC890E47111E}"/>
              </a:ext>
            </a:extLst>
          </p:cNvPr>
          <p:cNvSpPr/>
          <p:nvPr/>
        </p:nvSpPr>
        <p:spPr>
          <a:xfrm>
            <a:off x="3286125" y="571500"/>
            <a:ext cx="2552700" cy="2438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29304C7-ED04-4352-94FF-90F86113D47D}"/>
              </a:ext>
            </a:extLst>
          </p:cNvPr>
          <p:cNvSpPr/>
          <p:nvPr/>
        </p:nvSpPr>
        <p:spPr>
          <a:xfrm>
            <a:off x="3390900" y="11906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630E47E-622F-46DF-B71D-7329D35B9894}"/>
              </a:ext>
            </a:extLst>
          </p:cNvPr>
          <p:cNvSpPr/>
          <p:nvPr/>
        </p:nvSpPr>
        <p:spPr>
          <a:xfrm>
            <a:off x="3390900" y="6381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68A6E08-7E8B-41B8-AC77-AF25E7D7EE5A}"/>
              </a:ext>
            </a:extLst>
          </p:cNvPr>
          <p:cNvSpPr/>
          <p:nvPr/>
        </p:nvSpPr>
        <p:spPr>
          <a:xfrm>
            <a:off x="3390900" y="17430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95D4791-7F77-4890-B5D6-FDDA0E34C6D4}"/>
              </a:ext>
            </a:extLst>
          </p:cNvPr>
          <p:cNvSpPr/>
          <p:nvPr/>
        </p:nvSpPr>
        <p:spPr>
          <a:xfrm>
            <a:off x="3390900" y="230505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9C64243-6B21-4899-A664-C8DAACD452C2}"/>
              </a:ext>
            </a:extLst>
          </p:cNvPr>
          <p:cNvSpPr/>
          <p:nvPr/>
        </p:nvSpPr>
        <p:spPr>
          <a:xfrm>
            <a:off x="3752850" y="13811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29F8C24-5894-4B1F-B18C-0CB79374DE6D}"/>
              </a:ext>
            </a:extLst>
          </p:cNvPr>
          <p:cNvSpPr/>
          <p:nvPr/>
        </p:nvSpPr>
        <p:spPr>
          <a:xfrm>
            <a:off x="3886200" y="18288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B2BA63F-CBDC-4B51-AFF0-1B49ADF14C5C}"/>
              </a:ext>
            </a:extLst>
          </p:cNvPr>
          <p:cNvSpPr/>
          <p:nvPr/>
        </p:nvSpPr>
        <p:spPr>
          <a:xfrm>
            <a:off x="3962400" y="22955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DF7231C-9AAA-466D-99C1-F2641F36CFBC}"/>
              </a:ext>
            </a:extLst>
          </p:cNvPr>
          <p:cNvSpPr/>
          <p:nvPr/>
        </p:nvSpPr>
        <p:spPr>
          <a:xfrm>
            <a:off x="4095750" y="7715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AEA81BD-95AA-4CDB-BDBB-C1B6CB242F30}"/>
              </a:ext>
            </a:extLst>
          </p:cNvPr>
          <p:cNvSpPr/>
          <p:nvPr/>
        </p:nvSpPr>
        <p:spPr>
          <a:xfrm>
            <a:off x="4124325" y="10191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262ABA2-B09D-467D-B4E9-4AF85AF0818E}"/>
              </a:ext>
            </a:extLst>
          </p:cNvPr>
          <p:cNvSpPr/>
          <p:nvPr/>
        </p:nvSpPr>
        <p:spPr>
          <a:xfrm>
            <a:off x="4419600" y="13620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43AECF4-BC5E-49D7-AE74-BCF2CC3ECF1B}"/>
              </a:ext>
            </a:extLst>
          </p:cNvPr>
          <p:cNvSpPr/>
          <p:nvPr/>
        </p:nvSpPr>
        <p:spPr>
          <a:xfrm>
            <a:off x="4638675" y="17049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D5052D5-3976-406C-B3BC-F65637BDA0A8}"/>
              </a:ext>
            </a:extLst>
          </p:cNvPr>
          <p:cNvSpPr/>
          <p:nvPr/>
        </p:nvSpPr>
        <p:spPr>
          <a:xfrm>
            <a:off x="4991100" y="15716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3183A5C-DDA4-49D9-8A56-8E002040C2B7}"/>
              </a:ext>
            </a:extLst>
          </p:cNvPr>
          <p:cNvSpPr/>
          <p:nvPr/>
        </p:nvSpPr>
        <p:spPr>
          <a:xfrm>
            <a:off x="4438650" y="6858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C5A4AD2-AD54-409C-8AA4-DC8A134DDD0A}"/>
              </a:ext>
            </a:extLst>
          </p:cNvPr>
          <p:cNvSpPr/>
          <p:nvPr/>
        </p:nvSpPr>
        <p:spPr>
          <a:xfrm>
            <a:off x="4895850" y="20193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FA3E0CA-C472-4467-B824-C0FC98D811C3}"/>
              </a:ext>
            </a:extLst>
          </p:cNvPr>
          <p:cNvSpPr/>
          <p:nvPr/>
        </p:nvSpPr>
        <p:spPr>
          <a:xfrm>
            <a:off x="5124450" y="12192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6509428-146A-4A70-902A-CD47045691F2}"/>
              </a:ext>
            </a:extLst>
          </p:cNvPr>
          <p:cNvSpPr/>
          <p:nvPr/>
        </p:nvSpPr>
        <p:spPr>
          <a:xfrm>
            <a:off x="6124575" y="571500"/>
            <a:ext cx="2552700" cy="2438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F6AF9E9-29B5-4844-B984-71E8C67EEAD9}"/>
              </a:ext>
            </a:extLst>
          </p:cNvPr>
          <p:cNvSpPr/>
          <p:nvPr/>
        </p:nvSpPr>
        <p:spPr>
          <a:xfrm>
            <a:off x="6343650" y="14954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DD36154-E3B6-40CF-B535-D259EE0A1FF4}"/>
              </a:ext>
            </a:extLst>
          </p:cNvPr>
          <p:cNvSpPr/>
          <p:nvPr/>
        </p:nvSpPr>
        <p:spPr>
          <a:xfrm>
            <a:off x="6219825" y="7334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582B66E-DF03-44C4-9271-C42BFD3D5BD6}"/>
              </a:ext>
            </a:extLst>
          </p:cNvPr>
          <p:cNvSpPr/>
          <p:nvPr/>
        </p:nvSpPr>
        <p:spPr>
          <a:xfrm>
            <a:off x="6229350" y="230505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5E4B2AB-66EE-423D-8D7D-BB031E659A5F}"/>
              </a:ext>
            </a:extLst>
          </p:cNvPr>
          <p:cNvSpPr/>
          <p:nvPr/>
        </p:nvSpPr>
        <p:spPr>
          <a:xfrm>
            <a:off x="6972300" y="16478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D7D3F68-11A2-413E-A5DD-A7CACEB15242}"/>
              </a:ext>
            </a:extLst>
          </p:cNvPr>
          <p:cNvSpPr/>
          <p:nvPr/>
        </p:nvSpPr>
        <p:spPr>
          <a:xfrm>
            <a:off x="6915150" y="7524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9026C5D-623D-4274-B571-22363FB4E7E9}"/>
              </a:ext>
            </a:extLst>
          </p:cNvPr>
          <p:cNvSpPr/>
          <p:nvPr/>
        </p:nvSpPr>
        <p:spPr>
          <a:xfrm>
            <a:off x="7581900" y="18383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9E2F8EE-E529-401D-8002-500033E49003}"/>
              </a:ext>
            </a:extLst>
          </p:cNvPr>
          <p:cNvSpPr/>
          <p:nvPr/>
        </p:nvSpPr>
        <p:spPr>
          <a:xfrm>
            <a:off x="7019925" y="238125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E16F6D8-F381-4E00-A11F-4B4BDEC3F36B}"/>
              </a:ext>
            </a:extLst>
          </p:cNvPr>
          <p:cNvSpPr/>
          <p:nvPr/>
        </p:nvSpPr>
        <p:spPr>
          <a:xfrm>
            <a:off x="7562850" y="119062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B300D47-043A-4A3F-8897-0753E5D8470D}"/>
              </a:ext>
            </a:extLst>
          </p:cNvPr>
          <p:cNvSpPr/>
          <p:nvPr/>
        </p:nvSpPr>
        <p:spPr>
          <a:xfrm>
            <a:off x="8001000" y="6477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A87C366-B834-4B8D-8634-B856F0060D23}"/>
              </a:ext>
            </a:extLst>
          </p:cNvPr>
          <p:cNvSpPr/>
          <p:nvPr/>
        </p:nvSpPr>
        <p:spPr>
          <a:xfrm>
            <a:off x="8001000" y="23526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5BDE437-9143-4B5A-90D0-545B972A315F}"/>
              </a:ext>
            </a:extLst>
          </p:cNvPr>
          <p:cNvSpPr/>
          <p:nvPr/>
        </p:nvSpPr>
        <p:spPr>
          <a:xfrm>
            <a:off x="5133975" y="2352675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6A50F3D-74D3-4AD4-896E-C53E11BED515}"/>
              </a:ext>
            </a:extLst>
          </p:cNvPr>
          <p:cNvSpPr/>
          <p:nvPr/>
        </p:nvSpPr>
        <p:spPr>
          <a:xfrm>
            <a:off x="5133975" y="876300"/>
            <a:ext cx="571500" cy="5524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37" name="TextBox 14336">
            <a:extLst>
              <a:ext uri="{FF2B5EF4-FFF2-40B4-BE49-F238E27FC236}">
                <a16:creationId xmlns:a16="http://schemas.microsoft.com/office/drawing/2014/main" id="{167F781A-A9A8-4E0A-A9DA-6178C955567F}"/>
              </a:ext>
            </a:extLst>
          </p:cNvPr>
          <p:cNvSpPr txBox="1"/>
          <p:nvPr/>
        </p:nvSpPr>
        <p:spPr>
          <a:xfrm>
            <a:off x="647700" y="2962275"/>
            <a:ext cx="1895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Solid</a:t>
            </a:r>
            <a:endParaRPr lang="en-GB" sz="4000" b="1" i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D84B8D7-7DDF-495A-8E38-E8B60D470E95}"/>
              </a:ext>
            </a:extLst>
          </p:cNvPr>
          <p:cNvSpPr txBox="1"/>
          <p:nvPr/>
        </p:nvSpPr>
        <p:spPr>
          <a:xfrm>
            <a:off x="3667125" y="2971800"/>
            <a:ext cx="1895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Liquid</a:t>
            </a:r>
            <a:endParaRPr lang="en-GB" sz="4000" b="1" i="1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B187F65-12DD-4D38-9EBF-1C998DE21FC5}"/>
              </a:ext>
            </a:extLst>
          </p:cNvPr>
          <p:cNvSpPr txBox="1"/>
          <p:nvPr/>
        </p:nvSpPr>
        <p:spPr>
          <a:xfrm>
            <a:off x="6477000" y="2943225"/>
            <a:ext cx="1895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/>
              <a:t>Gas</a:t>
            </a:r>
            <a:endParaRPr lang="en-GB" sz="4000" b="1" i="1" dirty="0"/>
          </a:p>
        </p:txBody>
      </p:sp>
    </p:spTree>
    <p:extLst>
      <p:ext uri="{BB962C8B-B14F-4D97-AF65-F5344CB8AC3E}">
        <p14:creationId xmlns:p14="http://schemas.microsoft.com/office/powerpoint/2010/main" val="176864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EDFD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87961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3000" dirty="0">
                <a:latin typeface="Comic Sans MS" pitchFamily="66" charset="0"/>
              </a:rPr>
              <a:t>Copy and complete the table to identify the properties and arrangement of particles in a solid, liquid and a gas</a:t>
            </a:r>
            <a:r>
              <a:rPr lang="en-GB" sz="3200" dirty="0">
                <a:latin typeface="Comic Sans MS" pitchFamily="66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714107"/>
            <a:ext cx="9163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Extra Challenge: </a:t>
            </a:r>
            <a:r>
              <a:rPr lang="en-GB" sz="3200" dirty="0">
                <a:latin typeface="Comic Sans MS" pitchFamily="66" charset="0"/>
              </a:rPr>
              <a:t>In which state of matter do particles have the greatest energy?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65B2FEF-59A8-4C2E-805F-57B41B460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647442"/>
              </p:ext>
            </p:extLst>
          </p:nvPr>
        </p:nvGraphicFramePr>
        <p:xfrm>
          <a:off x="352425" y="1778000"/>
          <a:ext cx="6296025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419930879"/>
                    </a:ext>
                  </a:extLst>
                </a:gridCol>
                <a:gridCol w="2533650">
                  <a:extLst>
                    <a:ext uri="{9D8B030D-6E8A-4147-A177-3AD203B41FA5}">
                      <a16:colId xmlns:a16="http://schemas.microsoft.com/office/drawing/2014/main" val="671176392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442518141"/>
                    </a:ext>
                  </a:extLst>
                </a:gridCol>
              </a:tblGrid>
              <a:tr h="6447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State of matter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Arrangement of particles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52180"/>
                  </a:ext>
                </a:extLst>
              </a:tr>
              <a:tr h="92511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Solid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Fixed volume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Vibrating around fixed positions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&gt;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624151"/>
                  </a:ext>
                </a:extLst>
              </a:tr>
              <a:tr h="92511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Liquid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Takes the shape of the container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&gt;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Very close to one another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998385"/>
                  </a:ext>
                </a:extLst>
              </a:tr>
              <a:tr h="92511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Gas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Fills the space available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&gt; Moving rapidly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&gt;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737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A7574FF-FF6E-4FD7-85D0-93DE9EB10578}"/>
              </a:ext>
            </a:extLst>
          </p:cNvPr>
          <p:cNvSpPr txBox="1"/>
          <p:nvPr/>
        </p:nvSpPr>
        <p:spPr>
          <a:xfrm>
            <a:off x="6810375" y="1962150"/>
            <a:ext cx="213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Spreads 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Moving around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Fixed shape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Spreads 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Moving chaotically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Almost touching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475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A76D92-02A5-47C6-A8E7-926497363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18219"/>
              </p:ext>
            </p:extLst>
          </p:nvPr>
        </p:nvGraphicFramePr>
        <p:xfrm>
          <a:off x="447675" y="977899"/>
          <a:ext cx="8210550" cy="4441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425">
                  <a:extLst>
                    <a:ext uri="{9D8B030D-6E8A-4147-A177-3AD203B41FA5}">
                      <a16:colId xmlns:a16="http://schemas.microsoft.com/office/drawing/2014/main" val="1419930879"/>
                    </a:ext>
                  </a:extLst>
                </a:gridCol>
                <a:gridCol w="3304094">
                  <a:extLst>
                    <a:ext uri="{9D8B030D-6E8A-4147-A177-3AD203B41FA5}">
                      <a16:colId xmlns:a16="http://schemas.microsoft.com/office/drawing/2014/main" val="671176392"/>
                    </a:ext>
                  </a:extLst>
                </a:gridCol>
                <a:gridCol w="2919031">
                  <a:extLst>
                    <a:ext uri="{9D8B030D-6E8A-4147-A177-3AD203B41FA5}">
                      <a16:colId xmlns:a16="http://schemas.microsoft.com/office/drawing/2014/main" val="2442518141"/>
                    </a:ext>
                  </a:extLst>
                </a:gridCol>
              </a:tblGrid>
              <a:tr h="83739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State of matter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Arrangement of particles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52180"/>
                  </a:ext>
                </a:extLst>
              </a:tr>
              <a:tr h="1201477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Solid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Fixed shape</a:t>
                      </a:r>
                    </a:p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Fixed volume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Vibrating around fixed positions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&gt; Almost touching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624151"/>
                  </a:ext>
                </a:extLst>
              </a:tr>
              <a:tr h="1201477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Liquid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Takes the shape of the container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&gt; Spreads 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Moving around</a:t>
                      </a:r>
                    </a:p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Very close to one another 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998385"/>
                  </a:ext>
                </a:extLst>
              </a:tr>
              <a:tr h="1201477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Gas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Spreads out</a:t>
                      </a:r>
                    </a:p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Fills the space available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&gt; Moving rapidly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&gt; Moving chaotically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737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74BEE1-5A0D-488B-B055-B0284A56E283}"/>
              </a:ext>
            </a:extLst>
          </p:cNvPr>
          <p:cNvSpPr txBox="1"/>
          <p:nvPr/>
        </p:nvSpPr>
        <p:spPr>
          <a:xfrm>
            <a:off x="85725" y="180975"/>
            <a:ext cx="4067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1026" name="Picture 2" descr="Mark, Check, Tick, Red, Correct, Symbol, Choice, Yes">
            <a:extLst>
              <a:ext uri="{FF2B5EF4-FFF2-40B4-BE49-F238E27FC236}">
                <a16:creationId xmlns:a16="http://schemas.microsoft.com/office/drawing/2014/main" id="{8DEB4F94-37C4-46D6-BACA-2BADDF607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4" y="5631165"/>
            <a:ext cx="976311" cy="101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45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886200"/>
            <a:ext cx="1728904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" y="228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The energy stored by the particles of a substance is called the substance’s internal energy.  The internal energy of a substance is the sum of:</a:t>
            </a:r>
          </a:p>
          <a:p>
            <a:endParaRPr lang="en-GB" sz="24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 The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kinetic energy </a:t>
            </a:r>
            <a:r>
              <a:rPr lang="en-GB" sz="2400" dirty="0">
                <a:latin typeface="Comic Sans MS" pitchFamily="66" charset="0"/>
              </a:rPr>
              <a:t>the particles have relative to their individual motions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 The </a:t>
            </a:r>
            <a:r>
              <a:rPr lang="en-GB" sz="2400" dirty="0">
                <a:solidFill>
                  <a:srgbClr val="0070C0"/>
                </a:solidFill>
                <a:latin typeface="Comic Sans MS" pitchFamily="66" charset="0"/>
              </a:rPr>
              <a:t>potential energy </a:t>
            </a:r>
            <a:r>
              <a:rPr lang="en-GB" sz="2400" dirty="0">
                <a:latin typeface="Comic Sans MS" pitchFamily="66" charset="0"/>
              </a:rPr>
              <a:t>the particles have relative to their individual positions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73380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  <a:latin typeface="Comic Sans MS" pitchFamily="66" charset="0"/>
              </a:rPr>
              <a:t>Heating a substance changes the internal energy of a substance by increasing the energy of it’s particles</a:t>
            </a:r>
          </a:p>
        </p:txBody>
      </p:sp>
      <p:sp>
        <p:nvSpPr>
          <p:cNvPr id="7" name="Right Arrow 6"/>
          <p:cNvSpPr/>
          <p:nvPr/>
        </p:nvSpPr>
        <p:spPr>
          <a:xfrm rot="19911604">
            <a:off x="5452033" y="4404323"/>
            <a:ext cx="1135533" cy="13885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1008472">
            <a:off x="5478403" y="5340388"/>
            <a:ext cx="1118883" cy="139625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477000" y="33528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The temperature of a substance increases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54102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The substance changes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build="allAtOnce"/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3276D8-A6DF-42F9-99F3-2003C422E3BD}"/>
              </a:ext>
            </a:extLst>
          </p:cNvPr>
          <p:cNvSpPr/>
          <p:nvPr/>
        </p:nvSpPr>
        <p:spPr>
          <a:xfrm>
            <a:off x="3486149" y="1048435"/>
            <a:ext cx="5591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linkClick r:id="rId2"/>
              </a:rPr>
              <a:t>https://www.youtube.com/watch?v=5WVT5NR0iLA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B96CB-DB2F-43D8-8DCE-40235D2C0F1B}"/>
              </a:ext>
            </a:extLst>
          </p:cNvPr>
          <p:cNvSpPr txBox="1"/>
          <p:nvPr/>
        </p:nvSpPr>
        <p:spPr>
          <a:xfrm>
            <a:off x="171450" y="266700"/>
            <a:ext cx="879157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0070C0"/>
                </a:solidFill>
                <a:latin typeface="Comic Sans MS" panose="030F0702030302020204" pitchFamily="66" charset="0"/>
              </a:rPr>
              <a:t>Task: </a:t>
            </a:r>
            <a:r>
              <a:rPr lang="en-US" sz="3000" dirty="0">
                <a:latin typeface="Comic Sans MS" panose="030F0702030302020204" pitchFamily="66" charset="0"/>
              </a:rPr>
              <a:t>Watch the video and answer the following questions: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What is the name of the forces between particles?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Define ‘internal energy’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Describe what happens to the internal energy of a solid, and its physical state, when it is heated.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What is the name of the process which turns a solid directly into a gas? 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What is the difference between a ‘physical’ change and a ‘chemical’ change?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2050" name="Picture 2" descr="Coffee, Cup, Beverage, Black, Caffeine, China, Cookware">
            <a:extLst>
              <a:ext uri="{FF2B5EF4-FFF2-40B4-BE49-F238E27FC236}">
                <a16:creationId xmlns:a16="http://schemas.microsoft.com/office/drawing/2014/main" id="{D8A17163-52D8-4CFA-979F-854E1A910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5068751"/>
            <a:ext cx="1847850" cy="170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14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E7730F-757E-4943-97F7-EB3E9D330B32}"/>
              </a:ext>
            </a:extLst>
          </p:cNvPr>
          <p:cNvSpPr/>
          <p:nvPr/>
        </p:nvSpPr>
        <p:spPr>
          <a:xfrm>
            <a:off x="142875" y="848410"/>
            <a:ext cx="87058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Intermolecular forces or chemical bonds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Internal energy is the energy stored within a system by the particles. It is the sum of the total kinetic energy and potential energy of all the particles (atoms and molecules) which make up a system.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The internal energy of the solid will increase and at some point, the solid will melt into a liquid. If it carries on being heated the internal energy will increase further and the liquid will turn to a gas.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When a solid turns directly to a gas, this is called sublimation.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omic Sans MS" panose="030F0702030302020204" pitchFamily="66" charset="0"/>
              </a:rPr>
              <a:t>A physical change is one where if the change is reversed the substance recovers its original properties.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0B9EDD-968C-4038-8C30-AFF202475F5F}"/>
              </a:ext>
            </a:extLst>
          </p:cNvPr>
          <p:cNvSpPr txBox="1"/>
          <p:nvPr/>
        </p:nvSpPr>
        <p:spPr>
          <a:xfrm>
            <a:off x="0" y="180975"/>
            <a:ext cx="4219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Self-assessment:</a:t>
            </a:r>
            <a:endParaRPr lang="en-GB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2" descr="Mark, Check, Tick, Red, Correct, Symbol, Choice, Yes">
            <a:extLst>
              <a:ext uri="{FF2B5EF4-FFF2-40B4-BE49-F238E27FC236}">
                <a16:creationId xmlns:a16="http://schemas.microsoft.com/office/drawing/2014/main" id="{B8136A98-C36D-4D68-8147-1DDB14F8B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5348309"/>
            <a:ext cx="1247775" cy="130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505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857" y="0"/>
            <a:ext cx="70866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6082" y="4267199"/>
            <a:ext cx="713791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38124" y="676275"/>
            <a:ext cx="3781425" cy="1354217"/>
          </a:xfrm>
          <a:prstGeom prst="rect">
            <a:avLst/>
          </a:prstGeom>
          <a:solidFill>
            <a:srgbClr val="EDFD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0C0"/>
                </a:solidFill>
              </a:rPr>
              <a:t>Mini-plenary</a:t>
            </a:r>
          </a:p>
          <a:p>
            <a:pPr algn="ctr"/>
            <a:endParaRPr lang="en-GB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Answer in your books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51820-89A8-4B05-B7AC-979BB42DD3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833864-3435-4CB1-A764-52D69DBBC7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8998C45-B56E-4C70-96AE-46448BB56B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1069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Wingdings</vt:lpstr>
      <vt:lpstr>Office Theme</vt:lpstr>
      <vt:lpstr>Internal Energy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True or False?</vt:lpstr>
      <vt:lpstr>PowerPoint Presentation</vt:lpstr>
      <vt:lpstr>Resources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Energy</dc:title>
  <dc:creator>Jodie Rawlings</dc:creator>
  <cp:lastModifiedBy>Helen Bradford</cp:lastModifiedBy>
  <cp:revision>10</cp:revision>
  <dcterms:created xsi:type="dcterms:W3CDTF">2019-10-01T12:55:48Z</dcterms:created>
  <dcterms:modified xsi:type="dcterms:W3CDTF">2020-09-17T10:37:03Z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