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harts/style1.xml" ContentType="application/vnd.ms-office.chartstyle+xml"/>
  <Override PartName="/ppt/charts/chart1.xml" ContentType="application/vnd.openxmlformats-officedocument.drawingml.chart+xml"/>
  <Override PartName="/ppt/charts/colors1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7" r:id="rId3"/>
    <p:sldId id="257" r:id="rId4"/>
    <p:sldId id="272" r:id="rId5"/>
    <p:sldId id="276" r:id="rId6"/>
    <p:sldId id="274" r:id="rId7"/>
    <p:sldId id="277" r:id="rId8"/>
    <p:sldId id="279" r:id="rId9"/>
    <p:sldId id="273" r:id="rId10"/>
    <p:sldId id="269" r:id="rId11"/>
    <p:sldId id="278" r:id="rId12"/>
    <p:sldId id="268" r:id="rId13"/>
    <p:sldId id="280" r:id="rId14"/>
    <p:sldId id="281" r:id="rId15"/>
    <p:sldId id="263" r:id="rId16"/>
    <p:sldId id="271" r:id="rId17"/>
    <p:sldId id="25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06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8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243268071767413E-2"/>
          <c:y val="3.3069242306410396E-2"/>
          <c:w val="0.92073028325407091"/>
          <c:h val="0.8743432442691553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Acceleration (m/s2)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Sheet1!$C$2:$C$7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xVal>
          <c:yVal>
            <c:numRef>
              <c:f>Sheet1!$D$2:$D$7</c:f>
              <c:numCache>
                <c:formatCode>General</c:formatCode>
                <c:ptCount val="6"/>
                <c:pt idx="0">
                  <c:v>0</c:v>
                </c:pt>
                <c:pt idx="1">
                  <c:v>0.92</c:v>
                </c:pt>
                <c:pt idx="2">
                  <c:v>1.77</c:v>
                </c:pt>
                <c:pt idx="3">
                  <c:v>2.62</c:v>
                </c:pt>
                <c:pt idx="4">
                  <c:v>3.44</c:v>
                </c:pt>
                <c:pt idx="5">
                  <c:v>4.4800000000000004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85F-4A60-91E1-1E850A905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147648"/>
        <c:axId val="64160512"/>
      </c:scatterChart>
      <c:valAx>
        <c:axId val="85147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60512"/>
        <c:crosses val="autoZero"/>
        <c:crossBetween val="midCat"/>
      </c:valAx>
      <c:valAx>
        <c:axId val="64160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476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004D6-C367-487A-B670-E267EB18B57A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BB30F-A94C-4E29-8320-396A5BFBE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4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B24CF-B99B-5B43-8DA5-7D261C6F7C89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928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B24CF-B99B-5B43-8DA5-7D261C6F7C89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81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C923-A31F-4495-8F4D-18443E893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42FA3-1493-4C1A-8A60-6A243201B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F6DFE-81AB-4710-AC20-C4569507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12389-760E-4B43-8A38-341DCC3D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4A0A0-01B2-48EE-AF4D-2E627C4B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4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E3B99-A738-4330-BDAD-8B5877F6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9CC21-595F-491F-9CED-DC1C7F1E4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94A9D-B2FC-44D5-910D-A3C3DE1F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9B1CE-AD32-4DC1-932C-21BE5318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685A0-1D1C-41BC-B751-97E544F5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3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B5D1D4-B03D-4949-BA9D-6CBF9B084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DEE60-70C8-4191-AE33-B585527F6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E123A-B5FD-436A-BE1A-2BFFDD81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69D7-000A-46BC-AA26-E64AA0CF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DFE5C-CB4C-440F-A3E6-43FC212F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3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EF29-ECB1-4F9A-A2A4-92390951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FEF76-11ED-4626-8A20-2A5A93F64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EB48A-42E0-4FE4-B6E8-E4E2C40A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78647-229A-49E1-9B9F-A15B1837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E82C6-0A80-43D6-9F32-F54BDD2E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5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D7BC-B63F-417A-94F3-51D7DE649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8E5A4-F8CA-4A7B-ABCC-BDC95A20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FA35B-0871-45C5-8D5C-3C5A29E7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17B1C-F537-4FAD-84CC-7575B4F1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1289F-DBDF-4710-B070-BAF8C6CC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29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049E-FD1F-40C1-B3F0-C46D3F8F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FADC-E162-4DA6-91C2-305293DBE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B6620-F449-4F8F-824E-78AEE5198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49ACB-69DE-4F7D-93F5-58F0F2A4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CC49F-40B9-4EF4-9D17-878EECA9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C764A-20D8-422E-A791-7A45D619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97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9D95-E3B9-4A16-B761-4DAF9D4CB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421F4-4C91-4A4E-86B1-10A50FC8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A967B-BC47-42FC-86EA-3927EB591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12623-51D0-4B1A-9634-AD7399D85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AB45F-9576-48D4-8D77-0669459CE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BA423-45C8-4413-BC4E-4691D6C6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50F32-65EB-46CA-BA72-8B549923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41C6E0-4778-4123-B0BD-5EE25715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81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ABCC-3159-48A3-A061-0ECECF9D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08B94-473E-41FC-B84F-0C3B964F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0AAC3-1CF9-4F71-AD83-F8D85DB4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B77AD-EF2B-4E3B-A280-A5BE38E7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5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4DD88-1664-491C-923E-B600699A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E7166-2414-48B7-ABA8-B581B8CE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AF75A-69E5-4152-BFE1-B1BE6CA13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1706-58BA-4FE8-BC3D-F3CBAF25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4CB54-69D3-4D8E-8DF3-077A3C092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C205D-0CC0-4E22-912E-5AF4D573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3C50E-1F68-4E5F-B939-63A14274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83CC7-E27B-4AB5-9025-F3DD9E74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2423D-9BF8-4AED-B6E3-1D25B633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4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0EFFF-48AD-49CF-BAB2-3699BF5E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EF188-DAFF-4C13-B407-AE74E675B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E8B-D5FC-45B8-8A7E-51AB378C1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6E97F-73D3-4CAA-B671-17C1F30D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49569-30E3-40B3-8D49-57924135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B0B61-CC33-44C1-A7EE-5F3E68E5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2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3815F-F712-414C-AE27-26B55C205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58319-5677-4092-AEA9-9A6D0957B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ECE16-7752-4263-BAF7-5AA980275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B715B-0E3A-466A-8B53-9D291B01D0C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90FF-98E2-45F4-BF05-81F5E268C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03DA-EF89-4219-9102-ABA66CB01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gzjeggjznw&amp;list=PLM7lGCvspoEyIf73YJHl5zzFTo0xOus6U&amp;index=1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.uk/imgres?imgurl=https%3A%2F%2Fcdn2.vectorstock.com%2Fi%2F1000x1000%2F80%2F76%2Fpulley-and-hand-vector-10868076.jpg&amp;imgrefurl=https%3A%2F%2Fwww.vectorstock.com%2Froyalty-free-vector%2Fpulley-and-hand-vector-10868076&amp;docid=fyKWNHm4u8EqbM&amp;tbnid=7_VJfmJnEdjUNM%3A&amp;vet=10ahUKEwiLvMf2x9jmAhUMEBQKHbGaA8wQMwh3KAAwAA..i&amp;w=1000&amp;h=795&amp;bih=787&amp;biw=1600&amp;q=pulley&amp;ved=0ahUKEwiLvMf2x9jmAhUMEBQKHbGaA8wQMwh3KAAwAA&amp;iact=mrc&amp;uact=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P66ISniQCq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96C067-99B4-46BB-8E4E-33F5C2616471}"/>
              </a:ext>
            </a:extLst>
          </p:cNvPr>
          <p:cNvSpPr txBox="1"/>
          <p:nvPr/>
        </p:nvSpPr>
        <p:spPr>
          <a:xfrm>
            <a:off x="7804299" y="223283"/>
            <a:ext cx="4387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FF592E4-1F06-434C-AAF0-40B6F659F73E}" type="datetime2">
              <a:rPr lang="en-GB" sz="2400" u="sng" smtClean="0"/>
              <a:t>Wednesday, 23 September 2020</a:t>
            </a:fld>
            <a:endParaRPr lang="en-GB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A41DB4-A922-4E1E-9E09-54FFC71707EB}"/>
              </a:ext>
            </a:extLst>
          </p:cNvPr>
          <p:cNvSpPr txBox="1"/>
          <p:nvPr/>
        </p:nvSpPr>
        <p:spPr>
          <a:xfrm>
            <a:off x="170122" y="208362"/>
            <a:ext cx="3444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err="1"/>
              <a:t>CwK</a:t>
            </a:r>
            <a:endParaRPr lang="en-GB" sz="2400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A6AD77-5F0F-4FAF-AACD-88D75353E36F}"/>
              </a:ext>
            </a:extLst>
          </p:cNvPr>
          <p:cNvSpPr txBox="1"/>
          <p:nvPr/>
        </p:nvSpPr>
        <p:spPr>
          <a:xfrm>
            <a:off x="1531088" y="882502"/>
            <a:ext cx="778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Acceleration required Practical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A74C9-FC19-4EB9-95B3-AE7288BC22E5}"/>
              </a:ext>
            </a:extLst>
          </p:cNvPr>
          <p:cNvSpPr txBox="1"/>
          <p:nvPr/>
        </p:nvSpPr>
        <p:spPr>
          <a:xfrm>
            <a:off x="333153" y="2076893"/>
            <a:ext cx="1136266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Do Now Activity</a:t>
            </a:r>
          </a:p>
          <a:p>
            <a:endParaRPr lang="en-GB" sz="3200" u="sng" dirty="0"/>
          </a:p>
          <a:p>
            <a:r>
              <a:rPr lang="en-GB" sz="3200" dirty="0"/>
              <a:t>What is the unit for acceleration?</a:t>
            </a:r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611640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A2759-35C0-4C92-920B-2DF1F8BA9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E96E4-6F9D-4F9B-B99E-7AE433B5B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  <a:hlinkClick r:id="rId2"/>
              </a:rPr>
              <a:t>https://www.youtube.com/watch?v=ugzjeggjznw&amp;list=PLM7lGCvspoEyIf73YJHl5zzFTo0xOus6U&amp;index=14</a:t>
            </a: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From the video you need to note down, equipment, basic method and variables (independent, dependent and control), range of force and what equation you need.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5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81947-37D7-4D5F-874A-A2B57DF46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4866C-A83C-40FD-9B80-3E239C586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Two students investigated how the acceleration of a trolley depends on the force applied to the trolley.  Describe a method used by the students (6)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8152BD-5E2B-483B-AD54-58A21C23C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425" y="3057322"/>
            <a:ext cx="8981722" cy="300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46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44C7C-EBBC-4B74-B461-8701C4691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Describe the method used</a:t>
            </a:r>
          </a:p>
          <a:p>
            <a:pPr marL="0" indent="0">
              <a:buNone/>
            </a:pPr>
            <a:r>
              <a:rPr lang="en-GB" dirty="0"/>
              <a:t>I would need a trolley, masses, pulley and a ramp. In order to make the trolley accelerate I would attach a string to a mass hanger and put it on a pulley. I would use masses as the force added to the trolley. I would keep the masses the same throughout the practical as changing mass would change acceleration, this ensures there is only one independent variable. </a:t>
            </a:r>
          </a:p>
          <a:p>
            <a:pPr marL="0" indent="0">
              <a:buNone/>
            </a:pPr>
            <a:r>
              <a:rPr lang="en-GB" dirty="0"/>
              <a:t>To increase the accelerating force each time I would take one mass off the trolley and add it to the mass hanger (increasing the force). I would add light gates onto the ramp so that when the trolley passes them the time taken (change in velocity over a given distance)  between them is measured this will allow me to calculate acceleration using F=ma.  I would use a range of forces from 2-10N. I would need to reduce friction as much as possible so that the resultant is as close to 2 N as possible. To do this I will raise the ramp to a point where the trolley rolls all the way down without stopping.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940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44C7C-EBBC-4B74-B461-8701C4691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Describe the method used-</a:t>
            </a:r>
            <a:r>
              <a:rPr lang="en-GB" b="1" dirty="0">
                <a:solidFill>
                  <a:srgbClr val="00B050"/>
                </a:solidFill>
                <a:latin typeface="Comic Sans MS" panose="030F0702030302020204" pitchFamily="66" charset="0"/>
              </a:rPr>
              <a:t>improved by 11H2</a:t>
            </a:r>
          </a:p>
          <a:p>
            <a:pPr marL="0" indent="0">
              <a:buNone/>
            </a:pPr>
            <a:r>
              <a:rPr lang="en-GB" dirty="0"/>
              <a:t>I would need a trolley and </a:t>
            </a:r>
            <a:r>
              <a:rPr lang="en-GB" dirty="0">
                <a:solidFill>
                  <a:srgbClr val="00B050"/>
                </a:solidFill>
              </a:rPr>
              <a:t>a piece of card which will block the light which would measure time and distance </a:t>
            </a:r>
            <a:r>
              <a:rPr lang="en-GB" dirty="0"/>
              <a:t>, masses, pulley and a ramp. In order to make the trolley accelerate I would attach a string to a mass hanger and put it on a pulley. I would use masses as the force added to the trolley. I would keep the masses the same throughout the practical as changing mass would change acceleration, </a:t>
            </a:r>
            <a:r>
              <a:rPr lang="en-GB" dirty="0">
                <a:solidFill>
                  <a:srgbClr val="00B050"/>
                </a:solidFill>
              </a:rPr>
              <a:t>to do this the mass will be kept in the system, either on the mass hanger or the trolley</a:t>
            </a:r>
            <a:r>
              <a:rPr lang="en-GB" dirty="0"/>
              <a:t> this ensures there is only one independent variable. </a:t>
            </a:r>
          </a:p>
          <a:p>
            <a:pPr marL="0" indent="0">
              <a:buNone/>
            </a:pPr>
            <a:r>
              <a:rPr lang="en-GB" dirty="0"/>
              <a:t>To increase the accelerating force each time I would take one mass off the trolley and add it to the mass hanger (increasing the force). I would add light gates onto the ramp so that when the trolley passes them the time taken (change in velocity over a given distance)  between them is measured this will allow me to calculate acceleration using F=ma.  I would use a range of forces from 2-10N </a:t>
            </a:r>
            <a:r>
              <a:rPr lang="en-GB" dirty="0">
                <a:solidFill>
                  <a:srgbClr val="00B050"/>
                </a:solidFill>
              </a:rPr>
              <a:t>in intervals of 2N</a:t>
            </a:r>
            <a:r>
              <a:rPr lang="en-GB" dirty="0"/>
              <a:t>. </a:t>
            </a:r>
            <a:r>
              <a:rPr lang="en-GB" dirty="0">
                <a:solidFill>
                  <a:srgbClr val="00B050"/>
                </a:solidFill>
              </a:rPr>
              <a:t>Repeat the measurement 5 times by changing the force. </a:t>
            </a:r>
            <a:r>
              <a:rPr lang="en-GB" dirty="0"/>
              <a:t>I would need to reduce friction as much as possible so that the resultant </a:t>
            </a:r>
            <a:r>
              <a:rPr lang="en-GB" dirty="0">
                <a:solidFill>
                  <a:srgbClr val="00B050"/>
                </a:solidFill>
              </a:rPr>
              <a:t>force </a:t>
            </a:r>
            <a:r>
              <a:rPr lang="en-GB" dirty="0"/>
              <a:t>is as close to 2 N as possible. To do this I will raise the ramp to a point where the trolley rolls all the way down without stopping.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184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44C7C-EBBC-4B74-B461-8701C4691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Describe the method used- </a:t>
            </a:r>
            <a:r>
              <a:rPr lang="en-GB" b="1" dirty="0">
                <a:solidFill>
                  <a:srgbClr val="00B050"/>
                </a:solidFill>
                <a:latin typeface="Comic Sans MS" panose="030F0702030302020204" pitchFamily="66" charset="0"/>
              </a:rPr>
              <a:t>improved by 11T1</a:t>
            </a:r>
          </a:p>
          <a:p>
            <a:pPr marL="0" indent="0">
              <a:buNone/>
            </a:pPr>
            <a:r>
              <a:rPr lang="en-GB" dirty="0"/>
              <a:t>I would need a trolley, masses, pulley and a ramp. In order to make the trolley accelerate I would attach a string to a mass hanger and put it on a pulley. I would use masses as the force added to the trolley. I would keep the masses the same throughout the practical as changing mass would change acceleration, this ensures there is only one independent variable. </a:t>
            </a:r>
          </a:p>
          <a:p>
            <a:pPr marL="0" indent="0">
              <a:buNone/>
            </a:pPr>
            <a:r>
              <a:rPr lang="en-GB" dirty="0"/>
              <a:t>To increase the accelerating force each time I would take one mass off the trolley and add it to the mass hanger (increasing the force). I would add light gates onto the ramp so that when the trolley passes them the time taken (change in velocity over a given distance)  between them is measured this will allow me to calculate acceleration using F=ma.  I would use a range of forces from 2-10N. I would need to reduce friction as much as possible so that the resultant is as close to 2 N as possible. To do this I will raise the ramp to a point where the trolley rolls all the way down without stopping.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640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847528" y="404664"/>
            <a:ext cx="808722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Comic Sans MS" panose="030F0702030302020204" pitchFamily="66" charset="0"/>
              </a:rPr>
              <a:t>Results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353B8E2-CAE2-43EF-B48C-25CEF815C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D606244E-FDE2-47D4-81BF-5C0B8691E6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684899"/>
              </p:ext>
            </p:extLst>
          </p:nvPr>
        </p:nvGraphicFramePr>
        <p:xfrm>
          <a:off x="664728" y="1134238"/>
          <a:ext cx="9679744" cy="3317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09968">
                  <a:extLst>
                    <a:ext uri="{9D8B030D-6E8A-4147-A177-3AD203B41FA5}">
                      <a16:colId xmlns:a16="http://schemas.microsoft.com/office/drawing/2014/main" val="1143555499"/>
                    </a:ext>
                  </a:extLst>
                </a:gridCol>
                <a:gridCol w="1209968">
                  <a:extLst>
                    <a:ext uri="{9D8B030D-6E8A-4147-A177-3AD203B41FA5}">
                      <a16:colId xmlns:a16="http://schemas.microsoft.com/office/drawing/2014/main" val="1056339191"/>
                    </a:ext>
                  </a:extLst>
                </a:gridCol>
                <a:gridCol w="1209968">
                  <a:extLst>
                    <a:ext uri="{9D8B030D-6E8A-4147-A177-3AD203B41FA5}">
                      <a16:colId xmlns:a16="http://schemas.microsoft.com/office/drawing/2014/main" val="3232258946"/>
                    </a:ext>
                  </a:extLst>
                </a:gridCol>
                <a:gridCol w="1209968">
                  <a:extLst>
                    <a:ext uri="{9D8B030D-6E8A-4147-A177-3AD203B41FA5}">
                      <a16:colId xmlns:a16="http://schemas.microsoft.com/office/drawing/2014/main" val="2733796823"/>
                    </a:ext>
                  </a:extLst>
                </a:gridCol>
                <a:gridCol w="1209968">
                  <a:extLst>
                    <a:ext uri="{9D8B030D-6E8A-4147-A177-3AD203B41FA5}">
                      <a16:colId xmlns:a16="http://schemas.microsoft.com/office/drawing/2014/main" val="2911771258"/>
                    </a:ext>
                  </a:extLst>
                </a:gridCol>
                <a:gridCol w="1209968">
                  <a:extLst>
                    <a:ext uri="{9D8B030D-6E8A-4147-A177-3AD203B41FA5}">
                      <a16:colId xmlns:a16="http://schemas.microsoft.com/office/drawing/2014/main" val="358084858"/>
                    </a:ext>
                  </a:extLst>
                </a:gridCol>
                <a:gridCol w="1209968">
                  <a:extLst>
                    <a:ext uri="{9D8B030D-6E8A-4147-A177-3AD203B41FA5}">
                      <a16:colId xmlns:a16="http://schemas.microsoft.com/office/drawing/2014/main" val="1414714747"/>
                    </a:ext>
                  </a:extLst>
                </a:gridCol>
                <a:gridCol w="1209968">
                  <a:extLst>
                    <a:ext uri="{9D8B030D-6E8A-4147-A177-3AD203B41FA5}">
                      <a16:colId xmlns:a16="http://schemas.microsoft.com/office/drawing/2014/main" val="25307531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Mass (Kg)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Force (N)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Speed at A (m/s)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Speed at B (m/s)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Increase in speed (m/s)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Time from A to B (s)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Acceleration (m/s</a:t>
                      </a:r>
                      <a:r>
                        <a:rPr lang="en-GB" baseline="30000" dirty="0"/>
                        <a:t>2</a:t>
                      </a:r>
                      <a:r>
                        <a:rPr lang="en-GB" baseline="0" dirty="0"/>
                        <a:t>)</a:t>
                      </a:r>
                      <a:endParaRPr lang="en-GB" dirty="0"/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Theoretical Acceleration  (m/s</a:t>
                      </a:r>
                      <a:r>
                        <a:rPr lang="en-GB" baseline="30000" dirty="0"/>
                        <a:t>2</a:t>
                      </a:r>
                      <a:r>
                        <a:rPr lang="en-GB" baseline="0" dirty="0"/>
                        <a:t>)</a:t>
                      </a:r>
                      <a:endParaRPr lang="en-GB" dirty="0"/>
                    </a:p>
                  </a:txBody>
                  <a:tcPr marL="75410" marR="75410"/>
                </a:tc>
                <a:extLst>
                  <a:ext uri="{0D108BD9-81ED-4DB2-BD59-A6C34878D82A}">
                    <a16:rowId xmlns:a16="http://schemas.microsoft.com/office/drawing/2014/main" val="2992482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0.61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1.20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0.59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0.64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0.92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marL="75410" marR="75410"/>
                </a:tc>
                <a:extLst>
                  <a:ext uri="{0D108BD9-81ED-4DB2-BD59-A6C34878D82A}">
                    <a16:rowId xmlns:a16="http://schemas.microsoft.com/office/drawing/2014/main" val="2960188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0.92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1.70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0.78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0.44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1.77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marL="75410" marR="75410"/>
                </a:tc>
                <a:extLst>
                  <a:ext uri="{0D108BD9-81ED-4DB2-BD59-A6C34878D82A}">
                    <a16:rowId xmlns:a16="http://schemas.microsoft.com/office/drawing/2014/main" val="2356725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1.08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2.05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0.97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0.37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2.62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marL="75410" marR="75410"/>
                </a:tc>
                <a:extLst>
                  <a:ext uri="{0D108BD9-81ED-4DB2-BD59-A6C34878D82A}">
                    <a16:rowId xmlns:a16="http://schemas.microsoft.com/office/drawing/2014/main" val="2484287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1.34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2.44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1.10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0.32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3.44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marL="75410" marR="75410"/>
                </a:tc>
                <a:extLst>
                  <a:ext uri="{0D108BD9-81ED-4DB2-BD59-A6C34878D82A}">
                    <a16:rowId xmlns:a16="http://schemas.microsoft.com/office/drawing/2014/main" val="2484298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1.50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2.71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1.21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0.27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4.48</a:t>
                      </a:r>
                    </a:p>
                  </a:txBody>
                  <a:tcPr marL="75410" marR="754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marL="75410" marR="75410"/>
                </a:tc>
                <a:extLst>
                  <a:ext uri="{0D108BD9-81ED-4DB2-BD59-A6C34878D82A}">
                    <a16:rowId xmlns:a16="http://schemas.microsoft.com/office/drawing/2014/main" val="242543589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12C37D6A-FFFF-47F2-AD97-2E1512B1D5E6}"/>
              </a:ext>
            </a:extLst>
          </p:cNvPr>
          <p:cNvSpPr/>
          <p:nvPr/>
        </p:nvSpPr>
        <p:spPr>
          <a:xfrm>
            <a:off x="7919747" y="2616222"/>
            <a:ext cx="1368152" cy="18378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2DEC67-5AC4-4D75-8F13-E490E5AEC5F5}"/>
              </a:ext>
            </a:extLst>
          </p:cNvPr>
          <p:cNvSpPr/>
          <p:nvPr/>
        </p:nvSpPr>
        <p:spPr>
          <a:xfrm>
            <a:off x="9119842" y="2608578"/>
            <a:ext cx="1368152" cy="18378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D696F4-C028-4D8A-9E24-82BF796DB477}"/>
              </a:ext>
            </a:extLst>
          </p:cNvPr>
          <p:cNvSpPr txBox="1"/>
          <p:nvPr/>
        </p:nvSpPr>
        <p:spPr>
          <a:xfrm>
            <a:off x="436880" y="4225114"/>
            <a:ext cx="65200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latin typeface="Comic Sans MS" panose="030F0702030302020204" pitchFamily="66" charset="0"/>
              </a:rPr>
              <a:t>Calculation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Acceleration = increase in speed/time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D1BC78-EB5B-413B-A39D-EF4B882B6F9C}"/>
              </a:ext>
            </a:extLst>
          </p:cNvPr>
          <p:cNvSpPr txBox="1"/>
          <p:nvPr/>
        </p:nvSpPr>
        <p:spPr>
          <a:xfrm>
            <a:off x="388889" y="5407166"/>
            <a:ext cx="65200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latin typeface="Comic Sans MS" panose="030F0702030302020204" pitchFamily="66" charset="0"/>
              </a:rPr>
              <a:t>Theoretical calculation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Acceleration= force/ mass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29FC010-4FE2-4CC0-9067-BA552D55E421}"/>
              </a:ext>
            </a:extLst>
          </p:cNvPr>
          <p:cNvCxnSpPr>
            <a:cxnSpLocks/>
          </p:cNvCxnSpPr>
          <p:nvPr/>
        </p:nvCxnSpPr>
        <p:spPr>
          <a:xfrm flipV="1">
            <a:off x="6683843" y="4267891"/>
            <a:ext cx="1379426" cy="54127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A902F11-6ADC-4B73-BD68-41D3366C72CE}"/>
              </a:ext>
            </a:extLst>
          </p:cNvPr>
          <p:cNvCxnSpPr>
            <a:cxnSpLocks/>
          </p:cNvCxnSpPr>
          <p:nvPr/>
        </p:nvCxnSpPr>
        <p:spPr>
          <a:xfrm flipV="1">
            <a:off x="5274376" y="4326817"/>
            <a:ext cx="4765443" cy="192463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69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639616" y="116632"/>
            <a:ext cx="970065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latin typeface="Comic Sans MS" panose="030F0702030302020204" pitchFamily="66" charset="0"/>
              </a:rPr>
              <a:t>Plot a graph of Force against Acceleration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65F8C24-DE6F-4ABB-97D0-90F7F5BF9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7574237"/>
              </p:ext>
            </p:extLst>
          </p:nvPr>
        </p:nvGraphicFramePr>
        <p:xfrm>
          <a:off x="782590" y="1068418"/>
          <a:ext cx="8604478" cy="4452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79AFD14-7E32-44C0-A08D-C763ADE836B2}"/>
              </a:ext>
            </a:extLst>
          </p:cNvPr>
          <p:cNvSpPr txBox="1"/>
          <p:nvPr/>
        </p:nvSpPr>
        <p:spPr>
          <a:xfrm>
            <a:off x="4502920" y="5703469"/>
            <a:ext cx="2775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Force (N)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4AE15A-A8CB-4E34-8543-B3C5E33A6A30}"/>
              </a:ext>
            </a:extLst>
          </p:cNvPr>
          <p:cNvSpPr txBox="1"/>
          <p:nvPr/>
        </p:nvSpPr>
        <p:spPr>
          <a:xfrm rot="16200000">
            <a:off x="-550669" y="2707269"/>
            <a:ext cx="2782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Acceleration (m/s</a:t>
            </a:r>
            <a:r>
              <a:rPr lang="en-GB" baseline="30000" dirty="0"/>
              <a:t>2</a:t>
            </a:r>
            <a:r>
              <a:rPr lang="en-GB" dirty="0"/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35FBB0-D1B7-4D53-AEA1-B9C7D960E45A}"/>
              </a:ext>
            </a:extLst>
          </p:cNvPr>
          <p:cNvSpPr txBox="1"/>
          <p:nvPr/>
        </p:nvSpPr>
        <p:spPr>
          <a:xfrm>
            <a:off x="9120336" y="980728"/>
            <a:ext cx="29523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Describe the relationship between force and acceleration</a:t>
            </a:r>
          </a:p>
        </p:txBody>
      </p:sp>
    </p:spTree>
    <p:extLst>
      <p:ext uri="{BB962C8B-B14F-4D97-AF65-F5344CB8AC3E}">
        <p14:creationId xmlns:p14="http://schemas.microsoft.com/office/powerpoint/2010/main" val="966556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6804F-8178-4B3E-BBF2-8DF3A848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FD2D-1CE2-43FF-8CAB-EDBACBD64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37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FB289-4344-4BBB-B7F9-D76C5B6F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 Assess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5F439-3439-49AD-8821-C40ED5183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m/s</a:t>
            </a:r>
            <a:r>
              <a:rPr lang="en-GB" baseline="30000" dirty="0"/>
              <a:t>2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323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8578-877E-4078-BEC1-B703EA96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89" y="206189"/>
            <a:ext cx="4944140" cy="623703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Progress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EB3D-E8F9-47CA-9B5A-3F8422784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563"/>
            <a:ext cx="7252504" cy="520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/>
              <a:t>Good Progress</a:t>
            </a:r>
          </a:p>
          <a:p>
            <a:pPr marL="0" indent="0">
              <a:buNone/>
            </a:pPr>
            <a:r>
              <a:rPr lang="en-GB" sz="3200" dirty="0"/>
              <a:t>State independent, dependent and control variables</a:t>
            </a:r>
          </a:p>
          <a:p>
            <a:pPr marL="0" indent="0">
              <a:buNone/>
            </a:pPr>
            <a:r>
              <a:rPr lang="en-GB" sz="3200" dirty="0"/>
              <a:t>Describe the relationship between force and acceleration</a:t>
            </a:r>
          </a:p>
          <a:p>
            <a:pPr marL="0" indent="0">
              <a:buNone/>
            </a:pPr>
            <a:r>
              <a:rPr lang="en-GB" sz="3200" dirty="0"/>
              <a:t>Describe the relationship between mass and acceleration</a:t>
            </a:r>
          </a:p>
          <a:p>
            <a:pPr marL="0" indent="0">
              <a:buNone/>
            </a:pPr>
            <a:r>
              <a:rPr lang="en-GB" sz="3200" u="sng" dirty="0"/>
              <a:t>Outstanding Progress</a:t>
            </a:r>
          </a:p>
          <a:p>
            <a:pPr marL="0" indent="0">
              <a:buNone/>
            </a:pPr>
            <a:r>
              <a:rPr lang="en-GB" sz="3200" dirty="0"/>
              <a:t>Describe a method to investigate how force affects acceleration.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386925-1B0D-4D82-A7AE-A7B4A183D881}"/>
              </a:ext>
            </a:extLst>
          </p:cNvPr>
          <p:cNvSpPr txBox="1"/>
          <p:nvPr/>
        </p:nvSpPr>
        <p:spPr>
          <a:xfrm>
            <a:off x="7631575" y="967563"/>
            <a:ext cx="45604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Last Lesson: Acceleration</a:t>
            </a:r>
          </a:p>
          <a:p>
            <a:r>
              <a:rPr lang="en-GB" sz="2400" dirty="0">
                <a:solidFill>
                  <a:srgbClr val="FF0000"/>
                </a:solidFill>
              </a:rPr>
              <a:t>This Lesson: Acceleration</a:t>
            </a:r>
          </a:p>
          <a:p>
            <a:r>
              <a:rPr lang="en-GB" sz="2400" dirty="0"/>
              <a:t>Next Lesson: Terminal Velocity </a:t>
            </a:r>
          </a:p>
        </p:txBody>
      </p:sp>
    </p:spTree>
    <p:extLst>
      <p:ext uri="{BB962C8B-B14F-4D97-AF65-F5344CB8AC3E}">
        <p14:creationId xmlns:p14="http://schemas.microsoft.com/office/powerpoint/2010/main" val="115231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E883E-EBDF-4517-8D86-82F446C2B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241" y="99311"/>
            <a:ext cx="5668926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Word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8509-283E-4606-89D7-A81A6A34C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r>
              <a:rPr lang="en-GB" sz="4400" dirty="0"/>
              <a:t>Pulley-wheel that carries a rope</a:t>
            </a:r>
          </a:p>
        </p:txBody>
      </p:sp>
      <p:pic>
        <p:nvPicPr>
          <p:cNvPr id="1027" name="Picture 3" descr="Image result for pulley">
            <a:hlinkClick r:id="rId2"/>
            <a:extLst>
              <a:ext uri="{FF2B5EF4-FFF2-40B4-BE49-F238E27FC236}">
                <a16:creationId xmlns:a16="http://schemas.microsoft.com/office/drawing/2014/main" id="{B83DB32E-5BCE-494E-9D36-B38FD640B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979" y="2869905"/>
            <a:ext cx="3386913" cy="268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899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F46E6-8F32-446C-80EF-5579D4333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 vs Plane-who will win and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66212-1E9D-444D-8D2D-D2F8BE58A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https://www.youtube.com/watch?v=P66ISniQCqY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4CB409-513F-4C2A-A49A-1ECBBAD42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0882" y="2464456"/>
            <a:ext cx="7350235" cy="41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337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FC2B-FBAE-4214-BCAB-B926052C9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F=ma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EAEF0-96C0-4D26-A501-B5D1B6B93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F= force N</a:t>
            </a:r>
          </a:p>
          <a:p>
            <a:r>
              <a:rPr lang="en-GB" dirty="0"/>
              <a:t>m= mass Kg</a:t>
            </a:r>
          </a:p>
          <a:p>
            <a:r>
              <a:rPr lang="en-GB" dirty="0"/>
              <a:t>a= acceleration m/s</a:t>
            </a:r>
            <a:r>
              <a:rPr lang="en-GB" baseline="30000" dirty="0"/>
              <a:t>2</a:t>
            </a:r>
          </a:p>
          <a:p>
            <a:r>
              <a:rPr lang="en-US" dirty="0"/>
              <a:t>A motor bike has a mass of 275Kg, calculate its acceleration</a:t>
            </a:r>
          </a:p>
          <a:p>
            <a:r>
              <a:rPr lang="en-GB" dirty="0"/>
              <a:t>Force= 2000-845</a:t>
            </a:r>
          </a:p>
          <a:p>
            <a:r>
              <a:rPr lang="en-GB" dirty="0"/>
              <a:t>Force= 1155</a:t>
            </a:r>
          </a:p>
          <a:p>
            <a:r>
              <a:rPr lang="en-GB" dirty="0"/>
              <a:t>1155= 275 x a</a:t>
            </a:r>
          </a:p>
          <a:p>
            <a:r>
              <a:rPr lang="en-GB" dirty="0"/>
              <a:t>a=1155/275</a:t>
            </a:r>
          </a:p>
          <a:p>
            <a:r>
              <a:rPr lang="en-GB" dirty="0"/>
              <a:t>a= 4.2m/s</a:t>
            </a:r>
            <a:r>
              <a:rPr lang="en-GB" baseline="30000" dirty="0"/>
              <a:t>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E0D1F9-971F-43F8-8BA9-E362860BB2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6996" y="144080"/>
            <a:ext cx="7481810" cy="281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36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D55C1-CE4C-421B-814A-2FD1A0B4E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745674"/>
          </a:xfrm>
        </p:spPr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67706-2C44-4A01-B04F-266C0FDDF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6501"/>
            <a:ext cx="12192000" cy="2271813"/>
          </a:xfrm>
        </p:spPr>
        <p:txBody>
          <a:bodyPr/>
          <a:lstStyle/>
          <a:p>
            <a:r>
              <a:rPr lang="en-GB" dirty="0"/>
              <a:t>Calculate the resultant force on a sprinter of mass 80kg who accelerates at 8m/s</a:t>
            </a:r>
            <a:r>
              <a:rPr lang="en-GB" baseline="30000" dirty="0"/>
              <a:t>2</a:t>
            </a:r>
          </a:p>
          <a:p>
            <a:r>
              <a:rPr lang="en-GB" dirty="0"/>
              <a:t>A car and a trailer have a total mass of 1500kg, calculate the force needed to accelerate the car and the trailer at 20m/s2</a:t>
            </a:r>
          </a:p>
          <a:p>
            <a:r>
              <a:rPr lang="en-GB" dirty="0"/>
              <a:t>Complete the table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D38A621-FA03-419B-91B5-9A0D536CE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262477"/>
              </p:ext>
            </p:extLst>
          </p:nvPr>
        </p:nvGraphicFramePr>
        <p:xfrm>
          <a:off x="1256495" y="3260885"/>
          <a:ext cx="10248740" cy="3487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660">
                  <a:extLst>
                    <a:ext uri="{9D8B030D-6E8A-4147-A177-3AD203B41FA5}">
                      <a16:colId xmlns:a16="http://schemas.microsoft.com/office/drawing/2014/main" val="1470249311"/>
                    </a:ext>
                  </a:extLst>
                </a:gridCol>
                <a:gridCol w="2291371">
                  <a:extLst>
                    <a:ext uri="{9D8B030D-6E8A-4147-A177-3AD203B41FA5}">
                      <a16:colId xmlns:a16="http://schemas.microsoft.com/office/drawing/2014/main" val="1905109906"/>
                    </a:ext>
                  </a:extLst>
                </a:gridCol>
                <a:gridCol w="2889755">
                  <a:extLst>
                    <a:ext uri="{9D8B030D-6E8A-4147-A177-3AD203B41FA5}">
                      <a16:colId xmlns:a16="http://schemas.microsoft.com/office/drawing/2014/main" val="3222832265"/>
                    </a:ext>
                  </a:extLst>
                </a:gridCol>
                <a:gridCol w="3878954">
                  <a:extLst>
                    <a:ext uri="{9D8B030D-6E8A-4147-A177-3AD203B41FA5}">
                      <a16:colId xmlns:a16="http://schemas.microsoft.com/office/drawing/2014/main" val="3094242037"/>
                    </a:ext>
                  </a:extLst>
                </a:gridCol>
              </a:tblGrid>
              <a:tr h="581193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Force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Mass (Kg)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Acceleration (m/s2)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842884"/>
                  </a:ext>
                </a:extLst>
              </a:tr>
              <a:tr h="581193">
                <a:tc>
                  <a:txBody>
                    <a:bodyPr/>
                    <a:lstStyle/>
                    <a:p>
                      <a:r>
                        <a:rPr lang="en-GB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455106"/>
                  </a:ext>
                </a:extLst>
              </a:tr>
              <a:tr h="581193">
                <a:tc>
                  <a:txBody>
                    <a:bodyPr/>
                    <a:lstStyle/>
                    <a:p>
                      <a:r>
                        <a:rPr lang="en-GB" sz="2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918748"/>
                  </a:ext>
                </a:extLst>
              </a:tr>
              <a:tr h="581193">
                <a:tc>
                  <a:txBody>
                    <a:bodyPr/>
                    <a:lstStyle/>
                    <a:p>
                      <a:r>
                        <a:rPr lang="en-GB" sz="24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840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777787"/>
                  </a:ext>
                </a:extLst>
              </a:tr>
              <a:tr h="581193">
                <a:tc>
                  <a:txBody>
                    <a:bodyPr/>
                    <a:lstStyle/>
                    <a:p>
                      <a:r>
                        <a:rPr lang="en-GB" sz="24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652754"/>
                  </a:ext>
                </a:extLst>
              </a:tr>
              <a:tr h="581193">
                <a:tc>
                  <a:txBody>
                    <a:bodyPr/>
                    <a:lstStyle/>
                    <a:p>
                      <a:r>
                        <a:rPr lang="en-GB" sz="24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247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809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D55C1-CE4C-421B-814A-2FD1A0B4E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745674"/>
          </a:xfrm>
        </p:spPr>
        <p:txBody>
          <a:bodyPr/>
          <a:lstStyle/>
          <a:p>
            <a:r>
              <a:rPr lang="en-GB" dirty="0"/>
              <a:t>Self Assess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67706-2C44-4A01-B04F-266C0FDDF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6501"/>
            <a:ext cx="12192000" cy="227181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Calculate the resultant force on a sprinter of mass 80kg who accelerates at 8m/s</a:t>
            </a:r>
            <a:r>
              <a:rPr lang="en-GB" baseline="30000" dirty="0"/>
              <a:t>2</a:t>
            </a:r>
          </a:p>
          <a:p>
            <a:r>
              <a:rPr lang="en-GB" baseline="30000" dirty="0"/>
              <a:t>640N</a:t>
            </a:r>
          </a:p>
          <a:p>
            <a:r>
              <a:rPr lang="en-GB" dirty="0"/>
              <a:t>A car and a trailer have a total mass of 1500kg, calculate the force needed to accelerate the car and the trailer at 20m/s</a:t>
            </a:r>
          </a:p>
          <a:p>
            <a:r>
              <a:rPr lang="en-GB" dirty="0"/>
              <a:t>30000N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D38A621-FA03-419B-91B5-9A0D536CE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931691"/>
              </p:ext>
            </p:extLst>
          </p:nvPr>
        </p:nvGraphicFramePr>
        <p:xfrm>
          <a:off x="1256495" y="3260885"/>
          <a:ext cx="10248740" cy="3487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660">
                  <a:extLst>
                    <a:ext uri="{9D8B030D-6E8A-4147-A177-3AD203B41FA5}">
                      <a16:colId xmlns:a16="http://schemas.microsoft.com/office/drawing/2014/main" val="1470249311"/>
                    </a:ext>
                  </a:extLst>
                </a:gridCol>
                <a:gridCol w="2291371">
                  <a:extLst>
                    <a:ext uri="{9D8B030D-6E8A-4147-A177-3AD203B41FA5}">
                      <a16:colId xmlns:a16="http://schemas.microsoft.com/office/drawing/2014/main" val="1905109906"/>
                    </a:ext>
                  </a:extLst>
                </a:gridCol>
                <a:gridCol w="2889755">
                  <a:extLst>
                    <a:ext uri="{9D8B030D-6E8A-4147-A177-3AD203B41FA5}">
                      <a16:colId xmlns:a16="http://schemas.microsoft.com/office/drawing/2014/main" val="3222832265"/>
                    </a:ext>
                  </a:extLst>
                </a:gridCol>
                <a:gridCol w="3878954">
                  <a:extLst>
                    <a:ext uri="{9D8B030D-6E8A-4147-A177-3AD203B41FA5}">
                      <a16:colId xmlns:a16="http://schemas.microsoft.com/office/drawing/2014/main" val="3094242037"/>
                    </a:ext>
                  </a:extLst>
                </a:gridCol>
              </a:tblGrid>
              <a:tr h="581193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Force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Mass (Kg)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Acceleration (m/s2)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842884"/>
                  </a:ext>
                </a:extLst>
              </a:tr>
              <a:tr h="581193">
                <a:tc>
                  <a:txBody>
                    <a:bodyPr/>
                    <a:lstStyle/>
                    <a:p>
                      <a:r>
                        <a:rPr lang="en-GB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455106"/>
                  </a:ext>
                </a:extLst>
              </a:tr>
              <a:tr h="581193">
                <a:tc>
                  <a:txBody>
                    <a:bodyPr/>
                    <a:lstStyle/>
                    <a:p>
                      <a:r>
                        <a:rPr lang="en-GB" sz="2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918748"/>
                  </a:ext>
                </a:extLst>
              </a:tr>
              <a:tr h="581193">
                <a:tc>
                  <a:txBody>
                    <a:bodyPr/>
                    <a:lstStyle/>
                    <a:p>
                      <a:r>
                        <a:rPr lang="en-GB" sz="24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840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777787"/>
                  </a:ext>
                </a:extLst>
              </a:tr>
              <a:tr h="581193">
                <a:tc>
                  <a:txBody>
                    <a:bodyPr/>
                    <a:lstStyle/>
                    <a:p>
                      <a:r>
                        <a:rPr lang="en-GB" sz="24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652754"/>
                  </a:ext>
                </a:extLst>
              </a:tr>
              <a:tr h="581193">
                <a:tc>
                  <a:txBody>
                    <a:bodyPr/>
                    <a:lstStyle/>
                    <a:p>
                      <a:r>
                        <a:rPr lang="en-GB" sz="24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25000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247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941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81947-37D7-4D5F-874A-A2B57DF46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4866C-A83C-40FD-9B80-3E239C586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Two students investigated how the acceleration of a trolley depends on the force applied to the trolley.  Describe a method used by the students (6)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8152BD-5E2B-483B-AD54-58A21C23C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425" y="3057322"/>
            <a:ext cx="8981722" cy="300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336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87E40B7BE40447878EAE91306EB914" ma:contentTypeVersion="3" ma:contentTypeDescription="Create a new document." ma:contentTypeScope="" ma:versionID="fe72bccc741046af90487527e394a497">
  <xsd:schema xmlns:xsd="http://www.w3.org/2001/XMLSchema" xmlns:xs="http://www.w3.org/2001/XMLSchema" xmlns:p="http://schemas.microsoft.com/office/2006/metadata/properties" xmlns:ns2="d296abfb-16c7-422c-bf55-7f7bb10bff50" targetNamespace="http://schemas.microsoft.com/office/2006/metadata/properties" ma:root="true" ma:fieldsID="16f56b878bc2373f87bd81e6cc722402" ns2:_="">
    <xsd:import namespace="d296abfb-16c7-422c-bf55-7f7bb10bff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96abfb-16c7-422c-bf55-7f7bb10bff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213F18A-653D-4ABF-BF57-C1AA8E58720B}"/>
</file>

<file path=customXml/itemProps2.xml><?xml version="1.0" encoding="utf-8"?>
<ds:datastoreItem xmlns:ds="http://schemas.openxmlformats.org/officeDocument/2006/customXml" ds:itemID="{56373C49-D97A-44DD-80FB-AED5136C41DB}"/>
</file>

<file path=customXml/itemProps3.xml><?xml version="1.0" encoding="utf-8"?>
<ds:datastoreItem xmlns:ds="http://schemas.openxmlformats.org/officeDocument/2006/customXml" ds:itemID="{E769FB9D-FDB6-42F4-8314-F9D17FA11C00}"/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1218</Words>
  <Application>Microsoft Office PowerPoint</Application>
  <PresentationFormat>Widescreen</PresentationFormat>
  <Paragraphs>162</Paragraphs>
  <Slides>17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Comic Sans MS</vt:lpstr>
      <vt:lpstr>Office Theme</vt:lpstr>
      <vt:lpstr>PowerPoint Presentation</vt:lpstr>
      <vt:lpstr>Self Assess</vt:lpstr>
      <vt:lpstr>Progress Indicators</vt:lpstr>
      <vt:lpstr>Word Consciousness</vt:lpstr>
      <vt:lpstr>Man vs Plane-who will win and why?</vt:lpstr>
      <vt:lpstr>F=ma</vt:lpstr>
      <vt:lpstr>Questions</vt:lpstr>
      <vt:lpstr>Self Assess</vt:lpstr>
      <vt:lpstr>Exam Question</vt:lpstr>
      <vt:lpstr>PowerPoint Presentation</vt:lpstr>
      <vt:lpstr>Exam Question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Sutton</dc:creator>
  <cp:lastModifiedBy>Dawn Sutton</cp:lastModifiedBy>
  <cp:revision>19</cp:revision>
  <dcterms:created xsi:type="dcterms:W3CDTF">2019-12-28T14:22:06Z</dcterms:created>
  <dcterms:modified xsi:type="dcterms:W3CDTF">2020-09-23T08:34:32Z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0x0101002B87E40B7BE40447878EAE91306EB914</vt:lpwstr>
  </property>
</Properties>
</file>