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8" r:id="rId4"/>
    <p:sldMasterId id="2147483711" r:id="rId5"/>
  </p:sldMasterIdLst>
  <p:notesMasterIdLst>
    <p:notesMasterId r:id="rId19"/>
  </p:notesMasterIdLst>
  <p:sldIdLst>
    <p:sldId id="493" r:id="rId6"/>
    <p:sldId id="494" r:id="rId7"/>
    <p:sldId id="367" r:id="rId8"/>
    <p:sldId id="276" r:id="rId9"/>
    <p:sldId id="580" r:id="rId10"/>
    <p:sldId id="577" r:id="rId11"/>
    <p:sldId id="303" r:id="rId12"/>
    <p:sldId id="305" r:id="rId13"/>
    <p:sldId id="579" r:id="rId14"/>
    <p:sldId id="294" r:id="rId15"/>
    <p:sldId id="297" r:id="rId16"/>
    <p:sldId id="575" r:id="rId17"/>
    <p:sldId id="5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B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9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092FA-4C57-4260-9FCF-D47FAD217647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F70B8-2E97-47B2-9AA4-F5EDE9C4A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1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06D7BA-5A63-49A6-BA4D-47957ED634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827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06D7BA-5A63-49A6-BA4D-47957ED634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29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8C901-7EE6-422F-A663-AA835CFCE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081A5-570C-4AC3-B6A1-64698F3AD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85496-740D-447B-B566-3A150A4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282A4-0F4A-4BD4-B1C7-10EB8248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C67D7-7E86-4098-AD30-AF786CAE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37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1679-60AD-4326-9872-A4904D4F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76C2E-4C37-426B-978A-D31DCD2B9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8D938-B54F-4066-9225-BEA5A54D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13268-3DE5-4135-A632-148AFFC8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48971-D176-453B-85B1-D90ABFB9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3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775863-7C66-4EEE-83D1-7A63B8D95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80982-DF71-4A84-95A7-CBA63CAC2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4876A-C3E0-4941-A0F6-980B2288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351FD-C0E7-4813-AE57-B514EB54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EA0DC-206D-482E-82AB-2B79C94A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79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8C901-7EE6-422F-A663-AA835CFCE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081A5-570C-4AC3-B6A1-64698F3AD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85496-740D-447B-B566-3A150A4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282A4-0F4A-4BD4-B1C7-10EB8248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C67D7-7E86-4098-AD30-AF786CAE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366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95CD-DD7B-40E1-8ACA-66CA54D7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89396-EA3B-48CF-AC4E-B776119B6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B2346-B7E3-494A-B994-EE23CFB93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BCF4B-2FF1-4C23-AEA4-1F6FFE84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D180F-3CAD-465C-897D-D0E44FE5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786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A86C-58BD-4E2E-9A85-E835FD7C4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9B393-4838-4F40-9784-42387D7C8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5EAD2-7481-495F-A922-12F627F1F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648B6-E4FD-4C88-AC1D-A50C8262A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44AC3-63A9-4E37-887F-70418370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298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119B-A7AA-447F-8078-DB454C77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F70B9-8C9D-4A07-9FBD-EFC000EFE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D18BA-4CD2-42F3-A436-D784830D7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616BC-7FC6-4653-BC84-353BEEC1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ED3C4-4154-4E3A-87C2-CD14EB2D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1DBAE-CFF6-436D-86AA-DBA083D2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666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066A-067A-411C-BD03-759C5AA0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18E73-7F9E-43A4-8490-06783DE61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73FAC-4F97-442A-9FF2-47B97D01C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7AD3B-CA73-4131-BEBC-A68837D0D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393F4C-0D9A-4AE1-8B6E-75F9AC4E6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58CEB-2032-4922-9E68-16778607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4791E7-0D21-4623-8B73-5F4ED24B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EC495-9A3C-454A-A579-351F8A10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516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B058-E79E-410A-AB6E-7EA6A013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B182D-C733-446D-8ECD-9430C3E8C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EA699-A7DC-481D-9A11-08DB7B1E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06610-610B-46B1-9DD3-9640D31F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800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4C080-E3DF-4143-AFC5-59510A4E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F2312A-64A1-4C0B-89B5-72F881EA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AAB47-6800-4B69-B9DB-98426B25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301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D08E-8308-41C9-9811-9E757729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E919B-E5F0-484F-AD48-C6A415DFC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78058-EC03-4600-AE54-D216500C3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B6C3E-4652-474E-97B6-E8431BAA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5F05A-80B7-4939-98D2-C86E0587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B0CC9-79CC-4434-9211-9735CBE11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70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95CD-DD7B-40E1-8ACA-66CA54D7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89396-EA3B-48CF-AC4E-B776119B6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B2346-B7E3-494A-B994-EE23CFB93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BCF4B-2FF1-4C23-AEA4-1F6FFE84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D180F-3CAD-465C-897D-D0E44FE5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077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043B2-5CE8-4EC4-862C-8D51D3CC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595AC-0A2D-4200-93B0-CB84D2B15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209BF-5990-412C-BA29-FA380921C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F97EA-488F-4902-9715-79E0E75A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1B3FB-DA65-4EE0-8300-ABE85340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FDC0B-F761-40F2-A5DA-029CBED0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503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1679-60AD-4326-9872-A4904D4F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76C2E-4C37-426B-978A-D31DCD2B9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8D938-B54F-4066-9225-BEA5A54D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13268-3DE5-4135-A632-148AFFC8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48971-D176-453B-85B1-D90ABFB9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98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775863-7C66-4EEE-83D1-7A63B8D95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80982-DF71-4A84-95A7-CBA63CAC2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4876A-C3E0-4941-A0F6-980B2288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351FD-C0E7-4813-AE57-B514EB54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EA0DC-206D-482E-82AB-2B79C94A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992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435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48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16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935228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50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214"/>
            <a:ext cx="9249092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966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87"/>
            <a:ext cx="91795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14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37332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457200" indent="-457200">
              <a:buFont typeface="Gill Sans MT" panose="020B0502020104020203" pitchFamily="34" charset="0"/>
              <a:buChar char="–"/>
              <a:defRPr sz="3200"/>
            </a:lvl1pPr>
            <a:lvl2pPr marL="914400" indent="-457200">
              <a:buFont typeface="Gill Sans MT" panose="020B0502020104020203" pitchFamily="34" charset="0"/>
              <a:buChar char="–"/>
              <a:defRPr sz="2800"/>
            </a:lvl2pPr>
            <a:lvl3pPr marL="1257300" indent="-342900">
              <a:buFont typeface="Gill Sans MT" panose="020B0502020104020203" pitchFamily="34" charset="0"/>
              <a:buChar char="–"/>
              <a:defRPr sz="2400"/>
            </a:lvl3pPr>
            <a:lvl4pPr marL="1714500" indent="-342900">
              <a:buFont typeface="Gill Sans MT" panose="020B0502020104020203" pitchFamily="34" charset="0"/>
              <a:buChar char="–"/>
              <a:defRPr sz="2000"/>
            </a:lvl4pPr>
            <a:lvl5pPr marL="2171700" indent="-3429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934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A86C-58BD-4E2E-9A85-E835FD7C4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9B393-4838-4F40-9784-42387D7C8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5EAD2-7481-495F-A922-12F627F1F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648B6-E4FD-4C88-AC1D-A50C8262A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44AC3-63A9-4E37-887F-70418370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803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41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29"/>
            <a:ext cx="9009993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80745"/>
            <a:ext cx="10515600" cy="389621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7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61847"/>
            <a:ext cx="2399337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1847"/>
            <a:ext cx="6649720" cy="531511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634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41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188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81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63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935228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484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214"/>
            <a:ext cx="9249092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34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87"/>
            <a:ext cx="91795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279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119B-A7AA-447F-8078-DB454C77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F70B9-8C9D-4A07-9FBD-EFC000EFE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D18BA-4CD2-42F3-A436-D784830D7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616BC-7FC6-4653-BC84-353BEEC1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ED3C4-4154-4E3A-87C2-CD14EB2D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1DBAE-CFF6-436D-86AA-DBA083D2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8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37332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457200" indent="-457200">
              <a:buFont typeface="Gill Sans MT" panose="020B0502020104020203" pitchFamily="34" charset="0"/>
              <a:buChar char="–"/>
              <a:defRPr sz="3200"/>
            </a:lvl1pPr>
            <a:lvl2pPr marL="914400" indent="-457200">
              <a:buFont typeface="Gill Sans MT" panose="020B0502020104020203" pitchFamily="34" charset="0"/>
              <a:buChar char="–"/>
              <a:defRPr sz="2800"/>
            </a:lvl2pPr>
            <a:lvl3pPr marL="1257300" indent="-342900">
              <a:buFont typeface="Gill Sans MT" panose="020B0502020104020203" pitchFamily="34" charset="0"/>
              <a:buChar char="–"/>
              <a:defRPr sz="2400"/>
            </a:lvl3pPr>
            <a:lvl4pPr marL="1714500" indent="-342900">
              <a:buFont typeface="Gill Sans MT" panose="020B0502020104020203" pitchFamily="34" charset="0"/>
              <a:buChar char="–"/>
              <a:defRPr sz="2000"/>
            </a:lvl4pPr>
            <a:lvl5pPr marL="2171700" indent="-3429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64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042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29"/>
            <a:ext cx="9009993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80745"/>
            <a:ext cx="10515600" cy="389621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303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61847"/>
            <a:ext cx="2399337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1847"/>
            <a:ext cx="6649720" cy="531511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969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8400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267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D5357-6FC2-4143-8080-AE0788B74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EA222B-9E2C-4655-99F6-CABB8F974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B985B-8BCE-4EBE-90CF-50FA388B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2811-184B-47F2-A9EB-C3801E401AFD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0A256-EAEB-4488-9D50-D8E7F819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3B198-18E8-4299-928F-59DC1132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8ED9-30AB-41E5-9F7D-8E2F494EC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2917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29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242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935228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947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066A-067A-411C-BD03-759C5AA0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18E73-7F9E-43A4-8490-06783DE61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73FAC-4F97-442A-9FF2-47B97D01C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7AD3B-CA73-4131-BEBC-A68837D0D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393F4C-0D9A-4AE1-8B6E-75F9AC4E6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58CEB-2032-4922-9E68-16778607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4791E7-0D21-4623-8B73-5F4ED24B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EC495-9A3C-454A-A579-351F8A10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748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214"/>
            <a:ext cx="9249092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58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87"/>
            <a:ext cx="91795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838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37332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457200" indent="-457200">
              <a:buFont typeface="Gill Sans MT" panose="020B0502020104020203" pitchFamily="34" charset="0"/>
              <a:buChar char="–"/>
              <a:defRPr sz="3200"/>
            </a:lvl1pPr>
            <a:lvl2pPr marL="914400" indent="-457200">
              <a:buFont typeface="Gill Sans MT" panose="020B0502020104020203" pitchFamily="34" charset="0"/>
              <a:buChar char="–"/>
              <a:defRPr sz="2800"/>
            </a:lvl2pPr>
            <a:lvl3pPr marL="1257300" indent="-342900">
              <a:buFont typeface="Gill Sans MT" panose="020B0502020104020203" pitchFamily="34" charset="0"/>
              <a:buChar char="–"/>
              <a:defRPr sz="2400"/>
            </a:lvl3pPr>
            <a:lvl4pPr marL="1714500" indent="-342900">
              <a:buFont typeface="Gill Sans MT" panose="020B0502020104020203" pitchFamily="34" charset="0"/>
              <a:buChar char="–"/>
              <a:defRPr sz="2000"/>
            </a:lvl4pPr>
            <a:lvl5pPr marL="2171700" indent="-3429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140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88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29"/>
            <a:ext cx="9009993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80745"/>
            <a:ext cx="10515600" cy="389621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728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61847"/>
            <a:ext cx="2399337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1847"/>
            <a:ext cx="6649720" cy="531511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299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3467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991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1AA8F-0B4C-49D5-B78E-1DAF9253A2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729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B058-E79E-410A-AB6E-7EA6A013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B182D-C733-446D-8ECD-9430C3E8C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EA699-A7DC-481D-9A11-08DB7B1E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06610-610B-46B1-9DD3-9640D31F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14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4C080-E3DF-4143-AFC5-59510A4E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F2312A-64A1-4C0B-89B5-72F881EA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AAB47-6800-4B69-B9DB-98426B25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46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D08E-8308-41C9-9811-9E757729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E919B-E5F0-484F-AD48-C6A415DFC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78058-EC03-4600-AE54-D216500C3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B6C3E-4652-474E-97B6-E8431BAA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5F05A-80B7-4939-98D2-C86E0587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B0CC9-79CC-4434-9211-9735CBE11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96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043B2-5CE8-4EC4-862C-8D51D3CC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595AC-0A2D-4200-93B0-CB84D2B15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209BF-5990-412C-BA29-FA380921C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F97EA-488F-4902-9715-79E0E75A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1B3FB-DA65-4EE0-8300-ABE85340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FDC0B-F761-40F2-A5DA-029CBED0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48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11AF9D-279E-42CE-B2E1-CAEB2E3A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FF9F1-CB69-4881-88D2-95F669E80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52F5A-20D7-431F-B558-9F0B69B07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4F14C-D85C-4218-81DF-13CBA8CA2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EF298-07DB-4A71-B605-9B36B00E6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11AF9D-279E-42CE-B2E1-CAEB2E3A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FF9F1-CB69-4881-88D2-95F669E80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52F5A-20D7-431F-B558-9F0B69B07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4F14C-D85C-4218-81DF-13CBA8CA2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EF298-07DB-4A71-B605-9B36B00E6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97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8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4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6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90.png"/><Relationship Id="rId7" Type="http://schemas.openxmlformats.org/officeDocument/2006/relationships/image" Target="../media/image12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77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Relationship Id="rId9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Relationship Id="rId9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390.png"/><Relationship Id="rId12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80.png"/><Relationship Id="rId11" Type="http://schemas.openxmlformats.org/officeDocument/2006/relationships/image" Target="../media/image430.png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4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389390-5D8C-454B-A4E8-F8135CCD64B5}"/>
              </a:ext>
            </a:extLst>
          </p:cNvPr>
          <p:cNvSpPr/>
          <p:nvPr/>
        </p:nvSpPr>
        <p:spPr>
          <a:xfrm>
            <a:off x="6400800" y="3667328"/>
            <a:ext cx="885217" cy="496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C4CF6B-FAB8-41ED-B585-852EB658B14D}"/>
              </a:ext>
            </a:extLst>
          </p:cNvPr>
          <p:cNvSpPr/>
          <p:nvPr/>
        </p:nvSpPr>
        <p:spPr>
          <a:xfrm>
            <a:off x="6400799" y="4261838"/>
            <a:ext cx="755781" cy="422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F50532-0674-4E01-81B0-2B90F7E0CD5E}"/>
              </a:ext>
            </a:extLst>
          </p:cNvPr>
          <p:cNvSpPr/>
          <p:nvPr/>
        </p:nvSpPr>
        <p:spPr>
          <a:xfrm>
            <a:off x="6487886" y="4773037"/>
            <a:ext cx="885217" cy="422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07DF5-46A7-4F5D-A2DF-A9BEB688882F}"/>
              </a:ext>
            </a:extLst>
          </p:cNvPr>
          <p:cNvSpPr txBox="1"/>
          <p:nvPr/>
        </p:nvSpPr>
        <p:spPr>
          <a:xfrm>
            <a:off x="339541" y="242887"/>
            <a:ext cx="6817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DNA: </a:t>
            </a:r>
            <a:endParaRPr lang="en-GB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3196B7-38E3-4C12-84CB-2FCE2457B2F4}"/>
              </a:ext>
            </a:extLst>
          </p:cNvPr>
          <p:cNvSpPr/>
          <p:nvPr/>
        </p:nvSpPr>
        <p:spPr>
          <a:xfrm>
            <a:off x="861389" y="1913692"/>
            <a:ext cx="100053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</a:rPr>
              <a:t>How many pieces of wood, each two and a half </a:t>
            </a:r>
            <a:r>
              <a:rPr lang="en-US" sz="4000" dirty="0" err="1">
                <a:solidFill>
                  <a:prstClr val="black"/>
                </a:solidFill>
              </a:rPr>
              <a:t>metres</a:t>
            </a:r>
            <a:r>
              <a:rPr lang="en-US" sz="4000" dirty="0">
                <a:solidFill>
                  <a:prstClr val="black"/>
                </a:solidFill>
              </a:rPr>
              <a:t> long, can I cut from a piece of wood that is twenty-five and half </a:t>
            </a:r>
            <a:r>
              <a:rPr lang="en-US" sz="4000" dirty="0" err="1">
                <a:solidFill>
                  <a:prstClr val="black"/>
                </a:solidFill>
              </a:rPr>
              <a:t>metres</a:t>
            </a:r>
            <a:r>
              <a:rPr lang="en-US" sz="4000" dirty="0">
                <a:solidFill>
                  <a:prstClr val="black"/>
                </a:solidFill>
              </a:rPr>
              <a:t> long?</a:t>
            </a:r>
          </a:p>
        </p:txBody>
      </p:sp>
    </p:spTree>
    <p:extLst>
      <p:ext uri="{BB962C8B-B14F-4D97-AF65-F5344CB8AC3E}">
        <p14:creationId xmlns:p14="http://schemas.microsoft.com/office/powerpoint/2010/main" val="300131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FA732F-1916-447F-8218-093FFC11E46C}"/>
              </a:ext>
            </a:extLst>
          </p:cNvPr>
          <p:cNvSpPr/>
          <p:nvPr/>
        </p:nvSpPr>
        <p:spPr>
          <a:xfrm>
            <a:off x="6014721" y="141543"/>
            <a:ext cx="421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6ADCB9-B747-44F9-8E57-46FA08D599C4}"/>
                  </a:ext>
                </a:extLst>
              </p:cNvPr>
              <p:cNvSpPr txBox="1"/>
              <p:nvPr/>
            </p:nvSpPr>
            <p:spPr>
              <a:xfrm>
                <a:off x="2200320" y="141544"/>
                <a:ext cx="1653923" cy="16380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GB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GB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÷ </a:t>
                </a:r>
                <a:r>
                  <a:rPr kumimoji="0" lang="en-GB" sz="4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endParaRPr kumimoji="0" lang="en-GB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6ADCB9-B747-44F9-8E57-46FA08D59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320" y="141544"/>
                <a:ext cx="1653923" cy="1638013"/>
              </a:xfrm>
              <a:prstGeom prst="rect">
                <a:avLst/>
              </a:prstGeom>
              <a:blipFill>
                <a:blip r:embed="rId2"/>
                <a:stretch>
                  <a:fillRect l="-369" t="-2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1174BE-44FF-453C-AFD9-CE058ADBBC90}"/>
                  </a:ext>
                </a:extLst>
              </p:cNvPr>
              <p:cNvSpPr txBox="1"/>
              <p:nvPr/>
            </p:nvSpPr>
            <p:spPr>
              <a:xfrm>
                <a:off x="2200318" y="1579502"/>
                <a:ext cx="2249978" cy="16380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GB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GB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÷ </a:t>
                </a:r>
                <a:r>
                  <a:rPr kumimoji="0" lang="en-GB" sz="4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endParaRPr kumimoji="0" lang="en-GB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1174BE-44FF-453C-AFD9-CE058ADBB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318" y="1579502"/>
                <a:ext cx="2249978" cy="1638013"/>
              </a:xfrm>
              <a:prstGeom prst="rect">
                <a:avLst/>
              </a:prstGeom>
              <a:blipFill>
                <a:blip r:embed="rId3"/>
                <a:stretch>
                  <a:fillRect l="-15176" t="-2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DA4EC2-8726-4CAD-9F46-8AB48779667E}"/>
                  </a:ext>
                </a:extLst>
              </p:cNvPr>
              <p:cNvSpPr txBox="1"/>
              <p:nvPr/>
            </p:nvSpPr>
            <p:spPr>
              <a:xfrm>
                <a:off x="2200318" y="2800868"/>
                <a:ext cx="2450340" cy="16380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GB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GB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÷ </a:t>
                </a:r>
                <a:r>
                  <a:rPr kumimoji="0" lang="en-GB" sz="4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endParaRPr kumimoji="0" lang="en-GB" sz="44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DA4EC2-8726-4CAD-9F46-8AB487796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318" y="2800868"/>
                <a:ext cx="2450340" cy="1638013"/>
              </a:xfrm>
              <a:prstGeom prst="rect">
                <a:avLst/>
              </a:prstGeom>
              <a:blipFill>
                <a:blip r:embed="rId4"/>
                <a:stretch>
                  <a:fillRect l="-13930" t="-2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A9536F-8443-4448-8E65-A9CED4F32673}"/>
                  </a:ext>
                </a:extLst>
              </p:cNvPr>
              <p:cNvSpPr txBox="1"/>
              <p:nvPr/>
            </p:nvSpPr>
            <p:spPr>
              <a:xfrm>
                <a:off x="2308474" y="4102975"/>
                <a:ext cx="2342185" cy="16380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GB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GB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÷ </a:t>
                </a:r>
                <a:r>
                  <a:rPr kumimoji="0" lang="en-GB" sz="4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endParaRPr kumimoji="0" lang="en-GB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A9536F-8443-4448-8E65-A9CED4F32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474" y="4102975"/>
                <a:ext cx="2342185" cy="1638013"/>
              </a:xfrm>
              <a:prstGeom prst="rect">
                <a:avLst/>
              </a:prstGeom>
              <a:blipFill>
                <a:blip r:embed="rId5"/>
                <a:stretch>
                  <a:fillRect l="-14583" t="-2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B9D886-A348-4D39-A7A7-A468AB08FF50}"/>
                  </a:ext>
                </a:extLst>
              </p:cNvPr>
              <p:cNvSpPr txBox="1"/>
              <p:nvPr/>
            </p:nvSpPr>
            <p:spPr>
              <a:xfrm>
                <a:off x="6610776" y="141542"/>
                <a:ext cx="1653923" cy="16387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GB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÷ 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endParaRPr kumimoji="0" lang="en-GB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B9D886-A348-4D39-A7A7-A468AB08F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776" y="141542"/>
                <a:ext cx="1653923" cy="1638782"/>
              </a:xfrm>
              <a:prstGeom prst="rect">
                <a:avLst/>
              </a:prstGeom>
              <a:blipFill>
                <a:blip r:embed="rId6"/>
                <a:stretch>
                  <a:fillRect t="-2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390496-718D-46F9-81B8-6030A8E72609}"/>
                  </a:ext>
                </a:extLst>
              </p:cNvPr>
              <p:cNvSpPr txBox="1"/>
              <p:nvPr/>
            </p:nvSpPr>
            <p:spPr>
              <a:xfrm>
                <a:off x="6610774" y="1578732"/>
                <a:ext cx="2450340" cy="16387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GB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÷ </a:t>
                </a:r>
                <a:r>
                  <a:rPr kumimoji="0" lang="en-GB" sz="4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endParaRPr kumimoji="0" lang="en-GB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390496-718D-46F9-81B8-6030A8E72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774" y="1578732"/>
                <a:ext cx="2450340" cy="1638782"/>
              </a:xfrm>
              <a:prstGeom prst="rect">
                <a:avLst/>
              </a:prstGeom>
              <a:blipFill>
                <a:blip r:embed="rId7"/>
                <a:stretch>
                  <a:fillRect l="-13682" t="-2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EF784FD-ED78-476E-B405-D78AA8B5AD80}"/>
                  </a:ext>
                </a:extLst>
              </p:cNvPr>
              <p:cNvSpPr txBox="1"/>
              <p:nvPr/>
            </p:nvSpPr>
            <p:spPr>
              <a:xfrm>
                <a:off x="6610775" y="2821096"/>
                <a:ext cx="2342185" cy="16387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GB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÷</a:t>
                </a:r>
                <a14:m>
                  <m:oMath xmlns:m="http://schemas.openxmlformats.org/officeDocument/2006/math">
                    <m:r>
                      <a:rPr kumimoji="0" lang="en-GB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3</m:t>
                    </m:r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endParaRPr kumimoji="0" lang="en-GB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EF784FD-ED78-476E-B405-D78AA8B5A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775" y="2821096"/>
                <a:ext cx="2342185" cy="1638782"/>
              </a:xfrm>
              <a:prstGeom prst="rect">
                <a:avLst/>
              </a:prstGeom>
              <a:blipFill>
                <a:blip r:embed="rId8"/>
                <a:stretch>
                  <a:fillRect l="-14286" t="-2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CF4F03-DFBF-49B3-A91A-F6C4A8CE33EF}"/>
                  </a:ext>
                </a:extLst>
              </p:cNvPr>
              <p:cNvSpPr txBox="1"/>
              <p:nvPr/>
            </p:nvSpPr>
            <p:spPr>
              <a:xfrm>
                <a:off x="6610775" y="4126025"/>
                <a:ext cx="1726987" cy="16979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GB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÷</a:t>
                </a:r>
                <a14:m>
                  <m:oMath xmlns:m="http://schemas.openxmlformats.org/officeDocument/2006/math">
                    <m:r>
                      <a:rPr kumimoji="0" lang="en-GB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3</m:t>
                    </m:r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endParaRPr kumimoji="0" lang="en-GB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CF4F03-DFBF-49B3-A91A-F6C4A8CE3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775" y="4126025"/>
                <a:ext cx="1726987" cy="1697965"/>
              </a:xfrm>
              <a:prstGeom prst="rect">
                <a:avLst/>
              </a:prstGeom>
              <a:blipFill>
                <a:blip r:embed="rId9"/>
                <a:stretch>
                  <a:fillRect t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08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FA732F-1916-447F-8218-093FFC11E46C}"/>
              </a:ext>
            </a:extLst>
          </p:cNvPr>
          <p:cNvSpPr/>
          <p:nvPr/>
        </p:nvSpPr>
        <p:spPr>
          <a:xfrm>
            <a:off x="6014721" y="141543"/>
            <a:ext cx="421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6ADCB9-B747-44F9-8E57-46FA08D599C4}"/>
                  </a:ext>
                </a:extLst>
              </p:cNvPr>
              <p:cNvSpPr txBox="1"/>
              <p:nvPr/>
            </p:nvSpPr>
            <p:spPr>
              <a:xfrm>
                <a:off x="2200320" y="141543"/>
                <a:ext cx="3380907" cy="16945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GB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GB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÷ </a:t>
                </a:r>
                <a:r>
                  <a:rPr kumimoji="0" lang="en-GB" sz="4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GB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10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33</m:t>
                        </m:r>
                      </m:den>
                    </m:f>
                  </m:oMath>
                </a14:m>
                <a:endParaRPr kumimoji="0" lang="en-GB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6ADCB9-B747-44F9-8E57-46FA08D59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320" y="141543"/>
                <a:ext cx="3380907" cy="1694566"/>
              </a:xfrm>
              <a:prstGeom prst="rect">
                <a:avLst/>
              </a:prstGeom>
              <a:blipFill>
                <a:blip r:embed="rId2"/>
                <a:stretch>
                  <a:fillRect l="-180" t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1174BE-44FF-453C-AFD9-CE058ADBBC90}"/>
                  </a:ext>
                </a:extLst>
              </p:cNvPr>
              <p:cNvSpPr txBox="1"/>
              <p:nvPr/>
            </p:nvSpPr>
            <p:spPr>
              <a:xfrm>
                <a:off x="2200318" y="1579502"/>
                <a:ext cx="3380907" cy="16987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GB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GB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÷ </a:t>
                </a:r>
                <a:r>
                  <a:rPr kumimoji="0" lang="en-GB" sz="4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kumimoji="0" lang="en-GB" sz="4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25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33</m:t>
                        </m:r>
                      </m:den>
                    </m:f>
                  </m:oMath>
                </a14:m>
                <a:endParaRPr kumimoji="0" lang="en-GB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1174BE-44FF-453C-AFD9-CE058ADBB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318" y="1579502"/>
                <a:ext cx="3380907" cy="1698735"/>
              </a:xfrm>
              <a:prstGeom prst="rect">
                <a:avLst/>
              </a:prstGeom>
              <a:blipFill>
                <a:blip r:embed="rId3"/>
                <a:stretch>
                  <a:fillRect l="-10090" t="-2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DA4EC2-8726-4CAD-9F46-8AB48779667E}"/>
                  </a:ext>
                </a:extLst>
              </p:cNvPr>
              <p:cNvSpPr txBox="1"/>
              <p:nvPr/>
            </p:nvSpPr>
            <p:spPr>
              <a:xfrm>
                <a:off x="2200318" y="2800868"/>
                <a:ext cx="3512224" cy="16987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GB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GB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÷ </a:t>
                </a:r>
                <a:r>
                  <a:rPr kumimoji="0" lang="en-GB" sz="4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kumimoji="0" lang="en-GB" sz="4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  <m:r>
                      <a:rPr kumimoji="0" lang="en-GB" sz="4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1</m:t>
                    </m:r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33</m:t>
                        </m:r>
                      </m:den>
                    </m:f>
                  </m:oMath>
                </a14:m>
                <a:endParaRPr kumimoji="0" lang="en-GB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DA4EC2-8726-4CAD-9F46-8AB487796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318" y="2800868"/>
                <a:ext cx="3512224" cy="1698735"/>
              </a:xfrm>
              <a:prstGeom prst="rect">
                <a:avLst/>
              </a:prstGeom>
              <a:blipFill>
                <a:blip r:embed="rId4"/>
                <a:stretch>
                  <a:fillRect l="-9722" t="-28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A9536F-8443-4448-8E65-A9CED4F32673}"/>
                  </a:ext>
                </a:extLst>
              </p:cNvPr>
              <p:cNvSpPr txBox="1"/>
              <p:nvPr/>
            </p:nvSpPr>
            <p:spPr>
              <a:xfrm>
                <a:off x="2308474" y="4102975"/>
                <a:ext cx="3380907" cy="16979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GB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GB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÷ </a:t>
                </a:r>
                <a:r>
                  <a:rPr kumimoji="0" lang="en-GB" sz="4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GB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= </a:t>
                </a:r>
                <a:r>
                  <a:rPr kumimoji="0" lang="en-GB" sz="4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endParaRPr kumimoji="0" lang="en-GB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A9536F-8443-4448-8E65-A9CED4F32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474" y="4102975"/>
                <a:ext cx="3380907" cy="1697965"/>
              </a:xfrm>
              <a:prstGeom prst="rect">
                <a:avLst/>
              </a:prstGeom>
              <a:blipFill>
                <a:blip r:embed="rId5"/>
                <a:stretch>
                  <a:fillRect l="-10108" t="-28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B9D886-A348-4D39-A7A7-A468AB08FF50}"/>
                  </a:ext>
                </a:extLst>
              </p:cNvPr>
              <p:cNvSpPr txBox="1"/>
              <p:nvPr/>
            </p:nvSpPr>
            <p:spPr>
              <a:xfrm>
                <a:off x="6610776" y="141543"/>
                <a:ext cx="3128077" cy="16987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GB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÷ </a:t>
                </a:r>
                <a:r>
                  <a:rPr kumimoji="0" lang="en-GB" sz="4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GB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GB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35</m:t>
                        </m:r>
                      </m:den>
                    </m:f>
                  </m:oMath>
                </a14:m>
                <a:endParaRPr kumimoji="0" lang="en-GB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B9D886-A348-4D39-A7A7-A468AB08F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776" y="141543"/>
                <a:ext cx="3128077" cy="1698735"/>
              </a:xfrm>
              <a:prstGeom prst="rect">
                <a:avLst/>
              </a:prstGeom>
              <a:blipFill>
                <a:blip r:embed="rId6"/>
                <a:stretch>
                  <a:fillRect t="-28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390496-718D-46F9-81B8-6030A8E72609}"/>
                  </a:ext>
                </a:extLst>
              </p:cNvPr>
              <p:cNvSpPr txBox="1"/>
              <p:nvPr/>
            </p:nvSpPr>
            <p:spPr>
              <a:xfrm>
                <a:off x="6610774" y="1578732"/>
                <a:ext cx="3850749" cy="16387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GB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÷ </a:t>
                </a:r>
                <a:r>
                  <a:rPr kumimoji="0" lang="en-GB" sz="4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3 </m:t>
                        </m:r>
                      </m:den>
                    </m:f>
                  </m:oMath>
                </a14:m>
                <a:r>
                  <a:rPr kumimoji="0" lang="en-GB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= </a:t>
                </a:r>
                <a:r>
                  <a:rPr kumimoji="0" lang="en-GB" sz="4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1</a:t>
                </a:r>
                <a:r>
                  <a:rPr kumimoji="0" lang="en-GB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16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35</m:t>
                        </m:r>
                      </m:den>
                    </m:f>
                  </m:oMath>
                </a14:m>
                <a:endParaRPr kumimoji="0" lang="en-GB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390496-718D-46F9-81B8-6030A8E72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774" y="1578732"/>
                <a:ext cx="3850749" cy="1638782"/>
              </a:xfrm>
              <a:prstGeom prst="rect">
                <a:avLst/>
              </a:prstGeom>
              <a:blipFill>
                <a:blip r:embed="rId7"/>
                <a:stretch>
                  <a:fillRect l="-8703" t="-2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EF784FD-ED78-476E-B405-D78AA8B5AD80}"/>
                  </a:ext>
                </a:extLst>
              </p:cNvPr>
              <p:cNvSpPr txBox="1"/>
              <p:nvPr/>
            </p:nvSpPr>
            <p:spPr>
              <a:xfrm>
                <a:off x="6610775" y="2821096"/>
                <a:ext cx="3620347" cy="16387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GB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÷</a:t>
                </a:r>
                <a14:m>
                  <m:oMath xmlns:m="http://schemas.openxmlformats.org/officeDocument/2006/math">
                    <m:r>
                      <a:rPr kumimoji="0" lang="en-GB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3</m:t>
                    </m:r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GB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GB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= </a:t>
                </a:r>
                <a:r>
                  <a:rPr kumimoji="0" lang="en-GB" sz="4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50</m:t>
                        </m:r>
                      </m:den>
                    </m:f>
                  </m:oMath>
                </a14:m>
                <a:endParaRPr kumimoji="0" lang="en-GB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EF784FD-ED78-476E-B405-D78AA8B5A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775" y="2821096"/>
                <a:ext cx="3620347" cy="1638782"/>
              </a:xfrm>
              <a:prstGeom prst="rect">
                <a:avLst/>
              </a:prstGeom>
              <a:blipFill>
                <a:blip r:embed="rId8"/>
                <a:stretch>
                  <a:fillRect l="-9259" t="-2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CF4F03-DFBF-49B3-A91A-F6C4A8CE33EF}"/>
                  </a:ext>
                </a:extLst>
              </p:cNvPr>
              <p:cNvSpPr txBox="1"/>
              <p:nvPr/>
            </p:nvSpPr>
            <p:spPr>
              <a:xfrm>
                <a:off x="6610774" y="4126025"/>
                <a:ext cx="3128078" cy="16979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GB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÷</a:t>
                </a:r>
                <a14:m>
                  <m:oMath xmlns:m="http://schemas.openxmlformats.org/officeDocument/2006/math">
                    <m:r>
                      <a:rPr kumimoji="0" lang="en-GB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3</m:t>
                    </m:r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GB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55</m:t>
                        </m:r>
                      </m:den>
                    </m:f>
                  </m:oMath>
                </a14:m>
                <a:endParaRPr kumimoji="0" lang="en-GB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CF4F03-DFBF-49B3-A91A-F6C4A8CE3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774" y="4126025"/>
                <a:ext cx="3128078" cy="1697965"/>
              </a:xfrm>
              <a:prstGeom prst="rect">
                <a:avLst/>
              </a:prstGeom>
              <a:blipFill>
                <a:blip r:embed="rId9"/>
                <a:stretch>
                  <a:fillRect t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564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C6E3F0-68F2-488F-A0C9-613FC938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9" y="0"/>
            <a:ext cx="121824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403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Demonstrate: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230B86-686C-4468-87AB-B43FB1498E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3" t="3985" b="5234"/>
          <a:stretch/>
        </p:blipFill>
        <p:spPr>
          <a:xfrm>
            <a:off x="0" y="2184504"/>
            <a:ext cx="8868229" cy="14477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BD4752-9A8F-4A4B-8F50-626E65AE7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061" y="4596530"/>
            <a:ext cx="3317006" cy="1838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9FCE86-6B78-46AF-A1F3-E2C2C2605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665" y="4985713"/>
            <a:ext cx="970049" cy="743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49EF3E-35AE-4E80-BD98-254664C13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8739" y="3802109"/>
            <a:ext cx="990750" cy="7631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856ACB-C618-4449-AE30-608D69FD00A7}"/>
              </a:ext>
            </a:extLst>
          </p:cNvPr>
          <p:cNvSpPr txBox="1"/>
          <p:nvPr/>
        </p:nvSpPr>
        <p:spPr>
          <a:xfrm>
            <a:off x="123069" y="4400938"/>
            <a:ext cx="667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930AAF-1FA9-4B23-BB52-2542E274EA5B}"/>
              </a:ext>
            </a:extLst>
          </p:cNvPr>
          <p:cNvSpPr/>
          <p:nvPr/>
        </p:nvSpPr>
        <p:spPr>
          <a:xfrm>
            <a:off x="3048000" y="1342170"/>
            <a:ext cx="275771" cy="239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F6B9E0-B62D-4C83-ADE2-65EF6DAF2A4B}"/>
              </a:ext>
            </a:extLst>
          </p:cNvPr>
          <p:cNvSpPr/>
          <p:nvPr/>
        </p:nvSpPr>
        <p:spPr>
          <a:xfrm>
            <a:off x="3048000" y="4735157"/>
            <a:ext cx="2796209" cy="1447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80EB68-50FD-4645-9FDB-4312ED557637}"/>
              </a:ext>
            </a:extLst>
          </p:cNvPr>
          <p:cNvSpPr txBox="1"/>
          <p:nvPr/>
        </p:nvSpPr>
        <p:spPr>
          <a:xfrm>
            <a:off x="3036009" y="4846072"/>
            <a:ext cx="2796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Find the Area of this Shape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13D6A1-3E4D-473A-9A6B-C4C70B7A7EDC}"/>
              </a:ext>
            </a:extLst>
          </p:cNvPr>
          <p:cNvSpPr/>
          <p:nvPr/>
        </p:nvSpPr>
        <p:spPr>
          <a:xfrm>
            <a:off x="6191725" y="2340227"/>
            <a:ext cx="212035" cy="364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43471A-3120-4B52-AA89-6629770D674E}"/>
              </a:ext>
            </a:extLst>
          </p:cNvPr>
          <p:cNvSpPr/>
          <p:nvPr/>
        </p:nvSpPr>
        <p:spPr>
          <a:xfrm>
            <a:off x="4838701" y="2522313"/>
            <a:ext cx="209550" cy="320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C589DFA-9F81-4B78-BF30-353BBF2BCA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7442" y="2340227"/>
            <a:ext cx="703880" cy="7939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FD3A9A-5D39-4AD9-91D1-797EABC9DA69}"/>
                  </a:ext>
                </a:extLst>
              </p:cNvPr>
              <p:cNvSpPr txBox="1"/>
              <p:nvPr/>
            </p:nvSpPr>
            <p:spPr>
              <a:xfrm>
                <a:off x="50829" y="1086598"/>
                <a:ext cx="3881447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GB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GB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kumimoji="0" lang="en-GB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kumimoji="0" lang="en-GB" sz="2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Calculate</m:t>
                      </m:r>
                      <m:r>
                        <a:rPr kumimoji="0" lang="en-GB" sz="2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0" lang="en-GB" sz="2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  1</m:t>
                      </m:r>
                      <m:f>
                        <m:fPr>
                          <m:ctrlPr>
                            <a:rPr kumimoji="0" lang="en-GB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GB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kumimoji="0" lang="en-GB" sz="2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GB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kumimoji="0" lang="en-GB" sz="2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0" lang="en-GB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kumimoji="0" lang="en-GB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FD3A9A-5D39-4AD9-91D1-797EABC9D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9" y="1086598"/>
                <a:ext cx="3881447" cy="8094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FE630DB-C3F8-42B2-B564-A8C3A2AE20C0}"/>
              </a:ext>
            </a:extLst>
          </p:cNvPr>
          <p:cNvSpPr txBox="1"/>
          <p:nvPr/>
        </p:nvSpPr>
        <p:spPr>
          <a:xfrm>
            <a:off x="8980231" y="3429000"/>
            <a:ext cx="2906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Remember to show your working out!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1470CC-06ED-4301-93F9-B526D2D6A26E}"/>
              </a:ext>
            </a:extLst>
          </p:cNvPr>
          <p:cNvSpPr txBox="1"/>
          <p:nvPr/>
        </p:nvSpPr>
        <p:spPr>
          <a:xfrm>
            <a:off x="3185885" y="1157885"/>
            <a:ext cx="505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÷</a:t>
            </a:r>
          </a:p>
        </p:txBody>
      </p:sp>
    </p:spTree>
    <p:extLst>
      <p:ext uri="{BB962C8B-B14F-4D97-AF65-F5344CB8AC3E}">
        <p14:creationId xmlns:p14="http://schemas.microsoft.com/office/powerpoint/2010/main" val="1540856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03812"/>
              </p:ext>
            </p:extLst>
          </p:nvPr>
        </p:nvGraphicFramePr>
        <p:xfrm>
          <a:off x="-491" y="1055944"/>
          <a:ext cx="11793893" cy="48929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45008">
                  <a:extLst>
                    <a:ext uri="{9D8B030D-6E8A-4147-A177-3AD203B41FA5}">
                      <a16:colId xmlns:a16="http://schemas.microsoft.com/office/drawing/2014/main" val="3948460011"/>
                    </a:ext>
                  </a:extLst>
                </a:gridCol>
                <a:gridCol w="4871025">
                  <a:extLst>
                    <a:ext uri="{9D8B030D-6E8A-4147-A177-3AD203B41FA5}">
                      <a16:colId xmlns:a16="http://schemas.microsoft.com/office/drawing/2014/main" val="2622554619"/>
                    </a:ext>
                  </a:extLst>
                </a:gridCol>
                <a:gridCol w="3777860">
                  <a:extLst>
                    <a:ext uri="{9D8B030D-6E8A-4147-A177-3AD203B41FA5}">
                      <a16:colId xmlns:a16="http://schemas.microsoft.com/office/drawing/2014/main" val="697066530"/>
                    </a:ext>
                  </a:extLst>
                </a:gridCol>
              </a:tblGrid>
              <a:tr h="489297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Solve: </a:t>
                      </a: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</a:txBody>
                  <a:tcPr>
                    <a:solidFill>
                      <a:srgbClr val="FC5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1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Complete.</a:t>
                      </a:r>
                    </a:p>
                  </a:txBody>
                  <a:tcPr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Complete.</a:t>
                      </a:r>
                    </a:p>
                    <a:p>
                      <a:endParaRPr lang="en-GB" sz="2800" b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8992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24409" y="113299"/>
            <a:ext cx="2614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Connect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2EC13E-DCE5-45FD-B60F-16790FB2484B}"/>
                  </a:ext>
                </a:extLst>
              </p:cNvPr>
              <p:cNvSpPr txBox="1"/>
              <p:nvPr/>
            </p:nvSpPr>
            <p:spPr>
              <a:xfrm>
                <a:off x="42527" y="1910556"/>
                <a:ext cx="2681836" cy="12720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GB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den>
                      </m:f>
                      <m:r>
                        <a:rPr kumimoji="0" lang="en-GB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</m:t>
                      </m:r>
                      <m:f>
                        <m:fPr>
                          <m:ctrlPr>
                            <a:rPr kumimoji="0" lang="en-GB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GB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2EC13E-DCE5-45FD-B60F-16790FB24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7" y="1910556"/>
                <a:ext cx="2681836" cy="12720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25AE8E1F-8C2E-4563-BB75-6EE4EEF33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62" y="4577133"/>
            <a:ext cx="1097375" cy="7498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153061-33B4-4F22-BFBA-2F0486DA1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0169" y="3464087"/>
            <a:ext cx="1097375" cy="749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88B9F5A-F4A1-4546-954E-0C2949A0E08C}"/>
                  </a:ext>
                </a:extLst>
              </p:cNvPr>
              <p:cNvSpPr txBox="1"/>
              <p:nvPr/>
            </p:nvSpPr>
            <p:spPr>
              <a:xfrm>
                <a:off x="4704316" y="1900086"/>
                <a:ext cx="3709927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num>
                        <m:den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8 </m:t>
                          </m:r>
                        </m:den>
                      </m:f>
                    </m:oMath>
                  </m:oMathPara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88B9F5A-F4A1-4546-954E-0C2949A0E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316" y="1900086"/>
                <a:ext cx="3709927" cy="13644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2F1982-04F8-4548-86DC-157D96F4B79C}"/>
                  </a:ext>
                </a:extLst>
              </p:cNvPr>
              <p:cNvSpPr txBox="1"/>
              <p:nvPr/>
            </p:nvSpPr>
            <p:spPr>
              <a:xfrm>
                <a:off x="3966056" y="1910556"/>
                <a:ext cx="1930400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5</m:t>
                      </m:r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2F1982-04F8-4548-86DC-157D96F4B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056" y="1910556"/>
                <a:ext cx="1930400" cy="13644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DA3952F0-32D3-43F4-A952-8738FF22A1B7}"/>
              </a:ext>
            </a:extLst>
          </p:cNvPr>
          <p:cNvSpPr txBox="1"/>
          <p:nvPr/>
        </p:nvSpPr>
        <p:spPr>
          <a:xfrm>
            <a:off x="5590845" y="2290450"/>
            <a:ext cx="505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÷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D615B4-A62A-46F2-A220-80F9B09BB64E}"/>
              </a:ext>
            </a:extLst>
          </p:cNvPr>
          <p:cNvSpPr/>
          <p:nvPr/>
        </p:nvSpPr>
        <p:spPr>
          <a:xfrm>
            <a:off x="9147510" y="4279380"/>
            <a:ext cx="2275694" cy="1253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635CF7-3AA9-4EBB-B016-12A65E7DE41E}"/>
              </a:ext>
            </a:extLst>
          </p:cNvPr>
          <p:cNvSpPr txBox="1"/>
          <p:nvPr/>
        </p:nvSpPr>
        <p:spPr>
          <a:xfrm>
            <a:off x="9225337" y="4490754"/>
            <a:ext cx="2351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libri" panose="020F0502020204030204"/>
              </a:rPr>
              <a:t>Find the Area of this Shape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9592C6-67D8-4B57-9A78-A50DFADFA7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720" y="2022047"/>
            <a:ext cx="849012" cy="10490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0FC3EC-6ABD-4612-AFB1-CE653077999E}"/>
                  </a:ext>
                </a:extLst>
              </p:cNvPr>
              <p:cNvSpPr txBox="1"/>
              <p:nvPr/>
            </p:nvSpPr>
            <p:spPr>
              <a:xfrm>
                <a:off x="3912494" y="3614558"/>
                <a:ext cx="1930400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6</m:t>
                      </m:r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0FC3EC-6ABD-4612-AFB1-CE6530779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494" y="3614558"/>
                <a:ext cx="1930400" cy="13644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BE8134E3-BCA4-4D41-B3FB-CF2FE2C95F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5744" y="3819933"/>
            <a:ext cx="957155" cy="1182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6E9C0E-C5B9-44C5-943F-42302BD8F0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7347" y="3618176"/>
            <a:ext cx="3706689" cy="13656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B1800DE-6BA7-4358-8369-DD5C91C9B83C}"/>
                  </a:ext>
                </a:extLst>
              </p:cNvPr>
              <p:cNvSpPr txBox="1"/>
              <p:nvPr/>
            </p:nvSpPr>
            <p:spPr>
              <a:xfrm>
                <a:off x="8075953" y="1711632"/>
                <a:ext cx="2995435" cy="1060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GB" sz="48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GB" sz="48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4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GB" sz="4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48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GB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bg1"/>
                    </a:solidFill>
                    <a:latin typeface="Calibri" panose="020F0502020204030204"/>
                  </a:rPr>
                  <a:t> </a:t>
                </a:r>
                <a:endParaRPr lang="en-GB" sz="4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B1800DE-6BA7-4358-8369-DD5C91C9B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953" y="1711632"/>
                <a:ext cx="2995435" cy="10601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77D640-2150-4C38-A277-E392D8D5CEFF}"/>
                  </a:ext>
                </a:extLst>
              </p:cNvPr>
              <p:cNvSpPr txBox="1"/>
              <p:nvPr/>
            </p:nvSpPr>
            <p:spPr>
              <a:xfrm>
                <a:off x="182779" y="3892966"/>
                <a:ext cx="2292879" cy="12720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GB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den>
                      </m:f>
                      <m:r>
                        <a:rPr kumimoji="0" lang="en-GB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GB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GB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𝟏</m:t>
                      </m:r>
                      <m:f>
                        <m:fPr>
                          <m:ctrlPr>
                            <a:rPr kumimoji="0" lang="en-GB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GB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77D640-2150-4C38-A277-E392D8D5C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79" y="3892966"/>
                <a:ext cx="2292879" cy="12720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52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u="sng" dirty="0"/>
              <a:t>Multiplying and Dividing Fractions with Mixed numbers</a:t>
            </a:r>
            <a:endParaRPr lang="en-GB" sz="40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b="1" dirty="0"/>
              <a:t>Unit 4E2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5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E06F78F-BB7E-4699-B16C-FC01478B7698}"/>
              </a:ext>
            </a:extLst>
          </p:cNvPr>
          <p:cNvGrpSpPr/>
          <p:nvPr/>
        </p:nvGrpSpPr>
        <p:grpSpPr>
          <a:xfrm>
            <a:off x="1760291" y="1331741"/>
            <a:ext cx="9572772" cy="4707387"/>
            <a:chOff x="1697909" y="1237956"/>
            <a:chExt cx="9572772" cy="4707387"/>
          </a:xfrm>
          <a:solidFill>
            <a:srgbClr val="FF6600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87721B8-2E75-4ADF-8D26-8F6AC2E117EC}"/>
                </a:ext>
              </a:extLst>
            </p:cNvPr>
            <p:cNvSpPr/>
            <p:nvPr/>
          </p:nvSpPr>
          <p:spPr>
            <a:xfrm>
              <a:off x="4117456" y="3406214"/>
              <a:ext cx="4237350" cy="35708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140">
              <a:extLst>
                <a:ext uri="{FF2B5EF4-FFF2-40B4-BE49-F238E27FC236}">
                  <a16:creationId xmlns:a16="http://schemas.microsoft.com/office/drawing/2014/main" id="{3E5A1369-B3E1-492F-8A40-A0C05F168043}"/>
                </a:ext>
              </a:extLst>
            </p:cNvPr>
            <p:cNvSpPr/>
            <p:nvPr/>
          </p:nvSpPr>
          <p:spPr>
            <a:xfrm>
              <a:off x="4148682" y="2301707"/>
              <a:ext cx="3913610" cy="380159"/>
            </a:xfrm>
            <a:custGeom>
              <a:avLst/>
              <a:gdLst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42380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37185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1"/>
                <a:gd name="connsiteX1" fmla="*/ 5909338 w 5909338"/>
                <a:gd name="connsiteY1" fmla="*/ 0 h 642381"/>
                <a:gd name="connsiteX2" fmla="*/ 5831406 w 5909338"/>
                <a:gd name="connsiteY2" fmla="*/ 642381 h 642381"/>
                <a:gd name="connsiteX3" fmla="*/ 0 w 5909338"/>
                <a:gd name="connsiteY3" fmla="*/ 642380 h 642381"/>
                <a:gd name="connsiteX4" fmla="*/ 0 w 5909338"/>
                <a:gd name="connsiteY4" fmla="*/ 0 h 642381"/>
                <a:gd name="connsiteX0" fmla="*/ 0 w 5909338"/>
                <a:gd name="connsiteY0" fmla="*/ 0 h 652772"/>
                <a:gd name="connsiteX1" fmla="*/ 5909338 w 5909338"/>
                <a:gd name="connsiteY1" fmla="*/ 0 h 652772"/>
                <a:gd name="connsiteX2" fmla="*/ 5826211 w 5909338"/>
                <a:gd name="connsiteY2" fmla="*/ 652772 h 652772"/>
                <a:gd name="connsiteX3" fmla="*/ 0 w 5909338"/>
                <a:gd name="connsiteY3" fmla="*/ 642380 h 652772"/>
                <a:gd name="connsiteX4" fmla="*/ 0 w 5909338"/>
                <a:gd name="connsiteY4" fmla="*/ 0 h 6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9338" h="652772">
                  <a:moveTo>
                    <a:pt x="0" y="0"/>
                  </a:moveTo>
                  <a:lnTo>
                    <a:pt x="5909338" y="0"/>
                  </a:lnTo>
                  <a:lnTo>
                    <a:pt x="5826211" y="652772"/>
                  </a:lnTo>
                  <a:lnTo>
                    <a:pt x="0" y="6423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140">
              <a:extLst>
                <a:ext uri="{FF2B5EF4-FFF2-40B4-BE49-F238E27FC236}">
                  <a16:creationId xmlns:a16="http://schemas.microsoft.com/office/drawing/2014/main" id="{E2571DA1-6B92-45C1-8EDB-79DEEF84A0D3}"/>
                </a:ext>
              </a:extLst>
            </p:cNvPr>
            <p:cNvSpPr/>
            <p:nvPr/>
          </p:nvSpPr>
          <p:spPr>
            <a:xfrm>
              <a:off x="1697909" y="1237956"/>
              <a:ext cx="6364383" cy="361797"/>
            </a:xfrm>
            <a:custGeom>
              <a:avLst/>
              <a:gdLst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42380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37185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1"/>
                <a:gd name="connsiteX1" fmla="*/ 5909338 w 5909338"/>
                <a:gd name="connsiteY1" fmla="*/ 0 h 642381"/>
                <a:gd name="connsiteX2" fmla="*/ 5831406 w 5909338"/>
                <a:gd name="connsiteY2" fmla="*/ 642381 h 642381"/>
                <a:gd name="connsiteX3" fmla="*/ 0 w 5909338"/>
                <a:gd name="connsiteY3" fmla="*/ 642380 h 642381"/>
                <a:gd name="connsiteX4" fmla="*/ 0 w 5909338"/>
                <a:gd name="connsiteY4" fmla="*/ 0 h 642381"/>
                <a:gd name="connsiteX0" fmla="*/ 0 w 5909338"/>
                <a:gd name="connsiteY0" fmla="*/ 0 h 652772"/>
                <a:gd name="connsiteX1" fmla="*/ 5909338 w 5909338"/>
                <a:gd name="connsiteY1" fmla="*/ 0 h 652772"/>
                <a:gd name="connsiteX2" fmla="*/ 5826211 w 5909338"/>
                <a:gd name="connsiteY2" fmla="*/ 652772 h 652772"/>
                <a:gd name="connsiteX3" fmla="*/ 0 w 5909338"/>
                <a:gd name="connsiteY3" fmla="*/ 642380 h 652772"/>
                <a:gd name="connsiteX4" fmla="*/ 0 w 5909338"/>
                <a:gd name="connsiteY4" fmla="*/ 0 h 6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9338" h="652772">
                  <a:moveTo>
                    <a:pt x="0" y="0"/>
                  </a:moveTo>
                  <a:lnTo>
                    <a:pt x="5909338" y="0"/>
                  </a:lnTo>
                  <a:lnTo>
                    <a:pt x="5826211" y="652772"/>
                  </a:lnTo>
                  <a:lnTo>
                    <a:pt x="0" y="64238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2060"/>
                </a:gs>
                <a:gs pos="100000">
                  <a:srgbClr val="FF6600"/>
                </a:gs>
                <a:gs pos="0">
                  <a:srgbClr val="002060">
                    <a:tint val="44500"/>
                    <a:satMod val="160000"/>
                  </a:srgb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A5EE0E2-BB03-4117-B3D8-5ECAD18A5BD4}"/>
                </a:ext>
              </a:extLst>
            </p:cNvPr>
            <p:cNvSpPr/>
            <p:nvPr/>
          </p:nvSpPr>
          <p:spPr>
            <a:xfrm>
              <a:off x="4287881" y="5548885"/>
              <a:ext cx="6982800" cy="384627"/>
            </a:xfrm>
            <a:prstGeom prst="rect">
              <a:avLst/>
            </a:prstGeom>
            <a:gradFill>
              <a:gsLst>
                <a:gs pos="0">
                  <a:srgbClr val="002060"/>
                </a:gs>
                <a:gs pos="0">
                  <a:srgbClr val="FF6600"/>
                </a:gs>
                <a:gs pos="100000">
                  <a:srgbClr val="002060">
                    <a:tint val="44500"/>
                    <a:satMod val="160000"/>
                  </a:srgb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55DCA16-2E8E-4BAA-A9E8-E53A8C747AFC}"/>
                </a:ext>
              </a:extLst>
            </p:cNvPr>
            <p:cNvSpPr/>
            <p:nvPr/>
          </p:nvSpPr>
          <p:spPr>
            <a:xfrm>
              <a:off x="4327624" y="4482377"/>
              <a:ext cx="4027182" cy="36774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Block Arc 62">
              <a:extLst>
                <a:ext uri="{FF2B5EF4-FFF2-40B4-BE49-F238E27FC236}">
                  <a16:creationId xmlns:a16="http://schemas.microsoft.com/office/drawing/2014/main" id="{D9979A68-4939-472E-9FC8-16BE90448113}"/>
                </a:ext>
              </a:extLst>
            </p:cNvPr>
            <p:cNvSpPr/>
            <p:nvPr/>
          </p:nvSpPr>
          <p:spPr>
            <a:xfrm rot="16200000">
              <a:off x="3417506" y="2410964"/>
              <a:ext cx="1455961" cy="1248701"/>
            </a:xfrm>
            <a:prstGeom prst="blockArc">
              <a:avLst>
                <a:gd name="adj1" fmla="val 10532818"/>
                <a:gd name="adj2" fmla="val 113915"/>
                <a:gd name="adj3" fmla="val 2939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Block Arc 63">
              <a:extLst>
                <a:ext uri="{FF2B5EF4-FFF2-40B4-BE49-F238E27FC236}">
                  <a16:creationId xmlns:a16="http://schemas.microsoft.com/office/drawing/2014/main" id="{540A91C2-34DB-4386-91D3-4D6E281FD7EA}"/>
                </a:ext>
              </a:extLst>
            </p:cNvPr>
            <p:cNvSpPr/>
            <p:nvPr/>
          </p:nvSpPr>
          <p:spPr>
            <a:xfrm rot="5400000" flipH="1">
              <a:off x="7238432" y="1335559"/>
              <a:ext cx="1443909" cy="1248703"/>
            </a:xfrm>
            <a:prstGeom prst="blockArc">
              <a:avLst>
                <a:gd name="adj1" fmla="val 10672477"/>
                <a:gd name="adj2" fmla="val 21471919"/>
                <a:gd name="adj3" fmla="val 27795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Block Arc 67">
              <a:extLst>
                <a:ext uri="{FF2B5EF4-FFF2-40B4-BE49-F238E27FC236}">
                  <a16:creationId xmlns:a16="http://schemas.microsoft.com/office/drawing/2014/main" id="{9C3DAE24-8291-4623-A512-CC46E69474C7}"/>
                </a:ext>
              </a:extLst>
            </p:cNvPr>
            <p:cNvSpPr/>
            <p:nvPr/>
          </p:nvSpPr>
          <p:spPr>
            <a:xfrm rot="5400000" flipH="1">
              <a:off x="7601916" y="3503817"/>
              <a:ext cx="1443909" cy="1248703"/>
            </a:xfrm>
            <a:prstGeom prst="blockArc">
              <a:avLst>
                <a:gd name="adj1" fmla="val 10381583"/>
                <a:gd name="adj2" fmla="val 1073"/>
                <a:gd name="adj3" fmla="val 2894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Block Arc 68">
              <a:extLst>
                <a:ext uri="{FF2B5EF4-FFF2-40B4-BE49-F238E27FC236}">
                  <a16:creationId xmlns:a16="http://schemas.microsoft.com/office/drawing/2014/main" id="{7BC44C28-7A81-435E-BF27-4A5A09E9CA1F}"/>
                </a:ext>
              </a:extLst>
            </p:cNvPr>
            <p:cNvSpPr/>
            <p:nvPr/>
          </p:nvSpPr>
          <p:spPr>
            <a:xfrm rot="16200000">
              <a:off x="3590391" y="4603281"/>
              <a:ext cx="1474466" cy="1209658"/>
            </a:xfrm>
            <a:prstGeom prst="blockArc">
              <a:avLst>
                <a:gd name="adj1" fmla="val 10800200"/>
                <a:gd name="adj2" fmla="val 129662"/>
                <a:gd name="adj3" fmla="val 3173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942C252F-EE3F-440D-AB88-AE8735B461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5" y="5741198"/>
            <a:ext cx="1209658" cy="1046440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D5452CC-5583-42D0-83AB-92B0DC766965}"/>
              </a:ext>
            </a:extLst>
          </p:cNvPr>
          <p:cNvGrpSpPr/>
          <p:nvPr/>
        </p:nvGrpSpPr>
        <p:grpSpPr>
          <a:xfrm>
            <a:off x="4853400" y="122864"/>
            <a:ext cx="2542065" cy="918211"/>
            <a:chOff x="4853400" y="122864"/>
            <a:chExt cx="2542065" cy="918211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57A133A-B90D-412C-B141-2BE7524F8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8896" y="223634"/>
              <a:ext cx="2291075" cy="74506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1A97D7E0-3E01-442A-A958-5E060645BA5B}"/>
                </a:ext>
              </a:extLst>
            </p:cNvPr>
            <p:cNvSpPr/>
            <p:nvPr/>
          </p:nvSpPr>
          <p:spPr>
            <a:xfrm>
              <a:off x="4853400" y="122864"/>
              <a:ext cx="2542065" cy="918211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90969" y="1492461"/>
            <a:ext cx="387030" cy="387030"/>
            <a:chOff x="6556572" y="1647985"/>
            <a:chExt cx="1905000" cy="1905000"/>
          </a:xfrm>
        </p:grpSpPr>
        <p:sp>
          <p:nvSpPr>
            <p:cNvPr id="17" name="Teardrop 16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677999" y="1420705"/>
            <a:ext cx="1859124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Shading fractions of diagrams, equivalence and simplification of fractions.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10509493" y="1629247"/>
            <a:ext cx="281065" cy="416871"/>
          </a:xfrm>
          <a:prstGeom prst="rect">
            <a:avLst/>
          </a:prstGeom>
          <a:ln w="38100"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0690872" y="1572609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57-59,61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6448286" y="1864345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23" name="Rectangle 22"/>
          <p:cNvSpPr/>
          <p:nvPr/>
        </p:nvSpPr>
        <p:spPr>
          <a:xfrm>
            <a:off x="6643289" y="1817233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63-64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930917" y="2102951"/>
            <a:ext cx="387030" cy="387030"/>
            <a:chOff x="6556572" y="1647985"/>
            <a:chExt cx="1905000" cy="1905000"/>
          </a:xfrm>
        </p:grpSpPr>
        <p:sp>
          <p:nvSpPr>
            <p:cNvPr id="25" name="Teardrop 24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45385" y="2801713"/>
            <a:ext cx="387030" cy="387030"/>
            <a:chOff x="6556572" y="1647985"/>
            <a:chExt cx="1905000" cy="1905000"/>
          </a:xfrm>
        </p:grpSpPr>
        <p:sp>
          <p:nvSpPr>
            <p:cNvPr id="28" name="Teardrop 27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837093" y="2734153"/>
            <a:ext cx="1641624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Four operations with mixed and improper fractions.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574549" y="2840300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32" name="Rectangle 31"/>
          <p:cNvSpPr/>
          <p:nvPr/>
        </p:nvSpPr>
        <p:spPr>
          <a:xfrm>
            <a:off x="574549" y="2598895"/>
            <a:ext cx="1612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65-66,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67-70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626436" y="3075384"/>
            <a:ext cx="387030" cy="387030"/>
            <a:chOff x="6556572" y="1647985"/>
            <a:chExt cx="1905000" cy="1905000"/>
          </a:xfrm>
        </p:grpSpPr>
        <p:sp>
          <p:nvSpPr>
            <p:cNvPr id="34" name="Teardrop 33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027406" y="3119869"/>
            <a:ext cx="1420519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Order fractions.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7354904" y="3010775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38" name="Rectangle 37"/>
          <p:cNvSpPr/>
          <p:nvPr/>
        </p:nvSpPr>
        <p:spPr>
          <a:xfrm>
            <a:off x="7610816" y="2935966"/>
            <a:ext cx="662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76817" y="3875133"/>
            <a:ext cx="2615378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Calculate a percentage of an amount and percentage change.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742391" y="4052085"/>
            <a:ext cx="387030" cy="387030"/>
            <a:chOff x="6556572" y="1647985"/>
            <a:chExt cx="1905000" cy="1905000"/>
          </a:xfrm>
        </p:grpSpPr>
        <p:sp>
          <p:nvSpPr>
            <p:cNvPr id="41" name="Teardrop 40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6198128" y="3964286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44" name="Rectangle 43"/>
          <p:cNvSpPr/>
          <p:nvPr/>
        </p:nvSpPr>
        <p:spPr>
          <a:xfrm>
            <a:off x="6432347" y="3900169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84-90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830964" y="4862285"/>
            <a:ext cx="387030" cy="387030"/>
            <a:chOff x="6556572" y="1647985"/>
            <a:chExt cx="1905000" cy="1905000"/>
          </a:xfrm>
        </p:grpSpPr>
        <p:sp>
          <p:nvSpPr>
            <p:cNvPr id="46" name="Teardrop 45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643039" y="4719731"/>
            <a:ext cx="2194918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Convert between fractions, decimals and percentages and compare them.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425282" y="4939472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50" name="Rectangle 49"/>
          <p:cNvSpPr/>
          <p:nvPr/>
        </p:nvSpPr>
        <p:spPr>
          <a:xfrm>
            <a:off x="675047" y="4688563"/>
            <a:ext cx="11192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73-76,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82-83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61901" y="33610"/>
            <a:ext cx="4334074" cy="124309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Unit 5 - Fractions, Decimals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and Percentages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50052" y="1811022"/>
            <a:ext cx="265392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Convert between improper fractions and mixed numbers.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9223" y="66761"/>
            <a:ext cx="4582809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Prior learning: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Place value.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Percentage as an amount out of 100.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Multiplication and division.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Ordering integers on a number line.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786191" y="5654626"/>
            <a:ext cx="431375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Next steps: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Calculating proportions of pie charts.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Using multipliers.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Reverse percentages.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Reverse fractions.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033215" y="3723255"/>
            <a:ext cx="1353679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Find fractions of an amount.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10332133" y="3766910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62" name="Rectangle 61"/>
          <p:cNvSpPr/>
          <p:nvPr/>
        </p:nvSpPr>
        <p:spPr>
          <a:xfrm>
            <a:off x="10549113" y="3723255"/>
            <a:ext cx="550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77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306190" y="5285350"/>
            <a:ext cx="387030" cy="387030"/>
            <a:chOff x="6556572" y="1647985"/>
            <a:chExt cx="1905000" cy="1905000"/>
          </a:xfrm>
        </p:grpSpPr>
        <p:sp>
          <p:nvSpPr>
            <p:cNvPr id="66" name="Teardrop 65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649071" y="4997407"/>
            <a:ext cx="172857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Calculate simple and compound interest.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7372513" y="5020181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72" name="Rectangle 71"/>
          <p:cNvSpPr/>
          <p:nvPr/>
        </p:nvSpPr>
        <p:spPr>
          <a:xfrm>
            <a:off x="7621534" y="4958057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93-94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8595264" y="3791350"/>
            <a:ext cx="387030" cy="387030"/>
            <a:chOff x="6556572" y="1647985"/>
            <a:chExt cx="1905000" cy="1905000"/>
          </a:xfrm>
        </p:grpSpPr>
        <p:sp>
          <p:nvSpPr>
            <p:cNvPr id="74" name="Teardrop 73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FE2A72CD-93C8-442F-A754-1A9C720FBFE7}"/>
              </a:ext>
            </a:extLst>
          </p:cNvPr>
          <p:cNvSpPr/>
          <p:nvPr/>
        </p:nvSpPr>
        <p:spPr>
          <a:xfrm>
            <a:off x="565648" y="2531482"/>
            <a:ext cx="4160783" cy="1210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14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90B8A9-DDEC-4766-B3F2-E2448D33B227}"/>
              </a:ext>
            </a:extLst>
          </p:cNvPr>
          <p:cNvSpPr txBox="1"/>
          <p:nvPr/>
        </p:nvSpPr>
        <p:spPr>
          <a:xfrm>
            <a:off x="2135560" y="1268761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chemeClr val="tx2"/>
                </a:solidFill>
              </a:rPr>
              <a:t>Progress Indicators:</a:t>
            </a:r>
          </a:p>
        </p:txBody>
      </p:sp>
    </p:spTree>
    <p:extLst>
      <p:ext uri="{BB962C8B-B14F-4D97-AF65-F5344CB8AC3E}">
        <p14:creationId xmlns:p14="http://schemas.microsoft.com/office/powerpoint/2010/main" val="211183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0514" y="242887"/>
            <a:ext cx="577515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/>
              </a:rPr>
              <a:t>F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rom what you already know how could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you begin tackling this question?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389390-5D8C-454B-A4E8-F8135CCD64B5}"/>
              </a:ext>
            </a:extLst>
          </p:cNvPr>
          <p:cNvSpPr/>
          <p:nvPr/>
        </p:nvSpPr>
        <p:spPr>
          <a:xfrm>
            <a:off x="6400800" y="3667328"/>
            <a:ext cx="885217" cy="496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C4CF6B-FAB8-41ED-B585-852EB658B14D}"/>
              </a:ext>
            </a:extLst>
          </p:cNvPr>
          <p:cNvSpPr/>
          <p:nvPr/>
        </p:nvSpPr>
        <p:spPr>
          <a:xfrm>
            <a:off x="6400799" y="4261838"/>
            <a:ext cx="755781" cy="422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F50532-0674-4E01-81B0-2B90F7E0CD5E}"/>
              </a:ext>
            </a:extLst>
          </p:cNvPr>
          <p:cNvSpPr/>
          <p:nvPr/>
        </p:nvSpPr>
        <p:spPr>
          <a:xfrm>
            <a:off x="6487886" y="4773037"/>
            <a:ext cx="885217" cy="422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39C338-F074-4745-90BE-9E541189D4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55" t="32221" r="11634"/>
          <a:stretch/>
        </p:blipFill>
        <p:spPr>
          <a:xfrm>
            <a:off x="2972024" y="2601814"/>
            <a:ext cx="5293795" cy="26271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807DF5-46A7-4F5D-A2DF-A9BEB688882F}"/>
              </a:ext>
            </a:extLst>
          </p:cNvPr>
          <p:cNvSpPr txBox="1"/>
          <p:nvPr/>
        </p:nvSpPr>
        <p:spPr>
          <a:xfrm>
            <a:off x="180514" y="622853"/>
            <a:ext cx="4482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Time to think: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34115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DB7A64D-4EC6-4F3E-84C4-32435F4E8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223024-37E4-446C-B224-BCB2A07BA8AC}"/>
              </a:ext>
            </a:extLst>
          </p:cNvPr>
          <p:cNvSpPr txBox="1"/>
          <p:nvPr/>
        </p:nvSpPr>
        <p:spPr>
          <a:xfrm>
            <a:off x="422976" y="991812"/>
            <a:ext cx="1666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Do: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B53F3F-4717-4ED4-807C-FAD92ABFE7C3}"/>
                  </a:ext>
                </a:extLst>
              </p:cNvPr>
              <p:cNvSpPr txBox="1"/>
              <p:nvPr/>
            </p:nvSpPr>
            <p:spPr>
              <a:xfrm>
                <a:off x="312954" y="1720375"/>
                <a:ext cx="2401298" cy="786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1</m:t>
                    </m:r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3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  <m:r>
                      <a:rPr kumimoji="0" lang="en-GB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×3</m:t>
                    </m:r>
                    <m:f>
                      <m:fPr>
                        <m:ctrlPr>
                          <a:rPr kumimoji="0" lang="en-GB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B53F3F-4717-4ED4-807C-FAD92ABFE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54" y="1720375"/>
                <a:ext cx="2401298" cy="786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303EB6F-E532-4E48-8EE7-2806C03AB51A}"/>
                  </a:ext>
                </a:extLst>
              </p:cNvPr>
              <p:cNvSpPr txBox="1"/>
              <p:nvPr/>
            </p:nvSpPr>
            <p:spPr>
              <a:xfrm>
                <a:off x="422976" y="2765665"/>
                <a:ext cx="2500685" cy="786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= </m:t>
                    </m:r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num>
                      <m:den>
                        <m:r>
                          <a:rPr kumimoji="0" lang="en-GB" sz="3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  <m:r>
                      <a:rPr kumimoji="0" lang="en-GB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GB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303EB6F-E532-4E48-8EE7-2806C03AB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76" y="2765665"/>
                <a:ext cx="2500685" cy="7868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22A98D-85A5-40F9-B42D-EE4912BDBBD1}"/>
                  </a:ext>
                </a:extLst>
              </p:cNvPr>
              <p:cNvSpPr txBox="1"/>
              <p:nvPr/>
            </p:nvSpPr>
            <p:spPr>
              <a:xfrm>
                <a:off x="2801908" y="2616818"/>
                <a:ext cx="1846659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= </m:t>
                      </m:r>
                      <m:f>
                        <m:fPr>
                          <m:ctrlP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160</m:t>
                          </m:r>
                        </m:num>
                        <m:den>
                          <m:r>
                            <a:rPr kumimoji="0" lang="en-GB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35</m:t>
                          </m:r>
                        </m:den>
                      </m:f>
                      <m:r>
                        <a:rPr kumimoji="0" lang="en-GB" sz="3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22A98D-85A5-40F9-B42D-EE4912BDB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908" y="2616818"/>
                <a:ext cx="1846659" cy="1037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B4B5DF-E73C-479F-9DBE-D47C57F9B761}"/>
                  </a:ext>
                </a:extLst>
              </p:cNvPr>
              <p:cNvSpPr txBox="1"/>
              <p:nvPr/>
            </p:nvSpPr>
            <p:spPr>
              <a:xfrm>
                <a:off x="312954" y="4255173"/>
                <a:ext cx="1822615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=4</m:t>
                      </m:r>
                      <m:f>
                        <m:fPr>
                          <m:ctrlP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</m:t>
                          </m:r>
                        </m:num>
                        <m:den>
                          <m:r>
                            <a:rPr kumimoji="0" lang="en-GB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35</m:t>
                          </m:r>
                        </m:den>
                      </m:f>
                      <m:r>
                        <a:rPr kumimoji="0" lang="en-GB" sz="3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B4B5DF-E73C-479F-9DBE-D47C57F9B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54" y="4255173"/>
                <a:ext cx="1822615" cy="10407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34115A-D3E2-4A56-BB4C-B07133AD7CF0}"/>
                  </a:ext>
                </a:extLst>
              </p:cNvPr>
              <p:cNvSpPr txBox="1"/>
              <p:nvPr/>
            </p:nvSpPr>
            <p:spPr>
              <a:xfrm>
                <a:off x="2377622" y="4281110"/>
                <a:ext cx="1567737" cy="10366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=4</m:t>
                      </m:r>
                      <m:f>
                        <m:fPr>
                          <m:ctrlP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GB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den>
                      </m:f>
                      <m:r>
                        <a:rPr kumimoji="0" lang="en-GB" sz="3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34115A-D3E2-4A56-BB4C-B07133AD7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622" y="4281110"/>
                <a:ext cx="1567737" cy="10366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12223024-37E4-446C-B224-BCB2A07BA8AC}"/>
              </a:ext>
            </a:extLst>
          </p:cNvPr>
          <p:cNvSpPr txBox="1"/>
          <p:nvPr/>
        </p:nvSpPr>
        <p:spPr>
          <a:xfrm>
            <a:off x="6131049" y="991812"/>
            <a:ext cx="2192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Turn: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9B53F3F-4717-4ED4-807C-FAD92ABFE7C3}"/>
                  </a:ext>
                </a:extLst>
              </p:cNvPr>
              <p:cNvSpPr txBox="1"/>
              <p:nvPr/>
            </p:nvSpPr>
            <p:spPr>
              <a:xfrm>
                <a:off x="6021027" y="1720375"/>
                <a:ext cx="2401298" cy="786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1</m:t>
                    </m:r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GB" sz="3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  <m:r>
                      <a:rPr kumimoji="0" lang="en-GB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×3</m:t>
                    </m:r>
                    <m:f>
                      <m:fPr>
                        <m:ctrlPr>
                          <a:rPr kumimoji="0" lang="en-GB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9B53F3F-4717-4ED4-807C-FAD92ABFE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027" y="1720375"/>
                <a:ext cx="2401298" cy="7868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03EB6F-E532-4E48-8EE7-2806C03AB51A}"/>
                  </a:ext>
                </a:extLst>
              </p:cNvPr>
              <p:cNvSpPr txBox="1"/>
              <p:nvPr/>
            </p:nvSpPr>
            <p:spPr>
              <a:xfrm>
                <a:off x="6131049" y="2765665"/>
                <a:ext cx="2500685" cy="786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= </m:t>
                    </m:r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13</m:t>
                        </m:r>
                      </m:num>
                      <m:den>
                        <m:r>
                          <a:rPr kumimoji="0" lang="en-GB" sz="3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  <m:r>
                      <a:rPr kumimoji="0" lang="en-GB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GB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03EB6F-E532-4E48-8EE7-2806C03AB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049" y="2765665"/>
                <a:ext cx="2500685" cy="7868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E22A98D-85A5-40F9-B42D-EE4912BDBBD1}"/>
                  </a:ext>
                </a:extLst>
              </p:cNvPr>
              <p:cNvSpPr txBox="1"/>
              <p:nvPr/>
            </p:nvSpPr>
            <p:spPr>
              <a:xfrm>
                <a:off x="8509981" y="2616818"/>
                <a:ext cx="1846659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= </m:t>
                      </m:r>
                      <m:f>
                        <m:fPr>
                          <m:ctrlP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260</m:t>
                          </m:r>
                        </m:num>
                        <m:den>
                          <m:r>
                            <a:rPr kumimoji="0" lang="en-GB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54</m:t>
                          </m:r>
                        </m:den>
                      </m:f>
                      <m:r>
                        <a:rPr kumimoji="0" lang="en-GB" sz="3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E22A98D-85A5-40F9-B42D-EE4912BDB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981" y="2616818"/>
                <a:ext cx="1846659" cy="10407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1B4B5DF-E73C-479F-9DBE-D47C57F9B761}"/>
                  </a:ext>
                </a:extLst>
              </p:cNvPr>
              <p:cNvSpPr txBox="1"/>
              <p:nvPr/>
            </p:nvSpPr>
            <p:spPr>
              <a:xfrm>
                <a:off x="6021027" y="4255173"/>
                <a:ext cx="1822615" cy="10386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=4</m:t>
                      </m:r>
                      <m:f>
                        <m:fPr>
                          <m:ctrlP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44</m:t>
                          </m:r>
                        </m:num>
                        <m:den>
                          <m:r>
                            <a:rPr kumimoji="0" lang="en-GB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54</m:t>
                          </m:r>
                        </m:den>
                      </m:f>
                      <m:r>
                        <a:rPr kumimoji="0" lang="en-GB" sz="3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1B4B5DF-E73C-479F-9DBE-D47C57F9B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027" y="4255173"/>
                <a:ext cx="1822615" cy="10386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A34115A-D3E2-4A56-BB4C-B07133AD7CF0}"/>
                  </a:ext>
                </a:extLst>
              </p:cNvPr>
              <p:cNvSpPr txBox="1"/>
              <p:nvPr/>
            </p:nvSpPr>
            <p:spPr>
              <a:xfrm>
                <a:off x="8085695" y="4281110"/>
                <a:ext cx="1822615" cy="10386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=4</m:t>
                      </m:r>
                      <m:f>
                        <m:fPr>
                          <m:ctrlP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22</m:t>
                          </m:r>
                        </m:num>
                        <m:den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GB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den>
                      </m:f>
                      <m:r>
                        <a:rPr kumimoji="0" lang="en-GB" sz="3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A34115A-D3E2-4A56-BB4C-B07133AD7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695" y="4281110"/>
                <a:ext cx="1822615" cy="10386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528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8F12DF-49E4-4284-B43F-BC488F5BC2B5}"/>
                  </a:ext>
                </a:extLst>
              </p:cNvPr>
              <p:cNvSpPr txBox="1"/>
              <p:nvPr/>
            </p:nvSpPr>
            <p:spPr>
              <a:xfrm>
                <a:off x="1983142" y="296870"/>
                <a:ext cx="1311000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8F12DF-49E4-4284-B43F-BC488F5BC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142" y="296870"/>
                <a:ext cx="1311000" cy="8066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7C0B66-EC05-4ED6-B9F9-318424837AAD}"/>
                  </a:ext>
                </a:extLst>
              </p:cNvPr>
              <p:cNvSpPr txBox="1"/>
              <p:nvPr/>
            </p:nvSpPr>
            <p:spPr>
              <a:xfrm>
                <a:off x="2090887" y="2566317"/>
                <a:ext cx="1250086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×1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7C0B66-EC05-4ED6-B9F9-318424837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887" y="2566317"/>
                <a:ext cx="1250086" cy="806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0DDC41-CB8E-49EE-A2E1-4CF903B505A4}"/>
                  </a:ext>
                </a:extLst>
              </p:cNvPr>
              <p:cNvSpPr txBox="1"/>
              <p:nvPr/>
            </p:nvSpPr>
            <p:spPr>
              <a:xfrm>
                <a:off x="1625083" y="3649287"/>
                <a:ext cx="2027119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0DDC41-CB8E-49EE-A2E1-4CF903B50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083" y="3649287"/>
                <a:ext cx="2027119" cy="8066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9DD70CE-F78E-4C34-B886-09CE5530F2DF}"/>
                  </a:ext>
                </a:extLst>
              </p:cNvPr>
              <p:cNvSpPr txBox="1"/>
              <p:nvPr/>
            </p:nvSpPr>
            <p:spPr>
              <a:xfrm>
                <a:off x="1625082" y="4718613"/>
                <a:ext cx="2027119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9DD70CE-F78E-4C34-B886-09CE5530F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082" y="4718613"/>
                <a:ext cx="2027119" cy="8066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70747BD-5E32-4162-9F44-6B2977BE2E6D}"/>
                  </a:ext>
                </a:extLst>
              </p:cNvPr>
              <p:cNvSpPr/>
              <p:nvPr/>
            </p:nvSpPr>
            <p:spPr>
              <a:xfrm>
                <a:off x="1998555" y="1404657"/>
                <a:ext cx="1434752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×1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70747BD-5E32-4162-9F44-6B2977BE2E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555" y="1404657"/>
                <a:ext cx="1434752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A3C2F6-3AD1-4FB7-8A04-45B8D29A0DB9}"/>
                  </a:ext>
                </a:extLst>
              </p:cNvPr>
              <p:cNvSpPr txBox="1"/>
              <p:nvPr/>
            </p:nvSpPr>
            <p:spPr>
              <a:xfrm>
                <a:off x="1362583" y="5801582"/>
                <a:ext cx="2582945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A3C2F6-3AD1-4FB7-8A04-45B8D29A0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583" y="5801582"/>
                <a:ext cx="2582945" cy="8094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EEFE7F2-06D8-435C-B64B-B749751EAE80}"/>
                  </a:ext>
                </a:extLst>
              </p:cNvPr>
              <p:cNvSpPr/>
              <p:nvPr/>
            </p:nvSpPr>
            <p:spPr>
              <a:xfrm>
                <a:off x="7370685" y="296870"/>
                <a:ext cx="1513298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EEFE7F2-06D8-435C-B64B-B749751EA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685" y="296870"/>
                <a:ext cx="1513298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4F13DEF-D8A1-4090-B365-B2941148EC89}"/>
                  </a:ext>
                </a:extLst>
              </p:cNvPr>
              <p:cNvSpPr/>
              <p:nvPr/>
            </p:nvSpPr>
            <p:spPr>
              <a:xfrm>
                <a:off x="7273054" y="1450115"/>
                <a:ext cx="1513298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4F13DEF-D8A1-4090-B365-B2941148EC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054" y="1450115"/>
                <a:ext cx="1513298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EA09B8-AF8D-4EA5-A2CB-61D01C4C5078}"/>
                  </a:ext>
                </a:extLst>
              </p:cNvPr>
              <p:cNvSpPr/>
              <p:nvPr/>
            </p:nvSpPr>
            <p:spPr>
              <a:xfrm>
                <a:off x="7273055" y="2604814"/>
                <a:ext cx="1693349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×1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EA09B8-AF8D-4EA5-A2CB-61D01C4C50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055" y="2604814"/>
                <a:ext cx="1693349" cy="901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D6BC6BB-0597-4714-9402-3DA6A22A2763}"/>
                  </a:ext>
                </a:extLst>
              </p:cNvPr>
              <p:cNvSpPr/>
              <p:nvPr/>
            </p:nvSpPr>
            <p:spPr>
              <a:xfrm>
                <a:off x="7273054" y="3758059"/>
                <a:ext cx="1693349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×1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D6BC6BB-0597-4714-9402-3DA6A22A2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054" y="3758059"/>
                <a:ext cx="1693349" cy="901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841377-8767-4168-829B-E941C3A1D531}"/>
                  </a:ext>
                </a:extLst>
              </p:cNvPr>
              <p:cNvSpPr/>
              <p:nvPr/>
            </p:nvSpPr>
            <p:spPr>
              <a:xfrm>
                <a:off x="7312580" y="4718613"/>
                <a:ext cx="1693349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×1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841377-8767-4168-829B-E941C3A1D5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580" y="4718613"/>
                <a:ext cx="1693349" cy="9017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9FD65C-E55E-4ADE-B2E1-9E1A9667E766}"/>
                  </a:ext>
                </a:extLst>
              </p:cNvPr>
              <p:cNvSpPr/>
              <p:nvPr/>
            </p:nvSpPr>
            <p:spPr>
              <a:xfrm>
                <a:off x="7370686" y="5755416"/>
                <a:ext cx="1693349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×2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9FD65C-E55E-4ADE-B2E1-9E1A9667E7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686" y="5755416"/>
                <a:ext cx="1693349" cy="9017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69DFECD-FCD4-4779-9523-450BBF6BA85E}"/>
              </a:ext>
            </a:extLst>
          </p:cNvPr>
          <p:cNvSpPr txBox="1"/>
          <p:nvPr/>
        </p:nvSpPr>
        <p:spPr>
          <a:xfrm>
            <a:off x="3652201" y="994324"/>
            <a:ext cx="4045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Intelligent Practice</a:t>
            </a:r>
          </a:p>
        </p:txBody>
      </p:sp>
    </p:spTree>
    <p:extLst>
      <p:ext uri="{BB962C8B-B14F-4D97-AF65-F5344CB8AC3E}">
        <p14:creationId xmlns:p14="http://schemas.microsoft.com/office/powerpoint/2010/main" val="92716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8F12DF-49E4-4284-B43F-BC488F5BC2B5}"/>
                  </a:ext>
                </a:extLst>
              </p:cNvPr>
              <p:cNvSpPr txBox="1"/>
              <p:nvPr/>
            </p:nvSpPr>
            <p:spPr>
              <a:xfrm>
                <a:off x="1983142" y="296870"/>
                <a:ext cx="1713354" cy="612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1</m:t>
                    </m:r>
                    <m:f>
                      <m:f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× </m:t>
                    </m:r>
                    <m:f>
                      <m:f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8F12DF-49E4-4284-B43F-BC488F5BC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142" y="296870"/>
                <a:ext cx="1713354" cy="612219"/>
              </a:xfrm>
              <a:prstGeom prst="rect">
                <a:avLst/>
              </a:prstGeom>
              <a:blipFill>
                <a:blip r:embed="rId2"/>
                <a:stretch>
                  <a:fillRect t="-5000" r="-3203" b="-1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7C0B66-EC05-4ED6-B9F9-318424837AAD}"/>
                  </a:ext>
                </a:extLst>
              </p:cNvPr>
              <p:cNvSpPr txBox="1"/>
              <p:nvPr/>
            </p:nvSpPr>
            <p:spPr>
              <a:xfrm>
                <a:off x="2090887" y="2566317"/>
                <a:ext cx="2512932" cy="612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×1</m:t>
                    </m:r>
                    <m:f>
                      <m:f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8</m:t>
                        </m:r>
                      </m:den>
                    </m:f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=1</m:t>
                    </m:r>
                    <m:f>
                      <m:f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7C0B66-EC05-4ED6-B9F9-318424837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887" y="2566317"/>
                <a:ext cx="2512932" cy="612219"/>
              </a:xfrm>
              <a:prstGeom prst="rect">
                <a:avLst/>
              </a:prstGeom>
              <a:blipFill>
                <a:blip r:embed="rId3"/>
                <a:stretch>
                  <a:fillRect l="-243" t="-5000" b="-1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0DDC41-CB8E-49EE-A2E1-4CF903B505A4}"/>
                  </a:ext>
                </a:extLst>
              </p:cNvPr>
              <p:cNvSpPr txBox="1"/>
              <p:nvPr/>
            </p:nvSpPr>
            <p:spPr>
              <a:xfrm>
                <a:off x="1911899" y="3599014"/>
                <a:ext cx="3405689" cy="618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2</m:t>
                    </m:r>
                    <m:f>
                      <m:f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× </m:t>
                    </m:r>
                    <m:f>
                      <m:f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15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8</m:t>
                        </m:r>
                      </m:den>
                    </m:f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=1</m:t>
                    </m:r>
                    <m:f>
                      <m:f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0DDC41-CB8E-49EE-A2E1-4CF903B50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899" y="3599014"/>
                <a:ext cx="3405689" cy="618374"/>
              </a:xfrm>
              <a:prstGeom prst="rect">
                <a:avLst/>
              </a:prstGeom>
              <a:blipFill>
                <a:blip r:embed="rId4"/>
                <a:stretch>
                  <a:fillRect t="-3922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9DD70CE-F78E-4C34-B886-09CE5530F2DF}"/>
                  </a:ext>
                </a:extLst>
              </p:cNvPr>
              <p:cNvSpPr txBox="1"/>
              <p:nvPr/>
            </p:nvSpPr>
            <p:spPr>
              <a:xfrm>
                <a:off x="1911898" y="4662387"/>
                <a:ext cx="2826643" cy="6119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2</m:t>
                    </m:r>
                    <m:f>
                      <m:f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× </m:t>
                    </m:r>
                    <m:f>
                      <m:f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r>
                      <a:rPr kumimoji="0" lang="en-GB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1</m:t>
                    </m:r>
                    <m:f>
                      <m:f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9DD70CE-F78E-4C34-B886-09CE5530F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898" y="4662387"/>
                <a:ext cx="2826643" cy="611962"/>
              </a:xfrm>
              <a:prstGeom prst="rect">
                <a:avLst/>
              </a:prstGeom>
              <a:blipFill>
                <a:blip r:embed="rId5"/>
                <a:stretch>
                  <a:fillRect t="-5000" b="-1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70747BD-5E32-4162-9F44-6B2977BE2E6D}"/>
                  </a:ext>
                </a:extLst>
              </p:cNvPr>
              <p:cNvSpPr/>
              <p:nvPr/>
            </p:nvSpPr>
            <p:spPr>
              <a:xfrm>
                <a:off x="1998555" y="1404657"/>
                <a:ext cx="1819472" cy="704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×1</m:t>
                    </m:r>
                    <m:f>
                      <m:f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70747BD-5E32-4162-9F44-6B2977BE2E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555" y="1404657"/>
                <a:ext cx="1819472" cy="704552"/>
              </a:xfrm>
              <a:prstGeom prst="rect">
                <a:avLst/>
              </a:prstGeom>
              <a:blipFill>
                <a:blip r:embed="rId6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A3C2F6-3AD1-4FB7-8A04-45B8D29A0DB9}"/>
                  </a:ext>
                </a:extLst>
              </p:cNvPr>
              <p:cNvSpPr txBox="1"/>
              <p:nvPr/>
            </p:nvSpPr>
            <p:spPr>
              <a:xfrm>
                <a:off x="1998556" y="5751054"/>
                <a:ext cx="2582945" cy="6110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2</m:t>
                    </m:r>
                    <m:f>
                      <m:f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× </m:t>
                    </m:r>
                    <m:f>
                      <m:f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=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2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A3C2F6-3AD1-4FB7-8A04-45B8D29A0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556" y="5751054"/>
                <a:ext cx="2582945" cy="611065"/>
              </a:xfrm>
              <a:prstGeom prst="rect">
                <a:avLst/>
              </a:prstGeom>
              <a:blipFill>
                <a:blip r:embed="rId7"/>
                <a:stretch>
                  <a:fillRect t="-4950" b="-178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EEFE7F2-06D8-435C-B64B-B749751EAE80}"/>
                  </a:ext>
                </a:extLst>
              </p:cNvPr>
              <p:cNvSpPr/>
              <p:nvPr/>
            </p:nvSpPr>
            <p:spPr>
              <a:xfrm>
                <a:off x="7043672" y="341440"/>
                <a:ext cx="3080715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2</m:t>
                    </m:r>
                    <m:f>
                      <m:f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× </m:t>
                    </m:r>
                    <m:f>
                      <m:f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=</a:t>
                </a:r>
                <a14:m>
                  <m:oMath xmlns:m="http://schemas.openxmlformats.org/officeDocument/2006/math">
                    <m:r>
                      <a:rPr kumimoji="0" lang="en-GB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GB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28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15</m:t>
                        </m:r>
                      </m:den>
                    </m:f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=1</m:t>
                    </m:r>
                    <m:f>
                      <m:fPr>
                        <m:ctrlPr>
                          <a:rPr kumimoji="0" lang="en-GB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13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15</m:t>
                        </m:r>
                      </m:den>
                    </m:f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EEFE7F2-06D8-435C-B64B-B749751EA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672" y="341440"/>
                <a:ext cx="3080715" cy="704295"/>
              </a:xfrm>
              <a:prstGeom prst="rect">
                <a:avLst/>
              </a:prstGeom>
              <a:blipFill>
                <a:blip r:embed="rId8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4F13DEF-D8A1-4090-B365-B2941148EC89}"/>
                  </a:ext>
                </a:extLst>
              </p:cNvPr>
              <p:cNvSpPr/>
              <p:nvPr/>
            </p:nvSpPr>
            <p:spPr>
              <a:xfrm>
                <a:off x="7043672" y="1438443"/>
                <a:ext cx="3002169" cy="710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4</m:t>
                    </m:r>
                    <m:f>
                      <m:f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× </m:t>
                    </m:r>
                    <m:f>
                      <m:f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52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15</m:t>
                        </m:r>
                      </m:den>
                    </m:f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=3</m:t>
                    </m:r>
                    <m:f>
                      <m:f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15</m:t>
                        </m:r>
                      </m:den>
                    </m:f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4F13DEF-D8A1-4090-B365-B2941148EC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672" y="1438443"/>
                <a:ext cx="3002169" cy="710451"/>
              </a:xfrm>
              <a:prstGeom prst="rect">
                <a:avLst/>
              </a:prstGeom>
              <a:blipFill>
                <a:blip r:embed="rId9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EA09B8-AF8D-4EA5-A2CB-61D01C4C5078}"/>
                  </a:ext>
                </a:extLst>
              </p:cNvPr>
              <p:cNvSpPr/>
              <p:nvPr/>
            </p:nvSpPr>
            <p:spPr>
              <a:xfrm>
                <a:off x="7043672" y="2480975"/>
                <a:ext cx="2989343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4</m:t>
                      </m:r>
                      <m:f>
                        <m:fPr>
                          <m:ctrlP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GB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×1</m:t>
                      </m:r>
                      <m:f>
                        <m:fPr>
                          <m:ctrlP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GB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39</m:t>
                          </m:r>
                        </m:num>
                        <m:den>
                          <m: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GB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=7</m:t>
                      </m:r>
                      <m:f>
                        <m:fPr>
                          <m:ctrlP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EA09B8-AF8D-4EA5-A2CB-61D01C4C50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672" y="2480975"/>
                <a:ext cx="2989343" cy="786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D6BC6BB-0597-4714-9402-3DA6A22A2763}"/>
                  </a:ext>
                </a:extLst>
              </p:cNvPr>
              <p:cNvSpPr/>
              <p:nvPr/>
            </p:nvSpPr>
            <p:spPr>
              <a:xfrm>
                <a:off x="7043672" y="3445926"/>
                <a:ext cx="3405035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4</m:t>
                    </m:r>
                    <m:f>
                      <m:f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×1</m:t>
                    </m:r>
                    <m:f>
                      <m:f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189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25</m:t>
                        </m:r>
                      </m:den>
                    </m:f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=7</m:t>
                    </m:r>
                    <m:f>
                      <m:f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14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25</m:t>
                        </m:r>
                      </m:den>
                    </m:f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D6BC6BB-0597-4714-9402-3DA6A22A2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672" y="3445926"/>
                <a:ext cx="3405035" cy="704295"/>
              </a:xfrm>
              <a:prstGeom prst="rect">
                <a:avLst/>
              </a:prstGeom>
              <a:blipFill>
                <a:blip r:embed="rId11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841377-8767-4168-829B-E941C3A1D531}"/>
                  </a:ext>
                </a:extLst>
              </p:cNvPr>
              <p:cNvSpPr/>
              <p:nvPr/>
            </p:nvSpPr>
            <p:spPr>
              <a:xfrm>
                <a:off x="6857211" y="4479258"/>
                <a:ext cx="30566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4</m:t>
                      </m:r>
                      <m:f>
                        <m:fPr>
                          <m:ctrlP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GB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×1</m:t>
                      </m:r>
                      <m:f>
                        <m:fPr>
                          <m:ctrlP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7</m:t>
                          </m:r>
                        </m:den>
                      </m:f>
                      <m:r>
                        <a:rPr kumimoji="0" lang="en-GB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33</m:t>
                          </m:r>
                        </m:num>
                        <m:den>
                          <m: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GB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=6</m:t>
                      </m:r>
                      <m:f>
                        <m:fPr>
                          <m:ctrlP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841377-8767-4168-829B-E941C3A1D5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211" y="4479258"/>
                <a:ext cx="3056670" cy="786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9FD65C-E55E-4ADE-B2E1-9E1A9667E766}"/>
                  </a:ext>
                </a:extLst>
              </p:cNvPr>
              <p:cNvSpPr/>
              <p:nvPr/>
            </p:nvSpPr>
            <p:spPr>
              <a:xfrm>
                <a:off x="6937052" y="5594472"/>
                <a:ext cx="202972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f>
                        <m:fPr>
                          <m:ctrlP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GB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×2</m:t>
                      </m:r>
                      <m:f>
                        <m:fPr>
                          <m:ctrlP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7</m:t>
                          </m:r>
                        </m:den>
                      </m:f>
                      <m:r>
                        <a:rPr kumimoji="0" lang="en-GB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GB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9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9FD65C-E55E-4ADE-B2E1-9E1A9667E7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052" y="5594472"/>
                <a:ext cx="2029722" cy="786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89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9672" y="54965"/>
            <a:ext cx="176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44952" y="57300"/>
            <a:ext cx="176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Turn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5922019" y="0"/>
            <a:ext cx="0" cy="6858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1524000" y="483931"/>
            <a:ext cx="9144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60B414-114B-4C8A-A820-7B5C5C59B80C}"/>
                  </a:ext>
                </a:extLst>
              </p:cNvPr>
              <p:cNvSpPr txBox="1"/>
              <p:nvPr/>
            </p:nvSpPr>
            <p:spPr>
              <a:xfrm>
                <a:off x="1934849" y="809394"/>
                <a:ext cx="1653923" cy="16380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GB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÷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endParaRPr kumimoji="0" lang="en-GB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60B414-114B-4C8A-A820-7B5C5C59B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849" y="809394"/>
                <a:ext cx="1653923" cy="1638013"/>
              </a:xfrm>
              <a:prstGeom prst="rect">
                <a:avLst/>
              </a:prstGeom>
              <a:blipFill>
                <a:blip r:embed="rId2"/>
                <a:stretch>
                  <a:fillRect l="-20221" t="-26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36B12B-00BA-4318-BD41-41F8C808CF16}"/>
                  </a:ext>
                </a:extLst>
              </p:cNvPr>
              <p:cNvSpPr txBox="1"/>
              <p:nvPr/>
            </p:nvSpPr>
            <p:spPr>
              <a:xfrm>
                <a:off x="7159829" y="910564"/>
                <a:ext cx="1653923" cy="16987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GB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÷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endParaRPr kumimoji="0" lang="en-GB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36B12B-00BA-4318-BD41-41F8C808C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829" y="910564"/>
                <a:ext cx="1653923" cy="1698735"/>
              </a:xfrm>
              <a:prstGeom prst="rect">
                <a:avLst/>
              </a:prstGeom>
              <a:blipFill>
                <a:blip r:embed="rId3"/>
                <a:stretch>
                  <a:fillRect l="-20664" t="-2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536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304</Words>
  <Application>Microsoft Office PowerPoint</Application>
  <PresentationFormat>Widescreen</PresentationFormat>
  <Paragraphs>128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Gill Sans MT</vt:lpstr>
      <vt:lpstr>Times New Roman</vt:lpstr>
      <vt:lpstr>Office Theme</vt:lpstr>
      <vt:lpstr>1_Office Theme</vt:lpstr>
      <vt:lpstr>2_Office Theme</vt:lpstr>
      <vt:lpstr>4_Office Theme</vt:lpstr>
      <vt:lpstr>3_Office Theme</vt:lpstr>
      <vt:lpstr>PowerPoint Presentation</vt:lpstr>
      <vt:lpstr>Multiplying and Dividing Fractions with Mixed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Naeem Abbas</dc:creator>
  <cp:lastModifiedBy>Stephanie Bagley</cp:lastModifiedBy>
  <cp:revision>74</cp:revision>
  <dcterms:created xsi:type="dcterms:W3CDTF">2018-09-23T21:01:43Z</dcterms:created>
  <dcterms:modified xsi:type="dcterms:W3CDTF">2020-06-19T15:58:59Z</dcterms:modified>
</cp:coreProperties>
</file>