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18" r:id="rId4"/>
    <p:sldId id="292" r:id="rId5"/>
    <p:sldId id="326" r:id="rId6"/>
    <p:sldId id="297" r:id="rId7"/>
    <p:sldId id="299" r:id="rId8"/>
    <p:sldId id="300" r:id="rId9"/>
    <p:sldId id="301" r:id="rId10"/>
    <p:sldId id="319" r:id="rId11"/>
    <p:sldId id="321" r:id="rId12"/>
    <p:sldId id="327" r:id="rId13"/>
    <p:sldId id="315" r:id="rId14"/>
    <p:sldId id="293" r:id="rId15"/>
    <p:sldId id="257" r:id="rId16"/>
    <p:sldId id="258" r:id="rId17"/>
    <p:sldId id="260" r:id="rId18"/>
    <p:sldId id="259" r:id="rId19"/>
    <p:sldId id="322" r:id="rId20"/>
    <p:sldId id="323" r:id="rId21"/>
    <p:sldId id="325" r:id="rId22"/>
    <p:sldId id="324" r:id="rId2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  <a:srgbClr val="FF5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88BF-1499-4A93-9C9C-79C781898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B2179-B5FC-4A4B-9D92-4D6B2959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7C39-FB00-4BDA-9652-DF12DB39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82DE-FBE7-44BD-8D0F-5E4C0E94842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5E7CB-5070-4E19-8527-7D2FEF31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52F91-5764-473E-B116-54BE78B1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9B5-6BB7-4D33-9BCF-D8441A5D6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6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B86A-AD66-4BC7-99B6-09771B363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0FC39-EDD3-44EF-AD77-8B3566548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E4E85-5E23-41A9-BB66-68036414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82DE-FBE7-44BD-8D0F-5E4C0E94842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65B8B-8640-4DE4-92B8-986D2FB7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91E3-425A-4577-A9A2-252545C0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9B5-6BB7-4D33-9BCF-D8441A5D6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3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F2512-499C-46D7-85CF-A4E633339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66971-FDD9-4B2C-A8AE-8EBD0C7D1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AA3B0-6BF4-43D0-80E6-8E0903ED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82DE-FBE7-44BD-8D0F-5E4C0E94842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4A08A-8400-4946-8792-BB8661D0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E4EFF-378E-484B-8EA7-A514ECC8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9B5-6BB7-4D33-9BCF-D8441A5D6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905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32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667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233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69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85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55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545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90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B7DDA-CECC-42A4-8A87-AFDA7C6C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7B820-DA84-42C5-A478-55BCFD486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F8C0C-528F-4EB9-AB63-A9D8080A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82DE-FBE7-44BD-8D0F-5E4C0E94842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62909-B8F6-4DAF-B481-FC2FAAF0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E7BF2-6CF2-4D89-A967-921104AC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9B5-6BB7-4D33-9BCF-D8441A5D6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192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739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10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01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517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0848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11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064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3FF9-D8AE-42A4-891C-707B5394FD87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A60F-36FA-4FA4-89B0-D43B1C1B13ED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10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1CF1-8532-4588-A8EF-095BAD12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67705-CDAE-4BFA-893A-1F2DB3969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E8FE-53E9-46F2-A2FC-BC45E8F0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82DE-FBE7-44BD-8D0F-5E4C0E94842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12C7D-DE52-4DDF-807B-31331C618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24445-4EEC-4F57-9913-13E1779E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9B5-6BB7-4D33-9BCF-D8441A5D6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2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F5DC-BBB3-40F7-8E3F-B09F45A4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C40A7-7854-46F6-852E-94D39CAD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76D5A-AFA7-4AFF-935D-6D7037827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1584F-BF11-4E60-9A1E-57A2031D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82DE-FBE7-44BD-8D0F-5E4C0E94842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B0BA9-0172-4529-B2A0-EE926B1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BAA4F-4FEA-4728-8FF9-E6BCBB87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9B5-6BB7-4D33-9BCF-D8441A5D6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0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7BC0C-BB00-4DBF-AEAC-A39546A4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33163-13A2-40A1-BF77-5ADBBFB25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72C86-E1E4-4524-8E0F-1CB9EEB16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05822-8482-4C64-AD0C-A7AE2DF3D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E7E1D-2C3F-4604-B374-33F0274C3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B898CB-32E7-4F45-8037-22566A71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82DE-FBE7-44BD-8D0F-5E4C0E94842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E79A6C-7402-4CB1-8E95-CBB93A4B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10210-7B21-4A1D-AAFB-944D7C44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9B5-6BB7-4D33-9BCF-D8441A5D6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2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F084-9E09-4EA7-8818-A3B9C5EB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AA052-6336-4041-94E4-E0AB3871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82DE-FBE7-44BD-8D0F-5E4C0E94842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DDDAD-385A-491A-B784-0581EB9E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2215F-A5E0-43DD-923D-9A17579A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9B5-6BB7-4D33-9BCF-D8441A5D6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E821B1-0450-42C0-A2E5-F8003100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82DE-FBE7-44BD-8D0F-5E4C0E94842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35000-BB8D-4D78-9B48-C071F83E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E23EA-1338-40D2-A102-D3211DA1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9B5-6BB7-4D33-9BCF-D8441A5D6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0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C4C2-644A-463C-879C-9C03AB89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F4C85-B2DC-446E-A858-12A612246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2F2ED-3860-4891-AC38-4C2F6B7B1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274D3-A55B-4ABC-8053-1E01BA65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82DE-FBE7-44BD-8D0F-5E4C0E94842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8B502-E978-4F06-B803-005AE239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AA7CE-D9AE-446E-ADFA-98404170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9B5-6BB7-4D33-9BCF-D8441A5D6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5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2932-338E-4161-BF2C-F63F776E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EBF3E-C79B-46F9-81F3-D6162B0E0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09AF-9B68-43C7-BF41-5C4FF0870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AB8C9-35B1-4053-B227-2D7F11B2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82DE-FBE7-44BD-8D0F-5E4C0E94842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049B6-3A13-45E4-8452-E887D059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AED93-7462-4805-9563-708333C0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9B5-6BB7-4D33-9BCF-D8441A5D6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5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6BAE1-B5F1-4108-89CA-5C4434A1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FFE65-903C-414B-AFD3-2ECA5720D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5D2E2-9EDD-4DD8-9AF8-3E7DD9283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82DE-FBE7-44BD-8D0F-5E4C0E94842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83765-0BAB-4A19-BDB0-9578FE850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4FA4F-69ED-4927-BB62-6FCE45145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89B5-6BB7-4D33-9BCF-D8441A5D6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8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2F2E7-C7BE-4B2B-A4A0-BE45BB9A94A5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85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C7295-91CE-4F52-8C6B-3CDD78354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392" y="-2479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Contemporary Issues in Sport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2020B4-6836-446F-A06D-0EE1A539F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022183"/>
              </p:ext>
            </p:extLst>
          </p:nvPr>
        </p:nvGraphicFramePr>
        <p:xfrm>
          <a:off x="1298448" y="4122301"/>
          <a:ext cx="900988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4944">
                  <a:extLst>
                    <a:ext uri="{9D8B030D-6E8A-4147-A177-3AD203B41FA5}">
                      <a16:colId xmlns:a16="http://schemas.microsoft.com/office/drawing/2014/main" val="2554876525"/>
                    </a:ext>
                  </a:extLst>
                </a:gridCol>
                <a:gridCol w="4504944">
                  <a:extLst>
                    <a:ext uri="{9D8B030D-6E8A-4147-A177-3AD203B41FA5}">
                      <a16:colId xmlns:a16="http://schemas.microsoft.com/office/drawing/2014/main" val="859294283"/>
                    </a:ext>
                  </a:extLst>
                </a:gridCol>
              </a:tblGrid>
              <a:tr h="398622">
                <a:tc>
                  <a:txBody>
                    <a:bodyPr/>
                    <a:lstStyle/>
                    <a:p>
                      <a:r>
                        <a:rPr lang="en-GB" sz="28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OUTSTANDING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31296"/>
                  </a:ext>
                </a:extLst>
              </a:tr>
              <a:tr h="39862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Identify a range of user groups and barriers they may face to be involved in 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Link 3 use groups, barriers and offer a possible solution that’s means they could participate in 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8901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E77E51E-60F9-40CB-BC1F-7517931209FB}"/>
              </a:ext>
            </a:extLst>
          </p:cNvPr>
          <p:cNvSpPr txBox="1"/>
          <p:nvPr/>
        </p:nvSpPr>
        <p:spPr>
          <a:xfrm>
            <a:off x="477521" y="2560054"/>
            <a:ext cx="1181576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Pupils at home!</a:t>
            </a:r>
          </a:p>
          <a:p>
            <a:r>
              <a:rPr lang="en-GB" sz="2800" dirty="0"/>
              <a:t>Work through the PowerPoint and complete any task that is in a yellow  box using the PowerPoint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94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200776"/>
            <a:ext cx="10921999" cy="1280890"/>
          </a:xfrm>
        </p:spPr>
        <p:txBody>
          <a:bodyPr>
            <a:noAutofit/>
          </a:bodyPr>
          <a:lstStyle/>
          <a:p>
            <a:pPr algn="ctr"/>
            <a:r>
              <a:rPr lang="en-GB" sz="7200" b="1" u="sng" dirty="0"/>
              <a:t>Awareness of activity Provision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690" y="2007482"/>
            <a:ext cx="10837334" cy="3777622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>
                    <a:lumMod val="50000"/>
                  </a:schemeClr>
                </a:solidFill>
              </a:rPr>
              <a:t>People </a:t>
            </a:r>
            <a:r>
              <a:rPr lang="en-GB" sz="4400" u="sng" dirty="0">
                <a:solidFill>
                  <a:schemeClr val="bg1">
                    <a:lumMod val="50000"/>
                  </a:schemeClr>
                </a:solidFill>
              </a:rPr>
              <a:t>not aware </a:t>
            </a:r>
            <a:r>
              <a:rPr lang="en-GB" sz="4400" dirty="0">
                <a:solidFill>
                  <a:schemeClr val="bg1">
                    <a:lumMod val="50000"/>
                  </a:schemeClr>
                </a:solidFill>
              </a:rPr>
              <a:t>of what is on offer</a:t>
            </a:r>
          </a:p>
          <a:p>
            <a:endParaRPr lang="en-GB" sz="4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4400" dirty="0">
                <a:solidFill>
                  <a:schemeClr val="bg1">
                    <a:lumMod val="50000"/>
                  </a:schemeClr>
                </a:solidFill>
              </a:rPr>
              <a:t>Caused by poor advertising/communication </a:t>
            </a:r>
          </a:p>
          <a:p>
            <a:endParaRPr lang="en-GB" sz="4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4400" dirty="0">
                <a:solidFill>
                  <a:schemeClr val="bg1">
                    <a:lumMod val="50000"/>
                  </a:schemeClr>
                </a:solidFill>
              </a:rPr>
              <a:t>Not enough different sports on offer</a:t>
            </a:r>
          </a:p>
        </p:txBody>
      </p:sp>
    </p:spTree>
    <p:extLst>
      <p:ext uri="{BB962C8B-B14F-4D97-AF65-F5344CB8AC3E}">
        <p14:creationId xmlns:p14="http://schemas.microsoft.com/office/powerpoint/2010/main" val="223462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20761B-B1A5-41AF-BE4C-6FD260EF9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040676"/>
              </p:ext>
            </p:extLst>
          </p:nvPr>
        </p:nvGraphicFramePr>
        <p:xfrm>
          <a:off x="147918" y="255495"/>
          <a:ext cx="11739282" cy="636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435">
                  <a:extLst>
                    <a:ext uri="{9D8B030D-6E8A-4147-A177-3AD203B41FA5}">
                      <a16:colId xmlns:a16="http://schemas.microsoft.com/office/drawing/2014/main" val="2919616536"/>
                    </a:ext>
                  </a:extLst>
                </a:gridCol>
                <a:gridCol w="7785847">
                  <a:extLst>
                    <a:ext uri="{9D8B030D-6E8A-4147-A177-3AD203B41FA5}">
                      <a16:colId xmlns:a16="http://schemas.microsoft.com/office/drawing/2014/main" val="3912781121"/>
                    </a:ext>
                  </a:extLst>
                </a:gridCol>
              </a:tblGrid>
              <a:tr h="934054">
                <a:tc>
                  <a:txBody>
                    <a:bodyPr/>
                    <a:lstStyle/>
                    <a:p>
                      <a:pPr algn="ctr"/>
                      <a:r>
                        <a:rPr lang="en-GB" sz="3600" b="1" u="sng" dirty="0">
                          <a:solidFill>
                            <a:schemeClr val="tx1"/>
                          </a:solidFill>
                        </a:rPr>
                        <a:t>Barrier to Sport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u="sng" dirty="0">
                          <a:solidFill>
                            <a:schemeClr val="tx1"/>
                          </a:solidFill>
                        </a:rPr>
                        <a:t>Examples of this barrier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76166"/>
                  </a:ext>
                </a:extLst>
              </a:tr>
              <a:tr h="1200926">
                <a:tc>
                  <a:txBody>
                    <a:bodyPr/>
                    <a:lstStyle/>
                    <a:p>
                      <a:r>
                        <a:rPr lang="en-GB" sz="2400" dirty="0"/>
                        <a:t>Unemployed/economically disadvantaged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655711"/>
                  </a:ext>
                </a:extLst>
              </a:tr>
              <a:tr h="845096">
                <a:tc>
                  <a:txBody>
                    <a:bodyPr/>
                    <a:lstStyle/>
                    <a:p>
                      <a:r>
                        <a:rPr lang="en-GB" sz="2400" dirty="0"/>
                        <a:t>Lack of role models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29143"/>
                  </a:ext>
                </a:extLst>
              </a:tr>
              <a:tr h="845096">
                <a:tc>
                  <a:txBody>
                    <a:bodyPr/>
                    <a:lstStyle/>
                    <a:p>
                      <a:r>
                        <a:rPr lang="en-GB" sz="2400" dirty="0"/>
                        <a:t>Lack of disposable income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45136"/>
                  </a:ext>
                </a:extLst>
              </a:tr>
              <a:tr h="845096">
                <a:tc>
                  <a:txBody>
                    <a:bodyPr/>
                    <a:lstStyle/>
                    <a:p>
                      <a:r>
                        <a:rPr lang="en-GB" sz="2400" dirty="0"/>
                        <a:t>Work restrictions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476426"/>
                  </a:ext>
                </a:extLst>
              </a:tr>
              <a:tr h="845096">
                <a:tc>
                  <a:txBody>
                    <a:bodyPr/>
                    <a:lstStyle/>
                    <a:p>
                      <a:r>
                        <a:rPr lang="en-GB" sz="2400" dirty="0"/>
                        <a:t>Accessibility to facilitates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342726"/>
                  </a:ext>
                </a:extLst>
              </a:tr>
              <a:tr h="845096">
                <a:tc>
                  <a:txBody>
                    <a:bodyPr/>
                    <a:lstStyle/>
                    <a:p>
                      <a:r>
                        <a:rPr lang="en-GB" sz="2400" dirty="0"/>
                        <a:t>Awareness of provision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525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79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3CCBC-0D05-449F-A0B3-87B53F0C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776"/>
            <a:ext cx="10515600" cy="3762597"/>
          </a:xfrm>
        </p:spPr>
        <p:txBody>
          <a:bodyPr>
            <a:normAutofit/>
          </a:bodyPr>
          <a:lstStyle/>
          <a:p>
            <a:pPr algn="ctr"/>
            <a:r>
              <a:rPr lang="en-GB" sz="19900" b="1" u="sng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206084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491" y="3282806"/>
            <a:ext cx="5629022" cy="317009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F79646"/>
                </a:solidFill>
              </a:rPr>
              <a:t>Provision</a:t>
            </a:r>
            <a:endParaRPr lang="en-US" b="1" u="sng" dirty="0"/>
          </a:p>
          <a:p>
            <a:pPr marL="171450" indent="-171450">
              <a:buFont typeface="Wingdings" charset="2"/>
              <a:buChar char="q"/>
            </a:pPr>
            <a:r>
              <a:rPr lang="en-US" sz="3200" b="1" dirty="0"/>
              <a:t>Programming sessions</a:t>
            </a:r>
            <a:r>
              <a:rPr lang="en-US" sz="3200" dirty="0"/>
              <a:t> for use by different user groups </a:t>
            </a:r>
          </a:p>
          <a:p>
            <a:pPr marL="171450" indent="-171450">
              <a:buFont typeface="Wingdings" charset="2"/>
              <a:buChar char="q"/>
            </a:pPr>
            <a:r>
              <a:rPr lang="en-US" sz="3200" b="1" dirty="0"/>
              <a:t>Planning of times </a:t>
            </a:r>
            <a:r>
              <a:rPr lang="en-US" sz="3200" dirty="0"/>
              <a:t>to suit different user groups </a:t>
            </a:r>
          </a:p>
          <a:p>
            <a:pPr marL="171450" indent="-171450">
              <a:buFont typeface="Wingdings" charset="2"/>
              <a:buChar char="q"/>
            </a:pPr>
            <a:r>
              <a:rPr lang="en-US" sz="3200" b="1" dirty="0"/>
              <a:t>Providing appropriate activity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307312"/>
            <a:ext cx="5693925" cy="25545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000" b="1" u="sng" dirty="0">
                <a:solidFill>
                  <a:srgbClr val="F79646"/>
                </a:solidFill>
              </a:rPr>
              <a:t>Promotion</a:t>
            </a:r>
            <a:endParaRPr lang="en-US" b="1" u="sng" dirty="0"/>
          </a:p>
          <a:p>
            <a:pPr marL="171450" indent="-171450">
              <a:buFont typeface="Wingdings" charset="2"/>
              <a:buChar char="q"/>
            </a:pPr>
            <a:r>
              <a:rPr lang="en-US" sz="4000" b="1" dirty="0"/>
              <a:t>Targeted promotion </a:t>
            </a:r>
          </a:p>
          <a:p>
            <a:pPr marL="171450" indent="-171450">
              <a:buFont typeface="Wingdings" charset="2"/>
              <a:buChar char="q"/>
            </a:pPr>
            <a:r>
              <a:rPr lang="en-US" sz="4000" b="1" dirty="0"/>
              <a:t>Using role models</a:t>
            </a:r>
          </a:p>
          <a:p>
            <a:pPr marL="171450" indent="-171450">
              <a:buFont typeface="Wingdings" charset="2"/>
              <a:buChar char="q"/>
            </a:pPr>
            <a:r>
              <a:rPr lang="en-US" sz="4000" b="1" dirty="0"/>
              <a:t>Initiatives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125578" y="3269552"/>
            <a:ext cx="4208015" cy="34778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F79646"/>
                </a:solidFill>
              </a:rPr>
              <a:t>Access</a:t>
            </a:r>
            <a:endParaRPr lang="en-US" b="1" u="sng" dirty="0">
              <a:solidFill>
                <a:srgbClr val="F79646"/>
              </a:solidFill>
            </a:endParaRPr>
          </a:p>
          <a:p>
            <a:pPr marL="171450" indent="-171450">
              <a:buFont typeface="Wingdings" charset="2"/>
              <a:buChar char="q"/>
            </a:pPr>
            <a:r>
              <a:rPr lang="en-US" sz="3600" b="1" dirty="0"/>
              <a:t>Access to facilities </a:t>
            </a:r>
          </a:p>
          <a:p>
            <a:pPr marL="171450" indent="-171450">
              <a:buFont typeface="Wingdings" charset="2"/>
              <a:buChar char="q"/>
            </a:pPr>
            <a:r>
              <a:rPr lang="en-US" sz="3600" b="1" dirty="0"/>
              <a:t>Access to equipment </a:t>
            </a:r>
          </a:p>
          <a:p>
            <a:pPr marL="171450" indent="-171450">
              <a:buFont typeface="Wingdings" charset="2"/>
              <a:buChar char="q"/>
            </a:pPr>
            <a:r>
              <a:rPr lang="en-US" sz="3600" b="1" dirty="0"/>
              <a:t>Sensible pricing/concessions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4" b="93113" l="2051" r="97949">
                        <a14:foregroundMark x1="13162" y1="58278" x2="10256" y2="73642"/>
                        <a14:foregroundMark x1="31966" y1="90993" x2="22393" y2="89934"/>
                        <a14:foregroundMark x1="50256" y1="32715" x2="45983" y2="71523"/>
                        <a14:foregroundMark x1="13162" y1="40662" x2="13162" y2="44636"/>
                        <a14:foregroundMark x1="18462" y1="46623" x2="8889" y2="50464"/>
                        <a14:foregroundMark x1="25128" y1="48874" x2="25128" y2="53510"/>
                        <a14:foregroundMark x1="29402" y1="39338" x2="36068" y2="45695"/>
                        <a14:foregroundMark x1="45641" y1="44636" x2="39145" y2="44371"/>
                        <a14:foregroundMark x1="21880" y1="37748" x2="24274" y2="41325"/>
                        <a14:foregroundMark x1="17094" y1="38808" x2="9573" y2="38808"/>
                        <a14:foregroundMark x1="7009" y1="39338" x2="3761" y2="48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35879">
            <a:off x="544506" y="-348931"/>
            <a:ext cx="2996311" cy="3867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6275" y="4669536"/>
            <a:ext cx="1263650" cy="1996881"/>
          </a:xfrm>
          <a:prstGeom prst="rect">
            <a:avLst/>
          </a:prstGeom>
        </p:spPr>
      </p:pic>
      <p:pic>
        <p:nvPicPr>
          <p:cNvPr id="12" name="Picture 2" descr="Image result for writing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50" y="1126995"/>
            <a:ext cx="2584309" cy="19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42E4-6C4B-47A9-87BD-7D70318D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30E8D-DD1F-4173-9F71-1C42DB9C0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49FE7-D0D9-41D3-B353-A63BCCB2F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0" t="25496" r="57700" b="30942"/>
          <a:stretch/>
        </p:blipFill>
        <p:spPr>
          <a:xfrm>
            <a:off x="162416" y="756892"/>
            <a:ext cx="11547983" cy="5899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1F8FCE-D8A2-42E9-80B4-D185764C6FF6}"/>
              </a:ext>
            </a:extLst>
          </p:cNvPr>
          <p:cNvSpPr txBox="1"/>
          <p:nvPr/>
        </p:nvSpPr>
        <p:spPr>
          <a:xfrm>
            <a:off x="188118" y="185265"/>
            <a:ext cx="1181576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Complete the exam questions and then use the mark scheme to mark them</a:t>
            </a:r>
            <a:endParaRPr lang="en-GB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AFC75-A402-4562-B26F-6CB60235E6B8}"/>
              </a:ext>
            </a:extLst>
          </p:cNvPr>
          <p:cNvSpPr txBox="1"/>
          <p:nvPr/>
        </p:nvSpPr>
        <p:spPr>
          <a:xfrm>
            <a:off x="1781195" y="2045441"/>
            <a:ext cx="915126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Answer in this box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D4DFA6-6973-4F14-B45C-2B9DDC5F388C}"/>
              </a:ext>
            </a:extLst>
          </p:cNvPr>
          <p:cNvSpPr txBox="1"/>
          <p:nvPr/>
        </p:nvSpPr>
        <p:spPr>
          <a:xfrm>
            <a:off x="1781195" y="4422637"/>
            <a:ext cx="9151264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Answer in this box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8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D2EA-DF05-49EC-956C-08FE17D2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6AD84-2443-4375-8C0C-41D25B26C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2FD15-EE46-437D-B465-9BC3CAEC5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0" t="14473" r="58650" b="26028"/>
          <a:stretch/>
        </p:blipFill>
        <p:spPr>
          <a:xfrm>
            <a:off x="1728216" y="0"/>
            <a:ext cx="9073896" cy="6775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947399-00E1-4722-8F60-5CE0821CFF14}"/>
              </a:ext>
            </a:extLst>
          </p:cNvPr>
          <p:cNvSpPr/>
          <p:nvPr/>
        </p:nvSpPr>
        <p:spPr>
          <a:xfrm>
            <a:off x="10559350" y="2338186"/>
            <a:ext cx="15888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Jan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E1EF8-324F-4DAA-A588-5F21067B5DD3}"/>
              </a:ext>
            </a:extLst>
          </p:cNvPr>
          <p:cNvSpPr txBox="1"/>
          <p:nvPr/>
        </p:nvSpPr>
        <p:spPr>
          <a:xfrm>
            <a:off x="2977985" y="1461023"/>
            <a:ext cx="7161098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Answer in this box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9F00E-179D-4D11-AACD-C00E795AF69C}"/>
              </a:ext>
            </a:extLst>
          </p:cNvPr>
          <p:cNvSpPr txBox="1"/>
          <p:nvPr/>
        </p:nvSpPr>
        <p:spPr>
          <a:xfrm>
            <a:off x="2803173" y="4811318"/>
            <a:ext cx="733591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Answer in this box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1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CE59A-8C8E-4A93-A42E-DC7E60C4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7BAE-CA4F-434D-856A-37FB7D116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438A4-5E5E-4B61-AB39-D9476E982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0" t="18058" r="52700" b="21379"/>
          <a:stretch/>
        </p:blipFill>
        <p:spPr>
          <a:xfrm>
            <a:off x="252289" y="131064"/>
            <a:ext cx="11687422" cy="65958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CDEA90-0078-4EE7-8882-5DBEF84DF3F4}"/>
              </a:ext>
            </a:extLst>
          </p:cNvPr>
          <p:cNvSpPr/>
          <p:nvPr/>
        </p:nvSpPr>
        <p:spPr>
          <a:xfrm>
            <a:off x="10559350" y="2338186"/>
            <a:ext cx="15888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Jan </a:t>
            </a: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06036-D0CB-4CD7-AFB4-6E4E4699AF5A}"/>
              </a:ext>
            </a:extLst>
          </p:cNvPr>
          <p:cNvSpPr txBox="1"/>
          <p:nvPr/>
        </p:nvSpPr>
        <p:spPr>
          <a:xfrm>
            <a:off x="1510870" y="1608403"/>
            <a:ext cx="904848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Answer in this box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0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3725-E962-4C03-B596-1511F0FA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94A55-76DC-4581-87F8-8017CCDC5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7738A-14CF-4054-821F-8D9EA57CC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0" t="16067" r="53750" b="16602"/>
          <a:stretch/>
        </p:blipFill>
        <p:spPr>
          <a:xfrm>
            <a:off x="536448" y="11486"/>
            <a:ext cx="10911840" cy="68465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DE072C-86D1-4C82-9E8F-F6DE90596061}"/>
              </a:ext>
            </a:extLst>
          </p:cNvPr>
          <p:cNvSpPr/>
          <p:nvPr/>
        </p:nvSpPr>
        <p:spPr>
          <a:xfrm>
            <a:off x="10559351" y="1326250"/>
            <a:ext cx="15888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Jan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D4F6C-F114-43C3-9DC4-876F757F3A8E}"/>
              </a:ext>
            </a:extLst>
          </p:cNvPr>
          <p:cNvSpPr txBox="1"/>
          <p:nvPr/>
        </p:nvSpPr>
        <p:spPr>
          <a:xfrm>
            <a:off x="2118227" y="1514812"/>
            <a:ext cx="8346636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Answer in this box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667EE-7849-40E6-8153-013181DB67DD}"/>
              </a:ext>
            </a:extLst>
          </p:cNvPr>
          <p:cNvSpPr txBox="1"/>
          <p:nvPr/>
        </p:nvSpPr>
        <p:spPr>
          <a:xfrm>
            <a:off x="2889192" y="4377588"/>
            <a:ext cx="767015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Answer in this box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1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10F23-D830-4AE1-AB1D-A2D292D3A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5F7F6-958D-45D8-A0D3-1322CFE91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" t="21777" r="50000" b="26160"/>
          <a:stretch/>
        </p:blipFill>
        <p:spPr>
          <a:xfrm>
            <a:off x="387096" y="1690688"/>
            <a:ext cx="10466708" cy="4169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FCDCA5-32E6-4F48-9BFE-0BA8B0D4950F}"/>
              </a:ext>
            </a:extLst>
          </p:cNvPr>
          <p:cNvSpPr/>
          <p:nvPr/>
        </p:nvSpPr>
        <p:spPr>
          <a:xfrm>
            <a:off x="2657856" y="-196126"/>
            <a:ext cx="73456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May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2017 – Mark Scheme</a:t>
            </a:r>
          </a:p>
        </p:txBody>
      </p:sp>
    </p:spTree>
    <p:extLst>
      <p:ext uri="{BB962C8B-B14F-4D97-AF65-F5344CB8AC3E}">
        <p14:creationId xmlns:p14="http://schemas.microsoft.com/office/powerpoint/2010/main" val="592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7748-CFB8-4BA8-B57D-78660E44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AD8F8-1E0B-4C42-8C38-F4AF91ACE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3450E-7183-4461-83F8-15A2033BC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9" t="17262" r="55100" b="26957"/>
          <a:stretch/>
        </p:blipFill>
        <p:spPr>
          <a:xfrm>
            <a:off x="243840" y="365125"/>
            <a:ext cx="11070168" cy="58118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94203D-F28C-4C5E-9DF0-C16182CAD11B}"/>
              </a:ext>
            </a:extLst>
          </p:cNvPr>
          <p:cNvSpPr/>
          <p:nvPr/>
        </p:nvSpPr>
        <p:spPr>
          <a:xfrm>
            <a:off x="7461992" y="1825625"/>
            <a:ext cx="4272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Jan 2018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Mark Scheme</a:t>
            </a:r>
          </a:p>
        </p:txBody>
      </p:sp>
    </p:spTree>
    <p:extLst>
      <p:ext uri="{BB962C8B-B14F-4D97-AF65-F5344CB8AC3E}">
        <p14:creationId xmlns:p14="http://schemas.microsoft.com/office/powerpoint/2010/main" val="8228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28089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Comic Sans MS" panose="030F0702030302020204" pitchFamily="66" charset="0"/>
              </a:rPr>
              <a:t>The different user groups who may </a:t>
            </a:r>
            <a:br>
              <a:rPr lang="en-US" sz="3600" b="1" u="sng" dirty="0">
                <a:latin typeface="Comic Sans MS" panose="030F0702030302020204" pitchFamily="66" charset="0"/>
              </a:rPr>
            </a:br>
            <a:r>
              <a:rPr lang="en-US" sz="3600" b="1" u="sng" dirty="0">
                <a:latin typeface="Comic Sans MS" panose="030F0702030302020204" pitchFamily="66" charset="0"/>
              </a:rPr>
              <a:t>participate in sport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902978" y="540920"/>
            <a:ext cx="9342781" cy="45985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600" dirty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rgbClr val="FF6600"/>
                </a:solidFill>
              </a:rPr>
              <a:t>Ethnic minorities, </a:t>
            </a:r>
          </a:p>
          <a:p>
            <a:r>
              <a:rPr lang="en-GB" sz="3600" dirty="0">
                <a:solidFill>
                  <a:srgbClr val="FF6600"/>
                </a:solidFill>
              </a:rPr>
              <a:t>Retired people/over 50’s, </a:t>
            </a:r>
          </a:p>
          <a:p>
            <a:r>
              <a:rPr lang="en-GB" sz="3600" dirty="0">
                <a:solidFill>
                  <a:srgbClr val="FF6600"/>
                </a:solidFill>
              </a:rPr>
              <a:t>Teenagers, </a:t>
            </a:r>
          </a:p>
          <a:p>
            <a:r>
              <a:rPr lang="en-GB" sz="3600" dirty="0">
                <a:solidFill>
                  <a:srgbClr val="FF6600"/>
                </a:solidFill>
              </a:rPr>
              <a:t>Children (0-13), </a:t>
            </a:r>
          </a:p>
          <a:p>
            <a:r>
              <a:rPr lang="en-GB" sz="3600" dirty="0">
                <a:solidFill>
                  <a:srgbClr val="FF6600"/>
                </a:solidFill>
              </a:rPr>
              <a:t>Unemployed/economically disadvantaged, </a:t>
            </a:r>
          </a:p>
          <a:p>
            <a:r>
              <a:rPr lang="en-GB" sz="3600" dirty="0">
                <a:solidFill>
                  <a:srgbClr val="FF6600"/>
                </a:solidFill>
              </a:rPr>
              <a:t>Working single’s &amp; couples </a:t>
            </a:r>
          </a:p>
          <a:p>
            <a:r>
              <a:rPr lang="en-GB" sz="3600" dirty="0">
                <a:solidFill>
                  <a:srgbClr val="FF6600"/>
                </a:solidFill>
              </a:rPr>
              <a:t>Disabled  </a:t>
            </a:r>
          </a:p>
        </p:txBody>
      </p:sp>
    </p:spTree>
    <p:extLst>
      <p:ext uri="{BB962C8B-B14F-4D97-AF65-F5344CB8AC3E}">
        <p14:creationId xmlns:p14="http://schemas.microsoft.com/office/powerpoint/2010/main" val="5933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26A3D-2836-411E-BB45-F7B123BA6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" t="30543" r="47600" b="25364"/>
          <a:stretch/>
        </p:blipFill>
        <p:spPr>
          <a:xfrm>
            <a:off x="541429" y="2367116"/>
            <a:ext cx="11109142" cy="35947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D6F92B-BD51-4E23-868C-186B44E88341}"/>
              </a:ext>
            </a:extLst>
          </p:cNvPr>
          <p:cNvSpPr/>
          <p:nvPr/>
        </p:nvSpPr>
        <p:spPr>
          <a:xfrm>
            <a:off x="4382810" y="246205"/>
            <a:ext cx="41152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Jan 2018</a:t>
            </a: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Mark Scheme</a:t>
            </a:r>
          </a:p>
        </p:txBody>
      </p:sp>
    </p:spTree>
    <p:extLst>
      <p:ext uri="{BB962C8B-B14F-4D97-AF65-F5344CB8AC3E}">
        <p14:creationId xmlns:p14="http://schemas.microsoft.com/office/powerpoint/2010/main" val="25193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9323-62E0-493D-87E8-88185C0B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D158F-5EA7-4081-A1F7-133B3EDCE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6A7E0-7ADD-43CF-B14B-9DA0B9E8B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0" t="26028" r="54800" b="35751"/>
          <a:stretch/>
        </p:blipFill>
        <p:spPr>
          <a:xfrm>
            <a:off x="236360" y="951402"/>
            <a:ext cx="11719279" cy="42583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75F7B6-1B68-4A54-955A-042BDBC9187C}"/>
              </a:ext>
            </a:extLst>
          </p:cNvPr>
          <p:cNvSpPr/>
          <p:nvPr/>
        </p:nvSpPr>
        <p:spPr>
          <a:xfrm>
            <a:off x="7674172" y="5029435"/>
            <a:ext cx="4272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Jan 2019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Mark Scheme</a:t>
            </a:r>
          </a:p>
        </p:txBody>
      </p:sp>
    </p:spTree>
    <p:extLst>
      <p:ext uri="{BB962C8B-B14F-4D97-AF65-F5344CB8AC3E}">
        <p14:creationId xmlns:p14="http://schemas.microsoft.com/office/powerpoint/2010/main" val="73013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4" y="9133"/>
            <a:ext cx="5507883" cy="1214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0092" y="1620251"/>
            <a:ext cx="10962996" cy="521373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Employment/time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Work restrictions and family commitments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Disposable income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Accessibility of facilities/equipment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Lack of role models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Provision of activities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Awareness of activity provision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750" y1="85246" x2="61250" y2="83934"/>
                        <a14:foregroundMark x1="57875" y1="83607" x2="52375" y2="85410"/>
                        <a14:foregroundMark x1="50750" y1="82541" x2="49125" y2="81230"/>
                        <a14:foregroundMark x1="52750" y1="82131" x2="51375" y2="82131"/>
                        <a14:foregroundMark x1="52750" y1="78770" x2="35375" y2="82541"/>
                        <a14:foregroundMark x1="32375" y1="88443" x2="28625" y2="88443"/>
                        <a14:foregroundMark x1="19250" y1="82541" x2="18375" y2="86066"/>
                        <a14:foregroundMark x1="23375" y1="86639" x2="19500" y2="88607"/>
                        <a14:foregroundMark x1="14625" y1="83033" x2="14375" y2="85902"/>
                        <a14:foregroundMark x1="31000" y1="40984" x2="33000" y2="41148"/>
                        <a14:foregroundMark x1="31000" y1="42459" x2="30000" y2="44016"/>
                        <a14:foregroundMark x1="33250" y1="43852" x2="29375" y2="45082"/>
                        <a14:foregroundMark x1="29625" y1="41148" x2="28000" y2="429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960258" y="1"/>
            <a:ext cx="1707742" cy="2788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08" b="90000" l="846" r="100000">
                        <a14:foregroundMark x1="49692" y1="28077" x2="49692" y2="30769"/>
                        <a14:foregroundMark x1="67615" y1="33769" x2="65462" y2="35923"/>
                        <a14:foregroundMark x1="63846" y1="44615" x2="57923" y2="48538"/>
                        <a14:foregroundMark x1="42692" y1="44077" x2="38538" y2="47615"/>
                        <a14:foregroundMark x1="34538" y1="36308" x2="31846" y2="34308"/>
                        <a14:foregroundMark x1="36385" y1="51923" x2="35462" y2="58462"/>
                        <a14:foregroundMark x1="62231" y1="52308" x2="62231" y2="58615"/>
                        <a14:foregroundMark x1="50538" y1="39000" x2="50538" y2="52308"/>
                        <a14:foregroundMark x1="50000" y1="57000" x2="50000" y2="69385"/>
                        <a14:foregroundMark x1="49692" y1="74077" x2="49692" y2="78231"/>
                        <a14:foregroundMark x1="65462" y1="67385" x2="68154" y2="70077"/>
                        <a14:foregroundMark x1="76077" y1="51923" x2="71077" y2="51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2420" y="-192231"/>
            <a:ext cx="1801271" cy="1801271"/>
          </a:xfrm>
          <a:prstGeom prst="rect">
            <a:avLst/>
          </a:prstGeom>
        </p:spPr>
      </p:pic>
      <p:pic>
        <p:nvPicPr>
          <p:cNvPr id="8" name="Picture 2" descr="Image result for writing 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057" y="4706113"/>
            <a:ext cx="2384664" cy="178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2C701A-5D2E-4854-8DDA-B4AEE0861950}"/>
              </a:ext>
            </a:extLst>
          </p:cNvPr>
          <p:cNvSpPr txBox="1"/>
          <p:nvPr/>
        </p:nvSpPr>
        <p:spPr>
          <a:xfrm>
            <a:off x="376237" y="1228397"/>
            <a:ext cx="11815763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Pupils at home!</a:t>
            </a:r>
          </a:p>
          <a:p>
            <a:r>
              <a:rPr lang="en-GB" sz="2800" dirty="0"/>
              <a:t>Link two user groups to barriers they may face from the last two slides</a:t>
            </a:r>
          </a:p>
          <a:p>
            <a:endParaRPr lang="en-GB" sz="2800" dirty="0"/>
          </a:p>
          <a:p>
            <a:r>
              <a:rPr lang="en-GB" sz="2800" u="sng" dirty="0"/>
              <a:t>User group 1:</a:t>
            </a:r>
          </a:p>
          <a:p>
            <a:endParaRPr lang="en-GB" sz="2800" u="sng" dirty="0"/>
          </a:p>
          <a:p>
            <a:r>
              <a:rPr lang="en-GB" sz="2800" u="sng" dirty="0"/>
              <a:t>Barrier they may face:</a:t>
            </a:r>
          </a:p>
          <a:p>
            <a:endParaRPr lang="en-GB" sz="2800" u="sng" dirty="0"/>
          </a:p>
          <a:p>
            <a:r>
              <a:rPr lang="en-GB" sz="2800" u="sng" dirty="0"/>
              <a:t>User group 2:</a:t>
            </a:r>
          </a:p>
          <a:p>
            <a:endParaRPr lang="en-GB" sz="2800" u="sng" dirty="0"/>
          </a:p>
          <a:p>
            <a:r>
              <a:rPr lang="en-GB" sz="2800" u="sng" dirty="0"/>
              <a:t>Barrier they may face: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7959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4671" y="0"/>
            <a:ext cx="12911328" cy="1816607"/>
          </a:xfrm>
        </p:spPr>
        <p:txBody>
          <a:bodyPr>
            <a:normAutofit/>
          </a:bodyPr>
          <a:lstStyle/>
          <a:p>
            <a:pPr algn="ctr"/>
            <a:r>
              <a:rPr lang="en-GB" sz="5400" b="1" u="sng" dirty="0">
                <a:solidFill>
                  <a:srgbClr val="00B0F0"/>
                </a:solidFill>
              </a:rPr>
              <a:t>Unemployment &amp; </a:t>
            </a:r>
            <a:br>
              <a:rPr lang="en-GB" sz="5400" b="1" u="sng" dirty="0">
                <a:solidFill>
                  <a:srgbClr val="00B0F0"/>
                </a:solidFill>
              </a:rPr>
            </a:br>
            <a:r>
              <a:rPr lang="en-GB" sz="5400" b="1" u="sng" dirty="0">
                <a:solidFill>
                  <a:srgbClr val="00B0F0"/>
                </a:solidFill>
              </a:rPr>
              <a:t>economically disadvantaged/time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64" y="2207482"/>
            <a:ext cx="11984736" cy="3777622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rgbClr val="FF6600"/>
                </a:solidFill>
              </a:rPr>
              <a:t>Not have that much free time available </a:t>
            </a:r>
          </a:p>
          <a:p>
            <a:r>
              <a:rPr lang="en-GB" sz="5400" dirty="0">
                <a:solidFill>
                  <a:srgbClr val="FF6600"/>
                </a:solidFill>
              </a:rPr>
              <a:t>Lack of income</a:t>
            </a:r>
          </a:p>
          <a:p>
            <a:r>
              <a:rPr lang="en-GB" sz="5400" dirty="0">
                <a:solidFill>
                  <a:srgbClr val="FF6600"/>
                </a:solidFill>
              </a:rPr>
              <a:t>Lack awareness of suitable sessions</a:t>
            </a:r>
          </a:p>
          <a:p>
            <a:r>
              <a:rPr lang="en-GB" sz="5400" dirty="0">
                <a:solidFill>
                  <a:srgbClr val="FF6600"/>
                </a:solidFill>
              </a:rPr>
              <a:t>May not be motivated to play sport.</a:t>
            </a:r>
          </a:p>
        </p:txBody>
      </p:sp>
    </p:spTree>
    <p:extLst>
      <p:ext uri="{BB962C8B-B14F-4D97-AF65-F5344CB8AC3E}">
        <p14:creationId xmlns:p14="http://schemas.microsoft.com/office/powerpoint/2010/main" val="375637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195055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800" b="1" u="sng" dirty="0">
                <a:solidFill>
                  <a:srgbClr val="7030A0"/>
                </a:solidFill>
              </a:rPr>
              <a:t>Lack of role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16"/>
            <a:ext cx="11582400" cy="4869519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7030A0"/>
                </a:solidFill>
              </a:rPr>
              <a:t>Lack of role models means some areas do not have an inspiration to take part/look up to</a:t>
            </a:r>
          </a:p>
          <a:p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>
                <a:solidFill>
                  <a:srgbClr val="7030A0"/>
                </a:solidFill>
              </a:rPr>
              <a:t>There may not have many female role models in a sport which discourages females athletes to participate</a:t>
            </a:r>
          </a:p>
          <a:p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>
                <a:solidFill>
                  <a:srgbClr val="7030A0"/>
                </a:solidFill>
              </a:rPr>
              <a:t>Some sports do not have many ethnic role models, an example would be a lack of Premier League Asian male footballers</a:t>
            </a:r>
          </a:p>
        </p:txBody>
      </p:sp>
    </p:spTree>
    <p:extLst>
      <p:ext uri="{BB962C8B-B14F-4D97-AF65-F5344CB8AC3E}">
        <p14:creationId xmlns:p14="http://schemas.microsoft.com/office/powerpoint/2010/main" val="38464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0"/>
            <a:ext cx="11366499" cy="1280890"/>
          </a:xfrm>
        </p:spPr>
        <p:txBody>
          <a:bodyPr>
            <a:noAutofit/>
          </a:bodyPr>
          <a:lstStyle/>
          <a:p>
            <a:pPr algn="ctr"/>
            <a:r>
              <a:rPr lang="en-GB" sz="8000" b="1" u="sng" dirty="0">
                <a:solidFill>
                  <a:schemeClr val="accent6">
                    <a:lumMod val="50000"/>
                  </a:schemeClr>
                </a:solidFill>
              </a:rPr>
              <a:t>Lack of disposable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26" y="1540189"/>
            <a:ext cx="11533546" cy="3777622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00B050"/>
                </a:solidFill>
              </a:rPr>
              <a:t>Cannot afford cost of participation</a:t>
            </a:r>
          </a:p>
          <a:p>
            <a:pPr marL="0" indent="0">
              <a:buNone/>
            </a:pPr>
            <a:endParaRPr lang="en-GB" sz="4800" dirty="0">
              <a:solidFill>
                <a:srgbClr val="00B050"/>
              </a:solidFill>
            </a:endParaRPr>
          </a:p>
          <a:p>
            <a:r>
              <a:rPr lang="en-GB" sz="4800" dirty="0">
                <a:solidFill>
                  <a:srgbClr val="00B050"/>
                </a:solidFill>
              </a:rPr>
              <a:t>Cannot afford equipment/clothing for activity</a:t>
            </a:r>
          </a:p>
          <a:p>
            <a:pPr marL="0" indent="0">
              <a:buNone/>
            </a:pPr>
            <a:endParaRPr lang="en-GB" sz="4800" dirty="0">
              <a:solidFill>
                <a:srgbClr val="00B050"/>
              </a:solidFill>
            </a:endParaRPr>
          </a:p>
          <a:p>
            <a:r>
              <a:rPr lang="en-GB" sz="4800" dirty="0">
                <a:solidFill>
                  <a:srgbClr val="00B050"/>
                </a:solidFill>
              </a:rPr>
              <a:t>Cannot afford membership/facilities fees</a:t>
            </a:r>
          </a:p>
        </p:txBody>
      </p:sp>
    </p:spTree>
    <p:extLst>
      <p:ext uri="{BB962C8B-B14F-4D97-AF65-F5344CB8AC3E}">
        <p14:creationId xmlns:p14="http://schemas.microsoft.com/office/powerpoint/2010/main" val="32766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7" y="184690"/>
            <a:ext cx="10799508" cy="1375886"/>
          </a:xfrm>
        </p:spPr>
        <p:txBody>
          <a:bodyPr>
            <a:normAutofit/>
          </a:bodyPr>
          <a:lstStyle/>
          <a:p>
            <a:pPr algn="ctr"/>
            <a:r>
              <a:rPr lang="en-GB" sz="8800" b="1" u="sng" dirty="0"/>
              <a:t>Work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65" y="1900766"/>
            <a:ext cx="11789664" cy="3777622"/>
          </a:xfrm>
        </p:spPr>
        <p:txBody>
          <a:bodyPr>
            <a:normAutofit fontScale="92500" lnSpcReduction="20000"/>
          </a:bodyPr>
          <a:lstStyle/>
          <a:p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May not have time (shift work)</a:t>
            </a:r>
          </a:p>
          <a:p>
            <a:pPr marL="0" indent="0">
              <a:buNone/>
            </a:pPr>
            <a:endParaRPr lang="en-GB" sz="4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Shift work can get in the way</a:t>
            </a:r>
          </a:p>
          <a:p>
            <a:pPr marL="0" indent="0">
              <a:buNone/>
            </a:pPr>
            <a:endParaRPr lang="en-GB" sz="4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May have family commitments outside of work for example some women still seen as </a:t>
            </a:r>
            <a:r>
              <a:rPr lang="en-GB" sz="4400" dirty="0" err="1">
                <a:solidFill>
                  <a:schemeClr val="accent6">
                    <a:lumMod val="50000"/>
                  </a:schemeClr>
                </a:solidFill>
              </a:rPr>
              <a:t>bringuing</a:t>
            </a:r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 up the gamily and not being involved in sport</a:t>
            </a:r>
          </a:p>
        </p:txBody>
      </p:sp>
    </p:spTree>
    <p:extLst>
      <p:ext uri="{BB962C8B-B14F-4D97-AF65-F5344CB8AC3E}">
        <p14:creationId xmlns:p14="http://schemas.microsoft.com/office/powerpoint/2010/main" val="28592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48640"/>
            <a:ext cx="10921999" cy="1280890"/>
          </a:xfrm>
        </p:spPr>
        <p:txBody>
          <a:bodyPr>
            <a:noAutofit/>
          </a:bodyPr>
          <a:lstStyle/>
          <a:p>
            <a:pPr algn="ctr"/>
            <a:r>
              <a:rPr lang="en-GB" sz="9600" b="1" u="sng" dirty="0">
                <a:solidFill>
                  <a:srgbClr val="FF0000"/>
                </a:solidFill>
              </a:rPr>
              <a:t>Accessibility to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22" y="2692230"/>
            <a:ext cx="10552112" cy="3777622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FF3F3F"/>
                </a:solidFill>
              </a:rPr>
              <a:t>May not have available transport</a:t>
            </a:r>
          </a:p>
          <a:p>
            <a:endParaRPr lang="en-GB" sz="4400" dirty="0">
              <a:solidFill>
                <a:srgbClr val="FF3F3F"/>
              </a:solidFill>
            </a:endParaRPr>
          </a:p>
          <a:p>
            <a:r>
              <a:rPr lang="en-GB" sz="4400" dirty="0">
                <a:solidFill>
                  <a:srgbClr val="FF3F3F"/>
                </a:solidFill>
              </a:rPr>
              <a:t>Lack of suitable equipment</a:t>
            </a:r>
          </a:p>
          <a:p>
            <a:endParaRPr lang="en-GB" sz="4400" dirty="0">
              <a:solidFill>
                <a:srgbClr val="FF3F3F"/>
              </a:solidFill>
            </a:endParaRPr>
          </a:p>
          <a:p>
            <a:r>
              <a:rPr lang="en-GB" sz="4400" dirty="0">
                <a:solidFill>
                  <a:srgbClr val="FF3F3F"/>
                </a:solidFill>
              </a:rPr>
              <a:t>Lack of disabled equipment/access</a:t>
            </a:r>
          </a:p>
        </p:txBody>
      </p:sp>
    </p:spTree>
    <p:extLst>
      <p:ext uri="{BB962C8B-B14F-4D97-AF65-F5344CB8AC3E}">
        <p14:creationId xmlns:p14="http://schemas.microsoft.com/office/powerpoint/2010/main" val="5641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488</Words>
  <Application>Microsoft Office PowerPoint</Application>
  <PresentationFormat>Widescreen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Comic Sans MS</vt:lpstr>
      <vt:lpstr>Wingdings</vt:lpstr>
      <vt:lpstr>Wingdings 3</vt:lpstr>
      <vt:lpstr>Office Theme</vt:lpstr>
      <vt:lpstr>2_Wisp</vt:lpstr>
      <vt:lpstr>Contemporary Issues in Sport</vt:lpstr>
      <vt:lpstr>The different user groups who may  participate in sport</vt:lpstr>
      <vt:lpstr>PowerPoint Presentation</vt:lpstr>
      <vt:lpstr>PowerPoint Presentation</vt:lpstr>
      <vt:lpstr>Unemployment &amp;  economically disadvantaged/time</vt:lpstr>
      <vt:lpstr>Lack of role models</vt:lpstr>
      <vt:lpstr>Lack of disposable Income</vt:lpstr>
      <vt:lpstr>Work restrictions</vt:lpstr>
      <vt:lpstr>Accessibility to facilities</vt:lpstr>
      <vt:lpstr>Awareness of activity Provision</vt:lpstr>
      <vt:lpstr>PowerPoint Presentation</vt:lpstr>
      <vt:lpstr>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Moody</dc:creator>
  <cp:lastModifiedBy>Richard Moody</cp:lastModifiedBy>
  <cp:revision>9</cp:revision>
  <cp:lastPrinted>2020-09-15T12:26:37Z</cp:lastPrinted>
  <dcterms:created xsi:type="dcterms:W3CDTF">2020-09-15T06:39:49Z</dcterms:created>
  <dcterms:modified xsi:type="dcterms:W3CDTF">2020-09-18T09:21:30Z</dcterms:modified>
</cp:coreProperties>
</file>