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520" r:id="rId5"/>
    <p:sldId id="488" r:id="rId6"/>
    <p:sldId id="522" r:id="rId7"/>
    <p:sldId id="523" r:id="rId8"/>
    <p:sldId id="492" r:id="rId9"/>
    <p:sldId id="493" r:id="rId10"/>
    <p:sldId id="494" r:id="rId11"/>
    <p:sldId id="549" r:id="rId12"/>
    <p:sldId id="525" r:id="rId13"/>
    <p:sldId id="526" r:id="rId14"/>
    <p:sldId id="527" r:id="rId15"/>
    <p:sldId id="49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sson 3 " id="{40FB8024-6CAD-D843-A386-C4FAAFDF5449}">
          <p14:sldIdLst>
            <p14:sldId id="520"/>
            <p14:sldId id="488"/>
            <p14:sldId id="522"/>
            <p14:sldId id="523"/>
            <p14:sldId id="492"/>
            <p14:sldId id="493"/>
            <p14:sldId id="494"/>
            <p14:sldId id="549"/>
            <p14:sldId id="525"/>
            <p14:sldId id="526"/>
            <p14:sldId id="527"/>
            <p14:sldId id="4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mpuser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45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7C43E2-7799-417A-BD84-501188DDC1B2}" v="4" dt="2020-11-30T11:04:24.0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03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Alex Slater" userId="5cfb82bd-d829-4efb-8c6f-1df32009ba31" providerId="ADAL" clId="{617C43E2-7799-417A-BD84-501188DDC1B2}"/>
    <pc:docChg chg="undo custSel modSld">
      <pc:chgData name="Mrs Alex Slater" userId="5cfb82bd-d829-4efb-8c6f-1df32009ba31" providerId="ADAL" clId="{617C43E2-7799-417A-BD84-501188DDC1B2}" dt="2020-11-30T11:23:23.820" v="152" actId="1076"/>
      <pc:docMkLst>
        <pc:docMk/>
      </pc:docMkLst>
      <pc:sldChg chg="addSp modSp mod">
        <pc:chgData name="Mrs Alex Slater" userId="5cfb82bd-d829-4efb-8c6f-1df32009ba31" providerId="ADAL" clId="{617C43E2-7799-417A-BD84-501188DDC1B2}" dt="2020-11-30T11:23:23.820" v="152" actId="1076"/>
        <pc:sldMkLst>
          <pc:docMk/>
          <pc:sldMk cId="2363336045" sldId="492"/>
        </pc:sldMkLst>
        <pc:spChg chg="mod">
          <ac:chgData name="Mrs Alex Slater" userId="5cfb82bd-d829-4efb-8c6f-1df32009ba31" providerId="ADAL" clId="{617C43E2-7799-417A-BD84-501188DDC1B2}" dt="2020-11-30T11:23:21.371" v="151" actId="1076"/>
          <ac:spMkLst>
            <pc:docMk/>
            <pc:sldMk cId="2363336045" sldId="492"/>
            <ac:spMk id="2" creationId="{00000000-0000-0000-0000-000000000000}"/>
          </ac:spMkLst>
        </pc:spChg>
        <pc:spChg chg="mod">
          <ac:chgData name="Mrs Alex Slater" userId="5cfb82bd-d829-4efb-8c6f-1df32009ba31" providerId="ADAL" clId="{617C43E2-7799-417A-BD84-501188DDC1B2}" dt="2020-11-30T11:23:23.820" v="152" actId="1076"/>
          <ac:spMkLst>
            <pc:docMk/>
            <pc:sldMk cId="2363336045" sldId="492"/>
            <ac:spMk id="5" creationId="{00000000-0000-0000-0000-000000000000}"/>
          </ac:spMkLst>
        </pc:spChg>
        <pc:spChg chg="add mod">
          <ac:chgData name="Mrs Alex Slater" userId="5cfb82bd-d829-4efb-8c6f-1df32009ba31" providerId="ADAL" clId="{617C43E2-7799-417A-BD84-501188DDC1B2}" dt="2020-11-30T09:20:35.608" v="67" actId="20577"/>
          <ac:spMkLst>
            <pc:docMk/>
            <pc:sldMk cId="2363336045" sldId="492"/>
            <ac:spMk id="6" creationId="{26DC237F-3FA4-495F-92B0-23EAA91095C9}"/>
          </ac:spMkLst>
        </pc:spChg>
      </pc:sldChg>
    </pc:docChg>
  </pc:docChgLst>
  <pc:docChgLst>
    <pc:chgData name="Alexandra Slater" userId="5cfb82bd-d829-4efb-8c6f-1df32009ba31" providerId="ADAL" clId="{617C43E2-7799-417A-BD84-501188DDC1B2}"/>
    <pc:docChg chg="modSld">
      <pc:chgData name="Alexandra Slater" userId="5cfb82bd-d829-4efb-8c6f-1df32009ba31" providerId="ADAL" clId="{617C43E2-7799-417A-BD84-501188DDC1B2}" dt="2020-11-23T12:23:10.389" v="13" actId="14100"/>
      <pc:docMkLst>
        <pc:docMk/>
      </pc:docMkLst>
      <pc:sldChg chg="addSp delSp modSp mod">
        <pc:chgData name="Alexandra Slater" userId="5cfb82bd-d829-4efb-8c6f-1df32009ba31" providerId="ADAL" clId="{617C43E2-7799-417A-BD84-501188DDC1B2}" dt="2020-11-23T12:23:10.389" v="13" actId="14100"/>
        <pc:sldMkLst>
          <pc:docMk/>
          <pc:sldMk cId="140284498" sldId="525"/>
        </pc:sldMkLst>
        <pc:spChg chg="mod">
          <ac:chgData name="Alexandra Slater" userId="5cfb82bd-d829-4efb-8c6f-1df32009ba31" providerId="ADAL" clId="{617C43E2-7799-417A-BD84-501188DDC1B2}" dt="2020-11-23T12:23:05.785" v="11" actId="20577"/>
          <ac:spMkLst>
            <pc:docMk/>
            <pc:sldMk cId="140284498" sldId="525"/>
            <ac:spMk id="4" creationId="{00000000-0000-0000-0000-000000000000}"/>
          </ac:spMkLst>
        </pc:spChg>
        <pc:spChg chg="mod">
          <ac:chgData name="Alexandra Slater" userId="5cfb82bd-d829-4efb-8c6f-1df32009ba31" providerId="ADAL" clId="{617C43E2-7799-417A-BD84-501188DDC1B2}" dt="2020-11-23T12:23:10.389" v="13" actId="14100"/>
          <ac:spMkLst>
            <pc:docMk/>
            <pc:sldMk cId="140284498" sldId="525"/>
            <ac:spMk id="5" creationId="{00000000-0000-0000-0000-000000000000}"/>
          </ac:spMkLst>
        </pc:spChg>
        <pc:spChg chg="add del mod">
          <ac:chgData name="Alexandra Slater" userId="5cfb82bd-d829-4efb-8c6f-1df32009ba31" providerId="ADAL" clId="{617C43E2-7799-417A-BD84-501188DDC1B2}" dt="2020-11-23T12:23:00.363" v="1"/>
          <ac:spMkLst>
            <pc:docMk/>
            <pc:sldMk cId="140284498" sldId="525"/>
            <ac:spMk id="6" creationId="{2ACA7092-B9C8-4A84-8A9D-1E435FEC720F}"/>
          </ac:spMkLst>
        </pc:spChg>
        <pc:spChg chg="add del mod">
          <ac:chgData name="Alexandra Slater" userId="5cfb82bd-d829-4efb-8c6f-1df32009ba31" providerId="ADAL" clId="{617C43E2-7799-417A-BD84-501188DDC1B2}" dt="2020-11-23T12:23:00.363" v="1"/>
          <ac:spMkLst>
            <pc:docMk/>
            <pc:sldMk cId="140284498" sldId="525"/>
            <ac:spMk id="7" creationId="{BBC085D8-6D0F-4A22-8EE1-87FA8AC75D3D}"/>
          </ac:spMkLst>
        </pc:spChg>
        <pc:spChg chg="add del mod">
          <ac:chgData name="Alexandra Slater" userId="5cfb82bd-d829-4efb-8c6f-1df32009ba31" providerId="ADAL" clId="{617C43E2-7799-417A-BD84-501188DDC1B2}" dt="2020-11-23T12:23:00.363" v="1"/>
          <ac:spMkLst>
            <pc:docMk/>
            <pc:sldMk cId="140284498" sldId="525"/>
            <ac:spMk id="8" creationId="{CA1560FA-2870-4CD5-B9BF-5757F4239EEC}"/>
          </ac:spMkLst>
        </pc:spChg>
        <pc:spChg chg="add del mod">
          <ac:chgData name="Alexandra Slater" userId="5cfb82bd-d829-4efb-8c6f-1df32009ba31" providerId="ADAL" clId="{617C43E2-7799-417A-BD84-501188DDC1B2}" dt="2020-11-23T12:23:00.363" v="1"/>
          <ac:spMkLst>
            <pc:docMk/>
            <pc:sldMk cId="140284498" sldId="525"/>
            <ac:spMk id="12" creationId="{D5C3C7BE-02D4-450D-8BEE-73EC1663E594}"/>
          </ac:spMkLst>
        </pc:spChg>
        <pc:cxnChg chg="add del mod">
          <ac:chgData name="Alexandra Slater" userId="5cfb82bd-d829-4efb-8c6f-1df32009ba31" providerId="ADAL" clId="{617C43E2-7799-417A-BD84-501188DDC1B2}" dt="2020-11-23T12:23:00.363" v="1"/>
          <ac:cxnSpMkLst>
            <pc:docMk/>
            <pc:sldMk cId="140284498" sldId="525"/>
            <ac:cxnSpMk id="11" creationId="{6C2B9A02-1D33-4E75-812A-6FC9E3EC6492}"/>
          </ac:cxnSpMkLst>
        </pc:cxnChg>
        <pc:cxnChg chg="add del mod">
          <ac:chgData name="Alexandra Slater" userId="5cfb82bd-d829-4efb-8c6f-1df32009ba31" providerId="ADAL" clId="{617C43E2-7799-417A-BD84-501188DDC1B2}" dt="2020-11-23T12:23:00.363" v="1"/>
          <ac:cxnSpMkLst>
            <pc:docMk/>
            <pc:sldMk cId="140284498" sldId="525"/>
            <ac:cxnSpMk id="13" creationId="{D34C32DA-9281-43AF-A932-C2673822BFC6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F12898-0B5C-4FD2-98FF-93072E5B6F5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74258E-0180-4C4D-B3B6-E8B606BE48CE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rtl="0"/>
          <a:r>
            <a:rPr lang="en-US" sz="1400" dirty="0">
              <a:latin typeface="Comic Sans MS"/>
              <a:cs typeface="Comic Sans MS"/>
            </a:rPr>
            <a:t>Last lesson we looked at who Arthur Conan Doyle was and the time he was writing in. </a:t>
          </a:r>
        </a:p>
      </dgm:t>
    </dgm:pt>
    <dgm:pt modelId="{F075DE5E-A7F6-471D-B1CB-C2DC9E5A2985}" type="parTrans" cxnId="{E4CEB9E0-A447-4338-A0C9-4CA3FCE1C49B}">
      <dgm:prSet/>
      <dgm:spPr/>
      <dgm:t>
        <a:bodyPr/>
        <a:lstStyle/>
        <a:p>
          <a:endParaRPr lang="en-US"/>
        </a:p>
      </dgm:t>
    </dgm:pt>
    <dgm:pt modelId="{8881615F-5CFE-4BE1-8174-F76698AA57FC}" type="sibTrans" cxnId="{E4CEB9E0-A447-4338-A0C9-4CA3FCE1C49B}">
      <dgm:prSet/>
      <dgm:spPr/>
      <dgm:t>
        <a:bodyPr/>
        <a:lstStyle/>
        <a:p>
          <a:endParaRPr lang="en-US"/>
        </a:p>
      </dgm:t>
    </dgm:pt>
    <dgm:pt modelId="{22517444-2D09-47E7-A055-E000D4AA66C4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400" dirty="0">
              <a:latin typeface="Comic Sans MS"/>
              <a:cs typeface="Comic Sans MS"/>
            </a:rPr>
            <a:t>Today we are going to look at the opening of his novel The Hound of the Baskervilles and begin our detective journey by making inferences about a key prop in this chapter. </a:t>
          </a:r>
        </a:p>
      </dgm:t>
    </dgm:pt>
    <dgm:pt modelId="{C233EA29-13A6-412F-9475-FACAE331934C}" type="parTrans" cxnId="{C3C16C32-5409-4B68-806C-B2928339DDDF}">
      <dgm:prSet/>
      <dgm:spPr/>
      <dgm:t>
        <a:bodyPr/>
        <a:lstStyle/>
        <a:p>
          <a:endParaRPr lang="en-US"/>
        </a:p>
      </dgm:t>
    </dgm:pt>
    <dgm:pt modelId="{909C7C6F-0BB3-4110-A78D-9497152A38FC}" type="sibTrans" cxnId="{C3C16C32-5409-4B68-806C-B2928339DDDF}">
      <dgm:prSet/>
      <dgm:spPr/>
      <dgm:t>
        <a:bodyPr/>
        <a:lstStyle/>
        <a:p>
          <a:endParaRPr lang="en-US"/>
        </a:p>
      </dgm:t>
    </dgm:pt>
    <dgm:pt modelId="{878BC6BE-3918-47A7-8113-C40F0AB83A04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>
              <a:latin typeface="Comic Sans MS"/>
              <a:cs typeface="Comic Sans MS"/>
            </a:rPr>
            <a:t>This will help us to understand the main ideas and themes in the novel and why they were relevant at the time. </a:t>
          </a:r>
        </a:p>
      </dgm:t>
    </dgm:pt>
    <dgm:pt modelId="{769A85C4-729A-47A6-8F8C-2D56EC852D89}" type="parTrans" cxnId="{3408FA4E-B888-4591-86D1-88F6171F3874}">
      <dgm:prSet/>
      <dgm:spPr/>
      <dgm:t>
        <a:bodyPr/>
        <a:lstStyle/>
        <a:p>
          <a:endParaRPr lang="en-US"/>
        </a:p>
      </dgm:t>
    </dgm:pt>
    <dgm:pt modelId="{580160BF-1F01-451D-A9D3-8062D259CE3E}" type="sibTrans" cxnId="{3408FA4E-B888-4591-86D1-88F6171F3874}">
      <dgm:prSet/>
      <dgm:spPr/>
      <dgm:t>
        <a:bodyPr/>
        <a:lstStyle/>
        <a:p>
          <a:endParaRPr lang="en-US"/>
        </a:p>
      </dgm:t>
    </dgm:pt>
    <dgm:pt modelId="{8E560D77-881C-48D9-A944-AFEF62A0C9A3}" type="pres">
      <dgm:prSet presAssocID="{F1F12898-0B5C-4FD2-98FF-93072E5B6F53}" presName="rootnode" presStyleCnt="0">
        <dgm:presLayoutVars>
          <dgm:chMax/>
          <dgm:chPref/>
          <dgm:dir/>
          <dgm:animLvl val="lvl"/>
        </dgm:presLayoutVars>
      </dgm:prSet>
      <dgm:spPr/>
    </dgm:pt>
    <dgm:pt modelId="{CB6E480D-8366-46C7-900A-894EEBA8D426}" type="pres">
      <dgm:prSet presAssocID="{A874258E-0180-4C4D-B3B6-E8B606BE48CE}" presName="composite" presStyleCnt="0"/>
      <dgm:spPr/>
    </dgm:pt>
    <dgm:pt modelId="{0E04D851-F15F-4343-A7E3-BCACA13F098E}" type="pres">
      <dgm:prSet presAssocID="{A874258E-0180-4C4D-B3B6-E8B606BE48CE}" presName="bentUpArrow1" presStyleLbl="alignImgPlace1" presStyleIdx="0" presStyleCnt="2"/>
      <dgm:spPr>
        <a:solidFill>
          <a:srgbClr val="00B0F0"/>
        </a:solidFill>
      </dgm:spPr>
    </dgm:pt>
    <dgm:pt modelId="{064F6A4E-6649-41FE-9F7E-0FD591E20CEC}" type="pres">
      <dgm:prSet presAssocID="{A874258E-0180-4C4D-B3B6-E8B606BE48CE}" presName="ParentText" presStyleLbl="node1" presStyleIdx="0" presStyleCnt="3" custScaleX="230693" custScaleY="103518">
        <dgm:presLayoutVars>
          <dgm:chMax val="1"/>
          <dgm:chPref val="1"/>
          <dgm:bulletEnabled val="1"/>
        </dgm:presLayoutVars>
      </dgm:prSet>
      <dgm:spPr/>
    </dgm:pt>
    <dgm:pt modelId="{FC354D39-0B1C-4C9C-815B-BDD1B5746EDD}" type="pres">
      <dgm:prSet presAssocID="{A874258E-0180-4C4D-B3B6-E8B606BE48CE}" presName="ChildText" presStyleLbl="revTx" presStyleIdx="0" presStyleCnt="2" custScaleX="258532" custLinFactX="100000" custLinFactNeighborX="100820" custLinFactNeighborY="4798">
        <dgm:presLayoutVars>
          <dgm:chMax val="0"/>
          <dgm:chPref val="0"/>
          <dgm:bulletEnabled val="1"/>
        </dgm:presLayoutVars>
      </dgm:prSet>
      <dgm:spPr/>
    </dgm:pt>
    <dgm:pt modelId="{C4D3C406-86E7-44BC-BE20-165A5F4935B6}" type="pres">
      <dgm:prSet presAssocID="{8881615F-5CFE-4BE1-8174-F76698AA57FC}" presName="sibTrans" presStyleCnt="0"/>
      <dgm:spPr/>
    </dgm:pt>
    <dgm:pt modelId="{535545DE-5AEF-45FF-8459-FBF0897EEAAD}" type="pres">
      <dgm:prSet presAssocID="{22517444-2D09-47E7-A055-E000D4AA66C4}" presName="composite" presStyleCnt="0"/>
      <dgm:spPr/>
    </dgm:pt>
    <dgm:pt modelId="{D068FED9-96D5-4E7C-B483-072463F4641C}" type="pres">
      <dgm:prSet presAssocID="{22517444-2D09-47E7-A055-E000D4AA66C4}" presName="bentUpArrow1" presStyleLbl="alignImgPlace1" presStyleIdx="1" presStyleCnt="2"/>
      <dgm:spPr>
        <a:solidFill>
          <a:srgbClr val="00B0F0"/>
        </a:solidFill>
      </dgm:spPr>
    </dgm:pt>
    <dgm:pt modelId="{75ADDAB6-EDD0-4D47-92F7-73ABB7ECBDE5}" type="pres">
      <dgm:prSet presAssocID="{22517444-2D09-47E7-A055-E000D4AA66C4}" presName="ParentText" presStyleLbl="node1" presStyleIdx="1" presStyleCnt="3" custScaleX="205455" custScaleY="99046">
        <dgm:presLayoutVars>
          <dgm:chMax val="1"/>
          <dgm:chPref val="1"/>
          <dgm:bulletEnabled val="1"/>
        </dgm:presLayoutVars>
      </dgm:prSet>
      <dgm:spPr/>
    </dgm:pt>
    <dgm:pt modelId="{A1397636-07B2-45DD-862D-1729CB8ECB22}" type="pres">
      <dgm:prSet presAssocID="{22517444-2D09-47E7-A055-E000D4AA66C4}" presName="ChildText" presStyleLbl="revTx" presStyleIdx="1" presStyleCnt="2" custLinFactNeighborX="81067" custLinFactNeighborY="5126">
        <dgm:presLayoutVars>
          <dgm:chMax val="0"/>
          <dgm:chPref val="0"/>
          <dgm:bulletEnabled val="1"/>
        </dgm:presLayoutVars>
      </dgm:prSet>
      <dgm:spPr/>
    </dgm:pt>
    <dgm:pt modelId="{4E43E776-3E48-49E9-BF5C-79389676F3E5}" type="pres">
      <dgm:prSet presAssocID="{909C7C6F-0BB3-4110-A78D-9497152A38FC}" presName="sibTrans" presStyleCnt="0"/>
      <dgm:spPr/>
    </dgm:pt>
    <dgm:pt modelId="{CB5C0B21-74CD-4125-813D-855B13126507}" type="pres">
      <dgm:prSet presAssocID="{878BC6BE-3918-47A7-8113-C40F0AB83A04}" presName="composite" presStyleCnt="0"/>
      <dgm:spPr/>
    </dgm:pt>
    <dgm:pt modelId="{698908F5-3661-4634-AA51-972239BC2BDF}" type="pres">
      <dgm:prSet presAssocID="{878BC6BE-3918-47A7-8113-C40F0AB83A04}" presName="ParentText" presStyleLbl="node1" presStyleIdx="2" presStyleCnt="3" custScaleX="196004" custScaleY="124781">
        <dgm:presLayoutVars>
          <dgm:chMax val="1"/>
          <dgm:chPref val="1"/>
          <dgm:bulletEnabled val="1"/>
        </dgm:presLayoutVars>
      </dgm:prSet>
      <dgm:spPr/>
    </dgm:pt>
  </dgm:ptLst>
  <dgm:cxnLst>
    <dgm:cxn modelId="{C3C16C32-5409-4B68-806C-B2928339DDDF}" srcId="{F1F12898-0B5C-4FD2-98FF-93072E5B6F53}" destId="{22517444-2D09-47E7-A055-E000D4AA66C4}" srcOrd="1" destOrd="0" parTransId="{C233EA29-13A6-412F-9475-FACAE331934C}" sibTransId="{909C7C6F-0BB3-4110-A78D-9497152A38FC}"/>
    <dgm:cxn modelId="{3408FA4E-B888-4591-86D1-88F6171F3874}" srcId="{F1F12898-0B5C-4FD2-98FF-93072E5B6F53}" destId="{878BC6BE-3918-47A7-8113-C40F0AB83A04}" srcOrd="2" destOrd="0" parTransId="{769A85C4-729A-47A6-8F8C-2D56EC852D89}" sibTransId="{580160BF-1F01-451D-A9D3-8062D259CE3E}"/>
    <dgm:cxn modelId="{E4EF679D-567F-AB44-AEE6-9222E72B4FE2}" type="presOf" srcId="{22517444-2D09-47E7-A055-E000D4AA66C4}" destId="{75ADDAB6-EDD0-4D47-92F7-73ABB7ECBDE5}" srcOrd="0" destOrd="0" presId="urn:microsoft.com/office/officeart/2005/8/layout/StepDownProcess"/>
    <dgm:cxn modelId="{AE99E3BC-3D93-1D43-9772-6E5260907044}" type="presOf" srcId="{878BC6BE-3918-47A7-8113-C40F0AB83A04}" destId="{698908F5-3661-4634-AA51-972239BC2BDF}" srcOrd="0" destOrd="0" presId="urn:microsoft.com/office/officeart/2005/8/layout/StepDownProcess"/>
    <dgm:cxn modelId="{E4CEB9E0-A447-4338-A0C9-4CA3FCE1C49B}" srcId="{F1F12898-0B5C-4FD2-98FF-93072E5B6F53}" destId="{A874258E-0180-4C4D-B3B6-E8B606BE48CE}" srcOrd="0" destOrd="0" parTransId="{F075DE5E-A7F6-471D-B1CB-C2DC9E5A2985}" sibTransId="{8881615F-5CFE-4BE1-8174-F76698AA57FC}"/>
    <dgm:cxn modelId="{FD0404F8-F129-6E4F-8D46-4AE5AA7B383D}" type="presOf" srcId="{F1F12898-0B5C-4FD2-98FF-93072E5B6F53}" destId="{8E560D77-881C-48D9-A944-AFEF62A0C9A3}" srcOrd="0" destOrd="0" presId="urn:microsoft.com/office/officeart/2005/8/layout/StepDownProcess"/>
    <dgm:cxn modelId="{2EA87CFA-90EA-CF48-AD71-EC4EF558B172}" type="presOf" srcId="{A874258E-0180-4C4D-B3B6-E8B606BE48CE}" destId="{064F6A4E-6649-41FE-9F7E-0FD591E20CEC}" srcOrd="0" destOrd="0" presId="urn:microsoft.com/office/officeart/2005/8/layout/StepDownProcess"/>
    <dgm:cxn modelId="{11ED17AC-EB4F-7C45-896F-735551763EA6}" type="presParOf" srcId="{8E560D77-881C-48D9-A944-AFEF62A0C9A3}" destId="{CB6E480D-8366-46C7-900A-894EEBA8D426}" srcOrd="0" destOrd="0" presId="urn:microsoft.com/office/officeart/2005/8/layout/StepDownProcess"/>
    <dgm:cxn modelId="{9BBF374B-C1FB-0A44-B34F-311D58391C99}" type="presParOf" srcId="{CB6E480D-8366-46C7-900A-894EEBA8D426}" destId="{0E04D851-F15F-4343-A7E3-BCACA13F098E}" srcOrd="0" destOrd="0" presId="urn:microsoft.com/office/officeart/2005/8/layout/StepDownProcess"/>
    <dgm:cxn modelId="{CF34F958-2A13-6840-97BB-5BD8A7906E5F}" type="presParOf" srcId="{CB6E480D-8366-46C7-900A-894EEBA8D426}" destId="{064F6A4E-6649-41FE-9F7E-0FD591E20CEC}" srcOrd="1" destOrd="0" presId="urn:microsoft.com/office/officeart/2005/8/layout/StepDownProcess"/>
    <dgm:cxn modelId="{534205F2-D347-9140-AB8E-4AA1375B888A}" type="presParOf" srcId="{CB6E480D-8366-46C7-900A-894EEBA8D426}" destId="{FC354D39-0B1C-4C9C-815B-BDD1B5746EDD}" srcOrd="2" destOrd="0" presId="urn:microsoft.com/office/officeart/2005/8/layout/StepDownProcess"/>
    <dgm:cxn modelId="{AAC4E8B7-AD3B-5542-B107-71FD77C000F8}" type="presParOf" srcId="{8E560D77-881C-48D9-A944-AFEF62A0C9A3}" destId="{C4D3C406-86E7-44BC-BE20-165A5F4935B6}" srcOrd="1" destOrd="0" presId="urn:microsoft.com/office/officeart/2005/8/layout/StepDownProcess"/>
    <dgm:cxn modelId="{5D0CEFDE-7957-4941-A303-E301F242FA24}" type="presParOf" srcId="{8E560D77-881C-48D9-A944-AFEF62A0C9A3}" destId="{535545DE-5AEF-45FF-8459-FBF0897EEAAD}" srcOrd="2" destOrd="0" presId="urn:microsoft.com/office/officeart/2005/8/layout/StepDownProcess"/>
    <dgm:cxn modelId="{6B9894FA-3EE8-9547-A4CF-518061CBCBC7}" type="presParOf" srcId="{535545DE-5AEF-45FF-8459-FBF0897EEAAD}" destId="{D068FED9-96D5-4E7C-B483-072463F4641C}" srcOrd="0" destOrd="0" presId="urn:microsoft.com/office/officeart/2005/8/layout/StepDownProcess"/>
    <dgm:cxn modelId="{9AA74DDE-F685-8E43-AC59-421F8CBCC04B}" type="presParOf" srcId="{535545DE-5AEF-45FF-8459-FBF0897EEAAD}" destId="{75ADDAB6-EDD0-4D47-92F7-73ABB7ECBDE5}" srcOrd="1" destOrd="0" presId="urn:microsoft.com/office/officeart/2005/8/layout/StepDownProcess"/>
    <dgm:cxn modelId="{39CF4741-5A3B-484B-B5BF-78825E6E3543}" type="presParOf" srcId="{535545DE-5AEF-45FF-8459-FBF0897EEAAD}" destId="{A1397636-07B2-45DD-862D-1729CB8ECB22}" srcOrd="2" destOrd="0" presId="urn:microsoft.com/office/officeart/2005/8/layout/StepDownProcess"/>
    <dgm:cxn modelId="{FA7BE293-1117-8F41-AD60-36077272699B}" type="presParOf" srcId="{8E560D77-881C-48D9-A944-AFEF62A0C9A3}" destId="{4E43E776-3E48-49E9-BF5C-79389676F3E5}" srcOrd="3" destOrd="0" presId="urn:microsoft.com/office/officeart/2005/8/layout/StepDownProcess"/>
    <dgm:cxn modelId="{40075925-CCE9-BB48-AFAD-2035D905F36C}" type="presParOf" srcId="{8E560D77-881C-48D9-A944-AFEF62A0C9A3}" destId="{CB5C0B21-74CD-4125-813D-855B13126507}" srcOrd="4" destOrd="0" presId="urn:microsoft.com/office/officeart/2005/8/layout/StepDownProcess"/>
    <dgm:cxn modelId="{11C751F1-4FCF-8544-BAE0-F6FACCB69108}" type="presParOf" srcId="{CB5C0B21-74CD-4125-813D-855B13126507}" destId="{698908F5-3661-4634-AA51-972239BC2BD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4D851-F15F-4343-A7E3-BCACA13F098E}">
      <dsp:nvSpPr>
        <dsp:cNvPr id="0" name=""/>
        <dsp:cNvSpPr/>
      </dsp:nvSpPr>
      <dsp:spPr>
        <a:xfrm rot="5400000">
          <a:off x="1394208" y="1309655"/>
          <a:ext cx="1017280" cy="11581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F6A4E-6649-41FE-9F7E-0FD591E20CEC}">
      <dsp:nvSpPr>
        <dsp:cNvPr id="0" name=""/>
        <dsp:cNvSpPr/>
      </dsp:nvSpPr>
      <dsp:spPr>
        <a:xfrm>
          <a:off x="5630" y="160894"/>
          <a:ext cx="3950622" cy="1240866"/>
        </a:xfrm>
        <a:prstGeom prst="roundRect">
          <a:avLst>
            <a:gd name="adj" fmla="val 16670"/>
          </a:avLst>
        </a:prstGeom>
        <a:solidFill>
          <a:srgbClr val="FF0000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mic Sans MS"/>
              <a:cs typeface="Comic Sans MS"/>
            </a:rPr>
            <a:t>Last lesson we looked at who Arthur Conan Doyle was and the time he was writing in. </a:t>
          </a:r>
        </a:p>
      </dsp:txBody>
      <dsp:txXfrm>
        <a:off x="66215" y="221479"/>
        <a:ext cx="3829452" cy="1119696"/>
      </dsp:txXfrm>
    </dsp:sp>
    <dsp:sp modelId="{FC354D39-0B1C-4C9C-815B-BDD1B5746EDD}">
      <dsp:nvSpPr>
        <dsp:cNvPr id="0" name=""/>
        <dsp:cNvSpPr/>
      </dsp:nvSpPr>
      <dsp:spPr>
        <a:xfrm>
          <a:off x="4351161" y="342787"/>
          <a:ext cx="3220044" cy="968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8FED9-96D5-4E7C-B483-072463F4641C}">
      <dsp:nvSpPr>
        <dsp:cNvPr id="0" name=""/>
        <dsp:cNvSpPr/>
      </dsp:nvSpPr>
      <dsp:spPr>
        <a:xfrm rot="5400000">
          <a:off x="3608990" y="2650468"/>
          <a:ext cx="1017280" cy="11581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DDAB6-EDD0-4D47-92F7-73ABB7ECBDE5}">
      <dsp:nvSpPr>
        <dsp:cNvPr id="0" name=""/>
        <dsp:cNvSpPr/>
      </dsp:nvSpPr>
      <dsp:spPr>
        <a:xfrm>
          <a:off x="2436513" y="1528510"/>
          <a:ext cx="3518421" cy="1187260"/>
        </a:xfrm>
        <a:prstGeom prst="roundRect">
          <a:avLst>
            <a:gd name="adj" fmla="val 1667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mic Sans MS"/>
              <a:cs typeface="Comic Sans MS"/>
            </a:rPr>
            <a:t>Today we are going to look at the opening of his novel The Hound of the Baskervilles and begin our detective journey by making inferences about a key prop in this chapter. </a:t>
          </a:r>
        </a:p>
      </dsp:txBody>
      <dsp:txXfrm>
        <a:off x="2494481" y="1586478"/>
        <a:ext cx="3402485" cy="1071324"/>
      </dsp:txXfrm>
    </dsp:sp>
    <dsp:sp modelId="{A1397636-07B2-45DD-862D-1729CB8ECB22}">
      <dsp:nvSpPr>
        <dsp:cNvPr id="0" name=""/>
        <dsp:cNvSpPr/>
      </dsp:nvSpPr>
      <dsp:spPr>
        <a:xfrm>
          <a:off x="6061673" y="1686778"/>
          <a:ext cx="1245510" cy="968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908F5-3661-4634-AA51-972239BC2BDF}">
      <dsp:nvSpPr>
        <dsp:cNvPr id="0" name=""/>
        <dsp:cNvSpPr/>
      </dsp:nvSpPr>
      <dsp:spPr>
        <a:xfrm>
          <a:off x="4867396" y="2869323"/>
          <a:ext cx="3356572" cy="1495744"/>
        </a:xfrm>
        <a:prstGeom prst="roundRect">
          <a:avLst>
            <a:gd name="adj" fmla="val 1667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mic Sans MS"/>
              <a:cs typeface="Comic Sans MS"/>
            </a:rPr>
            <a:t>This will help us to understand the main ideas and themes in the novel and why they were relevant at the time. </a:t>
          </a:r>
        </a:p>
      </dsp:txBody>
      <dsp:txXfrm>
        <a:off x="4940425" y="2942352"/>
        <a:ext cx="3210514" cy="1349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84866-F39A-C243-8794-0780B055BB59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AE8BA-CA8E-2948-B5AF-C7D1C2623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6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Encourage students to answer – ‘elderly’ ‘professional’ ‘well-esteemed’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ADCAE-2AE2-48B2-8068-C367ED9922A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2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AE8BA-CA8E-2948-B5AF-C7D1C26231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93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3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8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5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2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4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2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1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2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64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2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4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7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1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ErSjc1PEGK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i91NWDtKvmAhUInxQKHXfKD9sQjRx6BAgBEAQ&amp;url=https://www.ldoceonline.com/dictionary/cane&amp;psig=AOvVaw0ccbpzjqEP9F4jbyMXwKYF&amp;ust=157607845691116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i91NWDtKvmAhUInxQKHXfKD9sQjRx6BAgBEAQ&amp;url=https://www.ldoceonline.com/dictionary/cane&amp;psig=AOvVaw0ccbpzjqEP9F4jbyMXwKYF&amp;ust=157607845691116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i91NWDtKvmAhUInxQKHXfKD9sQjRx6BAgBEAQ&amp;url=https://www.ldoceonline.com/dictionary/cane&amp;psig=AOvVaw0ccbpzjqEP9F4jbyMXwKYF&amp;ust=1576078456911169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swithlearningdifficulties.blogspot.co.uk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31415" y="425281"/>
            <a:ext cx="3881170" cy="1143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5779" y="425281"/>
            <a:ext cx="8229600" cy="1143000"/>
          </a:xfrm>
        </p:spPr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Lesson Three 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FD880686-030D-4B98-B5E6-4A1AB42C3F1C}"/>
              </a:ext>
            </a:extLst>
          </p:cNvPr>
          <p:cNvSpPr txBox="1">
            <a:spLocks/>
          </p:cNvSpPr>
          <p:nvPr/>
        </p:nvSpPr>
        <p:spPr>
          <a:xfrm>
            <a:off x="1241474" y="2227807"/>
            <a:ext cx="6858000" cy="3099740"/>
          </a:xfrm>
          <a:prstGeom prst="rect">
            <a:avLst/>
          </a:prstGeom>
          <a:solidFill>
            <a:sysClr val="window" lastClr="FFFFFF">
              <a:alpha val="64000"/>
            </a:sysClr>
          </a:solidFill>
          <a:ln w="38100"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5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C/W</a:t>
            </a: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						</a:t>
            </a:r>
            <a:r>
              <a:rPr kumimoji="0" lang="en-GB" sz="35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Date</a:t>
            </a:r>
            <a:r>
              <a:rPr kumimoji="0" lang="en-GB" sz="35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</a:t>
            </a:r>
            <a:endParaRPr kumimoji="0" lang="en-GB" sz="3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lvl="0">
              <a:defRPr/>
            </a:pPr>
            <a:r>
              <a:rPr kumimoji="0" lang="en-GB" sz="35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Lesson Title: </a:t>
            </a:r>
            <a:r>
              <a:rPr lang="en-US" sz="3600" u="sng" noProof="0" dirty="0"/>
              <a:t> Inference and Deduction </a:t>
            </a:r>
            <a:endParaRPr kumimoji="0" lang="en-GB" sz="3500" b="1" i="0" u="sng" strike="noStrike" kern="120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>
              <a:defRPr/>
            </a:pP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Lesson Focus: </a:t>
            </a:r>
            <a:r>
              <a:rPr lang="en-GB" dirty="0"/>
              <a:t>- Extract main points and information by using a range of strategies </a:t>
            </a:r>
            <a:endParaRPr lang="en-GB" noProof="0" dirty="0">
              <a:latin typeface="+mj-lt"/>
            </a:endParaRPr>
          </a:p>
          <a:p>
            <a:pPr lvl="0"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3625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7391" y="214093"/>
            <a:ext cx="7920243" cy="1078783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5688" y="1353420"/>
            <a:ext cx="9118312" cy="550457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441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/>
              <a:t>Read this to check your understanding of the chapter…</a:t>
            </a:r>
            <a:br>
              <a:rPr lang="en-US" sz="2800" dirty="0"/>
            </a:br>
            <a:r>
              <a:rPr lang="en-US" sz="2800" dirty="0"/>
              <a:t>Chapter One Plot 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>
                <a:latin typeface="Comic Sans MS"/>
                <a:cs typeface="Comic Sans MS"/>
              </a:rPr>
              <a:t>We are introduced to Sherlock Holmes’ most amazing adventure ‘The Hound of the Baskervilles’ through Watson who wakes from a nightmare about this and decides to write the whole story down. He is established as our narrator.</a:t>
            </a:r>
          </a:p>
          <a:p>
            <a:r>
              <a:rPr lang="en-US" sz="2200" dirty="0">
                <a:latin typeface="Comic Sans MS"/>
                <a:cs typeface="Comic Sans MS"/>
              </a:rPr>
              <a:t>We are introduced to the character of Watson and Holmes and how Holmes is a character who is often called in to help with mysteries when the police are baffled. </a:t>
            </a:r>
          </a:p>
          <a:p>
            <a:r>
              <a:rPr lang="en-US" sz="2200" dirty="0">
                <a:latin typeface="Comic Sans MS"/>
                <a:cs typeface="Comic Sans MS"/>
              </a:rPr>
              <a:t>Holmes is bored and in need of a case and is able to show off his deductive powers by </a:t>
            </a:r>
            <a:r>
              <a:rPr lang="en-US" sz="2200" dirty="0" err="1">
                <a:latin typeface="Comic Sans MS"/>
                <a:cs typeface="Comic Sans MS"/>
              </a:rPr>
              <a:t>analysing</a:t>
            </a:r>
            <a:r>
              <a:rPr lang="en-US" sz="2200" dirty="0">
                <a:latin typeface="Comic Sans MS"/>
                <a:cs typeface="Comic Sans MS"/>
              </a:rPr>
              <a:t> a walking stick that was left at his home by a potential client the day before. </a:t>
            </a:r>
          </a:p>
          <a:p>
            <a:r>
              <a:rPr lang="en-US" sz="2200" dirty="0">
                <a:latin typeface="Comic Sans MS"/>
                <a:cs typeface="Comic Sans MS"/>
              </a:rPr>
              <a:t> As Holmes concludes the owner of the walking stick is a doctor a doctor just happens to appear at his door. He is the owner of the walking stick and our story has begun. </a:t>
            </a:r>
          </a:p>
          <a:p>
            <a:endParaRPr lang="en-US" sz="220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37910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8284" y="1487077"/>
            <a:ext cx="5079503" cy="4525963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879578" y="274638"/>
            <a:ext cx="3612886" cy="1143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Cornell Notes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4486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your notes template to make some notes about chapters 1 or use your book/paper.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aren’t sure how to do this then </a:t>
            </a:r>
            <a:r>
              <a:rPr lang="en-US" dirty="0">
                <a:hlinkClick r:id="rId2"/>
              </a:rPr>
              <a:t>watch</a:t>
            </a:r>
            <a:r>
              <a:rPr lang="en-US" dirty="0"/>
              <a:t> the video to help you. </a:t>
            </a:r>
          </a:p>
        </p:txBody>
      </p:sp>
      <p:pic>
        <p:nvPicPr>
          <p:cNvPr id="4" name="Picture 3" descr="Screenshot 2020-06-22 at 11.47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66" y="1600200"/>
            <a:ext cx="3242726" cy="390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11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2641831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9148526-416A-4BAB-8AA2-4D4F3559E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" y="2716846"/>
            <a:ext cx="8315325" cy="3866118"/>
          </a:xfrm>
          <a:ln w="82550">
            <a:solidFill>
              <a:srgbClr val="FF000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GB" b="1" u="sng" dirty="0">
                <a:solidFill>
                  <a:schemeClr val="bg1"/>
                </a:solidFill>
                <a:latin typeface="Rockwell"/>
              </a:rPr>
              <a:t>Task</a:t>
            </a:r>
          </a:p>
          <a:p>
            <a:pPr algn="l"/>
            <a:r>
              <a:rPr lang="en-GB" dirty="0">
                <a:solidFill>
                  <a:schemeClr val="bg1"/>
                </a:solidFill>
                <a:latin typeface="Rockwell"/>
              </a:rPr>
              <a:t>You are the lead detective on the case. Write down: </a:t>
            </a:r>
            <a:endParaRPr lang="en-GB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algn="l"/>
            <a:r>
              <a:rPr lang="en-GB" dirty="0">
                <a:solidFill>
                  <a:schemeClr val="bg1"/>
                </a:solidFill>
                <a:latin typeface="Rockwell"/>
              </a:rPr>
              <a:t>1) What are the first questions you will ask?</a:t>
            </a:r>
          </a:p>
          <a:p>
            <a:pPr algn="l"/>
            <a:r>
              <a:rPr lang="en-GB" dirty="0">
                <a:solidFill>
                  <a:schemeClr val="bg1"/>
                </a:solidFill>
                <a:latin typeface="Rockwell"/>
              </a:rPr>
              <a:t>2) Who might you question with regards to the case?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747C4D5-0114-46F2-AAC0-75411EE41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916" y="5570959"/>
            <a:ext cx="987204" cy="89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31AE448-EE93-4FF0-8344-2900EC0EBA7D}"/>
              </a:ext>
            </a:extLst>
          </p:cNvPr>
          <p:cNvSpPr/>
          <p:nvPr/>
        </p:nvSpPr>
        <p:spPr>
          <a:xfrm>
            <a:off x="95250" y="395062"/>
            <a:ext cx="8915400" cy="18158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1" dirty="0">
                <a:latin typeface="Rockwell"/>
              </a:rPr>
              <a:t>A call has been made to the police station – the body of an important man has been found. He appears to have died a "sudden and tragic death” following a heart attack.</a:t>
            </a:r>
          </a:p>
        </p:txBody>
      </p:sp>
    </p:spTree>
    <p:extLst>
      <p:ext uri="{BB962C8B-B14F-4D97-AF65-F5344CB8AC3E}">
        <p14:creationId xmlns:p14="http://schemas.microsoft.com/office/powerpoint/2010/main" val="1641450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908368" y="1"/>
            <a:ext cx="4235632" cy="2873829"/>
          </a:xfrm>
          <a:prstGeom prst="rect">
            <a:avLst/>
          </a:prstGeom>
          <a:solidFill>
            <a:schemeClr val="tx1">
              <a:lumMod val="75000"/>
              <a:alpha val="69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FF00"/>
                </a:solidFill>
              </a:rPr>
              <a:t>DNA – Making deductions. What do you think has happened here?</a:t>
            </a:r>
          </a:p>
          <a:p>
            <a:r>
              <a:rPr lang="en-US" sz="4000" dirty="0">
                <a:solidFill>
                  <a:srgbClr val="FFFF00"/>
                </a:solidFill>
              </a:rPr>
              <a:t>Write down your ideas/</a:t>
            </a:r>
            <a:endParaRPr lang="en-GB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02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How Dictionary Editors Prank Each Other | Reader's Diges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714" y="0"/>
            <a:ext cx="2342921" cy="338630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138068"/>
              </p:ext>
            </p:extLst>
          </p:nvPr>
        </p:nvGraphicFramePr>
        <p:xfrm>
          <a:off x="1143000" y="3405350"/>
          <a:ext cx="6630216" cy="33648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15108">
                  <a:extLst>
                    <a:ext uri="{9D8B030D-6E8A-4147-A177-3AD203B41FA5}">
                      <a16:colId xmlns:a16="http://schemas.microsoft.com/office/drawing/2014/main" val="4050230822"/>
                    </a:ext>
                  </a:extLst>
                </a:gridCol>
                <a:gridCol w="3315108">
                  <a:extLst>
                    <a:ext uri="{9D8B030D-6E8A-4147-A177-3AD203B41FA5}">
                      <a16:colId xmlns:a16="http://schemas.microsoft.com/office/drawing/2014/main" val="1989019206"/>
                    </a:ext>
                  </a:extLst>
                </a:gridCol>
              </a:tblGrid>
              <a:tr h="3083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  <a:r>
                        <a:rPr lang="en-GB" baseline="0" dirty="0"/>
                        <a:t> and definition 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/>
                        <a:t>Your definition or synonyms 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258541173"/>
                  </a:ext>
                </a:extLst>
              </a:tr>
              <a:tr h="865441">
                <a:tc>
                  <a:txBody>
                    <a:bodyPr/>
                    <a:lstStyle/>
                    <a:p>
                      <a:r>
                        <a:rPr lang="en-US" sz="1600">
                          <a:latin typeface="Comic Sans MS"/>
                          <a:cs typeface="Comic Sans MS"/>
                        </a:rPr>
                        <a:t>Deduce</a:t>
                      </a:r>
                      <a:r>
                        <a:rPr lang="en-US" sz="1600" baseline="0">
                          <a:latin typeface="Comic Sans MS"/>
                          <a:cs typeface="Comic Sans MS"/>
                        </a:rPr>
                        <a:t> (Verb) - </a:t>
                      </a:r>
                      <a:r>
                        <a:rPr lang="en-US" sz="1600">
                          <a:effectLst/>
                          <a:latin typeface="Comic Sans MS"/>
                          <a:cs typeface="Comic Sans MS"/>
                        </a:rPr>
                        <a:t> arrive at (a fact or a conclusion) by reasoning; draw as a logical conclusion.</a:t>
                      </a:r>
                    </a:p>
                    <a:p>
                      <a:endParaRPr lang="en-US" sz="1600">
                        <a:effectLst/>
                        <a:latin typeface="Comic Sans MS"/>
                        <a:cs typeface="Comic Sans M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926289144"/>
                  </a:ext>
                </a:extLst>
              </a:tr>
              <a:tr h="8654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Comic Sans MS"/>
                          <a:cs typeface="Comic Sans MS"/>
                        </a:rPr>
                        <a:t>Infer (</a:t>
                      </a:r>
                      <a:r>
                        <a:rPr lang="en-US" sz="1600">
                          <a:effectLst/>
                          <a:latin typeface="Comic Sans MS"/>
                          <a:cs typeface="Comic Sans MS"/>
                        </a:rPr>
                        <a:t>Verb)</a:t>
                      </a:r>
                      <a:r>
                        <a:rPr lang="en-US" sz="1600" baseline="0">
                          <a:effectLst/>
                          <a:latin typeface="Comic Sans MS"/>
                          <a:cs typeface="Comic Sans MS"/>
                        </a:rPr>
                        <a:t> -</a:t>
                      </a:r>
                      <a:r>
                        <a:rPr lang="en-US" sz="1600">
                          <a:effectLst/>
                          <a:latin typeface="Comic Sans MS"/>
                          <a:cs typeface="Comic Sans MS"/>
                        </a:rPr>
                        <a:t> to conclude (something) from evidence and reasoning rather than from obvious statements.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146728328"/>
                  </a:ext>
                </a:extLst>
              </a:tr>
              <a:tr h="865441">
                <a:tc>
                  <a:txBody>
                    <a:bodyPr/>
                    <a:lstStyle/>
                    <a:p>
                      <a:r>
                        <a:rPr lang="en-US" sz="1600">
                          <a:latin typeface="Comic Sans MS"/>
                          <a:cs typeface="Comic Sans MS"/>
                        </a:rPr>
                        <a:t>Recumbent</a:t>
                      </a:r>
                      <a:r>
                        <a:rPr lang="en-US" sz="1600" baseline="0">
                          <a:latin typeface="Comic Sans MS"/>
                          <a:cs typeface="Comic Sans MS"/>
                        </a:rPr>
                        <a:t> (adjective) </a:t>
                      </a:r>
                      <a:r>
                        <a:rPr lang="mr-IN" sz="1600" baseline="0">
                          <a:latin typeface="Comic Sans MS"/>
                          <a:cs typeface="Comic Sans MS"/>
                        </a:rPr>
                        <a:t>–</a:t>
                      </a:r>
                      <a:r>
                        <a:rPr lang="en-US" sz="1600" baseline="0">
                          <a:latin typeface="Comic Sans MS"/>
                          <a:cs typeface="Comic Sans MS"/>
                        </a:rPr>
                        <a:t> lying down. </a:t>
                      </a:r>
                      <a:endParaRPr lang="en-US" sz="1600">
                        <a:latin typeface="Comic Sans MS"/>
                        <a:cs typeface="Comic Sans M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4180881147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A4A5893F-2A8B-4C96-BF58-8816564FA76A}"/>
              </a:ext>
            </a:extLst>
          </p:cNvPr>
          <p:cNvSpPr txBox="1">
            <a:spLocks/>
          </p:cNvSpPr>
          <p:nvPr/>
        </p:nvSpPr>
        <p:spPr>
          <a:xfrm>
            <a:off x="1143000" y="21995"/>
            <a:ext cx="6858000" cy="728993"/>
          </a:xfrm>
          <a:prstGeom prst="rect">
            <a:avLst/>
          </a:prstGeom>
          <a:solidFill>
            <a:sysClr val="window" lastClr="FFFFFF">
              <a:alpha val="64000"/>
            </a:sysClr>
          </a:solidFill>
          <a:ln w="38100">
            <a:solidFill>
              <a:sysClr val="windowText" lastClr="00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Segoe UI Semibold" panose="020B0702040204020203" pitchFamily="34" charset="0"/>
              </a:rPr>
              <a:t>Task - Word Consciousness</a:t>
            </a:r>
            <a:endParaRPr kumimoji="0" lang="en-US" sz="60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E931AD-C47D-442F-AAAD-ED3BF9A8BF83}"/>
              </a:ext>
            </a:extLst>
          </p:cNvPr>
          <p:cNvSpPr txBox="1"/>
          <p:nvPr/>
        </p:nvSpPr>
        <p:spPr>
          <a:xfrm>
            <a:off x="216040" y="932843"/>
            <a:ext cx="2798465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Segoe UI Semibold" panose="020B0702040204020203" pitchFamily="34" charset="0"/>
              </a:rPr>
              <a:t>1) Please </a:t>
            </a:r>
            <a:r>
              <a:rPr lang="en-GB" sz="2000" dirty="0">
                <a:solidFill>
                  <a:sysClr val="windowText" lastClr="000000"/>
                </a:solidFill>
                <a:latin typeface="+mj-lt"/>
              </a:rPr>
              <a:t>copy this out. If you are using your exercise book, this should be in the back.</a:t>
            </a: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9E524F-496F-46B0-9BC8-A77F8E42A08E}"/>
              </a:ext>
            </a:extLst>
          </p:cNvPr>
          <p:cNvSpPr txBox="1"/>
          <p:nvPr/>
        </p:nvSpPr>
        <p:spPr>
          <a:xfrm>
            <a:off x="3289288" y="876593"/>
            <a:ext cx="4205236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Segoe UI Semibold" panose="020B0702040204020203" pitchFamily="34" charset="0"/>
              </a:rPr>
              <a:t>2) Please </a:t>
            </a:r>
            <a:r>
              <a:rPr lang="en-GB" sz="2000" dirty="0">
                <a:solidFill>
                  <a:sysClr val="windowText" lastClr="000000"/>
                </a:solidFill>
                <a:latin typeface="+mj-lt"/>
              </a:rPr>
              <a:t>complete this column by putting the definitions into your own words AND coming up with synonyms*. You saw and copied an example of how to do this in lesson 1. </a:t>
            </a:r>
            <a:endParaRPr lang="en-GB" sz="2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72B4588-70A6-4853-80BC-8020FEC35C8C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615273" y="2256282"/>
            <a:ext cx="520001" cy="1172719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1806383-9742-4C8C-91CC-A68C4C52B79A}"/>
              </a:ext>
            </a:extLst>
          </p:cNvPr>
          <p:cNvSpPr txBox="1"/>
          <p:nvPr/>
        </p:nvSpPr>
        <p:spPr>
          <a:xfrm>
            <a:off x="5717673" y="2633414"/>
            <a:ext cx="207248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solidFill>
                  <a:sysClr val="windowText" lastClr="000000"/>
                </a:solidFill>
                <a:latin typeface="+mj-lt"/>
              </a:rPr>
              <a:t>*synonym means alternative words  </a:t>
            </a:r>
            <a:endParaRPr lang="en-GB" i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EAEF13-94B1-4DAE-9C83-F24B6C016F93}"/>
              </a:ext>
            </a:extLst>
          </p:cNvPr>
          <p:cNvCxnSpPr>
            <a:cxnSpLocks/>
          </p:cNvCxnSpPr>
          <p:nvPr/>
        </p:nvCxnSpPr>
        <p:spPr>
          <a:xfrm>
            <a:off x="4891602" y="2483115"/>
            <a:ext cx="260001" cy="94588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60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6397" y="267017"/>
            <a:ext cx="8749311" cy="114300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017"/>
            <a:ext cx="8229600" cy="1143000"/>
          </a:xfrm>
        </p:spPr>
        <p:txBody>
          <a:bodyPr/>
          <a:lstStyle/>
          <a:p>
            <a:r>
              <a:rPr lang="en-US">
                <a:latin typeface="Comic Sans MS"/>
                <a:cs typeface="Comic Sans MS"/>
              </a:rPr>
              <a:t>Learning Journey </a:t>
            </a: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1597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924" y="225233"/>
            <a:ext cx="4536076" cy="5514939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76" y="772776"/>
            <a:ext cx="4604657" cy="5023994"/>
          </a:xfrm>
        </p:spPr>
      </p:pic>
      <p:sp>
        <p:nvSpPr>
          <p:cNvPr id="5" name="TextBox 4"/>
          <p:cNvSpPr txBox="1"/>
          <p:nvPr/>
        </p:nvSpPr>
        <p:spPr>
          <a:xfrm>
            <a:off x="80010" y="937976"/>
            <a:ext cx="4447903" cy="46935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300" dirty="0">
                <a:latin typeface="Comic Sans MS"/>
                <a:cs typeface="Comic Sans MS"/>
              </a:rPr>
              <a:t>Read </a:t>
            </a:r>
            <a:r>
              <a:rPr lang="en-US" sz="2300" dirty="0" err="1">
                <a:latin typeface="Comic Sans MS"/>
                <a:cs typeface="Comic Sans MS"/>
              </a:rPr>
              <a:t>pg</a:t>
            </a:r>
            <a:r>
              <a:rPr lang="en-US" sz="2300" dirty="0">
                <a:latin typeface="Comic Sans MS"/>
                <a:cs typeface="Comic Sans MS"/>
              </a:rPr>
              <a:t> 11-14 stop at </a:t>
            </a:r>
            <a:r>
              <a:rPr lang="en-US" sz="2300" u="sng" dirty="0">
                <a:latin typeface="Comic Sans MS"/>
                <a:cs typeface="Comic Sans MS"/>
              </a:rPr>
              <a:t>“</a:t>
            </a:r>
            <a:r>
              <a:rPr lang="en-US" sz="2300" i="1" u="sng" dirty="0">
                <a:latin typeface="Comic Sans MS"/>
                <a:cs typeface="Comic Sans MS"/>
              </a:rPr>
              <a:t>very well” I answered, accepting the challenge.</a:t>
            </a:r>
          </a:p>
          <a:p>
            <a:r>
              <a:rPr lang="en-US" sz="2300" dirty="0">
                <a:latin typeface="Comic Sans MS"/>
                <a:cs typeface="Comic Sans MS"/>
              </a:rPr>
              <a:t>You are now going to become detectives and see what you can deduce from a little bit of information – a bit like Sherlock Holmes will do!</a:t>
            </a:r>
          </a:p>
          <a:p>
            <a:endParaRPr lang="en-US" sz="2300" dirty="0">
              <a:latin typeface="Comic Sans MS"/>
              <a:cs typeface="Comic Sans MS"/>
            </a:endParaRPr>
          </a:p>
          <a:p>
            <a:r>
              <a:rPr lang="en-US" sz="2300" dirty="0">
                <a:latin typeface="Comic Sans MS"/>
                <a:cs typeface="Comic Sans MS"/>
              </a:rPr>
              <a:t>Detective hats at the ready.</a:t>
            </a:r>
          </a:p>
          <a:p>
            <a:r>
              <a:rPr lang="en-US" sz="2300" dirty="0">
                <a:latin typeface="Comic Sans MS"/>
                <a:cs typeface="Comic Sans MS"/>
              </a:rPr>
              <a:t>Spy glasses in hand.</a:t>
            </a:r>
          </a:p>
          <a:p>
            <a:endParaRPr lang="en-US" sz="2300" dirty="0">
              <a:latin typeface="Comic Sans MS"/>
              <a:cs typeface="Comic Sans MS"/>
            </a:endParaRPr>
          </a:p>
          <a:p>
            <a:endParaRPr lang="en-US" sz="2300" dirty="0">
              <a:latin typeface="Comic Sans MS"/>
              <a:cs typeface="Comic Sans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DC237F-3FA4-495F-92B0-23EAA91095C9}"/>
              </a:ext>
            </a:extLst>
          </p:cNvPr>
          <p:cNvSpPr txBox="1"/>
          <p:nvPr/>
        </p:nvSpPr>
        <p:spPr>
          <a:xfrm>
            <a:off x="216649" y="6021796"/>
            <a:ext cx="4592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336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DB585227-DD26-4BBD-AC0A-F4625D84D5A4}"/>
              </a:ext>
            </a:extLst>
          </p:cNvPr>
          <p:cNvSpPr txBox="1">
            <a:spLocks/>
          </p:cNvSpPr>
          <p:nvPr/>
        </p:nvSpPr>
        <p:spPr>
          <a:xfrm>
            <a:off x="241180" y="188635"/>
            <a:ext cx="5804144" cy="66693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u="sng">
                <a:latin typeface="Comic Sans MS"/>
                <a:cs typeface="Comic Sans MS"/>
              </a:rPr>
              <a:t>Task: </a:t>
            </a:r>
          </a:p>
          <a:p>
            <a:pPr marL="0" indent="0">
              <a:buNone/>
            </a:pPr>
            <a:r>
              <a:rPr lang="en-GB" sz="2400" b="1">
                <a:latin typeface="Comic Sans MS"/>
                <a:cs typeface="Comic Sans MS"/>
              </a:rPr>
              <a:t>Somebody has left their walking stick lying around. Can you identify the owner of the walking stick?</a:t>
            </a:r>
          </a:p>
          <a:p>
            <a:r>
              <a:rPr lang="en-GB" sz="2400" b="1">
                <a:latin typeface="Comic Sans MS"/>
                <a:cs typeface="Comic Sans MS"/>
              </a:rPr>
              <a:t>What type of person might need a walking stick? What could have happened to them?</a:t>
            </a:r>
          </a:p>
          <a:p>
            <a:r>
              <a:rPr lang="en-GB" sz="2400" b="1">
                <a:latin typeface="Comic Sans MS"/>
                <a:cs typeface="Comic Sans MS"/>
              </a:rPr>
              <a:t>What can you tell about their wealth and status from looking at the picture?</a:t>
            </a:r>
          </a:p>
          <a:p>
            <a:r>
              <a:rPr lang="en-GB" sz="2400" b="1">
                <a:latin typeface="Comic Sans MS"/>
                <a:cs typeface="Comic Sans MS"/>
              </a:rPr>
              <a:t>What job do you think they would have?</a:t>
            </a:r>
          </a:p>
          <a:p>
            <a:pPr marL="0" indent="0">
              <a:buNone/>
            </a:pPr>
            <a:r>
              <a:rPr lang="en-GB" sz="2400" b="1">
                <a:latin typeface="Comic Sans MS"/>
                <a:cs typeface="Comic Sans MS"/>
              </a:rPr>
              <a:t>Bullet point your ideas under the heading Walking Stick and be ready to feed back.  </a:t>
            </a:r>
          </a:p>
        </p:txBody>
      </p:sp>
      <p:pic>
        <p:nvPicPr>
          <p:cNvPr id="1026" name="Picture 2" descr="Image result for cane">
            <a:hlinkClick r:id="rId3"/>
            <a:extLst>
              <a:ext uri="{FF2B5EF4-FFF2-40B4-BE49-F238E27FC236}">
                <a16:creationId xmlns:a16="http://schemas.microsoft.com/office/drawing/2014/main" id="{B0D724C5-69A7-4902-AAA6-CA3D54DE4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9556" l="9778" r="89778">
                        <a14:foregroundMark x1="70222" y1="7556" x2="70222" y2="7556"/>
                        <a14:foregroundMark x1="20889" y1="91556" x2="20889" y2="91556"/>
                        <a14:foregroundMark x1="17333" y1="95556" x2="17333" y2="95556"/>
                        <a14:foregroundMark x1="15556" y1="99556" x2="15556" y2="99556"/>
                        <a14:foregroundMark x1="65778" y1="3111" x2="65778" y2="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5" y="443690"/>
            <a:ext cx="3262450" cy="4349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4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27856" y="2097963"/>
            <a:ext cx="7707618" cy="402491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 result for cane">
            <a:hlinkClick r:id="rId3"/>
            <a:extLst>
              <a:ext uri="{FF2B5EF4-FFF2-40B4-BE49-F238E27FC236}">
                <a16:creationId xmlns:a16="http://schemas.microsoft.com/office/drawing/2014/main" id="{4B67958D-017D-4A25-AC93-B7998D9B0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9556" l="9778" r="89778">
                        <a14:foregroundMark x1="70222" y1="7556" x2="70222" y2="7556"/>
                        <a14:foregroundMark x1="20889" y1="91556" x2="20889" y2="91556"/>
                        <a14:foregroundMark x1="17333" y1="95556" x2="17333" y2="95556"/>
                        <a14:foregroundMark x1="15556" y1="99556" x2="15556" y2="99556"/>
                        <a14:foregroundMark x1="65778" y1="3111" x2="65778" y2="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3291">
            <a:off x="-1371267" y="248253"/>
            <a:ext cx="4016884" cy="53558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29706E-A815-4875-8DB9-70A2FC2CE4E1}"/>
              </a:ext>
            </a:extLst>
          </p:cNvPr>
          <p:cNvSpPr txBox="1"/>
          <p:nvPr/>
        </p:nvSpPr>
        <p:spPr>
          <a:xfrm>
            <a:off x="1127856" y="948689"/>
            <a:ext cx="770761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Comic Sans MS"/>
              <a:cs typeface="Comic Sans MS"/>
            </a:endParaRPr>
          </a:p>
          <a:p>
            <a:pPr algn="ctr"/>
            <a:endParaRPr lang="en-US" dirty="0">
              <a:latin typeface="Comic Sans MS"/>
              <a:cs typeface="Comic Sans MS"/>
            </a:endParaRPr>
          </a:p>
          <a:p>
            <a:pPr algn="ctr"/>
            <a:endParaRPr lang="en-US" dirty="0">
              <a:latin typeface="Comic Sans MS"/>
              <a:cs typeface="Comic Sans MS"/>
            </a:endParaRPr>
          </a:p>
          <a:p>
            <a:pPr algn="ctr"/>
            <a:endParaRPr lang="en-US" dirty="0">
              <a:latin typeface="Comic Sans MS"/>
              <a:cs typeface="Comic Sans MS"/>
            </a:endParaRPr>
          </a:p>
          <a:p>
            <a:pPr algn="ctr"/>
            <a:endParaRPr lang="en-US" dirty="0">
              <a:latin typeface="Comic Sans MS"/>
              <a:cs typeface="Comic Sans M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Comic Sans MS"/>
                <a:cs typeface="Comic Sans MS"/>
              </a:rPr>
              <a:t>The cane is inscribed with ‘To James Mortimer, M.R.C.S from his friends of the C.C.H.’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Comic Sans MS"/>
                <a:cs typeface="Comic Sans MS"/>
              </a:rPr>
              <a:t>Bite marks on the bottom of the cane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Comic Sans MS"/>
                <a:cs typeface="Comic Sans MS"/>
              </a:rPr>
              <a:t>The stick has been ‘well-worn’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Comic Sans MS"/>
              <a:cs typeface="Comic Sans MS"/>
            </a:endParaRPr>
          </a:p>
          <a:p>
            <a:r>
              <a:rPr lang="en-US" sz="2000" i="1" u="sng" dirty="0">
                <a:solidFill>
                  <a:srgbClr val="FFFF00"/>
                </a:solidFill>
                <a:latin typeface="Comic Sans MS"/>
                <a:cs typeface="Comic Sans MS"/>
              </a:rPr>
              <a:t>Does this change your initial ideas? Add to your notes.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2466" y="625523"/>
            <a:ext cx="4560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TASK – Think about how these new facts affect our inference about the cane and its owner? </a:t>
            </a:r>
          </a:p>
        </p:txBody>
      </p:sp>
    </p:spTree>
    <p:extLst>
      <p:ext uri="{BB962C8B-B14F-4D97-AF65-F5344CB8AC3E}">
        <p14:creationId xmlns:p14="http://schemas.microsoft.com/office/powerpoint/2010/main" val="1032183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hat&#10;&#10;Description automatically generated">
            <a:extLst>
              <a:ext uri="{FF2B5EF4-FFF2-40B4-BE49-F238E27FC236}">
                <a16:creationId xmlns:a16="http://schemas.microsoft.com/office/drawing/2014/main" id="{4D0D90C5-FFFE-430D-BC90-8322FDE0D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157" y="5242352"/>
            <a:ext cx="997302" cy="1530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154CEB-A605-4424-B1F4-DC986C3E8FC7}"/>
              </a:ext>
            </a:extLst>
          </p:cNvPr>
          <p:cNvSpPr txBox="1"/>
          <p:nvPr/>
        </p:nvSpPr>
        <p:spPr>
          <a:xfrm>
            <a:off x="4381081" y="299591"/>
            <a:ext cx="4577861" cy="483209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The cane belongs to Dr James Mortimer.</a:t>
            </a:r>
          </a:p>
          <a:p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He used to work at </a:t>
            </a:r>
          </a:p>
          <a:p>
            <a:r>
              <a:rPr lang="en-US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Charing Cross Hospital </a:t>
            </a:r>
          </a:p>
          <a:p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but moved to be a country practitioner. </a:t>
            </a:r>
          </a:p>
          <a:p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Despite his initial appearance, he is not retired and is around the age of 50.</a:t>
            </a:r>
          </a:p>
          <a:p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He has a small spaniel.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7A1056-3D95-4B0E-82BB-574C80E4FB44}"/>
              </a:ext>
            </a:extLst>
          </p:cNvPr>
          <p:cNvSpPr txBox="1"/>
          <p:nvPr/>
        </p:nvSpPr>
        <p:spPr>
          <a:xfrm>
            <a:off x="185058" y="299591"/>
            <a:ext cx="4089679" cy="6001643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Rockwell" panose="02060603020205020403" pitchFamily="18" charset="0"/>
              </a:rPr>
              <a:t>How did your inferences compare? How close were you?</a:t>
            </a:r>
          </a:p>
          <a:p>
            <a:endParaRPr lang="en-US" sz="3200" dirty="0">
              <a:solidFill>
                <a:srgbClr val="FF0000"/>
              </a:solidFill>
              <a:latin typeface="Rockwell" panose="02060603020205020403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Rockwell" panose="02060603020205020403" pitchFamily="18" charset="0"/>
              </a:rPr>
              <a:t>Use a red pen to:</a:t>
            </a:r>
          </a:p>
          <a:p>
            <a:r>
              <a:rPr lang="en-US" sz="3200" dirty="0">
                <a:solidFill>
                  <a:srgbClr val="FF0000"/>
                </a:solidFill>
                <a:latin typeface="Rockwell" panose="02060603020205020403" pitchFamily="18" charset="0"/>
              </a:rPr>
              <a:t>- Tick off anything you wrote down yourself</a:t>
            </a:r>
            <a:endParaRPr lang="en-GB" sz="3200" dirty="0">
              <a:solidFill>
                <a:srgbClr val="FF0000"/>
              </a:solidFill>
              <a:latin typeface="Rockwell" panose="02060603020205020403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Rockwell" panose="02060603020205020403" pitchFamily="18" charset="0"/>
            </a:endParaRPr>
          </a:p>
          <a:p>
            <a:r>
              <a:rPr lang="en-US" sz="3200" dirty="0">
                <a:solidFill>
                  <a:srgbClr val="00B050"/>
                </a:solidFill>
                <a:latin typeface="Rockwell" panose="02060603020205020403" pitchFamily="18" charset="0"/>
              </a:rPr>
              <a:t>Use a green pen to:</a:t>
            </a:r>
          </a:p>
          <a:p>
            <a:pPr marL="571500" indent="-571500">
              <a:buFontTx/>
              <a:buChar char="-"/>
            </a:pPr>
            <a:r>
              <a:rPr lang="en-US" sz="3200" dirty="0">
                <a:solidFill>
                  <a:srgbClr val="00B050"/>
                </a:solidFill>
                <a:latin typeface="Rockwell" panose="02060603020205020403" pitchFamily="18" charset="0"/>
              </a:rPr>
              <a:t>Add anything extra you learn</a:t>
            </a:r>
            <a:endParaRPr lang="en-US" sz="3200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pic>
        <p:nvPicPr>
          <p:cNvPr id="6" name="Picture 2" descr="Image result for cane">
            <a:hlinkClick r:id="rId3"/>
            <a:extLst>
              <a:ext uri="{FF2B5EF4-FFF2-40B4-BE49-F238E27FC236}">
                <a16:creationId xmlns:a16="http://schemas.microsoft.com/office/drawing/2014/main" id="{1A511DC6-29AD-421F-90FF-C879C3AF6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9556" l="9778" r="89778">
                        <a14:foregroundMark x1="70222" y1="7556" x2="70222" y2="7556"/>
                        <a14:foregroundMark x1="20889" y1="91556" x2="20889" y2="91556"/>
                        <a14:foregroundMark x1="17333" y1="95556" x2="17333" y2="95556"/>
                        <a14:foregroundMark x1="15556" y1="99556" x2="15556" y2="99556"/>
                        <a14:foregroundMark x1="65778" y1="3111" x2="65778" y2="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7854">
            <a:off x="5061486" y="5128035"/>
            <a:ext cx="1319266" cy="1759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898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299900"/>
            <a:ext cx="8433228" cy="107611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199" y="474672"/>
            <a:ext cx="8433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latin typeface="Comic Sans MS"/>
                <a:cs typeface="Comic Sans MS"/>
              </a:rPr>
              <a:t>Task: Read to the end of Chapter 1</a:t>
            </a:r>
          </a:p>
        </p:txBody>
      </p:sp>
      <p:pic>
        <p:nvPicPr>
          <p:cNvPr id="9" name="Content Placeholder 8" descr="Icon&#10;&#10;Description automatically generated">
            <a:extLst>
              <a:ext uri="{FF2B5EF4-FFF2-40B4-BE49-F238E27FC236}">
                <a16:creationId xmlns:a16="http://schemas.microsoft.com/office/drawing/2014/main" id="{BEAA0935-DF22-47AE-84F5-EE4E1FE84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166C13-2310-4A51-8E7D-6DAB579A74FE}"/>
              </a:ext>
            </a:extLst>
          </p:cNvPr>
          <p:cNvSpPr txBox="1"/>
          <p:nvPr/>
        </p:nvSpPr>
        <p:spPr>
          <a:xfrm>
            <a:off x="2309018" y="6126163"/>
            <a:ext cx="4525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www.studentswithlearningdifficulties.blogspot.co.uk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40284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A5FC20FFEB924FB6AA678D6441D5BF" ma:contentTypeVersion="8" ma:contentTypeDescription="Create a new document." ma:contentTypeScope="" ma:versionID="1ac0c792b655add9680a99f9379e73c0">
  <xsd:schema xmlns:xsd="http://www.w3.org/2001/XMLSchema" xmlns:xs="http://www.w3.org/2001/XMLSchema" xmlns:p="http://schemas.microsoft.com/office/2006/metadata/properties" xmlns:ns2="2ee453fb-70d4-481f-b8ac-3f33dad850c1" xmlns:ns3="049f97e1-32ae-4d3d-9c64-63be60dba368" targetNamespace="http://schemas.microsoft.com/office/2006/metadata/properties" ma:root="true" ma:fieldsID="c35a207da0f87ea1a58ccf35b1a207c4" ns2:_="" ns3:_="">
    <xsd:import namespace="2ee453fb-70d4-481f-b8ac-3f33dad850c1"/>
    <xsd:import namespace="049f97e1-32ae-4d3d-9c64-63be60dba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453fb-70d4-481f-b8ac-3f33dad850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f97e1-32ae-4d3d-9c64-63be60dba3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DD1CEF-9FC3-435A-9113-8521A12410DD}">
  <ds:schemaRefs>
    <ds:schemaRef ds:uri="2ee453fb-70d4-481f-b8ac-3f33dad850c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27D58DE-7F1D-40AB-88EF-041217D87A27}"/>
</file>

<file path=customXml/itemProps3.xml><?xml version="1.0" encoding="utf-8"?>
<ds:datastoreItem xmlns:ds="http://schemas.openxmlformats.org/officeDocument/2006/customXml" ds:itemID="{778E1CB0-FA25-425C-8A78-3E7687BD1B6F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846</Words>
  <Application>Microsoft Office PowerPoint</Application>
  <PresentationFormat>On-screen Show (4:3)</PresentationFormat>
  <Paragraphs>73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Comic Sans MS</vt:lpstr>
      <vt:lpstr>Rockwell</vt:lpstr>
      <vt:lpstr>Segoe UI Light</vt:lpstr>
      <vt:lpstr>Office Theme</vt:lpstr>
      <vt:lpstr>Lesson Three </vt:lpstr>
      <vt:lpstr>PowerPoint Presentation</vt:lpstr>
      <vt:lpstr>PowerPoint Presentation</vt:lpstr>
      <vt:lpstr>Learning Journey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 this to check your understanding of the chapter… Chapter One Plot Summary </vt:lpstr>
      <vt:lpstr>Cornell Notes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Hound of the Baskervilles</dc:title>
  <dc:creator>MacUser</dc:creator>
  <cp:lastModifiedBy>Mrs Alex Slater</cp:lastModifiedBy>
  <cp:revision>1095</cp:revision>
  <dcterms:created xsi:type="dcterms:W3CDTF">2020-06-17T07:53:49Z</dcterms:created>
  <dcterms:modified xsi:type="dcterms:W3CDTF">2020-11-30T11:23:25Z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0x01010057A5FC20FFEB924FB6AA678D6441D5BF</vt:lpwstr>
  </property>
</Properties>
</file>