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64" r:id="rId2"/>
    <p:sldId id="566" r:id="rId3"/>
    <p:sldId id="740" r:id="rId4"/>
    <p:sldId id="599" r:id="rId5"/>
    <p:sldId id="845" r:id="rId6"/>
    <p:sldId id="573" r:id="rId7"/>
    <p:sldId id="570" r:id="rId8"/>
    <p:sldId id="574" r:id="rId9"/>
    <p:sldId id="575" r:id="rId10"/>
    <p:sldId id="5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F12898-0B5C-4FD2-98FF-93072E5B6F53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74258E-0180-4C4D-B3B6-E8B606BE48CE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en-US" dirty="0"/>
            <a:t>Introduced to Swift’s text </a:t>
          </a:r>
          <a:r>
            <a:rPr lang="en-US" i="1" dirty="0"/>
            <a:t>Gulliver’s Travels</a:t>
          </a:r>
          <a:r>
            <a:rPr lang="en-US" i="0" dirty="0"/>
            <a:t> and explore the overall plot, themes and authorial intent.</a:t>
          </a:r>
          <a:endParaRPr lang="en-US" dirty="0"/>
        </a:p>
      </dgm:t>
    </dgm:pt>
    <dgm:pt modelId="{F075DE5E-A7F6-471D-B1CB-C2DC9E5A2985}" type="parTrans" cxnId="{E4CEB9E0-A447-4338-A0C9-4CA3FCE1C49B}">
      <dgm:prSet/>
      <dgm:spPr/>
      <dgm:t>
        <a:bodyPr/>
        <a:lstStyle/>
        <a:p>
          <a:endParaRPr lang="en-US"/>
        </a:p>
      </dgm:t>
    </dgm:pt>
    <dgm:pt modelId="{8881615F-5CFE-4BE1-8174-F76698AA57FC}" type="sibTrans" cxnId="{E4CEB9E0-A447-4338-A0C9-4CA3FCE1C49B}">
      <dgm:prSet/>
      <dgm:spPr/>
      <dgm:t>
        <a:bodyPr/>
        <a:lstStyle/>
        <a:p>
          <a:endParaRPr lang="en-US"/>
        </a:p>
      </dgm:t>
    </dgm:pt>
    <dgm:pt modelId="{9D270672-A924-4484-98F1-026109417396}">
      <dgm:prSet phldrT="[Text]" phldr="1"/>
      <dgm:spPr/>
      <dgm:t>
        <a:bodyPr/>
        <a:lstStyle/>
        <a:p>
          <a:endParaRPr lang="en-US" dirty="0"/>
        </a:p>
      </dgm:t>
    </dgm:pt>
    <dgm:pt modelId="{36764727-5F6F-4805-AE31-FA9AF0C79CCE}" type="parTrans" cxnId="{9D35B9CD-C9DB-43EC-94BC-F24F692CFE37}">
      <dgm:prSet/>
      <dgm:spPr/>
      <dgm:t>
        <a:bodyPr/>
        <a:lstStyle/>
        <a:p>
          <a:endParaRPr lang="en-US"/>
        </a:p>
      </dgm:t>
    </dgm:pt>
    <dgm:pt modelId="{679DB20C-9391-402D-B927-DD0175984915}" type="sibTrans" cxnId="{9D35B9CD-C9DB-43EC-94BC-F24F692CFE37}">
      <dgm:prSet/>
      <dgm:spPr/>
      <dgm:t>
        <a:bodyPr/>
        <a:lstStyle/>
        <a:p>
          <a:endParaRPr lang="en-US"/>
        </a:p>
      </dgm:t>
    </dgm:pt>
    <dgm:pt modelId="{22517444-2D09-47E7-A055-E000D4AA66C4}">
      <dgm:prSet phldrT="[Text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Analysis of extract one from </a:t>
          </a:r>
          <a:r>
            <a:rPr lang="en-US" i="1" dirty="0"/>
            <a:t>Gulliver’s Travels</a:t>
          </a:r>
          <a:r>
            <a:rPr lang="en-US" i="0" dirty="0"/>
            <a:t> with a focus on Swift’s language and structural choices.</a:t>
          </a:r>
          <a:endParaRPr lang="en-US" dirty="0"/>
        </a:p>
      </dgm:t>
    </dgm:pt>
    <dgm:pt modelId="{C233EA29-13A6-412F-9475-FACAE331934C}" type="parTrans" cxnId="{C3C16C32-5409-4B68-806C-B2928339DDDF}">
      <dgm:prSet/>
      <dgm:spPr/>
      <dgm:t>
        <a:bodyPr/>
        <a:lstStyle/>
        <a:p>
          <a:endParaRPr lang="en-US"/>
        </a:p>
      </dgm:t>
    </dgm:pt>
    <dgm:pt modelId="{909C7C6F-0BB3-4110-A78D-9497152A38FC}" type="sibTrans" cxnId="{C3C16C32-5409-4B68-806C-B2928339DDDF}">
      <dgm:prSet/>
      <dgm:spPr/>
      <dgm:t>
        <a:bodyPr/>
        <a:lstStyle/>
        <a:p>
          <a:endParaRPr lang="en-US"/>
        </a:p>
      </dgm:t>
    </dgm:pt>
    <dgm:pt modelId="{C87E7549-25F8-469B-9BAB-916097323D17}">
      <dgm:prSet phldrT="[Text]" phldr="1"/>
      <dgm:spPr/>
      <dgm:t>
        <a:bodyPr/>
        <a:lstStyle/>
        <a:p>
          <a:endParaRPr lang="en-US" dirty="0"/>
        </a:p>
      </dgm:t>
    </dgm:pt>
    <dgm:pt modelId="{F8511CEB-E6AF-4921-A908-3DA81A7DDDEA}" type="parTrans" cxnId="{C7390A6C-7DF0-4251-B253-76472CA5214F}">
      <dgm:prSet/>
      <dgm:spPr/>
      <dgm:t>
        <a:bodyPr/>
        <a:lstStyle/>
        <a:p>
          <a:endParaRPr lang="en-US"/>
        </a:p>
      </dgm:t>
    </dgm:pt>
    <dgm:pt modelId="{3BE71934-9A03-4E8A-8C0E-952354410596}" type="sibTrans" cxnId="{C7390A6C-7DF0-4251-B253-76472CA5214F}">
      <dgm:prSet/>
      <dgm:spPr/>
      <dgm:t>
        <a:bodyPr/>
        <a:lstStyle/>
        <a:p>
          <a:endParaRPr lang="en-US"/>
        </a:p>
      </dgm:t>
    </dgm:pt>
    <dgm:pt modelId="{878BC6BE-3918-47A7-8113-C40F0AB83A04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/>
            <a:t>Exploration of how Swift has described the emperor of Lilliput and how the narrative develops throughout extract one. </a:t>
          </a:r>
        </a:p>
      </dgm:t>
    </dgm:pt>
    <dgm:pt modelId="{769A85C4-729A-47A6-8F8C-2D56EC852D89}" type="parTrans" cxnId="{3408FA4E-B888-4591-86D1-88F6171F3874}">
      <dgm:prSet/>
      <dgm:spPr/>
      <dgm:t>
        <a:bodyPr/>
        <a:lstStyle/>
        <a:p>
          <a:endParaRPr lang="en-US"/>
        </a:p>
      </dgm:t>
    </dgm:pt>
    <dgm:pt modelId="{580160BF-1F01-451D-A9D3-8062D259CE3E}" type="sibTrans" cxnId="{3408FA4E-B888-4591-86D1-88F6171F3874}">
      <dgm:prSet/>
      <dgm:spPr/>
      <dgm:t>
        <a:bodyPr/>
        <a:lstStyle/>
        <a:p>
          <a:endParaRPr lang="en-US"/>
        </a:p>
      </dgm:t>
    </dgm:pt>
    <dgm:pt modelId="{8E560D77-881C-48D9-A944-AFEF62A0C9A3}" type="pres">
      <dgm:prSet presAssocID="{F1F12898-0B5C-4FD2-98FF-93072E5B6F53}" presName="rootnode" presStyleCnt="0">
        <dgm:presLayoutVars>
          <dgm:chMax/>
          <dgm:chPref/>
          <dgm:dir/>
          <dgm:animLvl val="lvl"/>
        </dgm:presLayoutVars>
      </dgm:prSet>
      <dgm:spPr/>
    </dgm:pt>
    <dgm:pt modelId="{CB6E480D-8366-46C7-900A-894EEBA8D426}" type="pres">
      <dgm:prSet presAssocID="{A874258E-0180-4C4D-B3B6-E8B606BE48CE}" presName="composite" presStyleCnt="0"/>
      <dgm:spPr/>
    </dgm:pt>
    <dgm:pt modelId="{0E04D851-F15F-4343-A7E3-BCACA13F098E}" type="pres">
      <dgm:prSet presAssocID="{A874258E-0180-4C4D-B3B6-E8B606BE48CE}" presName="bentUpArrow1" presStyleLbl="alignImgPlace1" presStyleIdx="0" presStyleCnt="2"/>
      <dgm:spPr>
        <a:solidFill>
          <a:srgbClr val="00B0F0"/>
        </a:solidFill>
      </dgm:spPr>
    </dgm:pt>
    <dgm:pt modelId="{064F6A4E-6649-41FE-9F7E-0FD591E20CEC}" type="pres">
      <dgm:prSet presAssocID="{A874258E-0180-4C4D-B3B6-E8B606BE48CE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FC354D39-0B1C-4C9C-815B-BDD1B5746EDD}" type="pres">
      <dgm:prSet presAssocID="{A874258E-0180-4C4D-B3B6-E8B606BE48CE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C4D3C406-86E7-44BC-BE20-165A5F4935B6}" type="pres">
      <dgm:prSet presAssocID="{8881615F-5CFE-4BE1-8174-F76698AA57FC}" presName="sibTrans" presStyleCnt="0"/>
      <dgm:spPr/>
    </dgm:pt>
    <dgm:pt modelId="{535545DE-5AEF-45FF-8459-FBF0897EEAAD}" type="pres">
      <dgm:prSet presAssocID="{22517444-2D09-47E7-A055-E000D4AA66C4}" presName="composite" presStyleCnt="0"/>
      <dgm:spPr/>
    </dgm:pt>
    <dgm:pt modelId="{D068FED9-96D5-4E7C-B483-072463F4641C}" type="pres">
      <dgm:prSet presAssocID="{22517444-2D09-47E7-A055-E000D4AA66C4}" presName="bentUpArrow1" presStyleLbl="alignImgPlace1" presStyleIdx="1" presStyleCnt="2"/>
      <dgm:spPr>
        <a:solidFill>
          <a:srgbClr val="00B0F0"/>
        </a:solidFill>
      </dgm:spPr>
    </dgm:pt>
    <dgm:pt modelId="{75ADDAB6-EDD0-4D47-92F7-73ABB7ECBDE5}" type="pres">
      <dgm:prSet presAssocID="{22517444-2D09-47E7-A055-E000D4AA66C4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A1397636-07B2-45DD-862D-1729CB8ECB22}" type="pres">
      <dgm:prSet presAssocID="{22517444-2D09-47E7-A055-E000D4AA66C4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4E43E776-3E48-49E9-BF5C-79389676F3E5}" type="pres">
      <dgm:prSet presAssocID="{909C7C6F-0BB3-4110-A78D-9497152A38FC}" presName="sibTrans" presStyleCnt="0"/>
      <dgm:spPr/>
    </dgm:pt>
    <dgm:pt modelId="{CB5C0B21-74CD-4125-813D-855B13126507}" type="pres">
      <dgm:prSet presAssocID="{878BC6BE-3918-47A7-8113-C40F0AB83A04}" presName="composite" presStyleCnt="0"/>
      <dgm:spPr/>
    </dgm:pt>
    <dgm:pt modelId="{698908F5-3661-4634-AA51-972239BC2BDF}" type="pres">
      <dgm:prSet presAssocID="{878BC6BE-3918-47A7-8113-C40F0AB83A04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4A30A201-A7CA-48D1-AA86-B858E492C835}" type="presOf" srcId="{C87E7549-25F8-469B-9BAB-916097323D17}" destId="{A1397636-07B2-45DD-862D-1729CB8ECB22}" srcOrd="0" destOrd="0" presId="urn:microsoft.com/office/officeart/2005/8/layout/StepDownProcess"/>
    <dgm:cxn modelId="{1379290A-9941-4C48-A362-7F5260E51A87}" type="presOf" srcId="{22517444-2D09-47E7-A055-E000D4AA66C4}" destId="{75ADDAB6-EDD0-4D47-92F7-73ABB7ECBDE5}" srcOrd="0" destOrd="0" presId="urn:microsoft.com/office/officeart/2005/8/layout/StepDownProcess"/>
    <dgm:cxn modelId="{C3C16C32-5409-4B68-806C-B2928339DDDF}" srcId="{F1F12898-0B5C-4FD2-98FF-93072E5B6F53}" destId="{22517444-2D09-47E7-A055-E000D4AA66C4}" srcOrd="1" destOrd="0" parTransId="{C233EA29-13A6-412F-9475-FACAE331934C}" sibTransId="{909C7C6F-0BB3-4110-A78D-9497152A38FC}"/>
    <dgm:cxn modelId="{C7390A6C-7DF0-4251-B253-76472CA5214F}" srcId="{22517444-2D09-47E7-A055-E000D4AA66C4}" destId="{C87E7549-25F8-469B-9BAB-916097323D17}" srcOrd="0" destOrd="0" parTransId="{F8511CEB-E6AF-4921-A908-3DA81A7DDDEA}" sibTransId="{3BE71934-9A03-4E8A-8C0E-952354410596}"/>
    <dgm:cxn modelId="{3408FA4E-B888-4591-86D1-88F6171F3874}" srcId="{F1F12898-0B5C-4FD2-98FF-93072E5B6F53}" destId="{878BC6BE-3918-47A7-8113-C40F0AB83A04}" srcOrd="2" destOrd="0" parTransId="{769A85C4-729A-47A6-8F8C-2D56EC852D89}" sibTransId="{580160BF-1F01-451D-A9D3-8062D259CE3E}"/>
    <dgm:cxn modelId="{70BDE873-D4B9-4CEA-A518-C87945A3ECAB}" type="presOf" srcId="{A874258E-0180-4C4D-B3B6-E8B606BE48CE}" destId="{064F6A4E-6649-41FE-9F7E-0FD591E20CEC}" srcOrd="0" destOrd="0" presId="urn:microsoft.com/office/officeart/2005/8/layout/StepDownProcess"/>
    <dgm:cxn modelId="{D8256580-4DA0-4FDD-AB79-07C15FAA1D3D}" type="presOf" srcId="{9D270672-A924-4484-98F1-026109417396}" destId="{FC354D39-0B1C-4C9C-815B-BDD1B5746EDD}" srcOrd="0" destOrd="0" presId="urn:microsoft.com/office/officeart/2005/8/layout/StepDownProcess"/>
    <dgm:cxn modelId="{6D9F6DA8-0C95-48C6-9542-8182AB669A04}" type="presOf" srcId="{878BC6BE-3918-47A7-8113-C40F0AB83A04}" destId="{698908F5-3661-4634-AA51-972239BC2BDF}" srcOrd="0" destOrd="0" presId="urn:microsoft.com/office/officeart/2005/8/layout/StepDownProcess"/>
    <dgm:cxn modelId="{9D35B9CD-C9DB-43EC-94BC-F24F692CFE37}" srcId="{A874258E-0180-4C4D-B3B6-E8B606BE48CE}" destId="{9D270672-A924-4484-98F1-026109417396}" srcOrd="0" destOrd="0" parTransId="{36764727-5F6F-4805-AE31-FA9AF0C79CCE}" sibTransId="{679DB20C-9391-402D-B927-DD0175984915}"/>
    <dgm:cxn modelId="{E4CEB9E0-A447-4338-A0C9-4CA3FCE1C49B}" srcId="{F1F12898-0B5C-4FD2-98FF-93072E5B6F53}" destId="{A874258E-0180-4C4D-B3B6-E8B606BE48CE}" srcOrd="0" destOrd="0" parTransId="{F075DE5E-A7F6-471D-B1CB-C2DC9E5A2985}" sibTransId="{8881615F-5CFE-4BE1-8174-F76698AA57FC}"/>
    <dgm:cxn modelId="{30EFB3EB-FF11-4546-9B16-2669ACC08B7E}" type="presOf" srcId="{F1F12898-0B5C-4FD2-98FF-93072E5B6F53}" destId="{8E560D77-881C-48D9-A944-AFEF62A0C9A3}" srcOrd="0" destOrd="0" presId="urn:microsoft.com/office/officeart/2005/8/layout/StepDownProcess"/>
    <dgm:cxn modelId="{D99D7357-231F-4FC6-9F90-9A2333C2E78D}" type="presParOf" srcId="{8E560D77-881C-48D9-A944-AFEF62A0C9A3}" destId="{CB6E480D-8366-46C7-900A-894EEBA8D426}" srcOrd="0" destOrd="0" presId="urn:microsoft.com/office/officeart/2005/8/layout/StepDownProcess"/>
    <dgm:cxn modelId="{8E5A6814-002F-4410-AE8D-940C0ED4232F}" type="presParOf" srcId="{CB6E480D-8366-46C7-900A-894EEBA8D426}" destId="{0E04D851-F15F-4343-A7E3-BCACA13F098E}" srcOrd="0" destOrd="0" presId="urn:microsoft.com/office/officeart/2005/8/layout/StepDownProcess"/>
    <dgm:cxn modelId="{54F26B8A-676A-48A4-ABAB-516EB3C5D1E7}" type="presParOf" srcId="{CB6E480D-8366-46C7-900A-894EEBA8D426}" destId="{064F6A4E-6649-41FE-9F7E-0FD591E20CEC}" srcOrd="1" destOrd="0" presId="urn:microsoft.com/office/officeart/2005/8/layout/StepDownProcess"/>
    <dgm:cxn modelId="{24BD2B0C-04E9-4F24-8A9F-AE626B86E66E}" type="presParOf" srcId="{CB6E480D-8366-46C7-900A-894EEBA8D426}" destId="{FC354D39-0B1C-4C9C-815B-BDD1B5746EDD}" srcOrd="2" destOrd="0" presId="urn:microsoft.com/office/officeart/2005/8/layout/StepDownProcess"/>
    <dgm:cxn modelId="{4380BB8D-2CEE-41D2-BD93-7DBD83FD9483}" type="presParOf" srcId="{8E560D77-881C-48D9-A944-AFEF62A0C9A3}" destId="{C4D3C406-86E7-44BC-BE20-165A5F4935B6}" srcOrd="1" destOrd="0" presId="urn:microsoft.com/office/officeart/2005/8/layout/StepDownProcess"/>
    <dgm:cxn modelId="{87D74036-71DD-4A95-A3B4-C377D07C6320}" type="presParOf" srcId="{8E560D77-881C-48D9-A944-AFEF62A0C9A3}" destId="{535545DE-5AEF-45FF-8459-FBF0897EEAAD}" srcOrd="2" destOrd="0" presId="urn:microsoft.com/office/officeart/2005/8/layout/StepDownProcess"/>
    <dgm:cxn modelId="{456A82A4-D3EC-4DBB-B70C-89BB19D3CC0E}" type="presParOf" srcId="{535545DE-5AEF-45FF-8459-FBF0897EEAAD}" destId="{D068FED9-96D5-4E7C-B483-072463F4641C}" srcOrd="0" destOrd="0" presId="urn:microsoft.com/office/officeart/2005/8/layout/StepDownProcess"/>
    <dgm:cxn modelId="{2D4BE5FB-2685-4493-A20C-674F83974662}" type="presParOf" srcId="{535545DE-5AEF-45FF-8459-FBF0897EEAAD}" destId="{75ADDAB6-EDD0-4D47-92F7-73ABB7ECBDE5}" srcOrd="1" destOrd="0" presId="urn:microsoft.com/office/officeart/2005/8/layout/StepDownProcess"/>
    <dgm:cxn modelId="{71AD440D-F77C-4678-9FD3-A164891A0AC7}" type="presParOf" srcId="{535545DE-5AEF-45FF-8459-FBF0897EEAAD}" destId="{A1397636-07B2-45DD-862D-1729CB8ECB22}" srcOrd="2" destOrd="0" presId="urn:microsoft.com/office/officeart/2005/8/layout/StepDownProcess"/>
    <dgm:cxn modelId="{EB711770-095D-4804-B8E4-58BD8AAA2A84}" type="presParOf" srcId="{8E560D77-881C-48D9-A944-AFEF62A0C9A3}" destId="{4E43E776-3E48-49E9-BF5C-79389676F3E5}" srcOrd="3" destOrd="0" presId="urn:microsoft.com/office/officeart/2005/8/layout/StepDownProcess"/>
    <dgm:cxn modelId="{F277FD1F-DA66-4A64-9221-643B96920215}" type="presParOf" srcId="{8E560D77-881C-48D9-A944-AFEF62A0C9A3}" destId="{CB5C0B21-74CD-4125-813D-855B13126507}" srcOrd="4" destOrd="0" presId="urn:microsoft.com/office/officeart/2005/8/layout/StepDownProcess"/>
    <dgm:cxn modelId="{8BBD05AE-4AE4-4A5A-9CD0-13DB0DF740A6}" type="presParOf" srcId="{CB5C0B21-74CD-4125-813D-855B13126507}" destId="{698908F5-3661-4634-AA51-972239BC2BDF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04D851-F15F-4343-A7E3-BCACA13F098E}">
      <dsp:nvSpPr>
        <dsp:cNvPr id="0" name=""/>
        <dsp:cNvSpPr/>
      </dsp:nvSpPr>
      <dsp:spPr>
        <a:xfrm rot="5400000">
          <a:off x="3314401" y="1301474"/>
          <a:ext cx="1151042" cy="13104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4F6A4E-6649-41FE-9F7E-0FD591E20CEC}">
      <dsp:nvSpPr>
        <dsp:cNvPr id="0" name=""/>
        <dsp:cNvSpPr/>
      </dsp:nvSpPr>
      <dsp:spPr>
        <a:xfrm>
          <a:off x="3009445" y="25521"/>
          <a:ext cx="1937677" cy="1356311"/>
        </a:xfrm>
        <a:prstGeom prst="roundRect">
          <a:avLst>
            <a:gd name="adj" fmla="val 16670"/>
          </a:avLst>
        </a:prstGeom>
        <a:solidFill>
          <a:srgbClr val="FF0000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Introduced to Swift’s text </a:t>
          </a:r>
          <a:r>
            <a:rPr lang="en-US" sz="1300" i="1" kern="1200" dirty="0"/>
            <a:t>Gulliver’s Travels</a:t>
          </a:r>
          <a:r>
            <a:rPr lang="en-US" sz="1300" i="0" kern="1200" dirty="0"/>
            <a:t> and explore the overall plot, themes and authorial intent.</a:t>
          </a:r>
          <a:endParaRPr lang="en-US" sz="1300" kern="1200" dirty="0"/>
        </a:p>
      </dsp:txBody>
      <dsp:txXfrm>
        <a:off x="3075667" y="91743"/>
        <a:ext cx="1805233" cy="1223867"/>
      </dsp:txXfrm>
    </dsp:sp>
    <dsp:sp modelId="{FC354D39-0B1C-4C9C-815B-BDD1B5746EDD}">
      <dsp:nvSpPr>
        <dsp:cNvPr id="0" name=""/>
        <dsp:cNvSpPr/>
      </dsp:nvSpPr>
      <dsp:spPr>
        <a:xfrm>
          <a:off x="4947123" y="154876"/>
          <a:ext cx="1409282" cy="109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</dsp:txBody>
      <dsp:txXfrm>
        <a:off x="4947123" y="154876"/>
        <a:ext cx="1409282" cy="1096230"/>
      </dsp:txXfrm>
    </dsp:sp>
    <dsp:sp modelId="{D068FED9-96D5-4E7C-B483-072463F4641C}">
      <dsp:nvSpPr>
        <dsp:cNvPr id="0" name=""/>
        <dsp:cNvSpPr/>
      </dsp:nvSpPr>
      <dsp:spPr>
        <a:xfrm rot="5400000">
          <a:off x="4920942" y="2825060"/>
          <a:ext cx="1151042" cy="13104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ADDAB6-EDD0-4D47-92F7-73ABB7ECBDE5}">
      <dsp:nvSpPr>
        <dsp:cNvPr id="0" name=""/>
        <dsp:cNvSpPr/>
      </dsp:nvSpPr>
      <dsp:spPr>
        <a:xfrm>
          <a:off x="4615986" y="1549106"/>
          <a:ext cx="1937677" cy="1356311"/>
        </a:xfrm>
        <a:prstGeom prst="roundRect">
          <a:avLst>
            <a:gd name="adj" fmla="val 1667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Analysis of extract one from </a:t>
          </a:r>
          <a:r>
            <a:rPr lang="en-US" sz="1300" i="1" kern="1200" dirty="0"/>
            <a:t>Gulliver’s Travels</a:t>
          </a:r>
          <a:r>
            <a:rPr lang="en-US" sz="1300" i="0" kern="1200" dirty="0"/>
            <a:t> with a focus on Swift’s language and structural choices.</a:t>
          </a:r>
          <a:endParaRPr lang="en-US" sz="1300" kern="1200" dirty="0"/>
        </a:p>
      </dsp:txBody>
      <dsp:txXfrm>
        <a:off x="4682208" y="1615328"/>
        <a:ext cx="1805233" cy="1223867"/>
      </dsp:txXfrm>
    </dsp:sp>
    <dsp:sp modelId="{A1397636-07B2-45DD-862D-1729CB8ECB22}">
      <dsp:nvSpPr>
        <dsp:cNvPr id="0" name=""/>
        <dsp:cNvSpPr/>
      </dsp:nvSpPr>
      <dsp:spPr>
        <a:xfrm>
          <a:off x="6553663" y="1678461"/>
          <a:ext cx="1409282" cy="109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</dsp:txBody>
      <dsp:txXfrm>
        <a:off x="6553663" y="1678461"/>
        <a:ext cx="1409282" cy="1096230"/>
      </dsp:txXfrm>
    </dsp:sp>
    <dsp:sp modelId="{698908F5-3661-4634-AA51-972239BC2BDF}">
      <dsp:nvSpPr>
        <dsp:cNvPr id="0" name=""/>
        <dsp:cNvSpPr/>
      </dsp:nvSpPr>
      <dsp:spPr>
        <a:xfrm>
          <a:off x="6222526" y="3072692"/>
          <a:ext cx="1937677" cy="1356311"/>
        </a:xfrm>
        <a:prstGeom prst="roundRect">
          <a:avLst>
            <a:gd name="adj" fmla="val 1667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Exploration of how Swift has described the emperor of Lilliput and how the narrative develops throughout extract one. </a:t>
          </a:r>
        </a:p>
      </dsp:txBody>
      <dsp:txXfrm>
        <a:off x="6288748" y="3138914"/>
        <a:ext cx="1805233" cy="1223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624D3-10F4-49FF-AF5D-5E91C9D23284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6C518-9D2D-4145-880F-F2C1D2F7A5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7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https://www.1001fonts.com/gooddog-plain-font.html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C9D4-0CD9-4C0D-89C9-2A881DE7A44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677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https://www.1001fonts.com/gooddog-plain-font.html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C9D4-0CD9-4C0D-89C9-2A881DE7A44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031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D0A38-781F-414F-BD2C-FA8AAE07957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939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0D494-F9CF-4D78-B9FA-DA59D13ACDF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541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D156D-D333-460E-B812-18C692574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BE1C5-5D08-431E-BFDA-94F7889DEC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68436-DCF8-4915-92A2-F6AB4A94F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774-B7E5-4962-8B06-DD0556B2ED2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A01C8-A42B-4E5D-9153-97B477A71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EF88F-80AB-45C2-98C8-6EE27F30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AA78-D745-4B5B-B14B-7B9C5922F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77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8F015-0058-44ED-9D54-1DC976B19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E825C9-FE2F-47EE-AD57-37DA35E9A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9BF32-6362-41EE-8075-D91F832E2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774-B7E5-4962-8B06-DD0556B2ED2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51CC2-1C94-4654-BFD0-91F9D94A5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91688-1C39-4965-B1EA-DD0BB410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AA78-D745-4B5B-B14B-7B9C5922F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98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248149-DBAF-4544-837D-089D3E7F2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CFB29F-4251-4CB1-842B-75220150A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B01DB-AD30-48C0-884D-B76032D5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774-B7E5-4962-8B06-DD0556B2ED2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4D4A3-37D9-4443-9285-005756B1D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13B57-8EAC-47EB-89D5-ED10FE578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AA78-D745-4B5B-B14B-7B9C5922F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62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1B034-2E77-4823-A065-63D7E20E8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3D0BA-E6CC-419F-8FBB-EED1D29BE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C9E72-64BE-40C0-9F5E-80530A847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774-B7E5-4962-8B06-DD0556B2ED2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CBDB9-DB9B-4A58-85A7-1E85A261C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56533-F597-40E2-8CB7-EF37140D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AA78-D745-4B5B-B14B-7B9C5922F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6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E0D30-A2B3-4F6A-BCBD-D3DAEC4A2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38CA6-3104-4401-9F54-EED36A0EB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D73C4-4F4C-45EB-BD80-4180CC87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774-B7E5-4962-8B06-DD0556B2ED2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E25EE-F3F8-4C5F-8837-52AF88665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14A432-2A33-4EDA-BC27-23E8C8AA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AA78-D745-4B5B-B14B-7B9C5922F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08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E4989-827D-46F2-83EC-BCE8D78B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3C182-B423-43A9-933E-327FD597B3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7E0ACE-EBE9-4A64-B539-968CE5E8C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4A0E0-D021-4194-B185-756882500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774-B7E5-4962-8B06-DD0556B2ED2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D85CD-641E-4AF5-BCDC-FCABFD7CE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EBC4C9-6A50-4BC4-9D5F-266CEA2AD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AA78-D745-4B5B-B14B-7B9C5922F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18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C1B0C-8D3E-4C2D-A85B-AB6615A6E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FCD62-F580-415E-AF4C-F873F99B1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06FF34-AB8A-4FAE-AB98-F5C1D6F18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CC0C5F-E371-4D33-90F4-14B64C1ED9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F6747E-F407-4925-90E5-0077F7D09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F5EAB9-B1C2-4E54-8D5C-BBE624EC4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774-B7E5-4962-8B06-DD0556B2ED2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4749B3-9719-4EF2-AC71-A8FD662E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79A173-17EB-4694-B658-D4AF10158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AA78-D745-4B5B-B14B-7B9C5922F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41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6CBED-EBB3-4DF0-ABAC-DF4ADD8C7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7166F6-A305-4842-A228-D08B23348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774-B7E5-4962-8B06-DD0556B2ED2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E009F7-3AB0-48C7-B5F9-36E9057A5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BCF5D0-A725-43EF-AB39-CD96BB31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AA78-D745-4B5B-B14B-7B9C5922F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956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6D2ABE-2ADC-4F98-82F3-76F50BE3B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774-B7E5-4962-8B06-DD0556B2ED2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3A221C-4B77-49AA-9476-7D19588D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4236E-2D7B-4000-8C76-4610060DB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AA78-D745-4B5B-B14B-7B9C5922F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04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640AE-7051-4218-9E99-2C5D664E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214D4-39DB-45CA-90E3-047414D25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F9A113-048A-46D9-88B3-A56080049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E2AB6-FA1E-437E-B1F5-8AFF704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774-B7E5-4962-8B06-DD0556B2ED2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145A4-FC67-43D1-9FDD-999D62411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0C154-A4CE-483B-8339-16E77C075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AA78-D745-4B5B-B14B-7B9C5922F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93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89B86-BF3F-46A5-B274-53684749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EB7C79-141A-405F-A667-55A012AB93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3F9614-05F1-4C3E-B423-6DB078E25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C47BA-BB3F-4A5E-80AA-88D00F21D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2774-B7E5-4962-8B06-DD0556B2ED2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69F12-6D13-4B42-BAAD-74F9CC814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12FDE-3843-4A13-A748-97D6ACE63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3AA78-D745-4B5B-B14B-7B9C5922F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22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A33CC3-2D03-473A-A478-8CC3DBAA4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B055B6-A969-4DE1-9634-7E3022DD2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FDD36-019E-44FE-B468-48D15F29D5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22774-B7E5-4962-8B06-DD0556B2ED2D}" type="datetimeFigureOut">
              <a:rPr lang="en-GB" smtClean="0"/>
              <a:t>21/09/2020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2D6C9-9EF4-4F04-B352-420046E19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459AE-AF2E-4575-8800-3F26AF096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3AA78-D745-4B5B-B14B-7B9C5922FE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34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225636" y="332657"/>
            <a:ext cx="611883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DNA – Swift’s Authorial Intent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46831" y="109183"/>
            <a:ext cx="8898341" cy="663281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3098928" y="4554403"/>
            <a:ext cx="5994144" cy="17599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Summarise Swift’s authorial intent in relation to his novel </a:t>
            </a:r>
            <a:r>
              <a:rPr lang="en-GB" b="1" i="1" dirty="0">
                <a:solidFill>
                  <a:prstClr val="black"/>
                </a:solidFill>
              </a:rPr>
              <a:t>Gulliver’s Travels.</a:t>
            </a:r>
            <a:endParaRPr lang="en-GB" b="1" dirty="0">
              <a:solidFill>
                <a:prstClr val="black"/>
              </a:solidFill>
            </a:endParaRPr>
          </a:p>
          <a:p>
            <a:pPr algn="ctr"/>
            <a:endParaRPr lang="en-GB" b="1" dirty="0">
              <a:solidFill>
                <a:prstClr val="black"/>
              </a:solidFill>
            </a:endParaRPr>
          </a:p>
          <a:p>
            <a:pPr algn="ctr"/>
            <a:r>
              <a:rPr lang="en-GB" b="1" dirty="0">
                <a:solidFill>
                  <a:prstClr val="black"/>
                </a:solidFill>
              </a:rPr>
              <a:t>  Challenge:  Is Swift’s novel purely political or are there other elements? Explain your response</a:t>
            </a:r>
          </a:p>
        </p:txBody>
      </p:sp>
      <p:pic>
        <p:nvPicPr>
          <p:cNvPr id="6" name="Picture 2" descr="Gulliver's Travels, Truth or Fiction? - Compliance ...">
            <a:extLst>
              <a:ext uri="{FF2B5EF4-FFF2-40B4-BE49-F238E27FC236}">
                <a16:creationId xmlns:a16="http://schemas.microsoft.com/office/drawing/2014/main" id="{5A8E5317-3084-44D0-8EC0-020B97DEF8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197" y="1017796"/>
            <a:ext cx="5443606" cy="328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04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75520" y="692696"/>
            <a:ext cx="4177145" cy="21698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has Swift developed his description of Gulliver’s interaction with the emperor of Lilliput?</a:t>
            </a:r>
          </a:p>
          <a:p>
            <a:endParaRPr lang="en-US" sz="2400" b="1" u="sng" dirty="0"/>
          </a:p>
          <a:p>
            <a:endParaRPr lang="en-US" sz="1500" dirty="0"/>
          </a:p>
        </p:txBody>
      </p:sp>
      <p:sp>
        <p:nvSpPr>
          <p:cNvPr id="11" name="Rectangle 10"/>
          <p:cNvSpPr/>
          <p:nvPr/>
        </p:nvSpPr>
        <p:spPr>
          <a:xfrm>
            <a:off x="1524000" y="112594"/>
            <a:ext cx="8898341" cy="663281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F0C547-C39D-430A-B848-E73060B55ADC}"/>
              </a:ext>
            </a:extLst>
          </p:cNvPr>
          <p:cNvSpPr/>
          <p:nvPr/>
        </p:nvSpPr>
        <p:spPr>
          <a:xfrm>
            <a:off x="2999656" y="236448"/>
            <a:ext cx="7416824" cy="4562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Structure: Developing Events for Impact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3462FD-440B-4514-98CC-121499251BD2}"/>
              </a:ext>
            </a:extLst>
          </p:cNvPr>
          <p:cNvSpPr/>
          <p:nvPr/>
        </p:nvSpPr>
        <p:spPr>
          <a:xfrm>
            <a:off x="5952665" y="709468"/>
            <a:ext cx="4463815" cy="5016758"/>
          </a:xfrm>
          <a:prstGeom prst="rect">
            <a:avLst/>
          </a:prstGeom>
          <a:ln w="38100">
            <a:solidFill>
              <a:srgbClr val="F529D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u="sng" dirty="0">
                <a:solidFill>
                  <a:srgbClr val="7030A0"/>
                </a:solidFill>
                <a:latin typeface="Comic Sans MS" panose="030F0702030302020204" pitchFamily="66" charset="0"/>
              </a:rPr>
              <a:t>Prompt questions</a:t>
            </a:r>
          </a:p>
          <a:p>
            <a:endParaRPr lang="en-GB" sz="20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What happens in each of the sections?</a:t>
            </a: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GB" sz="20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How has the description developed from the first paragraph to the third?</a:t>
            </a: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GB" sz="20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Which language devices have been used to present this information to us? </a:t>
            </a: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GB" sz="20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What is the impact on Swift delivering the description of events in this particular order?</a:t>
            </a: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F415C592-1FEF-40DD-91CD-EA10BBB57D2C}"/>
              </a:ext>
            </a:extLst>
          </p:cNvPr>
          <p:cNvSpPr/>
          <p:nvPr/>
        </p:nvSpPr>
        <p:spPr>
          <a:xfrm rot="1009223">
            <a:off x="2205599" y="2856431"/>
            <a:ext cx="3574364" cy="261153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Whole group feedback discussion</a:t>
            </a:r>
          </a:p>
        </p:txBody>
      </p:sp>
    </p:spTree>
    <p:extLst>
      <p:ext uri="{BB962C8B-B14F-4D97-AF65-F5344CB8AC3E}">
        <p14:creationId xmlns:p14="http://schemas.microsoft.com/office/powerpoint/2010/main" val="3674057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4225636" y="332657"/>
            <a:ext cx="611883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DNA – Swift’s Authorial Intent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46831" y="109183"/>
            <a:ext cx="8898341" cy="663281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1AA85C-B5E3-46F6-891B-B0FADC038148}"/>
              </a:ext>
            </a:extLst>
          </p:cNvPr>
          <p:cNvSpPr/>
          <p:nvPr/>
        </p:nvSpPr>
        <p:spPr>
          <a:xfrm>
            <a:off x="3098928" y="4625743"/>
            <a:ext cx="5994144" cy="17599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Feedback: What ideas did you come up with in response to the DNA task?</a:t>
            </a:r>
          </a:p>
          <a:p>
            <a:pPr algn="ctr"/>
            <a:endParaRPr lang="en-GB" b="1" dirty="0">
              <a:solidFill>
                <a:prstClr val="black"/>
              </a:solidFill>
            </a:endParaRPr>
          </a:p>
          <a:p>
            <a:pPr algn="ctr"/>
            <a:r>
              <a:rPr lang="en-GB" b="1" dirty="0">
                <a:solidFill>
                  <a:prstClr val="black"/>
                </a:solidFill>
              </a:rPr>
              <a:t>No hands up – I’ll be cold-calling for responses so make sure that you’re ready!</a:t>
            </a:r>
          </a:p>
        </p:txBody>
      </p:sp>
      <p:pic>
        <p:nvPicPr>
          <p:cNvPr id="6" name="Picture 2" descr="Gulliver's Travels, Truth or Fiction? - Compliance ...">
            <a:extLst>
              <a:ext uri="{FF2B5EF4-FFF2-40B4-BE49-F238E27FC236}">
                <a16:creationId xmlns:a16="http://schemas.microsoft.com/office/drawing/2014/main" id="{A6BBAB73-3B17-46BB-BDB1-E784A26AC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197" y="1017796"/>
            <a:ext cx="5443606" cy="328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317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F7AF5301-BCAA-41A4-896D-386F0133B418}"/>
              </a:ext>
            </a:extLst>
          </p:cNvPr>
          <p:cNvSpPr txBox="1">
            <a:spLocks/>
          </p:cNvSpPr>
          <p:nvPr/>
        </p:nvSpPr>
        <p:spPr>
          <a:xfrm>
            <a:off x="1629952" y="273278"/>
            <a:ext cx="9144000" cy="1198806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Year </a:t>
            </a:r>
            <a:r>
              <a:rPr lang="en-GB" sz="3600" dirty="0">
                <a:solidFill>
                  <a:sysClr val="windowText" lastClr="000000"/>
                </a:solidFill>
              </a:rPr>
              <a:t>9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: Travel Writing -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dirty="0">
                <a:solidFill>
                  <a:sysClr val="windowText" lastClr="000000"/>
                </a:solidFill>
              </a:rPr>
              <a:t>From Bryson to Swift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 Semibold" panose="020B0702040204020203" pitchFamily="34" charset="0"/>
              <a:ea typeface="+mj-ea"/>
              <a:cs typeface="Segoe UI Semibold" panose="020B0702040204020203" pitchFamily="34" charset="0"/>
            </a:endParaRP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5C1606B5-359E-44EA-8429-2D0A5A0A551B}"/>
              </a:ext>
            </a:extLst>
          </p:cNvPr>
          <p:cNvSpPr txBox="1">
            <a:spLocks/>
          </p:cNvSpPr>
          <p:nvPr/>
        </p:nvSpPr>
        <p:spPr>
          <a:xfrm>
            <a:off x="1733006" y="1670124"/>
            <a:ext cx="9144000" cy="3099740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Lesson Title: Swift’s Social Commentary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35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Lesson Focus: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35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Progress indicators:</a:t>
            </a:r>
          </a:p>
        </p:txBody>
      </p:sp>
    </p:spTree>
    <p:extLst>
      <p:ext uri="{BB962C8B-B14F-4D97-AF65-F5344CB8AC3E}">
        <p14:creationId xmlns:p14="http://schemas.microsoft.com/office/powerpoint/2010/main" val="4113500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F7AF5301-BCAA-41A4-896D-386F0133B418}"/>
              </a:ext>
            </a:extLst>
          </p:cNvPr>
          <p:cNvSpPr txBox="1">
            <a:spLocks/>
          </p:cNvSpPr>
          <p:nvPr/>
        </p:nvSpPr>
        <p:spPr>
          <a:xfrm>
            <a:off x="1524000" y="1122364"/>
            <a:ext cx="9144000" cy="1198806"/>
          </a:xfrm>
          <a:prstGeom prst="rect">
            <a:avLst/>
          </a:prstGeom>
          <a:solidFill>
            <a:sysClr val="window" lastClr="FFFFFF">
              <a:alpha val="64000"/>
            </a:sysClr>
          </a:solidFill>
          <a:ln w="38100">
            <a:solidFill>
              <a:sysClr val="windowText" lastClr="000000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Word Consciousness</a:t>
            </a:r>
            <a:r>
              <a:rPr kumimoji="0" lang="en-GB" sz="36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 – Please record on the back page of your exercise books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egoe UI Semibold" panose="020B0702040204020203" pitchFamily="34" charset="0"/>
              <a:ea typeface="+mj-ea"/>
              <a:cs typeface="Segoe UI Semibold" panose="020B0702040204020203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662612" y="2545337"/>
          <a:ext cx="8866776" cy="307121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55592">
                  <a:extLst>
                    <a:ext uri="{9D8B030D-6E8A-4147-A177-3AD203B41FA5}">
                      <a16:colId xmlns:a16="http://schemas.microsoft.com/office/drawing/2014/main" val="4050230822"/>
                    </a:ext>
                  </a:extLst>
                </a:gridCol>
                <a:gridCol w="2955592">
                  <a:extLst>
                    <a:ext uri="{9D8B030D-6E8A-4147-A177-3AD203B41FA5}">
                      <a16:colId xmlns:a16="http://schemas.microsoft.com/office/drawing/2014/main" val="1989019206"/>
                    </a:ext>
                  </a:extLst>
                </a:gridCol>
                <a:gridCol w="2955592">
                  <a:extLst>
                    <a:ext uri="{9D8B030D-6E8A-4147-A177-3AD203B41FA5}">
                      <a16:colId xmlns:a16="http://schemas.microsoft.com/office/drawing/2014/main" val="637601531"/>
                    </a:ext>
                  </a:extLst>
                </a:gridCol>
              </a:tblGrid>
              <a:tr h="718938">
                <a:tc>
                  <a:txBody>
                    <a:bodyPr/>
                    <a:lstStyle/>
                    <a:p>
                      <a:r>
                        <a:rPr lang="en-GB" dirty="0"/>
                        <a:t>Word</a:t>
                      </a:r>
                      <a:r>
                        <a:rPr lang="en-GB" baseline="0" dirty="0"/>
                        <a:t> and definition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Your definition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Synonyms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541173"/>
                  </a:ext>
                </a:extLst>
              </a:tr>
              <a:tr h="718938">
                <a:tc>
                  <a:txBody>
                    <a:bodyPr/>
                    <a:lstStyle/>
                    <a:p>
                      <a:r>
                        <a:rPr lang="en-GB" b="1" dirty="0"/>
                        <a:t>Impactful (a) </a:t>
                      </a:r>
                      <a:r>
                        <a:rPr lang="en-GB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having a major impact or effect.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289144"/>
                  </a:ext>
                </a:extLst>
              </a:tr>
              <a:tr h="718938">
                <a:tc>
                  <a:txBody>
                    <a:bodyPr/>
                    <a:lstStyle/>
                    <a:p>
                      <a:r>
                        <a:rPr lang="en-GB" b="1" dirty="0"/>
                        <a:t>Hinder (a) </a:t>
                      </a:r>
                      <a:r>
                        <a:rPr lang="en-GB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(especially of a bodily part) rear; hind.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728328"/>
                  </a:ext>
                </a:extLst>
              </a:tr>
              <a:tr h="718938">
                <a:tc>
                  <a:txBody>
                    <a:bodyPr/>
                    <a:lstStyle/>
                    <a:p>
                      <a:r>
                        <a:rPr lang="en-GB" b="1" dirty="0"/>
                        <a:t>Emperor (n) </a:t>
                      </a:r>
                      <a:r>
                        <a:rPr lang="en-GB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sovereign ruler of an empire.</a:t>
                      </a:r>
                    </a:p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881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76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GB" dirty="0"/>
              <a:t>Learning Journey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1169650" cy="4454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6584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0B5A-E946-4C8C-8205-1C51F543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TDQ: Gulliver’s description of Lilliput……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C2013-A38C-4710-BFC6-0276B09F8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968"/>
            <a:ext cx="10838935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Task: Find, label and annotate each of the pieces of descriptive vocabulary which have positive connotations in the introduction to Lilliput.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7030A0"/>
                </a:solidFill>
              </a:rPr>
              <a:t>Prompt questions for annotations/discussion:</a:t>
            </a:r>
          </a:p>
          <a:p>
            <a:r>
              <a:rPr lang="en-GB" dirty="0">
                <a:solidFill>
                  <a:srgbClr val="7030A0"/>
                </a:solidFill>
              </a:rPr>
              <a:t>How does the vocabulary choice affect the reader’s response?</a:t>
            </a:r>
          </a:p>
          <a:p>
            <a:r>
              <a:rPr lang="en-GB" dirty="0">
                <a:solidFill>
                  <a:srgbClr val="7030A0"/>
                </a:solidFill>
              </a:rPr>
              <a:t>What impression is created of the island of Lilliput?</a:t>
            </a:r>
          </a:p>
          <a:p>
            <a:r>
              <a:rPr lang="en-GB" dirty="0">
                <a:solidFill>
                  <a:srgbClr val="7030A0"/>
                </a:solidFill>
              </a:rPr>
              <a:t>What is Swift’s intent with this description?</a:t>
            </a:r>
          </a:p>
          <a:p>
            <a:r>
              <a:rPr lang="en-GB" dirty="0">
                <a:solidFill>
                  <a:srgbClr val="7030A0"/>
                </a:solidFill>
              </a:rPr>
              <a:t>Which sentences are most impactful/effective? Why is this?</a:t>
            </a:r>
          </a:p>
        </p:txBody>
      </p:sp>
    </p:spTree>
    <p:extLst>
      <p:ext uri="{BB962C8B-B14F-4D97-AF65-F5344CB8AC3E}">
        <p14:creationId xmlns:p14="http://schemas.microsoft.com/office/powerpoint/2010/main" val="1026785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12E12-2192-4281-9C33-81194251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000000"/>
                </a:solidFill>
              </a:rPr>
              <a:t>TDQ: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23FF0-54D8-45CD-860C-1C42D448E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803637" cy="3788830"/>
          </a:xfrm>
        </p:spPr>
        <p:txBody>
          <a:bodyPr anchor="ctr">
            <a:normAutofit/>
          </a:bodyPr>
          <a:lstStyle/>
          <a:p>
            <a:endParaRPr lang="en-GB" sz="2000" u="sng">
              <a:solidFill>
                <a:srgbClr val="000000"/>
              </a:solidFill>
            </a:endParaRPr>
          </a:p>
          <a:p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D9DC94-EDAC-4D8E-B05A-6B49CBAAF3C1}"/>
              </a:ext>
            </a:extLst>
          </p:cNvPr>
          <p:cNvSpPr/>
          <p:nvPr/>
        </p:nvSpPr>
        <p:spPr>
          <a:xfrm>
            <a:off x="487367" y="2007086"/>
            <a:ext cx="1160792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u="sng" dirty="0">
                <a:solidFill>
                  <a:srgbClr val="7030A0"/>
                </a:solidFill>
              </a:rPr>
              <a:t>Prompt questions for annotations:</a:t>
            </a:r>
          </a:p>
          <a:p>
            <a:endParaRPr lang="en-GB" sz="2800" dirty="0">
              <a:solidFill>
                <a:srgbClr val="7030A0"/>
              </a:solidFill>
            </a:endParaRPr>
          </a:p>
          <a:p>
            <a:r>
              <a:rPr lang="en-GB" sz="2800" dirty="0">
                <a:solidFill>
                  <a:srgbClr val="7030A0"/>
                </a:solidFill>
              </a:rPr>
              <a:t>How does the vocabulary choice affect the reader’s response?</a:t>
            </a:r>
          </a:p>
          <a:p>
            <a:endParaRPr lang="en-GB" sz="2800" dirty="0">
              <a:solidFill>
                <a:srgbClr val="7030A0"/>
              </a:solidFill>
            </a:endParaRPr>
          </a:p>
          <a:p>
            <a:r>
              <a:rPr lang="en-GB" sz="2800" dirty="0">
                <a:solidFill>
                  <a:srgbClr val="7030A0"/>
                </a:solidFill>
              </a:rPr>
              <a:t>What impression is created of the island of Lilliput?</a:t>
            </a:r>
          </a:p>
          <a:p>
            <a:endParaRPr lang="en-GB" sz="2800" dirty="0">
              <a:solidFill>
                <a:srgbClr val="7030A0"/>
              </a:solidFill>
            </a:endParaRPr>
          </a:p>
          <a:p>
            <a:r>
              <a:rPr lang="en-GB" sz="2800" dirty="0">
                <a:solidFill>
                  <a:srgbClr val="7030A0"/>
                </a:solidFill>
              </a:rPr>
              <a:t>What is Swift’s intent with this description?</a:t>
            </a:r>
          </a:p>
          <a:p>
            <a:endParaRPr lang="en-GB" sz="2800" dirty="0">
              <a:solidFill>
                <a:srgbClr val="7030A0"/>
              </a:solidFill>
            </a:endParaRPr>
          </a:p>
          <a:p>
            <a:r>
              <a:rPr lang="en-GB" sz="2800" dirty="0">
                <a:solidFill>
                  <a:srgbClr val="7030A0"/>
                </a:solidFill>
              </a:rPr>
              <a:t>Which sentences are most impactful/effective? Why is this?</a:t>
            </a:r>
          </a:p>
          <a:p>
            <a:endParaRPr lang="en-GB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95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51180" y="916586"/>
            <a:ext cx="3810000" cy="4232357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We are going to look at the three sections of the extract separately before exploring the structure of the whole description. 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/>
              <a:t>We will then combine each of the sections to explore the larger use of structure across this extract.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858000" y="2862440"/>
            <a:ext cx="381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1808399" y="5500657"/>
            <a:ext cx="2727464" cy="646331"/>
          </a:xfrm>
          <a:prstGeom prst="rect">
            <a:avLst/>
          </a:prstGeom>
          <a:ln w="38100">
            <a:solidFill>
              <a:srgbClr val="F529D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u="sng" dirty="0">
                <a:solidFill>
                  <a:srgbClr val="7030A0"/>
                </a:solidFill>
                <a:latin typeface="Comic Sans MS" panose="030F0702030302020204" pitchFamily="66" charset="0"/>
              </a:rPr>
              <a:t>Section One</a:t>
            </a:r>
          </a:p>
          <a:p>
            <a:endParaRPr lang="en-GB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46831" y="109183"/>
            <a:ext cx="8898341" cy="663281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9D402E-B189-48D0-84C4-5C3B3AD6FC2E}"/>
              </a:ext>
            </a:extLst>
          </p:cNvPr>
          <p:cNvSpPr/>
          <p:nvPr/>
        </p:nvSpPr>
        <p:spPr>
          <a:xfrm>
            <a:off x="2480672" y="343556"/>
            <a:ext cx="7416824" cy="4562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Exploring the structure…..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0E0B03-51E4-48DE-A591-47A5A3F3BC2B}"/>
              </a:ext>
            </a:extLst>
          </p:cNvPr>
          <p:cNvSpPr/>
          <p:nvPr/>
        </p:nvSpPr>
        <p:spPr>
          <a:xfrm>
            <a:off x="7511155" y="5488658"/>
            <a:ext cx="2723551" cy="646331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u="sng" dirty="0">
                <a:solidFill>
                  <a:srgbClr val="7030A0"/>
                </a:solidFill>
                <a:latin typeface="Comic Sans MS" panose="030F0702030302020204" pitchFamily="66" charset="0"/>
              </a:rPr>
              <a:t>Section Three:</a:t>
            </a:r>
          </a:p>
          <a:p>
            <a:endParaRPr lang="en-GB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636339-50B1-4952-957C-E13385D2D464}"/>
              </a:ext>
            </a:extLst>
          </p:cNvPr>
          <p:cNvSpPr/>
          <p:nvPr/>
        </p:nvSpPr>
        <p:spPr>
          <a:xfrm>
            <a:off x="4745809" y="5488659"/>
            <a:ext cx="2555400" cy="64633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u="sng" dirty="0">
                <a:solidFill>
                  <a:srgbClr val="7030A0"/>
                </a:solidFill>
                <a:latin typeface="Comic Sans MS" panose="030F0702030302020204" pitchFamily="66" charset="0"/>
              </a:rPr>
              <a:t>Section Two:</a:t>
            </a:r>
          </a:p>
          <a:p>
            <a:endParaRPr lang="en-GB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Cloud 4">
            <a:extLst>
              <a:ext uri="{FF2B5EF4-FFF2-40B4-BE49-F238E27FC236}">
                <a16:creationId xmlns:a16="http://schemas.microsoft.com/office/drawing/2014/main" id="{FE5362D3-24D5-425A-8E93-389180BA75DB}"/>
              </a:ext>
            </a:extLst>
          </p:cNvPr>
          <p:cNvSpPr/>
          <p:nvPr/>
        </p:nvSpPr>
        <p:spPr>
          <a:xfrm>
            <a:off x="1588913" y="925156"/>
            <a:ext cx="4639439" cy="373553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 each section, you need to identify which events have occurred/how they are being developed.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Which language devices does Swift use to describe the events?</a:t>
            </a:r>
          </a:p>
        </p:txBody>
      </p:sp>
    </p:spTree>
    <p:extLst>
      <p:ext uri="{BB962C8B-B14F-4D97-AF65-F5344CB8AC3E}">
        <p14:creationId xmlns:p14="http://schemas.microsoft.com/office/powerpoint/2010/main" val="3715758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75520" y="692696"/>
            <a:ext cx="4177145" cy="21698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solidFill>
                  <a:srgbClr val="7030A0"/>
                </a:solidFill>
              </a:rPr>
              <a:t>How has Swift developed his description of Gulliver’s interaction with the emperor of Lilliput?</a:t>
            </a:r>
          </a:p>
          <a:p>
            <a:endParaRPr lang="en-US" sz="2400" b="1" u="sng" dirty="0"/>
          </a:p>
          <a:p>
            <a:endParaRPr lang="en-US" sz="1500" dirty="0"/>
          </a:p>
        </p:txBody>
      </p:sp>
      <p:sp>
        <p:nvSpPr>
          <p:cNvPr id="11" name="Rectangle 10"/>
          <p:cNvSpPr/>
          <p:nvPr/>
        </p:nvSpPr>
        <p:spPr>
          <a:xfrm>
            <a:off x="1646831" y="109183"/>
            <a:ext cx="8898341" cy="663281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F0C547-C39D-430A-B848-E73060B55ADC}"/>
              </a:ext>
            </a:extLst>
          </p:cNvPr>
          <p:cNvSpPr/>
          <p:nvPr/>
        </p:nvSpPr>
        <p:spPr>
          <a:xfrm>
            <a:off x="2999656" y="236448"/>
            <a:ext cx="7416824" cy="4562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/>
              <a:t>Structure: Developing Events for Impact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3462FD-440B-4514-98CC-121499251BD2}"/>
              </a:ext>
            </a:extLst>
          </p:cNvPr>
          <p:cNvSpPr/>
          <p:nvPr/>
        </p:nvSpPr>
        <p:spPr>
          <a:xfrm>
            <a:off x="5952665" y="709468"/>
            <a:ext cx="4463815" cy="5016758"/>
          </a:xfrm>
          <a:prstGeom prst="rect">
            <a:avLst/>
          </a:prstGeom>
          <a:ln w="38100">
            <a:solidFill>
              <a:srgbClr val="F529D8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000" b="1" u="sng" dirty="0">
                <a:solidFill>
                  <a:srgbClr val="7030A0"/>
                </a:solidFill>
                <a:latin typeface="Comic Sans MS" panose="030F0702030302020204" pitchFamily="66" charset="0"/>
              </a:rPr>
              <a:t>Prompt questions</a:t>
            </a:r>
          </a:p>
          <a:p>
            <a:endParaRPr lang="en-GB" sz="20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What happens in each of the sections?</a:t>
            </a: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GB" sz="20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How has the description developed from the first paragraph to the third?</a:t>
            </a: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GB" sz="20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Which language devices have been used to present this information to us? </a:t>
            </a: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endParaRPr lang="en-GB" sz="20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285750" indent="-285750"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</a:pPr>
            <a:r>
              <a:rPr lang="en-GB" sz="2000" dirty="0">
                <a:solidFill>
                  <a:srgbClr val="7030A0"/>
                </a:solidFill>
                <a:latin typeface="Comic Sans MS" panose="030F0702030302020204" pitchFamily="66" charset="0"/>
              </a:rPr>
              <a:t>What is the impact on Swift delivering the description of events in this particular order?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32EB67-6A0F-440F-A078-826E51D9B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520" y="2623921"/>
            <a:ext cx="3860744" cy="334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28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A5FC20FFEB924FB6AA678D6441D5BF" ma:contentTypeVersion="8" ma:contentTypeDescription="Create a new document." ma:contentTypeScope="" ma:versionID="1ac0c792b655add9680a99f9379e73c0">
  <xsd:schema xmlns:xsd="http://www.w3.org/2001/XMLSchema" xmlns:xs="http://www.w3.org/2001/XMLSchema" xmlns:p="http://schemas.microsoft.com/office/2006/metadata/properties" xmlns:ns2="2ee453fb-70d4-481f-b8ac-3f33dad850c1" xmlns:ns3="049f97e1-32ae-4d3d-9c64-63be60dba368" targetNamespace="http://schemas.microsoft.com/office/2006/metadata/properties" ma:root="true" ma:fieldsID="c35a207da0f87ea1a58ccf35b1a207c4" ns2:_="" ns3:_="">
    <xsd:import namespace="2ee453fb-70d4-481f-b8ac-3f33dad850c1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453fb-70d4-481f-b8ac-3f33dad850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B6E1C0-86DD-4F48-8475-2C48BB46ADD7}"/>
</file>

<file path=customXml/itemProps2.xml><?xml version="1.0" encoding="utf-8"?>
<ds:datastoreItem xmlns:ds="http://schemas.openxmlformats.org/officeDocument/2006/customXml" ds:itemID="{37BA4730-D311-476A-B2E3-93E2FD39E97B}"/>
</file>

<file path=customXml/itemProps3.xml><?xml version="1.0" encoding="utf-8"?>
<ds:datastoreItem xmlns:ds="http://schemas.openxmlformats.org/officeDocument/2006/customXml" ds:itemID="{4CC4B4FE-B905-46A2-A322-B94DBDCA3766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588</Words>
  <Application>Microsoft Office PowerPoint</Application>
  <PresentationFormat>Widescreen</PresentationFormat>
  <Paragraphs>82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Learning Journey</vt:lpstr>
      <vt:lpstr>TDQ: Gulliver’s description of Lilliput……</vt:lpstr>
      <vt:lpstr>TDQ: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Bains</dc:creator>
  <cp:lastModifiedBy>Mrs J Bains</cp:lastModifiedBy>
  <cp:revision>2</cp:revision>
  <dcterms:created xsi:type="dcterms:W3CDTF">2020-09-21T15:19:08Z</dcterms:created>
  <dcterms:modified xsi:type="dcterms:W3CDTF">2020-09-21T15:28:52Z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0x01010057A5FC20FFEB924FB6AA678D6441D5BF</vt:lpwstr>
  </property>
</Properties>
</file>