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73"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12898-0B5C-4FD2-98FF-93072E5B6F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874258E-0180-4C4D-B3B6-E8B606BE48CE}">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FF0000"/>
        </a:solidFill>
      </dgm:spPr>
      <dgm:t>
        <a:bodyPr/>
        <a:lstStyle/>
        <a:p>
          <a:r>
            <a:rPr lang="en-US" dirty="0"/>
            <a:t>Explored the role of the monarchy in modern society.</a:t>
          </a:r>
        </a:p>
      </dgm:t>
    </dgm:pt>
    <dgm:pt modelId="{F075DE5E-A7F6-471D-B1CB-C2DC9E5A2985}" type="parTrans" cxnId="{E4CEB9E0-A447-4338-A0C9-4CA3FCE1C49B}">
      <dgm:prSet/>
      <dgm:spPr/>
      <dgm:t>
        <a:bodyPr/>
        <a:lstStyle/>
        <a:p>
          <a:endParaRPr lang="en-US"/>
        </a:p>
      </dgm:t>
    </dgm:pt>
    <dgm:pt modelId="{8881615F-5CFE-4BE1-8174-F76698AA57FC}" type="sibTrans" cxnId="{E4CEB9E0-A447-4338-A0C9-4CA3FCE1C49B}">
      <dgm:prSet/>
      <dgm:spPr/>
      <dgm:t>
        <a:bodyPr/>
        <a:lstStyle/>
        <a:p>
          <a:endParaRPr lang="en-US"/>
        </a:p>
      </dgm:t>
    </dgm:pt>
    <dgm:pt modelId="{9D270672-A924-4484-98F1-026109417396}">
      <dgm:prSet phldrT="[Text]" phldr="1"/>
      <dgm:spPr/>
      <dgm:t>
        <a:bodyPr/>
        <a:lstStyle/>
        <a:p>
          <a:endParaRPr lang="en-US" dirty="0"/>
        </a:p>
      </dgm:t>
    </dgm:pt>
    <dgm:pt modelId="{36764727-5F6F-4805-AE31-FA9AF0C79CCE}" type="parTrans" cxnId="{9D35B9CD-C9DB-43EC-94BC-F24F692CFE37}">
      <dgm:prSet/>
      <dgm:spPr/>
      <dgm:t>
        <a:bodyPr/>
        <a:lstStyle/>
        <a:p>
          <a:endParaRPr lang="en-US"/>
        </a:p>
      </dgm:t>
    </dgm:pt>
    <dgm:pt modelId="{679DB20C-9391-402D-B927-DD0175984915}" type="sibTrans" cxnId="{9D35B9CD-C9DB-43EC-94BC-F24F692CFE37}">
      <dgm:prSet/>
      <dgm:spPr/>
      <dgm:t>
        <a:bodyPr/>
        <a:lstStyle/>
        <a:p>
          <a:endParaRPr lang="en-US"/>
        </a:p>
      </dgm:t>
    </dgm:pt>
    <dgm:pt modelId="{22517444-2D09-47E7-A055-E000D4AA66C4}">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Explore the key themes of monarchy and government.</a:t>
          </a:r>
        </a:p>
      </dgm:t>
    </dgm:pt>
    <dgm:pt modelId="{C233EA29-13A6-412F-9475-FACAE331934C}" type="parTrans" cxnId="{C3C16C32-5409-4B68-806C-B2928339DDDF}">
      <dgm:prSet/>
      <dgm:spPr/>
      <dgm:t>
        <a:bodyPr/>
        <a:lstStyle/>
        <a:p>
          <a:endParaRPr lang="en-US"/>
        </a:p>
      </dgm:t>
    </dgm:pt>
    <dgm:pt modelId="{909C7C6F-0BB3-4110-A78D-9497152A38FC}" type="sibTrans" cxnId="{C3C16C32-5409-4B68-806C-B2928339DDDF}">
      <dgm:prSet/>
      <dgm:spPr/>
      <dgm:t>
        <a:bodyPr/>
        <a:lstStyle/>
        <a:p>
          <a:endParaRPr lang="en-US"/>
        </a:p>
      </dgm:t>
    </dgm:pt>
    <dgm:pt modelId="{C87E7549-25F8-469B-9BAB-916097323D17}">
      <dgm:prSet phldrT="[Text]" phldr="1"/>
      <dgm:spPr/>
      <dgm:t>
        <a:bodyPr/>
        <a:lstStyle/>
        <a:p>
          <a:endParaRPr lang="en-US" dirty="0"/>
        </a:p>
      </dgm:t>
    </dgm:pt>
    <dgm:pt modelId="{F8511CEB-E6AF-4921-A908-3DA81A7DDDEA}" type="parTrans" cxnId="{C7390A6C-7DF0-4251-B253-76472CA5214F}">
      <dgm:prSet/>
      <dgm:spPr/>
      <dgm:t>
        <a:bodyPr/>
        <a:lstStyle/>
        <a:p>
          <a:endParaRPr lang="en-US"/>
        </a:p>
      </dgm:t>
    </dgm:pt>
    <dgm:pt modelId="{3BE71934-9A03-4E8A-8C0E-952354410596}" type="sibTrans" cxnId="{C7390A6C-7DF0-4251-B253-76472CA5214F}">
      <dgm:prSet/>
      <dgm:spPr/>
      <dgm:t>
        <a:bodyPr/>
        <a:lstStyle/>
        <a:p>
          <a:endParaRPr lang="en-US"/>
        </a:p>
      </dgm:t>
    </dgm:pt>
    <dgm:pt modelId="{878BC6BE-3918-47A7-8113-C40F0AB83A04}">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Analysis of the poem ‘London’ by William Blake.</a:t>
          </a:r>
        </a:p>
      </dgm:t>
    </dgm:pt>
    <dgm:pt modelId="{769A85C4-729A-47A6-8F8C-2D56EC852D89}" type="parTrans" cxnId="{3408FA4E-B888-4591-86D1-88F6171F3874}">
      <dgm:prSet/>
      <dgm:spPr/>
      <dgm:t>
        <a:bodyPr/>
        <a:lstStyle/>
        <a:p>
          <a:endParaRPr lang="en-US"/>
        </a:p>
      </dgm:t>
    </dgm:pt>
    <dgm:pt modelId="{580160BF-1F01-451D-A9D3-8062D259CE3E}" type="sibTrans" cxnId="{3408FA4E-B888-4591-86D1-88F6171F3874}">
      <dgm:prSet/>
      <dgm:spPr/>
      <dgm:t>
        <a:bodyPr/>
        <a:lstStyle/>
        <a:p>
          <a:endParaRPr lang="en-US"/>
        </a:p>
      </dgm:t>
    </dgm:pt>
    <dgm:pt modelId="{8E560D77-881C-48D9-A944-AFEF62A0C9A3}" type="pres">
      <dgm:prSet presAssocID="{F1F12898-0B5C-4FD2-98FF-93072E5B6F53}" presName="rootnode" presStyleCnt="0">
        <dgm:presLayoutVars>
          <dgm:chMax/>
          <dgm:chPref/>
          <dgm:dir/>
          <dgm:animLvl val="lvl"/>
        </dgm:presLayoutVars>
      </dgm:prSet>
      <dgm:spPr/>
      <dgm:t>
        <a:bodyPr/>
        <a:lstStyle/>
        <a:p>
          <a:endParaRPr lang="en-GB"/>
        </a:p>
      </dgm:t>
    </dgm:pt>
    <dgm:pt modelId="{CB6E480D-8366-46C7-900A-894EEBA8D426}" type="pres">
      <dgm:prSet presAssocID="{A874258E-0180-4C4D-B3B6-E8B606BE48CE}" presName="composite" presStyleCnt="0"/>
      <dgm:spPr/>
    </dgm:pt>
    <dgm:pt modelId="{0E04D851-F15F-4343-A7E3-BCACA13F098E}" type="pres">
      <dgm:prSet presAssocID="{A874258E-0180-4C4D-B3B6-E8B606BE48CE}" presName="bentUpArrow1" presStyleLbl="alignImgPlace1" presStyleIdx="0" presStyleCnt="2"/>
      <dgm:spPr>
        <a:solidFill>
          <a:srgbClr val="00B0F0"/>
        </a:solidFill>
      </dgm:spPr>
    </dgm:pt>
    <dgm:pt modelId="{064F6A4E-6649-41FE-9F7E-0FD591E20CEC}" type="pres">
      <dgm:prSet presAssocID="{A874258E-0180-4C4D-B3B6-E8B606BE48CE}" presName="ParentText" presStyleLbl="node1" presStyleIdx="0" presStyleCnt="3">
        <dgm:presLayoutVars>
          <dgm:chMax val="1"/>
          <dgm:chPref val="1"/>
          <dgm:bulletEnabled val="1"/>
        </dgm:presLayoutVars>
      </dgm:prSet>
      <dgm:spPr/>
      <dgm:t>
        <a:bodyPr/>
        <a:lstStyle/>
        <a:p>
          <a:endParaRPr lang="en-GB"/>
        </a:p>
      </dgm:t>
    </dgm:pt>
    <dgm:pt modelId="{FC354D39-0B1C-4C9C-815B-BDD1B5746EDD}" type="pres">
      <dgm:prSet presAssocID="{A874258E-0180-4C4D-B3B6-E8B606BE48CE}" presName="ChildText" presStyleLbl="revTx" presStyleIdx="0" presStyleCnt="2">
        <dgm:presLayoutVars>
          <dgm:chMax val="0"/>
          <dgm:chPref val="0"/>
          <dgm:bulletEnabled val="1"/>
        </dgm:presLayoutVars>
      </dgm:prSet>
      <dgm:spPr/>
      <dgm:t>
        <a:bodyPr/>
        <a:lstStyle/>
        <a:p>
          <a:endParaRPr lang="en-GB"/>
        </a:p>
      </dgm:t>
    </dgm:pt>
    <dgm:pt modelId="{C4D3C406-86E7-44BC-BE20-165A5F4935B6}" type="pres">
      <dgm:prSet presAssocID="{8881615F-5CFE-4BE1-8174-F76698AA57FC}" presName="sibTrans" presStyleCnt="0"/>
      <dgm:spPr/>
    </dgm:pt>
    <dgm:pt modelId="{535545DE-5AEF-45FF-8459-FBF0897EEAAD}" type="pres">
      <dgm:prSet presAssocID="{22517444-2D09-47E7-A055-E000D4AA66C4}" presName="composite" presStyleCnt="0"/>
      <dgm:spPr/>
    </dgm:pt>
    <dgm:pt modelId="{D068FED9-96D5-4E7C-B483-072463F4641C}" type="pres">
      <dgm:prSet presAssocID="{22517444-2D09-47E7-A055-E000D4AA66C4}" presName="bentUpArrow1" presStyleLbl="alignImgPlace1" presStyleIdx="1" presStyleCnt="2"/>
      <dgm:spPr>
        <a:solidFill>
          <a:srgbClr val="00B0F0"/>
        </a:solidFill>
      </dgm:spPr>
    </dgm:pt>
    <dgm:pt modelId="{75ADDAB6-EDD0-4D47-92F7-73ABB7ECBDE5}" type="pres">
      <dgm:prSet presAssocID="{22517444-2D09-47E7-A055-E000D4AA66C4}" presName="ParentText" presStyleLbl="node1" presStyleIdx="1" presStyleCnt="3">
        <dgm:presLayoutVars>
          <dgm:chMax val="1"/>
          <dgm:chPref val="1"/>
          <dgm:bulletEnabled val="1"/>
        </dgm:presLayoutVars>
      </dgm:prSet>
      <dgm:spPr/>
      <dgm:t>
        <a:bodyPr/>
        <a:lstStyle/>
        <a:p>
          <a:endParaRPr lang="en-GB"/>
        </a:p>
      </dgm:t>
    </dgm:pt>
    <dgm:pt modelId="{A1397636-07B2-45DD-862D-1729CB8ECB22}" type="pres">
      <dgm:prSet presAssocID="{22517444-2D09-47E7-A055-E000D4AA66C4}" presName="ChildText" presStyleLbl="revTx" presStyleIdx="1" presStyleCnt="2">
        <dgm:presLayoutVars>
          <dgm:chMax val="0"/>
          <dgm:chPref val="0"/>
          <dgm:bulletEnabled val="1"/>
        </dgm:presLayoutVars>
      </dgm:prSet>
      <dgm:spPr/>
      <dgm:t>
        <a:bodyPr/>
        <a:lstStyle/>
        <a:p>
          <a:endParaRPr lang="en-GB"/>
        </a:p>
      </dgm:t>
    </dgm:pt>
    <dgm:pt modelId="{4E43E776-3E48-49E9-BF5C-79389676F3E5}" type="pres">
      <dgm:prSet presAssocID="{909C7C6F-0BB3-4110-A78D-9497152A38FC}" presName="sibTrans" presStyleCnt="0"/>
      <dgm:spPr/>
    </dgm:pt>
    <dgm:pt modelId="{CB5C0B21-74CD-4125-813D-855B13126507}" type="pres">
      <dgm:prSet presAssocID="{878BC6BE-3918-47A7-8113-C40F0AB83A04}" presName="composite" presStyleCnt="0"/>
      <dgm:spPr/>
    </dgm:pt>
    <dgm:pt modelId="{698908F5-3661-4634-AA51-972239BC2BDF}" type="pres">
      <dgm:prSet presAssocID="{878BC6BE-3918-47A7-8113-C40F0AB83A04}" presName="ParentText" presStyleLbl="node1" presStyleIdx="2" presStyleCnt="3">
        <dgm:presLayoutVars>
          <dgm:chMax val="1"/>
          <dgm:chPref val="1"/>
          <dgm:bulletEnabled val="1"/>
        </dgm:presLayoutVars>
      </dgm:prSet>
      <dgm:spPr/>
      <dgm:t>
        <a:bodyPr/>
        <a:lstStyle/>
        <a:p>
          <a:endParaRPr lang="en-GB"/>
        </a:p>
      </dgm:t>
    </dgm:pt>
  </dgm:ptLst>
  <dgm:cxnLst>
    <dgm:cxn modelId="{3408FA4E-B888-4591-86D1-88F6171F3874}" srcId="{F1F12898-0B5C-4FD2-98FF-93072E5B6F53}" destId="{878BC6BE-3918-47A7-8113-C40F0AB83A04}" srcOrd="2" destOrd="0" parTransId="{769A85C4-729A-47A6-8F8C-2D56EC852D89}" sibTransId="{580160BF-1F01-451D-A9D3-8062D259CE3E}"/>
    <dgm:cxn modelId="{41C06632-C623-40CD-810F-3B67DE390DD8}" type="presOf" srcId="{C87E7549-25F8-469B-9BAB-916097323D17}" destId="{A1397636-07B2-45DD-862D-1729CB8ECB22}" srcOrd="0" destOrd="0" presId="urn:microsoft.com/office/officeart/2005/8/layout/StepDownProcess"/>
    <dgm:cxn modelId="{C7390A6C-7DF0-4251-B253-76472CA5214F}" srcId="{22517444-2D09-47E7-A055-E000D4AA66C4}" destId="{C87E7549-25F8-469B-9BAB-916097323D17}" srcOrd="0" destOrd="0" parTransId="{F8511CEB-E6AF-4921-A908-3DA81A7DDDEA}" sibTransId="{3BE71934-9A03-4E8A-8C0E-952354410596}"/>
    <dgm:cxn modelId="{2D664D19-BE5E-4571-B6BC-22F2F58D1413}" type="presOf" srcId="{22517444-2D09-47E7-A055-E000D4AA66C4}" destId="{75ADDAB6-EDD0-4D47-92F7-73ABB7ECBDE5}" srcOrd="0" destOrd="0" presId="urn:microsoft.com/office/officeart/2005/8/layout/StepDownProcess"/>
    <dgm:cxn modelId="{D801F9D9-D863-401E-8962-48364B0ED991}" type="presOf" srcId="{F1F12898-0B5C-4FD2-98FF-93072E5B6F53}" destId="{8E560D77-881C-48D9-A944-AFEF62A0C9A3}" srcOrd="0" destOrd="0" presId="urn:microsoft.com/office/officeart/2005/8/layout/StepDownProcess"/>
    <dgm:cxn modelId="{C3C16C32-5409-4B68-806C-B2928339DDDF}" srcId="{F1F12898-0B5C-4FD2-98FF-93072E5B6F53}" destId="{22517444-2D09-47E7-A055-E000D4AA66C4}" srcOrd="1" destOrd="0" parTransId="{C233EA29-13A6-412F-9475-FACAE331934C}" sibTransId="{909C7C6F-0BB3-4110-A78D-9497152A38FC}"/>
    <dgm:cxn modelId="{E4CEB9E0-A447-4338-A0C9-4CA3FCE1C49B}" srcId="{F1F12898-0B5C-4FD2-98FF-93072E5B6F53}" destId="{A874258E-0180-4C4D-B3B6-E8B606BE48CE}" srcOrd="0" destOrd="0" parTransId="{F075DE5E-A7F6-471D-B1CB-C2DC9E5A2985}" sibTransId="{8881615F-5CFE-4BE1-8174-F76698AA57FC}"/>
    <dgm:cxn modelId="{B2BE06CC-02A2-40D7-8F4B-0C11477224CF}" type="presOf" srcId="{9D270672-A924-4484-98F1-026109417396}" destId="{FC354D39-0B1C-4C9C-815B-BDD1B5746EDD}" srcOrd="0" destOrd="0" presId="urn:microsoft.com/office/officeart/2005/8/layout/StepDownProcess"/>
    <dgm:cxn modelId="{4E23C4F3-6144-46CB-9410-A61765DD87D2}" type="presOf" srcId="{A874258E-0180-4C4D-B3B6-E8B606BE48CE}" destId="{064F6A4E-6649-41FE-9F7E-0FD591E20CEC}" srcOrd="0" destOrd="0" presId="urn:microsoft.com/office/officeart/2005/8/layout/StepDownProcess"/>
    <dgm:cxn modelId="{F018D838-FC5D-472D-85A3-E1BD19431644}" type="presOf" srcId="{878BC6BE-3918-47A7-8113-C40F0AB83A04}" destId="{698908F5-3661-4634-AA51-972239BC2BDF}" srcOrd="0" destOrd="0" presId="urn:microsoft.com/office/officeart/2005/8/layout/StepDownProcess"/>
    <dgm:cxn modelId="{9D35B9CD-C9DB-43EC-94BC-F24F692CFE37}" srcId="{A874258E-0180-4C4D-B3B6-E8B606BE48CE}" destId="{9D270672-A924-4484-98F1-026109417396}" srcOrd="0" destOrd="0" parTransId="{36764727-5F6F-4805-AE31-FA9AF0C79CCE}" sibTransId="{679DB20C-9391-402D-B927-DD0175984915}"/>
    <dgm:cxn modelId="{A5589507-C85A-4068-B9B5-6291076EF2ED}" type="presParOf" srcId="{8E560D77-881C-48D9-A944-AFEF62A0C9A3}" destId="{CB6E480D-8366-46C7-900A-894EEBA8D426}" srcOrd="0" destOrd="0" presId="urn:microsoft.com/office/officeart/2005/8/layout/StepDownProcess"/>
    <dgm:cxn modelId="{57C8BE74-79D5-40EE-BFF2-9C7FE5B86432}" type="presParOf" srcId="{CB6E480D-8366-46C7-900A-894EEBA8D426}" destId="{0E04D851-F15F-4343-A7E3-BCACA13F098E}" srcOrd="0" destOrd="0" presId="urn:microsoft.com/office/officeart/2005/8/layout/StepDownProcess"/>
    <dgm:cxn modelId="{5D7F90EB-6196-40BA-AD45-83EA14A2EAC3}" type="presParOf" srcId="{CB6E480D-8366-46C7-900A-894EEBA8D426}" destId="{064F6A4E-6649-41FE-9F7E-0FD591E20CEC}" srcOrd="1" destOrd="0" presId="urn:microsoft.com/office/officeart/2005/8/layout/StepDownProcess"/>
    <dgm:cxn modelId="{60D81076-89A8-4D6C-9FD0-14CB4800371C}" type="presParOf" srcId="{CB6E480D-8366-46C7-900A-894EEBA8D426}" destId="{FC354D39-0B1C-4C9C-815B-BDD1B5746EDD}" srcOrd="2" destOrd="0" presId="urn:microsoft.com/office/officeart/2005/8/layout/StepDownProcess"/>
    <dgm:cxn modelId="{B6DC0CB1-566F-475C-BA8F-9B7D2C01A67D}" type="presParOf" srcId="{8E560D77-881C-48D9-A944-AFEF62A0C9A3}" destId="{C4D3C406-86E7-44BC-BE20-165A5F4935B6}" srcOrd="1" destOrd="0" presId="urn:microsoft.com/office/officeart/2005/8/layout/StepDownProcess"/>
    <dgm:cxn modelId="{257D2574-912D-4478-94FC-789E9C00075B}" type="presParOf" srcId="{8E560D77-881C-48D9-A944-AFEF62A0C9A3}" destId="{535545DE-5AEF-45FF-8459-FBF0897EEAAD}" srcOrd="2" destOrd="0" presId="urn:microsoft.com/office/officeart/2005/8/layout/StepDownProcess"/>
    <dgm:cxn modelId="{F49CDFE8-AC15-4414-A4AA-0CB05F47E85A}" type="presParOf" srcId="{535545DE-5AEF-45FF-8459-FBF0897EEAAD}" destId="{D068FED9-96D5-4E7C-B483-072463F4641C}" srcOrd="0" destOrd="0" presId="urn:microsoft.com/office/officeart/2005/8/layout/StepDownProcess"/>
    <dgm:cxn modelId="{AA7395BD-6EAD-428E-849C-BF1FDDF5B6D3}" type="presParOf" srcId="{535545DE-5AEF-45FF-8459-FBF0897EEAAD}" destId="{75ADDAB6-EDD0-4D47-92F7-73ABB7ECBDE5}" srcOrd="1" destOrd="0" presId="urn:microsoft.com/office/officeart/2005/8/layout/StepDownProcess"/>
    <dgm:cxn modelId="{24D9D33A-89B8-4CA9-85D6-725D690CC07F}" type="presParOf" srcId="{535545DE-5AEF-45FF-8459-FBF0897EEAAD}" destId="{A1397636-07B2-45DD-862D-1729CB8ECB22}" srcOrd="2" destOrd="0" presId="urn:microsoft.com/office/officeart/2005/8/layout/StepDownProcess"/>
    <dgm:cxn modelId="{B1A72B2E-8E05-4C49-9F3B-CBB5D977CAEB}" type="presParOf" srcId="{8E560D77-881C-48D9-A944-AFEF62A0C9A3}" destId="{4E43E776-3E48-49E9-BF5C-79389676F3E5}" srcOrd="3" destOrd="0" presId="urn:microsoft.com/office/officeart/2005/8/layout/StepDownProcess"/>
    <dgm:cxn modelId="{D97D6995-D244-47B7-A7C6-256CE8A656E7}" type="presParOf" srcId="{8E560D77-881C-48D9-A944-AFEF62A0C9A3}" destId="{CB5C0B21-74CD-4125-813D-855B13126507}" srcOrd="4" destOrd="0" presId="urn:microsoft.com/office/officeart/2005/8/layout/StepDownProcess"/>
    <dgm:cxn modelId="{13F8490D-7F29-4B5B-A5DB-EB9AE08BB07B}" type="presParOf" srcId="{CB5C0B21-74CD-4125-813D-855B13126507}" destId="{698908F5-3661-4634-AA51-972239BC2BD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4D851-F15F-4343-A7E3-BCACA13F098E}">
      <dsp:nvSpPr>
        <dsp:cNvPr id="0" name=""/>
        <dsp:cNvSpPr/>
      </dsp:nvSpPr>
      <dsp:spPr>
        <a:xfrm rot="5400000">
          <a:off x="3314401" y="1301474"/>
          <a:ext cx="1151042" cy="1310420"/>
        </a:xfrm>
        <a:prstGeom prst="bentUpArrow">
          <a:avLst>
            <a:gd name="adj1" fmla="val 32840"/>
            <a:gd name="adj2" fmla="val 25000"/>
            <a:gd name="adj3" fmla="val 3578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4F6A4E-6649-41FE-9F7E-0FD591E20CEC}">
      <dsp:nvSpPr>
        <dsp:cNvPr id="0" name=""/>
        <dsp:cNvSpPr/>
      </dsp:nvSpPr>
      <dsp:spPr>
        <a:xfrm>
          <a:off x="3009445" y="25521"/>
          <a:ext cx="1937677" cy="1356311"/>
        </a:xfrm>
        <a:prstGeom prst="roundRect">
          <a:avLst>
            <a:gd name="adj" fmla="val 16670"/>
          </a:avLst>
        </a:prstGeom>
        <a:solidFill>
          <a:srgbClr val="FF0000"/>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Explored the role of the monarchy in modern society.</a:t>
          </a:r>
        </a:p>
      </dsp:txBody>
      <dsp:txXfrm>
        <a:off x="3075667" y="91743"/>
        <a:ext cx="1805233" cy="1223867"/>
      </dsp:txXfrm>
    </dsp:sp>
    <dsp:sp modelId="{FC354D39-0B1C-4C9C-815B-BDD1B5746EDD}">
      <dsp:nvSpPr>
        <dsp:cNvPr id="0" name=""/>
        <dsp:cNvSpPr/>
      </dsp:nvSpPr>
      <dsp:spPr>
        <a:xfrm>
          <a:off x="4947123" y="154876"/>
          <a:ext cx="1409282" cy="109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4947123" y="154876"/>
        <a:ext cx="1409282" cy="1096230"/>
      </dsp:txXfrm>
    </dsp:sp>
    <dsp:sp modelId="{D068FED9-96D5-4E7C-B483-072463F4641C}">
      <dsp:nvSpPr>
        <dsp:cNvPr id="0" name=""/>
        <dsp:cNvSpPr/>
      </dsp:nvSpPr>
      <dsp:spPr>
        <a:xfrm rot="5400000">
          <a:off x="4920942" y="2825060"/>
          <a:ext cx="1151042" cy="1310420"/>
        </a:xfrm>
        <a:prstGeom prst="bentUpArrow">
          <a:avLst>
            <a:gd name="adj1" fmla="val 32840"/>
            <a:gd name="adj2" fmla="val 25000"/>
            <a:gd name="adj3" fmla="val 3578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ADDAB6-EDD0-4D47-92F7-73ABB7ECBDE5}">
      <dsp:nvSpPr>
        <dsp:cNvPr id="0" name=""/>
        <dsp:cNvSpPr/>
      </dsp:nvSpPr>
      <dsp:spPr>
        <a:xfrm>
          <a:off x="4615986" y="1549106"/>
          <a:ext cx="1937677" cy="1356311"/>
        </a:xfrm>
        <a:prstGeom prst="roundRect">
          <a:avLst>
            <a:gd name="adj" fmla="val 1667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Explore the key themes of monarchy and government.</a:t>
          </a:r>
        </a:p>
      </dsp:txBody>
      <dsp:txXfrm>
        <a:off x="4682208" y="1615328"/>
        <a:ext cx="1805233" cy="1223867"/>
      </dsp:txXfrm>
    </dsp:sp>
    <dsp:sp modelId="{A1397636-07B2-45DD-862D-1729CB8ECB22}">
      <dsp:nvSpPr>
        <dsp:cNvPr id="0" name=""/>
        <dsp:cNvSpPr/>
      </dsp:nvSpPr>
      <dsp:spPr>
        <a:xfrm>
          <a:off x="6553663" y="1678461"/>
          <a:ext cx="1409282" cy="109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6553663" y="1678461"/>
        <a:ext cx="1409282" cy="1096230"/>
      </dsp:txXfrm>
    </dsp:sp>
    <dsp:sp modelId="{698908F5-3661-4634-AA51-972239BC2BDF}">
      <dsp:nvSpPr>
        <dsp:cNvPr id="0" name=""/>
        <dsp:cNvSpPr/>
      </dsp:nvSpPr>
      <dsp:spPr>
        <a:xfrm>
          <a:off x="6222526" y="3072692"/>
          <a:ext cx="1937677" cy="1356311"/>
        </a:xfrm>
        <a:prstGeom prst="roundRect">
          <a:avLst>
            <a:gd name="adj" fmla="val 1667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Analysis of the poem ‘London’ by William Blake.</a:t>
          </a:r>
        </a:p>
      </dsp:txBody>
      <dsp:txXfrm>
        <a:off x="6288748" y="3138914"/>
        <a:ext cx="1805233" cy="122386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35C5A-5F4A-4443-A1F2-A0371BA62D9A}" type="datetimeFigureOut">
              <a:rPr lang="en-GB" smtClean="0"/>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EC07E-D3E4-43B5-AB91-239ADD10DE2F}" type="slidenum">
              <a:rPr lang="en-GB" smtClean="0"/>
              <a:t>‹#›</a:t>
            </a:fld>
            <a:endParaRPr lang="en-GB"/>
          </a:p>
        </p:txBody>
      </p:sp>
    </p:spTree>
    <p:extLst>
      <p:ext uri="{BB962C8B-B14F-4D97-AF65-F5344CB8AC3E}">
        <p14:creationId xmlns:p14="http://schemas.microsoft.com/office/powerpoint/2010/main" val="286893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9360F0-8C26-4DF8-8E81-D1F0FD7A7289}" type="slidenum">
              <a:rPr lang="en-GB" altLang="en-US" smtClean="0"/>
              <a:pPr/>
              <a:t>1</a:t>
            </a:fld>
            <a:endParaRPr lang="en-GB" altLang="en-US"/>
          </a:p>
        </p:txBody>
      </p:sp>
    </p:spTree>
    <p:extLst>
      <p:ext uri="{BB962C8B-B14F-4D97-AF65-F5344CB8AC3E}">
        <p14:creationId xmlns:p14="http://schemas.microsoft.com/office/powerpoint/2010/main" val="281941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D0A38-781F-414F-BD2C-FA8AAE07957C}" type="slidenum">
              <a:rPr lang="en-GB" smtClean="0"/>
              <a:t>4</a:t>
            </a:fld>
            <a:endParaRPr lang="en-GB"/>
          </a:p>
        </p:txBody>
      </p:sp>
    </p:spTree>
    <p:extLst>
      <p:ext uri="{BB962C8B-B14F-4D97-AF65-F5344CB8AC3E}">
        <p14:creationId xmlns:p14="http://schemas.microsoft.com/office/powerpoint/2010/main" val="64313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33980A-2D85-4DFB-A72F-AA95AE94CA32}" type="slidenum">
              <a:rPr lang="en-GB" altLang="en-US" smtClean="0"/>
              <a:pPr/>
              <a:t>7</a:t>
            </a:fld>
            <a:endParaRPr lang="en-GB" altLang="en-US"/>
          </a:p>
        </p:txBody>
      </p:sp>
    </p:spTree>
    <p:extLst>
      <p:ext uri="{BB962C8B-B14F-4D97-AF65-F5344CB8AC3E}">
        <p14:creationId xmlns:p14="http://schemas.microsoft.com/office/powerpoint/2010/main" val="278727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7C4A3A-B4C0-4678-92E5-91C393E252A9}" type="slidenum">
              <a:rPr lang="en-GB" altLang="en-US" smtClean="0"/>
              <a:pPr/>
              <a:t>8</a:t>
            </a:fld>
            <a:endParaRPr lang="en-GB" altLang="en-US"/>
          </a:p>
        </p:txBody>
      </p:sp>
    </p:spTree>
    <p:extLst>
      <p:ext uri="{BB962C8B-B14F-4D97-AF65-F5344CB8AC3E}">
        <p14:creationId xmlns:p14="http://schemas.microsoft.com/office/powerpoint/2010/main" val="38188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536333-CEDA-4D6E-8BEE-7979558063A7}" type="slidenum">
              <a:rPr lang="en-GB" altLang="en-US" smtClean="0"/>
              <a:pPr/>
              <a:t>11</a:t>
            </a:fld>
            <a:endParaRPr lang="en-GB" altLang="en-US"/>
          </a:p>
        </p:txBody>
      </p:sp>
    </p:spTree>
    <p:extLst>
      <p:ext uri="{BB962C8B-B14F-4D97-AF65-F5344CB8AC3E}">
        <p14:creationId xmlns:p14="http://schemas.microsoft.com/office/powerpoint/2010/main" val="106493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536333-CEDA-4D6E-8BEE-7979558063A7}" type="slidenum">
              <a:rPr lang="en-GB" altLang="en-US" smtClean="0"/>
              <a:pPr/>
              <a:t>12</a:t>
            </a:fld>
            <a:endParaRPr lang="en-GB" altLang="en-US"/>
          </a:p>
        </p:txBody>
      </p:sp>
    </p:spTree>
    <p:extLst>
      <p:ext uri="{BB962C8B-B14F-4D97-AF65-F5344CB8AC3E}">
        <p14:creationId xmlns:p14="http://schemas.microsoft.com/office/powerpoint/2010/main" val="318060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29B50C-11A1-4F20-838D-DA5F90289961}"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15338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29B50C-11A1-4F20-838D-DA5F90289961}"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308194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29B50C-11A1-4F20-838D-DA5F90289961}"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151209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29B50C-11A1-4F20-838D-DA5F90289961}"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235083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29B50C-11A1-4F20-838D-DA5F90289961}"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372494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29B50C-11A1-4F20-838D-DA5F90289961}"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396004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29B50C-11A1-4F20-838D-DA5F90289961}" type="datetimeFigureOut">
              <a:rPr lang="en-GB" smtClean="0"/>
              <a:t>02/11/2020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385605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29B50C-11A1-4F20-838D-DA5F90289961}" type="datetimeFigureOut">
              <a:rPr lang="en-GB" smtClean="0"/>
              <a:t>02/11/2020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382427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9B50C-11A1-4F20-838D-DA5F90289961}" type="datetimeFigureOut">
              <a:rPr lang="en-GB" smtClean="0"/>
              <a:t>02/11/2020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339537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9B50C-11A1-4F20-838D-DA5F90289961}"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402712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9B50C-11A1-4F20-838D-DA5F90289961}"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4B06F-50A4-4E2E-9910-F7198E9BD074}" type="slidenum">
              <a:rPr lang="en-GB" smtClean="0"/>
              <a:t>‹#›</a:t>
            </a:fld>
            <a:endParaRPr lang="en-GB"/>
          </a:p>
        </p:txBody>
      </p:sp>
    </p:spTree>
    <p:extLst>
      <p:ext uri="{BB962C8B-B14F-4D97-AF65-F5344CB8AC3E}">
        <p14:creationId xmlns:p14="http://schemas.microsoft.com/office/powerpoint/2010/main" val="237784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9B50C-11A1-4F20-838D-DA5F90289961}" type="datetimeFigureOut">
              <a:rPr lang="en-GB" smtClean="0"/>
              <a:t>02/11/2020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4B06F-50A4-4E2E-9910-F7198E9BD074}" type="slidenum">
              <a:rPr lang="en-GB" smtClean="0"/>
              <a:t>‹#›</a:t>
            </a:fld>
            <a:endParaRPr lang="en-GB"/>
          </a:p>
        </p:txBody>
      </p:sp>
    </p:spTree>
    <p:extLst>
      <p:ext uri="{BB962C8B-B14F-4D97-AF65-F5344CB8AC3E}">
        <p14:creationId xmlns:p14="http://schemas.microsoft.com/office/powerpoint/2010/main" val="4072183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XmWc5BIhZHY"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4419600" y="3200400"/>
            <a:ext cx="3429000" cy="1219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What adjectives would you</a:t>
            </a:r>
          </a:p>
          <a:p>
            <a:pPr algn="ctr" eaLnBrk="1" hangingPunct="1"/>
            <a:r>
              <a:rPr lang="en-US" altLang="en-US" sz="2000">
                <a:latin typeface="Comic Sans MS" panose="030F0702030302020204" pitchFamily="66" charset="0"/>
              </a:rPr>
              <a:t>use to describe London and </a:t>
            </a:r>
          </a:p>
          <a:p>
            <a:pPr algn="ctr" eaLnBrk="1" hangingPunct="1"/>
            <a:r>
              <a:rPr lang="en-US" altLang="en-US" sz="2000">
                <a:latin typeface="Comic Sans MS" panose="030F0702030302020204" pitchFamily="66" charset="0"/>
              </a:rPr>
              <a:t>London life?</a:t>
            </a:r>
            <a:endParaRPr lang="en-GB" altLang="en-US" sz="2000">
              <a:latin typeface="Comic Sans MS" panose="030F0702030302020204" pitchFamily="66" charset="0"/>
            </a:endParaRPr>
          </a:p>
        </p:txBody>
      </p:sp>
      <p:pic>
        <p:nvPicPr>
          <p:cNvPr id="409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1066800"/>
            <a:ext cx="43084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7200" y="4648200"/>
            <a:ext cx="4000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4491038"/>
            <a:ext cx="38354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28599" y="365157"/>
            <a:ext cx="1052187" cy="8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3" name="TextBox 2">
            <a:extLst>
              <a:ext uri="{FF2B5EF4-FFF2-40B4-BE49-F238E27FC236}">
                <a16:creationId xmlns:a16="http://schemas.microsoft.com/office/drawing/2014/main" xmlns="" id="{6AF84149-55B0-43B7-BCB3-8AC52A64BFFB}"/>
              </a:ext>
            </a:extLst>
          </p:cNvPr>
          <p:cNvSpPr txBox="1"/>
          <p:nvPr/>
        </p:nvSpPr>
        <p:spPr>
          <a:xfrm>
            <a:off x="2511469" y="-4175"/>
            <a:ext cx="7169061" cy="369332"/>
          </a:xfrm>
          <a:prstGeom prst="rect">
            <a:avLst/>
          </a:prstGeom>
          <a:solidFill>
            <a:srgbClr val="FFFF0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Week Two focus: Understanding Pathos and the Key Themes</a:t>
            </a:r>
            <a:endParaRPr lang="en-US" dirty="0">
              <a:cs typeface="Calibri"/>
            </a:endParaRPr>
          </a:p>
        </p:txBody>
      </p:sp>
    </p:spTree>
    <p:extLst>
      <p:ext uri="{BB962C8B-B14F-4D97-AF65-F5344CB8AC3E}">
        <p14:creationId xmlns:p14="http://schemas.microsoft.com/office/powerpoint/2010/main" val="319784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a:extLst>
              <a:ext uri="{FF2B5EF4-FFF2-40B4-BE49-F238E27FC236}">
                <a16:creationId xmlns:a16="http://schemas.microsoft.com/office/drawing/2014/main" xmlns="" id="{16785826-4B59-46E7-B54D-59EDC99B1C90}"/>
              </a:ext>
            </a:extLst>
          </p:cNvPr>
          <p:cNvSpPr/>
          <p:nvPr/>
        </p:nvSpPr>
        <p:spPr>
          <a:xfrm>
            <a:off x="431607" y="132380"/>
            <a:ext cx="4340809" cy="29740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Viva la revolution!</a:t>
            </a:r>
          </a:p>
          <a:p>
            <a:pPr algn="ctr"/>
            <a:endParaRPr lang="en-GB" sz="2000" b="1" dirty="0"/>
          </a:p>
          <a:p>
            <a:pPr algn="ctr"/>
            <a:r>
              <a:rPr lang="en-GB" sz="2000" b="1" dirty="0"/>
              <a:t>Click on the link to watch the video about the French Revolution</a:t>
            </a:r>
          </a:p>
        </p:txBody>
      </p:sp>
      <p:pic>
        <p:nvPicPr>
          <p:cNvPr id="30"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7249" y="3429000"/>
            <a:ext cx="4547475" cy="27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loud 30">
            <a:extLst>
              <a:ext uri="{FF2B5EF4-FFF2-40B4-BE49-F238E27FC236}">
                <a16:creationId xmlns:a16="http://schemas.microsoft.com/office/drawing/2014/main" xmlns="" id="{16785826-4B59-46E7-B54D-59EDC99B1C90}"/>
              </a:ext>
            </a:extLst>
          </p:cNvPr>
          <p:cNvSpPr/>
          <p:nvPr/>
        </p:nvSpPr>
        <p:spPr>
          <a:xfrm>
            <a:off x="751831" y="3334156"/>
            <a:ext cx="4340809" cy="29740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Task: Make notes about the events of the French Revolution to help you understand what the poem ‘London’ is about.</a:t>
            </a:r>
            <a:endParaRPr lang="en-GB" sz="2000" b="1" dirty="0"/>
          </a:p>
        </p:txBody>
      </p:sp>
      <p:pic>
        <p:nvPicPr>
          <p:cNvPr id="32" name="Content Placeholder 3">
            <a:extLst>
              <a:ext uri="{FF2B5EF4-FFF2-40B4-BE49-F238E27FC236}">
                <a16:creationId xmlns:a16="http://schemas.microsoft.com/office/drawing/2014/main" xmlns="" id="{4AA26C22-F6C9-43D5-BACA-281E8401ACFF}"/>
              </a:ext>
            </a:extLst>
          </p:cNvPr>
          <p:cNvPicPr>
            <a:picLocks noChangeAspect="1"/>
          </p:cNvPicPr>
          <p:nvPr/>
        </p:nvPicPr>
        <p:blipFill>
          <a:blip r:embed="rId4"/>
          <a:stretch>
            <a:fillRect/>
          </a:stretch>
        </p:blipFill>
        <p:spPr>
          <a:xfrm>
            <a:off x="6951290" y="369331"/>
            <a:ext cx="4293434" cy="2415057"/>
          </a:xfrm>
          <a:prstGeom prst="rect">
            <a:avLst/>
          </a:prstGeom>
        </p:spPr>
      </p:pic>
    </p:spTree>
    <p:extLst>
      <p:ext uri="{BB962C8B-B14F-4D97-AF65-F5344CB8AC3E}">
        <p14:creationId xmlns:p14="http://schemas.microsoft.com/office/powerpoint/2010/main" val="196963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The Enlightenment</a:t>
            </a:r>
          </a:p>
        </p:txBody>
      </p:sp>
      <p:sp>
        <p:nvSpPr>
          <p:cNvPr id="5" name="Rounded Rectangle 4"/>
          <p:cNvSpPr/>
          <p:nvPr/>
        </p:nvSpPr>
        <p:spPr>
          <a:xfrm>
            <a:off x="1676400" y="1981200"/>
            <a:ext cx="8763000" cy="472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2400" b="1" dirty="0"/>
              <a:t>Philosophy</a:t>
            </a:r>
          </a:p>
          <a:p>
            <a:pPr algn="ctr">
              <a:defRPr/>
            </a:pPr>
            <a:r>
              <a:rPr lang="en-GB" b="1" dirty="0">
                <a:solidFill>
                  <a:srgbClr val="00B0F0"/>
                </a:solidFill>
              </a:rPr>
              <a:t>Reason </a:t>
            </a:r>
            <a:r>
              <a:rPr lang="en-GB" dirty="0"/>
              <a:t>– Everything that is natural is considered to be good and reasonable.</a:t>
            </a:r>
          </a:p>
          <a:p>
            <a:pPr algn="ctr">
              <a:defRPr/>
            </a:pPr>
            <a:endParaRPr lang="en-GB" dirty="0"/>
          </a:p>
          <a:p>
            <a:pPr algn="ctr">
              <a:defRPr/>
            </a:pPr>
            <a:r>
              <a:rPr lang="en-GB" b="1" dirty="0">
                <a:solidFill>
                  <a:srgbClr val="00B0F0"/>
                </a:solidFill>
              </a:rPr>
              <a:t>Nature </a:t>
            </a:r>
            <a:r>
              <a:rPr lang="en-GB" dirty="0"/>
              <a:t>– With a scientific approach, society can be perfected. (Science vs religion debate)</a:t>
            </a:r>
          </a:p>
          <a:p>
            <a:pPr algn="ctr">
              <a:defRPr/>
            </a:pPr>
            <a:endParaRPr lang="en-GB" dirty="0"/>
          </a:p>
          <a:p>
            <a:pPr algn="ctr">
              <a:defRPr/>
            </a:pPr>
            <a:r>
              <a:rPr lang="en-GB" b="1" dirty="0">
                <a:solidFill>
                  <a:srgbClr val="00B0F0"/>
                </a:solidFill>
              </a:rPr>
              <a:t>Happiness</a:t>
            </a:r>
            <a:r>
              <a:rPr lang="en-GB" dirty="0"/>
              <a:t> – Individuals involved in the Enlightenment era believed that truth could be discovered through reason and logical thinking. (No room for God or religion)</a:t>
            </a:r>
          </a:p>
          <a:p>
            <a:pPr algn="ctr">
              <a:defRPr/>
            </a:pPr>
            <a:endParaRPr lang="en-GB" dirty="0"/>
          </a:p>
          <a:p>
            <a:pPr algn="ctr">
              <a:defRPr/>
            </a:pPr>
            <a:r>
              <a:rPr lang="en-GB" b="1" dirty="0">
                <a:solidFill>
                  <a:srgbClr val="00B0F0"/>
                </a:solidFill>
              </a:rPr>
              <a:t>Progress</a:t>
            </a:r>
            <a:r>
              <a:rPr lang="en-GB" dirty="0"/>
              <a:t> – If you live by natures laws you will find happiness (So not happiness in worshipping God)</a:t>
            </a:r>
          </a:p>
          <a:p>
            <a:pPr algn="ctr">
              <a:defRPr/>
            </a:pPr>
            <a:endParaRPr lang="en-GB" dirty="0"/>
          </a:p>
          <a:p>
            <a:pPr algn="ctr">
              <a:defRPr/>
            </a:pPr>
            <a:r>
              <a:rPr lang="en-GB" b="1" dirty="0">
                <a:solidFill>
                  <a:srgbClr val="00B0F0"/>
                </a:solidFill>
              </a:rPr>
              <a:t>Liberty</a:t>
            </a:r>
            <a:r>
              <a:rPr lang="en-GB" dirty="0"/>
              <a:t> – Through reason and logical thinking society can be set free. (Religion shackles you – trapped)</a:t>
            </a:r>
          </a:p>
          <a:p>
            <a:pPr algn="ctr">
              <a:defRPr/>
            </a:pPr>
            <a:endParaRPr lang="en-GB" dirty="0"/>
          </a:p>
        </p:txBody>
      </p:sp>
      <p:pic>
        <p:nvPicPr>
          <p:cNvPr id="225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31775"/>
            <a:ext cx="2057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696200" y="0"/>
            <a:ext cx="1447800" cy="9159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dirty="0"/>
              <a:t>Sir Isaac Newton</a:t>
            </a:r>
          </a:p>
        </p:txBody>
      </p:sp>
      <p:sp>
        <p:nvSpPr>
          <p:cNvPr id="3" name="Cloud 2"/>
          <p:cNvSpPr/>
          <p:nvPr/>
        </p:nvSpPr>
        <p:spPr>
          <a:xfrm>
            <a:off x="99165" y="1354899"/>
            <a:ext cx="2193099" cy="19770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Task: Match up the key terms with the definition</a:t>
            </a:r>
          </a:p>
        </p:txBody>
      </p:sp>
      <p:sp>
        <p:nvSpPr>
          <p:cNvPr id="4" name="5-Point Star 3"/>
          <p:cNvSpPr/>
          <p:nvPr/>
        </p:nvSpPr>
        <p:spPr>
          <a:xfrm>
            <a:off x="3511346" y="1690688"/>
            <a:ext cx="4999703" cy="487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Teacher note: Handout in resources folder – lesson 6</a:t>
            </a:r>
          </a:p>
        </p:txBody>
      </p:sp>
    </p:spTree>
    <p:extLst>
      <p:ext uri="{BB962C8B-B14F-4D97-AF65-F5344CB8AC3E}">
        <p14:creationId xmlns:p14="http://schemas.microsoft.com/office/powerpoint/2010/main" val="317881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The Enlightenment</a:t>
            </a:r>
          </a:p>
        </p:txBody>
      </p:sp>
      <p:sp>
        <p:nvSpPr>
          <p:cNvPr id="5" name="Rounded Rectangle 4"/>
          <p:cNvSpPr/>
          <p:nvPr/>
        </p:nvSpPr>
        <p:spPr>
          <a:xfrm>
            <a:off x="1676400" y="1981200"/>
            <a:ext cx="8763000" cy="472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2400" b="1" dirty="0"/>
              <a:t>Philosophy</a:t>
            </a:r>
          </a:p>
          <a:p>
            <a:pPr algn="ctr">
              <a:defRPr/>
            </a:pPr>
            <a:r>
              <a:rPr lang="en-GB" b="1" dirty="0">
                <a:solidFill>
                  <a:srgbClr val="00B0F0"/>
                </a:solidFill>
              </a:rPr>
              <a:t>Reason </a:t>
            </a:r>
            <a:r>
              <a:rPr lang="en-GB" dirty="0"/>
              <a:t>– Individuals involved in the Enlightenment era believed that truth could be discovered through reason and logical thinking. (No room for God or religion)</a:t>
            </a:r>
          </a:p>
          <a:p>
            <a:pPr algn="ctr">
              <a:defRPr/>
            </a:pPr>
            <a:endParaRPr lang="en-GB" dirty="0"/>
          </a:p>
          <a:p>
            <a:pPr algn="ctr">
              <a:defRPr/>
            </a:pPr>
            <a:r>
              <a:rPr lang="en-GB" b="1" dirty="0">
                <a:solidFill>
                  <a:srgbClr val="00B0F0"/>
                </a:solidFill>
              </a:rPr>
              <a:t>Nature </a:t>
            </a:r>
            <a:r>
              <a:rPr lang="en-GB" dirty="0"/>
              <a:t>– Everything that is natural is considered to be good and reasonable.</a:t>
            </a:r>
          </a:p>
          <a:p>
            <a:pPr algn="ctr">
              <a:defRPr/>
            </a:pPr>
            <a:endParaRPr lang="en-GB" dirty="0"/>
          </a:p>
          <a:p>
            <a:pPr algn="ctr">
              <a:defRPr/>
            </a:pPr>
            <a:r>
              <a:rPr lang="en-GB" b="1" dirty="0">
                <a:solidFill>
                  <a:srgbClr val="00B0F0"/>
                </a:solidFill>
              </a:rPr>
              <a:t>Happiness</a:t>
            </a:r>
            <a:r>
              <a:rPr lang="en-GB" dirty="0"/>
              <a:t> – If you live by natures laws you will find happiness (So not happiness in worshipping God)</a:t>
            </a:r>
          </a:p>
          <a:p>
            <a:pPr algn="ctr">
              <a:defRPr/>
            </a:pPr>
            <a:endParaRPr lang="en-GB" dirty="0"/>
          </a:p>
          <a:p>
            <a:pPr algn="ctr">
              <a:defRPr/>
            </a:pPr>
            <a:r>
              <a:rPr lang="en-GB" b="1" dirty="0">
                <a:solidFill>
                  <a:srgbClr val="00B0F0"/>
                </a:solidFill>
              </a:rPr>
              <a:t>Progress</a:t>
            </a:r>
            <a:r>
              <a:rPr lang="en-GB" dirty="0"/>
              <a:t> – With a scientific approach, society can be perfected. (Science vs religion debate)</a:t>
            </a:r>
          </a:p>
          <a:p>
            <a:pPr algn="ctr">
              <a:defRPr/>
            </a:pPr>
            <a:endParaRPr lang="en-GB" dirty="0"/>
          </a:p>
          <a:p>
            <a:pPr algn="ctr">
              <a:defRPr/>
            </a:pPr>
            <a:r>
              <a:rPr lang="en-GB" b="1" dirty="0">
                <a:solidFill>
                  <a:srgbClr val="00B0F0"/>
                </a:solidFill>
              </a:rPr>
              <a:t>Liberty</a:t>
            </a:r>
            <a:r>
              <a:rPr lang="en-GB" dirty="0"/>
              <a:t> – Through reason and logical thinking society can be set free. (Religion shackles you – trapped)</a:t>
            </a:r>
          </a:p>
          <a:p>
            <a:pPr algn="ctr">
              <a:defRPr/>
            </a:pPr>
            <a:endParaRPr lang="en-GB" dirty="0"/>
          </a:p>
        </p:txBody>
      </p:sp>
      <p:pic>
        <p:nvPicPr>
          <p:cNvPr id="225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31775"/>
            <a:ext cx="2057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696200" y="0"/>
            <a:ext cx="1447800" cy="9159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dirty="0"/>
              <a:t>Sir Isaac Newton</a:t>
            </a:r>
          </a:p>
        </p:txBody>
      </p:sp>
      <p:sp>
        <p:nvSpPr>
          <p:cNvPr id="6" name="Cloud 5"/>
          <p:cNvSpPr/>
          <p:nvPr/>
        </p:nvSpPr>
        <p:spPr>
          <a:xfrm>
            <a:off x="99165" y="1354899"/>
            <a:ext cx="2193099" cy="19770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Answers to previous task.</a:t>
            </a:r>
          </a:p>
        </p:txBody>
      </p:sp>
    </p:spTree>
    <p:extLst>
      <p:ext uri="{BB962C8B-B14F-4D97-AF65-F5344CB8AC3E}">
        <p14:creationId xmlns:p14="http://schemas.microsoft.com/office/powerpoint/2010/main" val="362121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l="36111" t="18889" r="38889" b="13554"/>
          <a:stretch>
            <a:fillRect/>
          </a:stretch>
        </p:blipFill>
        <p:spPr bwMode="auto">
          <a:xfrm>
            <a:off x="4735882" y="419622"/>
            <a:ext cx="3429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p:cNvSpPr/>
          <p:nvPr/>
        </p:nvSpPr>
        <p:spPr>
          <a:xfrm>
            <a:off x="245660" y="805218"/>
            <a:ext cx="4217158" cy="39032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Contiguous read of the poem and then class discussion focusing on the presentation of everyday life in London for the average working class individual.</a:t>
            </a:r>
          </a:p>
        </p:txBody>
      </p:sp>
      <p:sp>
        <p:nvSpPr>
          <p:cNvPr id="4" name="5-Point Star 3"/>
          <p:cNvSpPr/>
          <p:nvPr/>
        </p:nvSpPr>
        <p:spPr>
          <a:xfrm>
            <a:off x="3950530" y="1981200"/>
            <a:ext cx="4999703" cy="487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Teacher note: Copy of poem in resources folder – lesson 6</a:t>
            </a:r>
          </a:p>
        </p:txBody>
      </p:sp>
    </p:spTree>
    <p:extLst>
      <p:ext uri="{BB962C8B-B14F-4D97-AF65-F5344CB8AC3E}">
        <p14:creationId xmlns:p14="http://schemas.microsoft.com/office/powerpoint/2010/main" val="422591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E60E8-6D12-4EEA-AF03-0FFE79CCAC75}"/>
              </a:ext>
            </a:extLst>
          </p:cNvPr>
          <p:cNvSpPr>
            <a:spLocks noGrp="1"/>
          </p:cNvSpPr>
          <p:nvPr>
            <p:ph type="title"/>
          </p:nvPr>
        </p:nvSpPr>
        <p:spPr>
          <a:solidFill>
            <a:srgbClr val="00B0F0"/>
          </a:solidFill>
        </p:spPr>
        <p:txBody>
          <a:bodyPr/>
          <a:lstStyle/>
          <a:p>
            <a:r>
              <a:rPr lang="en-GB" dirty="0"/>
              <a:t>5 </a:t>
            </a:r>
            <a:r>
              <a:rPr lang="en-GB" dirty="0" err="1"/>
              <a:t>Ws</a:t>
            </a:r>
            <a:endParaRPr lang="en-GB" dirty="0"/>
          </a:p>
        </p:txBody>
      </p:sp>
      <p:pic>
        <p:nvPicPr>
          <p:cNvPr id="4" name="Content Placeholder 3">
            <a:extLst>
              <a:ext uri="{FF2B5EF4-FFF2-40B4-BE49-F238E27FC236}">
                <a16:creationId xmlns:a16="http://schemas.microsoft.com/office/drawing/2014/main" xmlns="" id="{33D840B4-1A30-4DDE-9B9E-1F794F3EAA3F}"/>
              </a:ext>
            </a:extLst>
          </p:cNvPr>
          <p:cNvPicPr>
            <a:picLocks noGrp="1" noChangeAspect="1"/>
          </p:cNvPicPr>
          <p:nvPr>
            <p:ph idx="1"/>
          </p:nvPr>
        </p:nvPicPr>
        <p:blipFill>
          <a:blip r:embed="rId2"/>
          <a:stretch>
            <a:fillRect/>
          </a:stretch>
        </p:blipFill>
        <p:spPr>
          <a:xfrm>
            <a:off x="1935136" y="2141537"/>
            <a:ext cx="7700292" cy="4351338"/>
          </a:xfrm>
          <a:prstGeom prst="rect">
            <a:avLst/>
          </a:prstGeom>
        </p:spPr>
      </p:pic>
      <p:sp>
        <p:nvSpPr>
          <p:cNvPr id="5" name="5-Point Star 4"/>
          <p:cNvSpPr/>
          <p:nvPr/>
        </p:nvSpPr>
        <p:spPr>
          <a:xfrm>
            <a:off x="3285430" y="1484210"/>
            <a:ext cx="4999703" cy="487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Teacher note: Handout in resources folder – lesson 6</a:t>
            </a:r>
          </a:p>
        </p:txBody>
      </p:sp>
    </p:spTree>
    <p:extLst>
      <p:ext uri="{BB962C8B-B14F-4D97-AF65-F5344CB8AC3E}">
        <p14:creationId xmlns:p14="http://schemas.microsoft.com/office/powerpoint/2010/main" val="732226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Quiz: True or False?</a:t>
            </a:r>
          </a:p>
        </p:txBody>
      </p:sp>
      <p:sp>
        <p:nvSpPr>
          <p:cNvPr id="3" name="Content Placeholder 2"/>
          <p:cNvSpPr>
            <a:spLocks noGrp="1"/>
          </p:cNvSpPr>
          <p:nvPr>
            <p:ph idx="1"/>
          </p:nvPr>
        </p:nvSpPr>
        <p:spPr>
          <a:solidFill>
            <a:srgbClr val="F5AADF"/>
          </a:solidFill>
        </p:spPr>
        <p:txBody>
          <a:bodyPr>
            <a:normAutofit fontScale="92500" lnSpcReduction="10000"/>
          </a:bodyPr>
          <a:lstStyle/>
          <a:p>
            <a:r>
              <a:rPr lang="en-GB" dirty="0">
                <a:solidFill>
                  <a:srgbClr val="7030A0"/>
                </a:solidFill>
              </a:rPr>
              <a:t>Blake considers that the lives of the working class are easy.</a:t>
            </a:r>
          </a:p>
          <a:p>
            <a:endParaRPr lang="en-GB" dirty="0">
              <a:solidFill>
                <a:srgbClr val="7030A0"/>
              </a:solidFill>
            </a:endParaRPr>
          </a:p>
          <a:p>
            <a:r>
              <a:rPr lang="en-GB" dirty="0">
                <a:solidFill>
                  <a:srgbClr val="7030A0"/>
                </a:solidFill>
              </a:rPr>
              <a:t>Blake thinks that those in power need to change their behaviour.</a:t>
            </a:r>
          </a:p>
          <a:p>
            <a:endParaRPr lang="en-GB" dirty="0">
              <a:solidFill>
                <a:srgbClr val="7030A0"/>
              </a:solidFill>
            </a:endParaRPr>
          </a:p>
          <a:p>
            <a:r>
              <a:rPr lang="en-GB" dirty="0">
                <a:solidFill>
                  <a:srgbClr val="7030A0"/>
                </a:solidFill>
              </a:rPr>
              <a:t>The poem’s narrator is describing his journey through the streets of London.</a:t>
            </a:r>
          </a:p>
          <a:p>
            <a:endParaRPr lang="en-GB" dirty="0">
              <a:solidFill>
                <a:srgbClr val="7030A0"/>
              </a:solidFill>
            </a:endParaRPr>
          </a:p>
          <a:p>
            <a:r>
              <a:rPr lang="en-GB" dirty="0">
                <a:solidFill>
                  <a:srgbClr val="7030A0"/>
                </a:solidFill>
              </a:rPr>
              <a:t>London is presented in a positive light to encourage people to visit the city.</a:t>
            </a:r>
          </a:p>
          <a:p>
            <a:endParaRPr lang="en-GB" dirty="0">
              <a:solidFill>
                <a:srgbClr val="7030A0"/>
              </a:solidFill>
            </a:endParaRPr>
          </a:p>
          <a:p>
            <a:r>
              <a:rPr lang="en-GB" dirty="0">
                <a:solidFill>
                  <a:srgbClr val="7030A0"/>
                </a:solidFill>
              </a:rPr>
              <a:t>Blake was influenced by the events of the French revolution.</a:t>
            </a:r>
          </a:p>
          <a:p>
            <a:endParaRPr lang="en-GB" dirty="0"/>
          </a:p>
          <a:p>
            <a:endParaRPr lang="en-GB" dirty="0"/>
          </a:p>
        </p:txBody>
      </p:sp>
    </p:spTree>
    <p:extLst>
      <p:ext uri="{BB962C8B-B14F-4D97-AF65-F5344CB8AC3E}">
        <p14:creationId xmlns:p14="http://schemas.microsoft.com/office/powerpoint/2010/main" val="7826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Quiz: True or False?</a:t>
            </a:r>
          </a:p>
        </p:txBody>
      </p:sp>
      <p:sp>
        <p:nvSpPr>
          <p:cNvPr id="3" name="Content Placeholder 2"/>
          <p:cNvSpPr>
            <a:spLocks noGrp="1"/>
          </p:cNvSpPr>
          <p:nvPr>
            <p:ph idx="1"/>
          </p:nvPr>
        </p:nvSpPr>
        <p:spPr>
          <a:solidFill>
            <a:srgbClr val="F5AADF"/>
          </a:solidFill>
        </p:spPr>
        <p:txBody>
          <a:bodyPr>
            <a:normAutofit fontScale="92500" lnSpcReduction="20000"/>
          </a:bodyPr>
          <a:lstStyle/>
          <a:p>
            <a:r>
              <a:rPr lang="en-GB" dirty="0">
                <a:solidFill>
                  <a:srgbClr val="7030A0"/>
                </a:solidFill>
              </a:rPr>
              <a:t>Blake considers that the lives of the working class are easy. (F)</a:t>
            </a:r>
          </a:p>
          <a:p>
            <a:endParaRPr lang="en-GB" dirty="0">
              <a:solidFill>
                <a:srgbClr val="7030A0"/>
              </a:solidFill>
            </a:endParaRPr>
          </a:p>
          <a:p>
            <a:r>
              <a:rPr lang="en-GB" dirty="0">
                <a:solidFill>
                  <a:srgbClr val="7030A0"/>
                </a:solidFill>
              </a:rPr>
              <a:t>Blake thinks that those in power need to change their behaviour. (T)</a:t>
            </a:r>
          </a:p>
          <a:p>
            <a:endParaRPr lang="en-GB" dirty="0">
              <a:solidFill>
                <a:srgbClr val="7030A0"/>
              </a:solidFill>
            </a:endParaRPr>
          </a:p>
          <a:p>
            <a:r>
              <a:rPr lang="en-GB" dirty="0">
                <a:solidFill>
                  <a:srgbClr val="7030A0"/>
                </a:solidFill>
              </a:rPr>
              <a:t>The poem’s narrator is describing his journey through the streets of London. (T)</a:t>
            </a:r>
          </a:p>
          <a:p>
            <a:endParaRPr lang="en-GB" dirty="0">
              <a:solidFill>
                <a:srgbClr val="7030A0"/>
              </a:solidFill>
            </a:endParaRPr>
          </a:p>
          <a:p>
            <a:r>
              <a:rPr lang="en-GB" dirty="0">
                <a:solidFill>
                  <a:srgbClr val="7030A0"/>
                </a:solidFill>
              </a:rPr>
              <a:t>London is presented in a positive light to encourage people to visit the city. (F)</a:t>
            </a:r>
          </a:p>
          <a:p>
            <a:endParaRPr lang="en-GB" dirty="0">
              <a:solidFill>
                <a:srgbClr val="7030A0"/>
              </a:solidFill>
            </a:endParaRPr>
          </a:p>
          <a:p>
            <a:r>
              <a:rPr lang="en-GB" dirty="0">
                <a:solidFill>
                  <a:srgbClr val="7030A0"/>
                </a:solidFill>
              </a:rPr>
              <a:t>Blake was influenced by the events of the French revolution. (T)</a:t>
            </a:r>
          </a:p>
          <a:p>
            <a:endParaRPr lang="en-GB" dirty="0"/>
          </a:p>
          <a:p>
            <a:endParaRPr lang="en-GB" dirty="0"/>
          </a:p>
        </p:txBody>
      </p:sp>
    </p:spTree>
    <p:extLst>
      <p:ext uri="{BB962C8B-B14F-4D97-AF65-F5344CB8AC3E}">
        <p14:creationId xmlns:p14="http://schemas.microsoft.com/office/powerpoint/2010/main" val="205413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F7AF5301-BCAA-41A4-896D-386F0133B418}"/>
              </a:ext>
            </a:extLst>
          </p:cNvPr>
          <p:cNvSpPr txBox="1">
            <a:spLocks/>
          </p:cNvSpPr>
          <p:nvPr/>
        </p:nvSpPr>
        <p:spPr>
          <a:xfrm>
            <a:off x="1629952" y="242798"/>
            <a:ext cx="9144000" cy="1198806"/>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Segoe UI Semibold" panose="020B0702040204020203" pitchFamily="34" charset="0"/>
                <a:ea typeface="+mj-ea"/>
                <a:cs typeface="Segoe UI Semibold" panose="020B0702040204020203" pitchFamily="34" charset="0"/>
              </a:rPr>
              <a:t>Year 9:</a:t>
            </a:r>
            <a:r>
              <a:rPr kumimoji="0" lang="en-GB" sz="3600" b="0" i="0" u="none" strike="noStrike" kern="1200" cap="none" spc="0" normalizeH="0" noProof="0" dirty="0">
                <a:ln>
                  <a:noFill/>
                </a:ln>
                <a:solidFill>
                  <a:sysClr val="windowText" lastClr="000000"/>
                </a:solidFill>
                <a:effectLst/>
                <a:uLnTx/>
                <a:uFillTx/>
                <a:latin typeface="Segoe UI Semibold" panose="020B0702040204020203" pitchFamily="34" charset="0"/>
                <a:ea typeface="+mj-ea"/>
                <a:cs typeface="Segoe UI Semibold" panose="020B0702040204020203" pitchFamily="34" charset="0"/>
              </a:rPr>
              <a:t> Transactional Writing</a:t>
            </a:r>
            <a:endParaRPr kumimoji="0" lang="en-US" sz="6000" b="0" i="0" u="none" strike="noStrike" kern="1200" cap="none" spc="0" normalizeH="0" baseline="0" noProof="0" dirty="0">
              <a:ln>
                <a:noFill/>
              </a:ln>
              <a:solidFill>
                <a:sysClr val="windowText" lastClr="000000"/>
              </a:solidFill>
              <a:effectLst/>
              <a:uLnTx/>
              <a:uFillTx/>
              <a:latin typeface="Segoe UI Semibold" panose="020B0702040204020203" pitchFamily="34" charset="0"/>
              <a:ea typeface="+mj-ea"/>
              <a:cs typeface="Segoe UI Semibold" panose="020B0702040204020203" pitchFamily="34" charset="0"/>
            </a:endParaRPr>
          </a:p>
        </p:txBody>
      </p:sp>
      <p:sp>
        <p:nvSpPr>
          <p:cNvPr id="6" name="Subtitle 4">
            <a:extLst>
              <a:ext uri="{FF2B5EF4-FFF2-40B4-BE49-F238E27FC236}">
                <a16:creationId xmlns:a16="http://schemas.microsoft.com/office/drawing/2014/main" xmlns="" id="{5C1606B5-359E-44EA-8429-2D0A5A0A551B}"/>
              </a:ext>
            </a:extLst>
          </p:cNvPr>
          <p:cNvSpPr txBox="1">
            <a:spLocks/>
          </p:cNvSpPr>
          <p:nvPr/>
        </p:nvSpPr>
        <p:spPr>
          <a:xfrm>
            <a:off x="1733006" y="1670124"/>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none" strike="noStrike" kern="1200" cap="none" spc="0" normalizeH="0" baseline="0" noProof="0" dirty="0">
                <a:ln>
                  <a:noFill/>
                </a:ln>
                <a:solidFill>
                  <a:sysClr val="windowText" lastClr="000000"/>
                </a:solidFill>
                <a:effectLst/>
                <a:uLnTx/>
                <a:uFillTx/>
                <a:latin typeface="Segoe UI Light" panose="020B0502040204020203" pitchFamily="34" charset="0"/>
                <a:ea typeface="+mn-ea"/>
                <a:cs typeface="Segoe UI Light" panose="020B0502040204020203" pitchFamily="34" charset="0"/>
              </a:rPr>
              <a:t>Lesson Title:</a:t>
            </a:r>
            <a:r>
              <a:rPr kumimoji="0" lang="en-GB" sz="3500" b="1" i="0" u="none" strike="noStrike" kern="1200" cap="none" spc="0" normalizeH="0" noProof="0" dirty="0">
                <a:ln>
                  <a:noFill/>
                </a:ln>
                <a:solidFill>
                  <a:sysClr val="windowText" lastClr="000000"/>
                </a:solidFill>
                <a:effectLst/>
                <a:uLnTx/>
                <a:uFillTx/>
                <a:latin typeface="Segoe UI Light" panose="020B0502040204020203" pitchFamily="34" charset="0"/>
                <a:ea typeface="+mn-ea"/>
                <a:cs typeface="Segoe UI Light" panose="020B0502040204020203" pitchFamily="34" charset="0"/>
              </a:rPr>
              <a:t> Absorption Text One: ‘London’</a:t>
            </a:r>
            <a:endParaRPr kumimoji="0" lang="en-GB" sz="3500" b="1" i="0" u="none" strike="noStrike" kern="120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none" strike="noStrike" kern="120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rPr>
              <a:t>Lesson Focus:</a:t>
            </a:r>
            <a:r>
              <a:rPr kumimoji="0" lang="en-GB" sz="3500" b="1" i="0" u="none" strike="noStrike" kern="1200" cap="none" spc="0" normalizeH="0" noProof="0" dirty="0">
                <a:ln>
                  <a:noFill/>
                </a:ln>
                <a:solidFill>
                  <a:srgbClr val="7030A0"/>
                </a:solidFill>
                <a:effectLst/>
                <a:uLnTx/>
                <a:uFillTx/>
                <a:latin typeface="Segoe UI Light" panose="020B0502040204020203" pitchFamily="34" charset="0"/>
                <a:ea typeface="+mn-ea"/>
                <a:cs typeface="Segoe UI Light"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develop interpretation of texts with detailed textual evidence</a:t>
            </a:r>
            <a:endParaRPr kumimoji="0" lang="en-GB" sz="3500" b="1" i="0" u="none" strike="noStrike" kern="1200" cap="none" spc="0" normalizeH="0" noProof="0" dirty="0">
              <a:ln>
                <a:noFill/>
              </a:ln>
              <a:solidFill>
                <a:srgbClr val="7030A0"/>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500" b="1" baseline="0" dirty="0">
              <a:solidFill>
                <a:srgbClr val="7030A0"/>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ysClr val="windowText" lastClr="000000"/>
                </a:solidFill>
                <a:effectLst/>
                <a:uLnTx/>
                <a:uFillTx/>
                <a:latin typeface="Segoe UI Light" panose="020B0502040204020203" pitchFamily="34" charset="0"/>
                <a:ea typeface="+mn-ea"/>
                <a:cs typeface="Segoe UI Light" panose="020B0502040204020203" pitchFamily="34" charset="0"/>
              </a:rPr>
              <a:t>Progress indicators:</a:t>
            </a:r>
          </a:p>
        </p:txBody>
      </p:sp>
      <p:graphicFrame>
        <p:nvGraphicFramePr>
          <p:cNvPr id="4" name="Table 3"/>
          <p:cNvGraphicFramePr>
            <a:graphicFrameLocks noGrp="1"/>
          </p:cNvGraphicFramePr>
          <p:nvPr/>
        </p:nvGraphicFramePr>
        <p:xfrm>
          <a:off x="2876543" y="4559559"/>
          <a:ext cx="6794618" cy="1668512"/>
        </p:xfrm>
        <a:graphic>
          <a:graphicData uri="http://schemas.openxmlformats.org/drawingml/2006/table">
            <a:tbl>
              <a:tblPr firstRow="1" bandRow="1"/>
              <a:tblGrid>
                <a:gridCol w="649130">
                  <a:extLst>
                    <a:ext uri="{9D8B030D-6E8A-4147-A177-3AD203B41FA5}">
                      <a16:colId xmlns:a16="http://schemas.microsoft.com/office/drawing/2014/main" xmlns="" val="935326277"/>
                    </a:ext>
                  </a:extLst>
                </a:gridCol>
                <a:gridCol w="2948379">
                  <a:extLst>
                    <a:ext uri="{9D8B030D-6E8A-4147-A177-3AD203B41FA5}">
                      <a16:colId xmlns:a16="http://schemas.microsoft.com/office/drawing/2014/main" xmlns="" val="2509799390"/>
                    </a:ext>
                  </a:extLst>
                </a:gridCol>
                <a:gridCol w="3197109">
                  <a:extLst>
                    <a:ext uri="{9D8B030D-6E8A-4147-A177-3AD203B41FA5}">
                      <a16:colId xmlns:a16="http://schemas.microsoft.com/office/drawing/2014/main" xmlns="" val="4286054926"/>
                    </a:ext>
                  </a:extLst>
                </a:gridCol>
              </a:tblGrid>
              <a:tr h="417128">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GB" dirty="0"/>
                        <a:t>Good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GB" dirty="0"/>
                        <a:t>Outstanding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375890811"/>
                  </a:ext>
                </a:extLst>
              </a:tr>
              <a:tr h="4171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endParaRPr lang="en-GB" sz="1600" dirty="0"/>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endParaRPr lang="en-GB" sz="1600" dirty="0"/>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2030191414"/>
                  </a:ext>
                </a:extLst>
              </a:tr>
              <a:tr h="417128">
                <a:tc>
                  <a:txBody>
                    <a:bodyPr/>
                    <a:lstStyle/>
                    <a:p>
                      <a:endParaRPr lang="en-GB"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endParaRPr lang="en-GB" sz="16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467995126"/>
                  </a:ext>
                </a:extLst>
              </a:tr>
              <a:tr h="417128">
                <a:tc>
                  <a:txBody>
                    <a:bodyPr/>
                    <a:lstStyle/>
                    <a:p>
                      <a:endParaRPr lang="en-GB"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endParaRPr lang="en-GB" sz="16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p>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3869717644"/>
                  </a:ext>
                </a:extLst>
              </a:tr>
            </a:tbl>
          </a:graphicData>
        </a:graphic>
      </p:graphicFrame>
      <p:sp>
        <p:nvSpPr>
          <p:cNvPr id="7" name="Rectangle 6"/>
          <p:cNvSpPr/>
          <p:nvPr/>
        </p:nvSpPr>
        <p:spPr>
          <a:xfrm>
            <a:off x="438412" y="6056334"/>
            <a:ext cx="11073008" cy="76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Assessment reminder: The paparazzi have a damaging impact on society. Write an article in which you explain your </a:t>
            </a:r>
          </a:p>
          <a:p>
            <a:r>
              <a:rPr lang="en-GB" dirty="0"/>
              <a:t>point of view on this statement. </a:t>
            </a:r>
          </a:p>
        </p:txBody>
      </p:sp>
    </p:spTree>
    <p:extLst>
      <p:ext uri="{BB962C8B-B14F-4D97-AF65-F5344CB8AC3E}">
        <p14:creationId xmlns:p14="http://schemas.microsoft.com/office/powerpoint/2010/main" val="419799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F7AF5301-BCAA-41A4-896D-386F0133B418}"/>
              </a:ext>
            </a:extLst>
          </p:cNvPr>
          <p:cNvSpPr txBox="1">
            <a:spLocks/>
          </p:cNvSpPr>
          <p:nvPr/>
        </p:nvSpPr>
        <p:spPr>
          <a:xfrm>
            <a:off x="1524000" y="730478"/>
            <a:ext cx="9144000" cy="1198806"/>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Please record on the back page of your exercise books</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graphicFrame>
        <p:nvGraphicFramePr>
          <p:cNvPr id="2" name="Table 1"/>
          <p:cNvGraphicFramePr>
            <a:graphicFrameLocks noGrp="1"/>
          </p:cNvGraphicFramePr>
          <p:nvPr/>
        </p:nvGraphicFramePr>
        <p:xfrm>
          <a:off x="2306320" y="2636777"/>
          <a:ext cx="7390916" cy="3071214"/>
        </p:xfrm>
        <a:graphic>
          <a:graphicData uri="http://schemas.openxmlformats.org/drawingml/2006/table">
            <a:tbl>
              <a:tblPr firstRow="1" bandRow="1">
                <a:tableStyleId>{073A0DAA-6AF3-43AB-8588-CEC1D06C72B9}</a:tableStyleId>
              </a:tblPr>
              <a:tblGrid>
                <a:gridCol w="3695458">
                  <a:extLst>
                    <a:ext uri="{9D8B030D-6E8A-4147-A177-3AD203B41FA5}">
                      <a16:colId xmlns:a16="http://schemas.microsoft.com/office/drawing/2014/main" xmlns="" val="4050230822"/>
                    </a:ext>
                  </a:extLst>
                </a:gridCol>
                <a:gridCol w="3695458">
                  <a:extLst>
                    <a:ext uri="{9D8B030D-6E8A-4147-A177-3AD203B41FA5}">
                      <a16:colId xmlns:a16="http://schemas.microsoft.com/office/drawing/2014/main" xmlns="" val="1989019206"/>
                    </a:ext>
                  </a:extLst>
                </a:gridCol>
              </a:tblGrid>
              <a:tr h="718938">
                <a:tc>
                  <a:txBody>
                    <a:bodyPr/>
                    <a:lstStyle/>
                    <a:p>
                      <a:r>
                        <a:rPr lang="en-GB" dirty="0"/>
                        <a:t>Word</a:t>
                      </a:r>
                      <a:r>
                        <a:rPr lang="en-GB" baseline="0" dirty="0"/>
                        <a:t> and definition </a:t>
                      </a:r>
                      <a:endParaRPr lang="en-GB" dirty="0"/>
                    </a:p>
                  </a:txBody>
                  <a:tcPr/>
                </a:tc>
                <a:tc>
                  <a:txBody>
                    <a:bodyPr/>
                    <a:lstStyle/>
                    <a:p>
                      <a:r>
                        <a:rPr lang="en-GB" dirty="0"/>
                        <a:t>Your definition </a:t>
                      </a:r>
                    </a:p>
                  </a:txBody>
                  <a:tcPr/>
                </a:tc>
                <a:extLst>
                  <a:ext uri="{0D108BD9-81ED-4DB2-BD59-A6C34878D82A}">
                    <a16:rowId xmlns:a16="http://schemas.microsoft.com/office/drawing/2014/main" xmlns="" val="2258541173"/>
                  </a:ext>
                </a:extLst>
              </a:tr>
              <a:tr h="718938">
                <a:tc>
                  <a:txBody>
                    <a:bodyPr/>
                    <a:lstStyle/>
                    <a:p>
                      <a:r>
                        <a:rPr lang="en-GB" b="1" dirty="0"/>
                        <a:t> Narrator (n)</a:t>
                      </a:r>
                      <a:r>
                        <a:rPr lang="en-GB" b="1" baseline="0" dirty="0"/>
                        <a:t> </a:t>
                      </a:r>
                      <a:r>
                        <a:rPr lang="en-GB" b="0" baseline="0" dirty="0"/>
                        <a:t>the person/character telling a story/poem </a:t>
                      </a:r>
                      <a:endParaRPr lang="en-GB" b="1" dirty="0"/>
                    </a:p>
                  </a:txBody>
                  <a:tcPr/>
                </a:tc>
                <a:tc>
                  <a:txBody>
                    <a:bodyPr/>
                    <a:lstStyle/>
                    <a:p>
                      <a:endParaRPr lang="en-GB" dirty="0"/>
                    </a:p>
                  </a:txBody>
                  <a:tcPr/>
                </a:tc>
                <a:extLst>
                  <a:ext uri="{0D108BD9-81ED-4DB2-BD59-A6C34878D82A}">
                    <a16:rowId xmlns:a16="http://schemas.microsoft.com/office/drawing/2014/main" xmlns="" val="2926289144"/>
                  </a:ext>
                </a:extLst>
              </a:tr>
              <a:tr h="718938">
                <a:tc>
                  <a:txBody>
                    <a:bodyPr/>
                    <a:lstStyle/>
                    <a:p>
                      <a:r>
                        <a:rPr lang="en-GB" b="1" dirty="0"/>
                        <a:t>Revolution (n) </a:t>
                      </a:r>
                      <a:r>
                        <a:rPr lang="en-GB" b="0" dirty="0"/>
                        <a:t>when</a:t>
                      </a:r>
                      <a:r>
                        <a:rPr lang="en-GB" b="0" baseline="0" dirty="0"/>
                        <a:t> a large part of society challenges those in power to change to a new system.</a:t>
                      </a:r>
                      <a:endParaRPr lang="en-GB" b="1" dirty="0"/>
                    </a:p>
                  </a:txBody>
                  <a:tcPr/>
                </a:tc>
                <a:tc>
                  <a:txBody>
                    <a:bodyPr/>
                    <a:lstStyle/>
                    <a:p>
                      <a:endParaRPr lang="en-GB"/>
                    </a:p>
                  </a:txBody>
                  <a:tcPr/>
                </a:tc>
                <a:extLst>
                  <a:ext uri="{0D108BD9-81ED-4DB2-BD59-A6C34878D82A}">
                    <a16:rowId xmlns:a16="http://schemas.microsoft.com/office/drawing/2014/main" xmlns="" val="2146728328"/>
                  </a:ext>
                </a:extLst>
              </a:tr>
              <a:tr h="718938">
                <a:tc>
                  <a:txBody>
                    <a:bodyPr/>
                    <a:lstStyle/>
                    <a:p>
                      <a:r>
                        <a:rPr lang="en-GB" b="1" dirty="0"/>
                        <a:t> Chartered (a) </a:t>
                      </a:r>
                      <a:r>
                        <a:rPr lang="en-GB" b="0" dirty="0"/>
                        <a:t>belonging</a:t>
                      </a:r>
                      <a:r>
                        <a:rPr lang="en-GB" b="0" baseline="0" dirty="0"/>
                        <a:t> to a company to make profit (money)</a:t>
                      </a:r>
                      <a:endParaRPr lang="en-GB" b="1" dirty="0"/>
                    </a:p>
                  </a:txBody>
                  <a:tcPr/>
                </a:tc>
                <a:tc>
                  <a:txBody>
                    <a:bodyPr/>
                    <a:lstStyle/>
                    <a:p>
                      <a:endParaRPr lang="en-GB" dirty="0"/>
                    </a:p>
                  </a:txBody>
                  <a:tcPr/>
                </a:tc>
                <a:extLst>
                  <a:ext uri="{0D108BD9-81ED-4DB2-BD59-A6C34878D82A}">
                    <a16:rowId xmlns:a16="http://schemas.microsoft.com/office/drawing/2014/main" xmlns="" val="4180881147"/>
                  </a:ext>
                </a:extLst>
              </a:tr>
            </a:tbl>
          </a:graphicData>
        </a:graphic>
      </p:graphicFrame>
    </p:spTree>
    <p:extLst>
      <p:ext uri="{BB962C8B-B14F-4D97-AF65-F5344CB8AC3E}">
        <p14:creationId xmlns:p14="http://schemas.microsoft.com/office/powerpoint/2010/main" val="414293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38100">
            <a:solidFill>
              <a:schemeClr val="tx1"/>
            </a:solidFill>
          </a:ln>
        </p:spPr>
        <p:txBody>
          <a:bodyPr/>
          <a:lstStyle/>
          <a:p>
            <a:r>
              <a:rPr lang="en-GB" dirty="0"/>
              <a:t>Learning Journey</a:t>
            </a:r>
          </a:p>
        </p:txBody>
      </p:sp>
      <p:graphicFrame>
        <p:nvGraphicFramePr>
          <p:cNvPr id="6" name="Content Placeholder 5"/>
          <p:cNvGraphicFramePr>
            <a:graphicFrameLocks noGrp="1"/>
          </p:cNvGraphicFramePr>
          <p:nvPr>
            <p:ph idx="1"/>
          </p:nvPr>
        </p:nvGraphicFramePr>
        <p:xfrm>
          <a:off x="838200" y="1825625"/>
          <a:ext cx="1116965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75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46156" y="1720312"/>
            <a:ext cx="6493790" cy="4308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Self-assessment:</a:t>
            </a:r>
          </a:p>
          <a:p>
            <a:pPr algn="ctr"/>
            <a:endParaRPr lang="en-GB" sz="2800" dirty="0"/>
          </a:p>
          <a:p>
            <a:pPr algn="ctr"/>
            <a:r>
              <a:rPr lang="en-GB" sz="2800" dirty="0" smtClean="0"/>
              <a:t>Use the features of an autobiography video from last lesson (the link in the lesson resources column) to decide on:</a:t>
            </a:r>
          </a:p>
          <a:p>
            <a:pPr algn="ctr"/>
            <a:endParaRPr lang="en-GB" sz="2800" dirty="0"/>
          </a:p>
          <a:p>
            <a:pPr algn="ctr"/>
            <a:r>
              <a:rPr lang="en-GB" sz="2800" u="sng" dirty="0" smtClean="0"/>
              <a:t>Two WWW and </a:t>
            </a:r>
          </a:p>
          <a:p>
            <a:pPr algn="ctr"/>
            <a:r>
              <a:rPr lang="en-GB" sz="2800" u="sng" smtClean="0"/>
              <a:t>1 EBI </a:t>
            </a:r>
            <a:r>
              <a:rPr lang="en-GB" sz="2800" u="sng" dirty="0" smtClean="0"/>
              <a:t>for your autobiography.</a:t>
            </a:r>
            <a:endParaRPr lang="en-GB" sz="2800" u="sng" dirty="0"/>
          </a:p>
        </p:txBody>
      </p:sp>
    </p:spTree>
    <p:extLst>
      <p:ext uri="{BB962C8B-B14F-4D97-AF65-F5344CB8AC3E}">
        <p14:creationId xmlns:p14="http://schemas.microsoft.com/office/powerpoint/2010/main" val="49592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What’s the difference?</a:t>
            </a:r>
          </a:p>
        </p:txBody>
      </p:sp>
      <p:pic>
        <p:nvPicPr>
          <p:cNvPr id="1026" name="Picture 2" descr="https://encrypted-tbn0.gstatic.com/images?q=tbn:ANd9GcTJuviLnJ37B4BcRafZEnQKFyWN0YEwHZYtnLbpNg0HFEPH3gW6YP1ovwfXxWM:https://www.ft.com/__origami/service/image/v2/images/raw/http%253A%252F%252Fcom.ft.imagepublish.upp-prod-eu.s3.amazonaws.com%252F4d3a6426-35fe-11ea-ac3c-f68c10993b04%3Ffit%3Dscale-down%26source%3Dnext%26width%3D700&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24" y="1690688"/>
            <a:ext cx="4654420" cy="3567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id Packages for Homeless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375" y="1690688"/>
            <a:ext cx="5934363" cy="35677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8307" y="5586608"/>
            <a:ext cx="11260898" cy="989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Task: Create a double-bubble map which demonstrates the differences between the two images?</a:t>
            </a:r>
          </a:p>
          <a:p>
            <a:pPr algn="ctr"/>
            <a:r>
              <a:rPr lang="en-GB" b="1" dirty="0"/>
              <a:t>How is the first image presenting London? Is there a different perspective in the second image?</a:t>
            </a:r>
          </a:p>
        </p:txBody>
      </p:sp>
    </p:spTree>
    <p:extLst>
      <p:ext uri="{BB962C8B-B14F-4D97-AF65-F5344CB8AC3E}">
        <p14:creationId xmlns:p14="http://schemas.microsoft.com/office/powerpoint/2010/main" val="82584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3"/>
          <p:cNvSpPr>
            <a:spLocks noChangeArrowheads="1"/>
          </p:cNvSpPr>
          <p:nvPr/>
        </p:nvSpPr>
        <p:spPr bwMode="auto">
          <a:xfrm>
            <a:off x="1752600" y="152400"/>
            <a:ext cx="2362200" cy="2362200"/>
          </a:xfrm>
          <a:prstGeom prst="ellipse">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What does this</a:t>
            </a:r>
          </a:p>
          <a:p>
            <a:pPr algn="ctr" eaLnBrk="1" hangingPunct="1"/>
            <a:r>
              <a:rPr lang="en-US" altLang="en-US"/>
              <a:t>picture say</a:t>
            </a:r>
          </a:p>
          <a:p>
            <a:pPr algn="ctr" eaLnBrk="1" hangingPunct="1"/>
            <a:r>
              <a:rPr lang="en-US" altLang="en-US"/>
              <a:t>about London in</a:t>
            </a:r>
          </a:p>
          <a:p>
            <a:pPr algn="ctr" eaLnBrk="1" hangingPunct="1"/>
            <a:r>
              <a:rPr lang="en-US" altLang="en-US"/>
              <a:t>18</a:t>
            </a:r>
            <a:r>
              <a:rPr lang="en-US" altLang="en-US" baseline="30000"/>
              <a:t>th</a:t>
            </a:r>
            <a:r>
              <a:rPr lang="en-US" altLang="en-US"/>
              <a:t> century?</a:t>
            </a:r>
            <a:endParaRPr lang="en-GB" altLang="en-US"/>
          </a:p>
        </p:txBody>
      </p:sp>
      <p:sp>
        <p:nvSpPr>
          <p:cNvPr id="43011" name="Rectangle 4"/>
          <p:cNvSpPr>
            <a:spLocks noChangeArrowheads="1"/>
          </p:cNvSpPr>
          <p:nvPr/>
        </p:nvSpPr>
        <p:spPr bwMode="auto">
          <a:xfrm>
            <a:off x="1828800" y="2743200"/>
            <a:ext cx="26670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Poverty</a:t>
            </a:r>
            <a:endParaRPr lang="en-GB" altLang="en-US"/>
          </a:p>
        </p:txBody>
      </p:sp>
      <p:sp>
        <p:nvSpPr>
          <p:cNvPr id="43012" name="Rectangle 5"/>
          <p:cNvSpPr>
            <a:spLocks noChangeArrowheads="1"/>
          </p:cNvSpPr>
          <p:nvPr/>
        </p:nvSpPr>
        <p:spPr bwMode="auto">
          <a:xfrm>
            <a:off x="1828800" y="3581400"/>
            <a:ext cx="26670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Lawlessness</a:t>
            </a:r>
            <a:endParaRPr lang="en-GB" altLang="en-US"/>
          </a:p>
        </p:txBody>
      </p:sp>
      <p:sp>
        <p:nvSpPr>
          <p:cNvPr id="43013" name="Rectangle 6"/>
          <p:cNvSpPr>
            <a:spLocks noChangeArrowheads="1"/>
          </p:cNvSpPr>
          <p:nvPr/>
        </p:nvSpPr>
        <p:spPr bwMode="auto">
          <a:xfrm>
            <a:off x="1828800" y="4419600"/>
            <a:ext cx="26670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Immoral behaviour</a:t>
            </a:r>
            <a:endParaRPr lang="en-GB" altLang="en-US"/>
          </a:p>
        </p:txBody>
      </p:sp>
      <p:sp>
        <p:nvSpPr>
          <p:cNvPr id="43014" name="Rectangle 7"/>
          <p:cNvSpPr>
            <a:spLocks noChangeArrowheads="1"/>
          </p:cNvSpPr>
          <p:nvPr/>
        </p:nvSpPr>
        <p:spPr bwMode="auto">
          <a:xfrm>
            <a:off x="1828800" y="5257800"/>
            <a:ext cx="26670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Drunkenness</a:t>
            </a:r>
            <a:endParaRPr lang="en-GB" altLang="en-US"/>
          </a:p>
        </p:txBody>
      </p:sp>
      <p:sp>
        <p:nvSpPr>
          <p:cNvPr id="43015" name="Rectangle 8"/>
          <p:cNvSpPr>
            <a:spLocks noChangeArrowheads="1"/>
          </p:cNvSpPr>
          <p:nvPr/>
        </p:nvSpPr>
        <p:spPr bwMode="auto">
          <a:xfrm>
            <a:off x="1828800" y="6019800"/>
            <a:ext cx="26670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a:t>
            </a:r>
            <a:endParaRPr lang="en-GB" altLang="en-US"/>
          </a:p>
        </p:txBody>
      </p:sp>
      <p:pic>
        <p:nvPicPr>
          <p:cNvPr id="43016" name="Picture 10"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381001"/>
            <a:ext cx="486727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79255" y="8263"/>
            <a:ext cx="4839145" cy="923330"/>
          </a:xfrm>
          <a:prstGeom prst="rect">
            <a:avLst/>
          </a:prstGeom>
          <a:noFill/>
        </p:spPr>
        <p:txBody>
          <a:bodyPr wrap="none">
            <a:spAutoFit/>
          </a:bodyPr>
          <a:lstStyle/>
          <a:p>
            <a:pPr algn="ctr" eaLnBrk="1" hangingPunct="1">
              <a:defRPr/>
            </a:pP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HOPELESSNESS?</a:t>
            </a:r>
          </a:p>
        </p:txBody>
      </p:sp>
    </p:spTree>
    <p:extLst>
      <p:ext uri="{BB962C8B-B14F-4D97-AF65-F5344CB8AC3E}">
        <p14:creationId xmlns:p14="http://schemas.microsoft.com/office/powerpoint/2010/main" val="409934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3"/>
          <p:cNvSpPr>
            <a:spLocks noChangeArrowheads="1"/>
          </p:cNvSpPr>
          <p:nvPr/>
        </p:nvSpPr>
        <p:spPr bwMode="auto">
          <a:xfrm>
            <a:off x="2133600" y="2057400"/>
            <a:ext cx="2362200" cy="2362200"/>
          </a:xfrm>
          <a:prstGeom prst="ellipse">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What does this</a:t>
            </a:r>
          </a:p>
          <a:p>
            <a:pPr algn="ctr" eaLnBrk="1" hangingPunct="1"/>
            <a:r>
              <a:rPr lang="en-US" altLang="en-US"/>
              <a:t>picture say</a:t>
            </a:r>
          </a:p>
          <a:p>
            <a:pPr algn="ctr" eaLnBrk="1" hangingPunct="1"/>
            <a:r>
              <a:rPr lang="en-US" altLang="en-US"/>
              <a:t>about London in</a:t>
            </a:r>
          </a:p>
          <a:p>
            <a:pPr algn="ctr" eaLnBrk="1" hangingPunct="1"/>
            <a:r>
              <a:rPr lang="en-US" altLang="en-US"/>
              <a:t>18</a:t>
            </a:r>
            <a:r>
              <a:rPr lang="en-US" altLang="en-US" baseline="30000"/>
              <a:t>th</a:t>
            </a:r>
            <a:r>
              <a:rPr lang="en-US" altLang="en-US"/>
              <a:t> century?</a:t>
            </a:r>
            <a:endParaRPr lang="en-GB" altLang="en-US"/>
          </a:p>
        </p:txBody>
      </p:sp>
      <p:sp>
        <p:nvSpPr>
          <p:cNvPr id="45059" name="Rectangle 4"/>
          <p:cNvSpPr>
            <a:spLocks noChangeArrowheads="1"/>
          </p:cNvSpPr>
          <p:nvPr/>
        </p:nvSpPr>
        <p:spPr bwMode="auto">
          <a:xfrm>
            <a:off x="2057400" y="6019800"/>
            <a:ext cx="26670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Hogarth’s ‘Gin Alley’</a:t>
            </a:r>
            <a:endParaRPr lang="en-GB" altLang="en-US"/>
          </a:p>
        </p:txBody>
      </p:sp>
      <p:pic>
        <p:nvPicPr>
          <p:cNvPr id="45060" name="Picture 10" descr="400px-William_Hogarth_-_Gin_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
            <a:ext cx="47958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0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825848-A911-4AA0-A241-07D2AD641F66}"/>
              </a:ext>
            </a:extLst>
          </p:cNvPr>
          <p:cNvSpPr txBox="1"/>
          <p:nvPr/>
        </p:nvSpPr>
        <p:spPr>
          <a:xfrm>
            <a:off x="580790" y="338203"/>
            <a:ext cx="9225280" cy="4401205"/>
          </a:xfrm>
          <a:prstGeom prst="rect">
            <a:avLst/>
          </a:prstGeom>
          <a:solidFill>
            <a:srgbClr val="7030A0"/>
          </a:solidFill>
        </p:spPr>
        <p:txBody>
          <a:bodyPr wrap="square">
            <a:spAutoFit/>
          </a:bodyPr>
          <a:lstStyle/>
          <a:p>
            <a:r>
              <a:rPr lang="en-GB" sz="2800" dirty="0">
                <a:solidFill>
                  <a:schemeClr val="bg1"/>
                </a:solidFill>
              </a:rPr>
              <a:t/>
            </a:r>
            <a:br>
              <a:rPr lang="en-GB" sz="2800" dirty="0">
                <a:solidFill>
                  <a:schemeClr val="bg1"/>
                </a:solidFill>
              </a:rPr>
            </a:br>
            <a:r>
              <a:rPr lang="en-GB" sz="2800" dirty="0">
                <a:solidFill>
                  <a:schemeClr val="bg1"/>
                </a:solidFill>
                <a:latin typeface="Roboto"/>
              </a:rPr>
              <a:t>The</a:t>
            </a:r>
            <a:r>
              <a:rPr lang="en-GB" sz="2800" b="0" i="0" dirty="0">
                <a:solidFill>
                  <a:schemeClr val="bg1"/>
                </a:solidFill>
                <a:effectLst/>
                <a:latin typeface="Roboto"/>
              </a:rPr>
              <a:t> poem ‘London’ is about the difference between the lives of the working class people and those who are rich/in positions of power in the country.</a:t>
            </a:r>
          </a:p>
          <a:p>
            <a:endParaRPr lang="en-GB" sz="2800" dirty="0">
              <a:solidFill>
                <a:schemeClr val="bg1"/>
              </a:solidFill>
              <a:latin typeface="Roboto"/>
            </a:endParaRPr>
          </a:p>
          <a:p>
            <a:r>
              <a:rPr lang="en-GB" sz="2800" b="0" i="0" dirty="0">
                <a:solidFill>
                  <a:schemeClr val="accent5"/>
                </a:solidFill>
                <a:effectLst/>
                <a:latin typeface="Roboto"/>
              </a:rPr>
              <a:t>Blake wants to challenge the structure of society by showing the reader how terrible it is that, while those in power have freedom and choices, those lower down the social ladder are treated poorly.</a:t>
            </a:r>
          </a:p>
          <a:p>
            <a:endParaRPr lang="en-GB" sz="2800" dirty="0">
              <a:solidFill>
                <a:schemeClr val="accent6">
                  <a:lumMod val="75000"/>
                </a:schemeClr>
              </a:solidFill>
              <a:latin typeface="Roboto"/>
            </a:endParaRPr>
          </a:p>
        </p:txBody>
      </p:sp>
      <p:sp>
        <p:nvSpPr>
          <p:cNvPr id="4" name="Cloud 3">
            <a:extLst>
              <a:ext uri="{FF2B5EF4-FFF2-40B4-BE49-F238E27FC236}">
                <a16:creationId xmlns:a16="http://schemas.microsoft.com/office/drawing/2014/main" xmlns="" id="{DC53977F-3622-40F6-AC20-53ABCE664268}"/>
              </a:ext>
            </a:extLst>
          </p:cNvPr>
          <p:cNvSpPr/>
          <p:nvPr/>
        </p:nvSpPr>
        <p:spPr>
          <a:xfrm>
            <a:off x="8891391" y="3544867"/>
            <a:ext cx="2494768" cy="30187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Class discussion.</a:t>
            </a:r>
          </a:p>
          <a:p>
            <a:pPr algn="ctr"/>
            <a:endParaRPr lang="en-GB" dirty="0"/>
          </a:p>
          <a:p>
            <a:pPr algn="ctr"/>
            <a:r>
              <a:rPr lang="en-GB" dirty="0"/>
              <a:t>Pupils to make notes about key information</a:t>
            </a:r>
          </a:p>
        </p:txBody>
      </p:sp>
    </p:spTree>
    <p:extLst>
      <p:ext uri="{BB962C8B-B14F-4D97-AF65-F5344CB8AC3E}">
        <p14:creationId xmlns:p14="http://schemas.microsoft.com/office/powerpoint/2010/main" val="1686826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07C15E-AECB-4CF0-B971-222F694EB111}"/>
</file>

<file path=customXml/itemProps2.xml><?xml version="1.0" encoding="utf-8"?>
<ds:datastoreItem xmlns:ds="http://schemas.openxmlformats.org/officeDocument/2006/customXml" ds:itemID="{1264A97E-D43E-4A0A-83F9-F27D1AC09FE1}"/>
</file>

<file path=customXml/itemProps3.xml><?xml version="1.0" encoding="utf-8"?>
<ds:datastoreItem xmlns:ds="http://schemas.openxmlformats.org/officeDocument/2006/customXml" ds:itemID="{20EFD698-4E83-4534-B0A8-9786DCF47A21}"/>
</file>

<file path=docProps/app.xml><?xml version="1.0" encoding="utf-8"?>
<Properties xmlns="http://schemas.openxmlformats.org/officeDocument/2006/extended-properties" xmlns:vt="http://schemas.openxmlformats.org/officeDocument/2006/docPropsVTypes">
  <TotalTime>1</TotalTime>
  <Words>780</Words>
  <Application>Microsoft Office PowerPoint</Application>
  <PresentationFormat>Widescreen</PresentationFormat>
  <Paragraphs>115</Paragraphs>
  <Slides>16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Comic Sans MS</vt:lpstr>
      <vt:lpstr>Roboto</vt:lpstr>
      <vt:lpstr>Segoe UI Light</vt:lpstr>
      <vt:lpstr>Segoe UI Semibold</vt:lpstr>
      <vt:lpstr>Times New Roman</vt:lpstr>
      <vt:lpstr>Office Theme</vt:lpstr>
      <vt:lpstr>PowerPoint Presentation</vt:lpstr>
      <vt:lpstr>PowerPoint Presentation</vt:lpstr>
      <vt:lpstr>PowerPoint Presentation</vt:lpstr>
      <vt:lpstr>Learning Journey</vt:lpstr>
      <vt:lpstr>PowerPoint Presentation</vt:lpstr>
      <vt:lpstr>What’s the difference?</vt:lpstr>
      <vt:lpstr>PowerPoint Presentation</vt:lpstr>
      <vt:lpstr>PowerPoint Presentation</vt:lpstr>
      <vt:lpstr>PowerPoint Presentation</vt:lpstr>
      <vt:lpstr>PowerPoint Presentation</vt:lpstr>
      <vt:lpstr>The Enlightenment</vt:lpstr>
      <vt:lpstr>The Enlightenment</vt:lpstr>
      <vt:lpstr>PowerPoint Presentation</vt:lpstr>
      <vt:lpstr>5 Ws</vt:lpstr>
      <vt:lpstr>Review Quiz: True or False?</vt:lpstr>
      <vt:lpstr>Review Quiz: True or False?</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C. Martin</dc:creator>
  <cp:lastModifiedBy>Ms C. Martin</cp:lastModifiedBy>
  <cp:revision>1</cp:revision>
  <dcterms:created xsi:type="dcterms:W3CDTF">2020-11-02T15:45:49Z</dcterms:created>
  <dcterms:modified xsi:type="dcterms:W3CDTF">2020-11-02T15:47:42Z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