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3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5E8CB-A7AF-4078-BA04-5CC1F22C6ACA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0A35F-30DC-4591-814A-DBC8A826C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805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6360-FB5E-4AA7-809F-AA81F915E66A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9C8B-C686-4E18-8BC2-A23FD64570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46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6360-FB5E-4AA7-809F-AA81F915E66A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9C8B-C686-4E18-8BC2-A23FD64570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5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6360-FB5E-4AA7-809F-AA81F915E66A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9C8B-C686-4E18-8BC2-A23FD64570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507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6360-FB5E-4AA7-809F-AA81F915E66A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9C8B-C686-4E18-8BC2-A23FD64570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54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6360-FB5E-4AA7-809F-AA81F915E66A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9C8B-C686-4E18-8BC2-A23FD64570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28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6360-FB5E-4AA7-809F-AA81F915E66A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9C8B-C686-4E18-8BC2-A23FD64570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808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6360-FB5E-4AA7-809F-AA81F915E66A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9C8B-C686-4E18-8BC2-A23FD64570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61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6360-FB5E-4AA7-809F-AA81F915E66A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9C8B-C686-4E18-8BC2-A23FD64570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05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6360-FB5E-4AA7-809F-AA81F915E66A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9C8B-C686-4E18-8BC2-A23FD64570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714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6360-FB5E-4AA7-809F-AA81F915E66A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9C8B-C686-4E18-8BC2-A23FD64570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3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6360-FB5E-4AA7-809F-AA81F915E66A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9C8B-C686-4E18-8BC2-A23FD64570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86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66360-FB5E-4AA7-809F-AA81F915E66A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79C8B-C686-4E18-8BC2-A23FD64570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530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GB" sz="4800" b="1" dirty="0"/>
              <a:t>Amounts of Substances in Equations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261" y="1118897"/>
            <a:ext cx="5989738" cy="441455"/>
          </a:xfrm>
        </p:spPr>
        <p:txBody>
          <a:bodyPr>
            <a:normAutofit fontScale="92500"/>
          </a:bodyPr>
          <a:lstStyle/>
          <a:p>
            <a:r>
              <a:rPr lang="en-GB" b="1" dirty="0"/>
              <a:t>Do Now: </a:t>
            </a:r>
            <a:r>
              <a:rPr lang="en-GB" dirty="0"/>
              <a:t>copy and balance the symbol equation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C/W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733014" y="-8173"/>
            <a:ext cx="1458986" cy="365125"/>
          </a:xfrm>
        </p:spPr>
        <p:txBody>
          <a:bodyPr/>
          <a:lstStyle/>
          <a:p>
            <a:fld id="{79840A70-89B8-42CE-927D-C64BB0ACC8EA}" type="datetime1">
              <a:rPr lang="en-GB" sz="2000" b="1" u="sng" smtClean="0">
                <a:solidFill>
                  <a:schemeClr val="tx1"/>
                </a:solidFill>
              </a:rPr>
              <a:t>23/09/2020</a:t>
            </a:fld>
            <a:endParaRPr lang="en-GB" sz="2000" b="1" u="sng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04335" y="1879134"/>
            <a:ext cx="95833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Mg</a:t>
            </a:r>
            <a:r>
              <a:rPr lang="en-GB" sz="4400" baseline="-25000" dirty="0"/>
              <a:t>(s)</a:t>
            </a:r>
            <a:r>
              <a:rPr lang="en-GB" sz="4400" dirty="0"/>
              <a:t>   +   __ HCl</a:t>
            </a:r>
            <a:r>
              <a:rPr lang="en-GB" sz="4400" baseline="-25000" dirty="0"/>
              <a:t>(</a:t>
            </a:r>
            <a:r>
              <a:rPr lang="en-GB" sz="4400" baseline="-25000" dirty="0" err="1"/>
              <a:t>aq</a:t>
            </a:r>
            <a:r>
              <a:rPr lang="en-GB" sz="4400" baseline="-25000" dirty="0"/>
              <a:t>)</a:t>
            </a:r>
            <a:r>
              <a:rPr lang="en-GB" sz="4400" dirty="0"/>
              <a:t>   </a:t>
            </a:r>
            <a:r>
              <a:rPr lang="en-GB" sz="4400" dirty="0">
                <a:sym typeface="Wingdings" panose="05000000000000000000" pitchFamily="2" charset="2"/>
              </a:rPr>
              <a:t>   MgCl</a:t>
            </a:r>
            <a:r>
              <a:rPr lang="en-GB" sz="4400" baseline="-25000" dirty="0">
                <a:sym typeface="Wingdings" panose="05000000000000000000" pitchFamily="2" charset="2"/>
              </a:rPr>
              <a:t>2 (s)  </a:t>
            </a:r>
            <a:r>
              <a:rPr lang="en-GB" sz="4400" dirty="0">
                <a:sym typeface="Wingdings" panose="05000000000000000000" pitchFamily="2" charset="2"/>
              </a:rPr>
              <a:t> +   H</a:t>
            </a:r>
            <a:r>
              <a:rPr lang="en-GB" sz="4400" baseline="-25000" dirty="0">
                <a:sym typeface="Wingdings" panose="05000000000000000000" pitchFamily="2" charset="2"/>
              </a:rPr>
              <a:t>2 (g)</a:t>
            </a:r>
            <a:endParaRPr lang="en-GB" sz="44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6261" y="4492670"/>
            <a:ext cx="10287699" cy="124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Extension: </a:t>
            </a:r>
            <a:r>
              <a:rPr lang="en-GB" dirty="0"/>
              <a:t>As the reaction proceeds, what would appear to happen to the mass?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624045" y="1879134"/>
            <a:ext cx="4278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7838" y="2967357"/>
            <a:ext cx="9605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Bradley Hand ITC" panose="03070402050302030203" pitchFamily="66" charset="0"/>
              </a:rPr>
              <a:t>Mg =</a:t>
            </a:r>
          </a:p>
          <a:p>
            <a:r>
              <a:rPr lang="en-GB" sz="2400" dirty="0">
                <a:latin typeface="Bradley Hand ITC" panose="03070402050302030203" pitchFamily="66" charset="0"/>
              </a:rPr>
              <a:t>H = </a:t>
            </a:r>
          </a:p>
          <a:p>
            <a:r>
              <a:rPr lang="en-GB" sz="2400" dirty="0">
                <a:latin typeface="Bradley Hand ITC" panose="03070402050302030203" pitchFamily="66" charset="0"/>
              </a:rPr>
              <a:t>Cl 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60920" y="2952659"/>
            <a:ext cx="9605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Bradley Hand ITC" panose="03070402050302030203" pitchFamily="66" charset="0"/>
              </a:rPr>
              <a:t>Mg =</a:t>
            </a:r>
          </a:p>
          <a:p>
            <a:r>
              <a:rPr lang="en-GB" sz="2400" dirty="0">
                <a:latin typeface="Bradley Hand ITC" panose="03070402050302030203" pitchFamily="66" charset="0"/>
              </a:rPr>
              <a:t>H = </a:t>
            </a:r>
          </a:p>
          <a:p>
            <a:r>
              <a:rPr lang="en-GB" sz="2400" dirty="0">
                <a:latin typeface="Bradley Hand ITC" panose="03070402050302030203" pitchFamily="66" charset="0"/>
              </a:rPr>
              <a:t>Cl =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6095999" y="1635853"/>
            <a:ext cx="0" cy="2734811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3673" y="2709644"/>
            <a:ext cx="10838577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64524" y="2986089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Bradley Hand ITC" panose="03070402050302030203" pitchFamily="66" charset="0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64523" y="3355421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Bradley Hand ITC" panose="03070402050302030203" pitchFamily="66" charset="0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64523" y="3724753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Bradley Hand ITC" panose="03070402050302030203" pitchFamily="66" charset="0"/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84354" y="2986089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Bradley Hand ITC" panose="03070402050302030203" pitchFamily="66" charset="0"/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84353" y="3355421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Bradley Hand ITC" panose="03070402050302030203" pitchFamily="66" charset="0"/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484353" y="3724753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Bradley Hand ITC" panose="03070402050302030203" pitchFamily="66" charset="0"/>
              </a:rPr>
              <a:t>2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1539356" y="3531698"/>
            <a:ext cx="37750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002118" y="3355421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Bradley Hand ITC" panose="03070402050302030203" pitchFamily="66" charset="0"/>
              </a:rPr>
              <a:t>2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1515563" y="3902361"/>
            <a:ext cx="37750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02118" y="3733359"/>
            <a:ext cx="37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Bradley Hand ITC" panose="03070402050302030203" pitchFamily="66" charset="0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87771" y="5373351"/>
            <a:ext cx="10016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The mass would appear to decrease as the gaseous hydrogen gas (H</a:t>
            </a:r>
            <a:r>
              <a:rPr lang="en-GB" sz="2400" b="1" baseline="-25000" dirty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2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) escapes. </a:t>
            </a:r>
          </a:p>
        </p:txBody>
      </p:sp>
      <p:sp>
        <p:nvSpPr>
          <p:cNvPr id="27" name="TextBox 2"/>
          <p:cNvSpPr txBox="1"/>
          <p:nvPr/>
        </p:nvSpPr>
        <p:spPr>
          <a:xfrm>
            <a:off x="-4061" y="6489209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>
                <a:solidFill>
                  <a:srgbClr val="FF0000"/>
                </a:solidFill>
              </a:rPr>
              <a:t>3.2.2</a:t>
            </a:r>
          </a:p>
        </p:txBody>
      </p:sp>
    </p:spTree>
    <p:extLst>
      <p:ext uri="{BB962C8B-B14F-4D97-AF65-F5344CB8AC3E}">
        <p14:creationId xmlns:p14="http://schemas.microsoft.com/office/powerpoint/2010/main" val="302826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5" grpId="0"/>
      <p:bldP spid="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GB" sz="4800" b="1" dirty="0"/>
              <a:t>Task: Calculating the masses of products and reactants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894828" y="5042197"/>
            <a:ext cx="1359668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107.9 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70329" y="1154674"/>
            <a:ext cx="11833412" cy="287944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dirty="0"/>
              <a:t>Q4. 1000g of Iron oxide (Fe</a:t>
            </a:r>
            <a:r>
              <a:rPr lang="en-GB" baseline="-25000" dirty="0"/>
              <a:t>2</a:t>
            </a:r>
            <a:r>
              <a:rPr lang="en-GB" dirty="0"/>
              <a:t>O</a:t>
            </a:r>
            <a:r>
              <a:rPr lang="en-GB" baseline="-25000" dirty="0"/>
              <a:t>3</a:t>
            </a:r>
            <a:r>
              <a:rPr lang="en-GB" dirty="0"/>
              <a:t>) was fully converted to pure iron by reacting it with carbon in a blast furnace, how much iron (Fe) was produced?</a:t>
            </a:r>
          </a:p>
          <a:p>
            <a:r>
              <a:rPr lang="en-GB" sz="3500" dirty="0"/>
              <a:t>2 Fe</a:t>
            </a:r>
            <a:r>
              <a:rPr lang="en-GB" sz="3500" baseline="-25000" dirty="0"/>
              <a:t>2</a:t>
            </a:r>
            <a:r>
              <a:rPr lang="en-GB" sz="3500" dirty="0"/>
              <a:t>O</a:t>
            </a:r>
            <a:r>
              <a:rPr lang="en-GB" sz="3500" baseline="-25000" dirty="0"/>
              <a:t>3 (s)</a:t>
            </a:r>
            <a:r>
              <a:rPr lang="en-GB" sz="3500" dirty="0"/>
              <a:t> +  C </a:t>
            </a:r>
            <a:r>
              <a:rPr lang="en-GB" sz="3500" baseline="-25000" dirty="0"/>
              <a:t>(s)</a:t>
            </a:r>
            <a:r>
              <a:rPr lang="en-GB" sz="3500" dirty="0"/>
              <a:t> </a:t>
            </a:r>
            <a:r>
              <a:rPr lang="en-GB" sz="3500" dirty="0">
                <a:sym typeface="Wingdings" panose="05000000000000000000" pitchFamily="2" charset="2"/>
              </a:rPr>
              <a:t> 4 Fe</a:t>
            </a:r>
            <a:r>
              <a:rPr lang="en-GB" sz="3500" baseline="-25000" dirty="0">
                <a:sym typeface="Wingdings" panose="05000000000000000000" pitchFamily="2" charset="2"/>
              </a:rPr>
              <a:t> (s)</a:t>
            </a:r>
            <a:r>
              <a:rPr lang="en-GB" sz="3500" dirty="0">
                <a:sym typeface="Wingdings" panose="05000000000000000000" pitchFamily="2" charset="2"/>
              </a:rPr>
              <a:t> + 3 CO</a:t>
            </a:r>
            <a:r>
              <a:rPr lang="en-GB" sz="3500" baseline="-25000" dirty="0">
                <a:sym typeface="Wingdings" panose="05000000000000000000" pitchFamily="2" charset="2"/>
              </a:rPr>
              <a:t>2</a:t>
            </a:r>
            <a:r>
              <a:rPr lang="en-GB" sz="3500" dirty="0">
                <a:sym typeface="Wingdings" panose="05000000000000000000" pitchFamily="2" charset="2"/>
              </a:rPr>
              <a:t> </a:t>
            </a:r>
            <a:r>
              <a:rPr lang="en-GB" sz="3500" baseline="-25000" dirty="0">
                <a:sym typeface="Wingdings" panose="05000000000000000000" pitchFamily="2" charset="2"/>
              </a:rPr>
              <a:t>(g)</a:t>
            </a:r>
          </a:p>
          <a:p>
            <a:pPr algn="l"/>
            <a:br>
              <a:rPr lang="en-GB" dirty="0"/>
            </a:br>
            <a:r>
              <a:rPr lang="en-GB" dirty="0"/>
              <a:t>b) What mass of carbon is required to react with 1000g of iron oxide?</a:t>
            </a:r>
          </a:p>
          <a:p>
            <a:pPr algn="l"/>
            <a:r>
              <a:rPr lang="en-GB" dirty="0"/>
              <a:t>c) What appears to happen to the mass during this reaction and why?</a:t>
            </a:r>
          </a:p>
          <a:p>
            <a:endParaRPr lang="en-GB" dirty="0"/>
          </a:p>
        </p:txBody>
      </p:sp>
      <p:sp>
        <p:nvSpPr>
          <p:cNvPr id="36" name="Subtitle 3"/>
          <p:cNvSpPr txBox="1">
            <a:spLocks/>
          </p:cNvSpPr>
          <p:nvPr/>
        </p:nvSpPr>
        <p:spPr>
          <a:xfrm>
            <a:off x="179294" y="4106330"/>
            <a:ext cx="11833412" cy="25275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/>
              <a:t>Q5. Extension</a:t>
            </a:r>
          </a:p>
          <a:p>
            <a:pPr algn="l"/>
            <a:r>
              <a:rPr lang="en-GB" dirty="0"/>
              <a:t>a) What mass of Aluminium is required to produce 500g of aluminium chloride?</a:t>
            </a:r>
          </a:p>
          <a:p>
            <a:r>
              <a:rPr lang="en-GB" sz="3500" dirty="0"/>
              <a:t>2 Al</a:t>
            </a:r>
            <a:r>
              <a:rPr lang="en-GB" sz="3500" baseline="-25000" dirty="0"/>
              <a:t>(s)</a:t>
            </a:r>
            <a:r>
              <a:rPr lang="en-GB" sz="3500" dirty="0"/>
              <a:t> + 3 Cl</a:t>
            </a:r>
            <a:r>
              <a:rPr lang="en-GB" sz="3500" baseline="-25000" dirty="0"/>
              <a:t>2 (g)</a:t>
            </a:r>
            <a:r>
              <a:rPr lang="en-GB" sz="3500" dirty="0"/>
              <a:t> </a:t>
            </a:r>
            <a:r>
              <a:rPr lang="en-GB" sz="3500" dirty="0">
                <a:sym typeface="Wingdings" panose="05000000000000000000" pitchFamily="2" charset="2"/>
              </a:rPr>
              <a:t> 2 AlCl</a:t>
            </a:r>
            <a:r>
              <a:rPr lang="en-GB" sz="3500" baseline="-25000" dirty="0">
                <a:sym typeface="Wingdings" panose="05000000000000000000" pitchFamily="2" charset="2"/>
              </a:rPr>
              <a:t>3</a:t>
            </a:r>
            <a:r>
              <a:rPr lang="en-GB" sz="3500" dirty="0">
                <a:sym typeface="Wingdings" panose="05000000000000000000" pitchFamily="2" charset="2"/>
              </a:rPr>
              <a:t> </a:t>
            </a:r>
            <a:r>
              <a:rPr lang="en-GB" sz="3500" baseline="-25000" dirty="0">
                <a:sym typeface="Wingdings" panose="05000000000000000000" pitchFamily="2" charset="2"/>
              </a:rPr>
              <a:t>(s)</a:t>
            </a:r>
          </a:p>
          <a:p>
            <a:pPr algn="l"/>
            <a:r>
              <a:rPr lang="en-GB" dirty="0"/>
              <a:t>b) What is the bonding in aluminium chloride? and explain what properties you would expect it to have.</a:t>
            </a:r>
          </a:p>
        </p:txBody>
      </p:sp>
    </p:spTree>
    <p:extLst>
      <p:ext uri="{BB962C8B-B14F-4D97-AF65-F5344CB8AC3E}">
        <p14:creationId xmlns:p14="http://schemas.microsoft.com/office/powerpoint/2010/main" val="76462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GB" sz="4800" b="1" dirty="0"/>
              <a:t>Task: Calculating the masses of products and reactants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894828" y="5042197"/>
            <a:ext cx="1359668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107.9 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61364" y="1136743"/>
            <a:ext cx="11833412" cy="554196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dirty="0"/>
              <a:t>Q4. 1000g of Iron oxide (Fe</a:t>
            </a:r>
            <a:r>
              <a:rPr lang="en-GB" baseline="-25000" dirty="0"/>
              <a:t>2</a:t>
            </a:r>
            <a:r>
              <a:rPr lang="en-GB" dirty="0"/>
              <a:t>O</a:t>
            </a:r>
            <a:r>
              <a:rPr lang="en-GB" baseline="-25000" dirty="0"/>
              <a:t>3</a:t>
            </a:r>
            <a:r>
              <a:rPr lang="en-GB" dirty="0"/>
              <a:t>) was fully converted to pure iron by reacting it with carbon in a blast furnace, how much iron (Fe) was produced?</a:t>
            </a:r>
          </a:p>
          <a:p>
            <a:pPr algn="l"/>
            <a:endParaRPr lang="en-GB" dirty="0"/>
          </a:p>
          <a:p>
            <a:r>
              <a:rPr lang="en-GB" sz="3500" dirty="0"/>
              <a:t>2 Fe</a:t>
            </a:r>
            <a:r>
              <a:rPr lang="en-GB" sz="3500" baseline="-25000" dirty="0"/>
              <a:t>2</a:t>
            </a:r>
            <a:r>
              <a:rPr lang="en-GB" sz="3500" dirty="0"/>
              <a:t>O</a:t>
            </a:r>
            <a:r>
              <a:rPr lang="en-GB" sz="3500" baseline="-25000" dirty="0"/>
              <a:t>3 (s)</a:t>
            </a:r>
            <a:r>
              <a:rPr lang="en-GB" sz="3500" dirty="0"/>
              <a:t> +  C </a:t>
            </a:r>
            <a:r>
              <a:rPr lang="en-GB" sz="3500" baseline="-25000" dirty="0"/>
              <a:t>(s)</a:t>
            </a:r>
            <a:r>
              <a:rPr lang="en-GB" sz="3500" dirty="0"/>
              <a:t> </a:t>
            </a:r>
            <a:r>
              <a:rPr lang="en-GB" sz="3500" dirty="0">
                <a:sym typeface="Wingdings" panose="05000000000000000000" pitchFamily="2" charset="2"/>
              </a:rPr>
              <a:t> 4 Fe</a:t>
            </a:r>
            <a:r>
              <a:rPr lang="en-GB" sz="3500" baseline="-25000" dirty="0">
                <a:sym typeface="Wingdings" panose="05000000000000000000" pitchFamily="2" charset="2"/>
              </a:rPr>
              <a:t> (s)</a:t>
            </a:r>
            <a:r>
              <a:rPr lang="en-GB" sz="3500" dirty="0">
                <a:sym typeface="Wingdings" panose="05000000000000000000" pitchFamily="2" charset="2"/>
              </a:rPr>
              <a:t> + 3 CO</a:t>
            </a:r>
            <a:r>
              <a:rPr lang="en-GB" sz="3500" baseline="-25000" dirty="0">
                <a:sym typeface="Wingdings" panose="05000000000000000000" pitchFamily="2" charset="2"/>
              </a:rPr>
              <a:t>2</a:t>
            </a:r>
            <a:r>
              <a:rPr lang="en-GB" sz="3500" dirty="0">
                <a:sym typeface="Wingdings" panose="05000000000000000000" pitchFamily="2" charset="2"/>
              </a:rPr>
              <a:t> </a:t>
            </a:r>
            <a:r>
              <a:rPr lang="en-GB" sz="3500" baseline="-25000" dirty="0">
                <a:sym typeface="Wingdings" panose="05000000000000000000" pitchFamily="2" charset="2"/>
              </a:rPr>
              <a:t>(g)</a:t>
            </a:r>
          </a:p>
          <a:p>
            <a:pPr algn="l"/>
            <a:br>
              <a:rPr lang="en-GB" dirty="0"/>
            </a:b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460377" y="1891553"/>
            <a:ext cx="418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Bradley Hand ITC" panose="03070402050302030203" pitchFamily="66" charset="0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20235" y="1888105"/>
            <a:ext cx="386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Bradley Hand ITC" panose="03070402050302030203" pitchFamily="66" charset="0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61938" y="1888105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Bradley Hand ITC" panose="03070402050302030203" pitchFamily="66" charset="0"/>
              </a:rPr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139173" y="1888104"/>
            <a:ext cx="417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Bradley Hand ITC" panose="03070402050302030203" pitchFamily="66" charset="0"/>
              </a:rPr>
              <a:t>3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85365" y="1205904"/>
            <a:ext cx="2220469" cy="317209"/>
          </a:xfrm>
          <a:prstGeom prst="rect">
            <a:avLst/>
          </a:prstGeom>
          <a:solidFill>
            <a:schemeClr val="accent6">
              <a:alpha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312559" y="1523113"/>
            <a:ext cx="1151865" cy="317209"/>
          </a:xfrm>
          <a:prstGeom prst="rect">
            <a:avLst/>
          </a:prstGeom>
          <a:solidFill>
            <a:srgbClr val="FFE699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033835" y="3130642"/>
            <a:ext cx="186781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Mass:</a:t>
            </a:r>
          </a:p>
          <a:p>
            <a:r>
              <a:rPr lang="en-GB" sz="2800" b="1" dirty="0">
                <a:latin typeface="Bradley Hand ITC" panose="03070402050302030203" pitchFamily="66" charset="0"/>
              </a:rPr>
              <a:t>M</a:t>
            </a:r>
            <a:r>
              <a:rPr lang="en-GB" sz="2800" b="1" baseline="-25000" dirty="0">
                <a:latin typeface="Bradley Hand ITC" panose="03070402050302030203" pitchFamily="66" charset="0"/>
              </a:rPr>
              <a:t>r</a:t>
            </a:r>
            <a:r>
              <a:rPr lang="en-GB" sz="2800" b="1" dirty="0">
                <a:latin typeface="Bradley Hand ITC" panose="03070402050302030203" pitchFamily="66" charset="0"/>
              </a:rPr>
              <a:t> (Fe</a:t>
            </a:r>
            <a:r>
              <a:rPr lang="en-GB" sz="2800" b="1" baseline="-25000" dirty="0">
                <a:latin typeface="Bradley Hand ITC" panose="03070402050302030203" pitchFamily="66" charset="0"/>
              </a:rPr>
              <a:t>2</a:t>
            </a:r>
            <a:r>
              <a:rPr lang="en-GB" sz="2800" b="1" dirty="0">
                <a:latin typeface="Bradley Hand ITC" panose="03070402050302030203" pitchFamily="66" charset="0"/>
              </a:rPr>
              <a:t>O</a:t>
            </a:r>
            <a:r>
              <a:rPr lang="en-GB" sz="2800" b="1" baseline="-25000" dirty="0">
                <a:latin typeface="Bradley Hand ITC" panose="03070402050302030203" pitchFamily="66" charset="0"/>
              </a:rPr>
              <a:t>3</a:t>
            </a:r>
            <a:r>
              <a:rPr lang="en-GB" sz="2800" b="1" dirty="0">
                <a:latin typeface="Bradley Hand ITC" panose="03070402050302030203" pitchFamily="66" charset="0"/>
              </a:rPr>
              <a:t>)</a:t>
            </a:r>
            <a:r>
              <a:rPr lang="en-GB" sz="2800" b="1" baseline="-25000" dirty="0">
                <a:latin typeface="Bradley Hand ITC" panose="03070402050302030203" pitchFamily="66" charset="0"/>
              </a:rPr>
              <a:t>:</a:t>
            </a:r>
            <a:endParaRPr lang="en-GB" sz="2800" b="1" dirty="0">
              <a:latin typeface="Bradley Hand ITC" panose="03070402050302030203" pitchFamily="66" charset="0"/>
            </a:endParaRPr>
          </a:p>
          <a:p>
            <a:r>
              <a:rPr lang="en-GB" sz="2800" b="1" dirty="0">
                <a:latin typeface="Bradley Hand ITC" panose="03070402050302030203" pitchFamily="66" charset="0"/>
              </a:rPr>
              <a:t>Mol: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7884" y="3130641"/>
            <a:ext cx="134524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Mass:</a:t>
            </a:r>
          </a:p>
          <a:p>
            <a:r>
              <a:rPr lang="en-GB" sz="2800" b="1" dirty="0">
                <a:latin typeface="Bradley Hand ITC" panose="03070402050302030203" pitchFamily="66" charset="0"/>
              </a:rPr>
              <a:t>M</a:t>
            </a:r>
            <a:r>
              <a:rPr lang="en-GB" sz="2800" b="1" baseline="-25000" dirty="0">
                <a:latin typeface="Bradley Hand ITC" panose="03070402050302030203" pitchFamily="66" charset="0"/>
              </a:rPr>
              <a:t>r</a:t>
            </a:r>
            <a:r>
              <a:rPr lang="en-GB" sz="2800" b="1" dirty="0">
                <a:latin typeface="Bradley Hand ITC" panose="03070402050302030203" pitchFamily="66" charset="0"/>
              </a:rPr>
              <a:t> (Fe)</a:t>
            </a:r>
            <a:r>
              <a:rPr lang="en-GB" sz="2800" b="1" baseline="-25000" dirty="0">
                <a:latin typeface="Bradley Hand ITC" panose="03070402050302030203" pitchFamily="66" charset="0"/>
              </a:rPr>
              <a:t>:</a:t>
            </a:r>
            <a:endParaRPr lang="en-GB" sz="2800" b="1" dirty="0">
              <a:latin typeface="Bradley Hand ITC" panose="03070402050302030203" pitchFamily="66" charset="0"/>
            </a:endParaRPr>
          </a:p>
          <a:p>
            <a:r>
              <a:rPr lang="en-GB" sz="2800" b="1" dirty="0">
                <a:latin typeface="Bradley Hand ITC" panose="03070402050302030203" pitchFamily="66" charset="0"/>
              </a:rPr>
              <a:t>Mol: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76547" y="3130641"/>
            <a:ext cx="1228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1000 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4960" y="5042197"/>
            <a:ext cx="45929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(2 x 56 (Fe)) + (3 x 16 (O)) </a:t>
            </a:r>
            <a:br>
              <a:rPr lang="en-GB" sz="2800" b="1" dirty="0">
                <a:latin typeface="Bradley Hand ITC" panose="03070402050302030203" pitchFamily="66" charset="0"/>
              </a:rPr>
            </a:br>
            <a:r>
              <a:rPr lang="en-GB" sz="2800" b="1" dirty="0">
                <a:latin typeface="Bradley Hand ITC" panose="03070402050302030203" pitchFamily="66" charset="0"/>
              </a:rPr>
              <a:t>= 160 g/mol</a:t>
            </a:r>
          </a:p>
        </p:txBody>
      </p:sp>
      <p:cxnSp>
        <p:nvCxnSpPr>
          <p:cNvPr id="6" name="Connector: Elbow 5"/>
          <p:cNvCxnSpPr>
            <a:stCxn id="12" idx="1"/>
            <a:endCxn id="15" idx="1"/>
          </p:cNvCxnSpPr>
          <p:nvPr/>
        </p:nvCxnSpPr>
        <p:spPr>
          <a:xfrm rot="10800000" flipV="1">
            <a:off x="514961" y="3823139"/>
            <a:ext cx="518875" cy="1696111"/>
          </a:xfrm>
          <a:prstGeom prst="bentConnector3">
            <a:avLst>
              <a:gd name="adj1" fmla="val 14405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76547" y="3604777"/>
            <a:ext cx="17828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160 g/mol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836980" y="3635871"/>
            <a:ext cx="172242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650381" y="3217137"/>
            <a:ext cx="295835" cy="325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469325" y="3703494"/>
            <a:ext cx="295835" cy="325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85365" y="4021032"/>
            <a:ext cx="1560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6.25 mol</a:t>
            </a:r>
          </a:p>
        </p:txBody>
      </p:sp>
      <p:sp>
        <p:nvSpPr>
          <p:cNvPr id="23" name="Oval 22"/>
          <p:cNvSpPr/>
          <p:nvPr/>
        </p:nvSpPr>
        <p:spPr>
          <a:xfrm>
            <a:off x="3432049" y="1952867"/>
            <a:ext cx="447032" cy="4752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6657316" y="1942871"/>
            <a:ext cx="447032" cy="4752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1868724" y="4021032"/>
            <a:ext cx="1518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12.5 mol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65506" y="3535429"/>
            <a:ext cx="1622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56 g/mol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75622" y="4798867"/>
            <a:ext cx="51475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Bradley Hand ITC" panose="03070402050302030203" pitchFamily="66" charset="0"/>
              </a:rPr>
              <a:t>Mass = M</a:t>
            </a:r>
            <a:r>
              <a:rPr lang="en-GB" sz="2400" b="1" baseline="-25000" dirty="0">
                <a:latin typeface="Bradley Hand ITC" panose="03070402050302030203" pitchFamily="66" charset="0"/>
              </a:rPr>
              <a:t>r</a:t>
            </a:r>
            <a:r>
              <a:rPr lang="en-GB" sz="2400" b="1" dirty="0">
                <a:latin typeface="Bradley Hand ITC" panose="03070402050302030203" pitchFamily="66" charset="0"/>
              </a:rPr>
              <a:t> x mol</a:t>
            </a:r>
          </a:p>
          <a:p>
            <a:r>
              <a:rPr lang="en-GB" sz="2400" b="1" dirty="0">
                <a:latin typeface="Bradley Hand ITC" panose="03070402050302030203" pitchFamily="66" charset="0"/>
              </a:rPr>
              <a:t>Mass = 56 g/mol x 12.5 mol = 700 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849670" y="5118471"/>
            <a:ext cx="1093569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700 g</a:t>
            </a:r>
          </a:p>
        </p:txBody>
      </p:sp>
    </p:spTree>
    <p:extLst>
      <p:ext uri="{BB962C8B-B14F-4D97-AF65-F5344CB8AC3E}">
        <p14:creationId xmlns:p14="http://schemas.microsoft.com/office/powerpoint/2010/main" val="368322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2.96296E-6 L 0.3306 -0.00672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23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2 0.00949 L -0.29088 -0.30324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41" y="-1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" grpId="0"/>
      <p:bldP spid="7" grpId="0"/>
      <p:bldP spid="8" grpId="0"/>
      <p:bldP spid="9" grpId="0"/>
      <p:bldP spid="10" grpId="0" animBg="1"/>
      <p:bldP spid="11" grpId="0" animBg="1"/>
      <p:bldP spid="12" grpId="0"/>
      <p:bldP spid="13" grpId="0"/>
      <p:bldP spid="14" grpId="0"/>
      <p:bldP spid="15" grpId="0"/>
      <p:bldP spid="18" grpId="0"/>
      <p:bldP spid="22" grpId="0"/>
      <p:bldP spid="23" grpId="0" animBg="1"/>
      <p:bldP spid="24" grpId="0" animBg="1"/>
      <p:bldP spid="25" grpId="0"/>
      <p:bldP spid="25" grpId="1"/>
      <p:bldP spid="26" grpId="0"/>
      <p:bldP spid="27" grpId="0" build="p"/>
      <p:bldP spid="28" grpId="0" animBg="1"/>
      <p:bldP spid="28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GB" sz="4800" b="1" dirty="0"/>
              <a:t>Task: Calculating the masses of products and reactants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894828" y="5042197"/>
            <a:ext cx="1359668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107.9 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61364" y="1136743"/>
            <a:ext cx="11833412" cy="554196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dirty="0"/>
              <a:t>b) What mass of carbon is required to react with 1000g of iron oxide?</a:t>
            </a:r>
          </a:p>
          <a:p>
            <a:pPr algn="l"/>
            <a:endParaRPr lang="en-GB" dirty="0"/>
          </a:p>
          <a:p>
            <a:pPr algn="l"/>
            <a:endParaRPr lang="en-GB" dirty="0"/>
          </a:p>
          <a:p>
            <a:r>
              <a:rPr lang="en-GB" sz="3500" dirty="0"/>
              <a:t>2 Fe</a:t>
            </a:r>
            <a:r>
              <a:rPr lang="en-GB" sz="3500" baseline="-25000" dirty="0"/>
              <a:t>2</a:t>
            </a:r>
            <a:r>
              <a:rPr lang="en-GB" sz="3500" dirty="0"/>
              <a:t>O</a:t>
            </a:r>
            <a:r>
              <a:rPr lang="en-GB" sz="3500" baseline="-25000" dirty="0"/>
              <a:t>3 (s)</a:t>
            </a:r>
            <a:r>
              <a:rPr lang="en-GB" sz="3500" dirty="0"/>
              <a:t>        +                  C </a:t>
            </a:r>
            <a:r>
              <a:rPr lang="en-GB" sz="3500" baseline="-25000" dirty="0"/>
              <a:t>(s)</a:t>
            </a:r>
            <a:r>
              <a:rPr lang="en-GB" sz="3500" dirty="0"/>
              <a:t> </a:t>
            </a:r>
            <a:r>
              <a:rPr lang="en-GB" sz="3500" dirty="0">
                <a:sym typeface="Wingdings" panose="05000000000000000000" pitchFamily="2" charset="2"/>
              </a:rPr>
              <a:t> 4 Fe</a:t>
            </a:r>
            <a:r>
              <a:rPr lang="en-GB" sz="3500" baseline="-25000" dirty="0">
                <a:sym typeface="Wingdings" panose="05000000000000000000" pitchFamily="2" charset="2"/>
              </a:rPr>
              <a:t> (s)</a:t>
            </a:r>
            <a:r>
              <a:rPr lang="en-GB" sz="3500" dirty="0">
                <a:sym typeface="Wingdings" panose="05000000000000000000" pitchFamily="2" charset="2"/>
              </a:rPr>
              <a:t> + 3 CO</a:t>
            </a:r>
            <a:r>
              <a:rPr lang="en-GB" sz="3500" baseline="-25000" dirty="0">
                <a:sym typeface="Wingdings" panose="05000000000000000000" pitchFamily="2" charset="2"/>
              </a:rPr>
              <a:t>2</a:t>
            </a:r>
            <a:r>
              <a:rPr lang="en-GB" sz="3500" dirty="0">
                <a:sym typeface="Wingdings" panose="05000000000000000000" pitchFamily="2" charset="2"/>
              </a:rPr>
              <a:t> </a:t>
            </a:r>
            <a:r>
              <a:rPr lang="en-GB" sz="3500" baseline="-25000" dirty="0">
                <a:sym typeface="Wingdings" panose="05000000000000000000" pitchFamily="2" charset="2"/>
              </a:rPr>
              <a:t>(g)</a:t>
            </a:r>
          </a:p>
          <a:p>
            <a:pPr algn="l"/>
            <a:br>
              <a:rPr lang="en-GB" dirty="0"/>
            </a:b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357843" y="1889085"/>
            <a:ext cx="418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Bradley Hand ITC" panose="03070402050302030203" pitchFamily="66" charset="0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72184" y="1926964"/>
            <a:ext cx="386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Bradley Hand ITC" panose="03070402050302030203" pitchFamily="66" charset="0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1348" y="1935880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Bradley Hand ITC" panose="03070402050302030203" pitchFamily="66" charset="0"/>
              </a:rPr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28583" y="1935879"/>
            <a:ext cx="417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Bradley Hand ITC" panose="03070402050302030203" pitchFamily="66" charset="0"/>
              </a:rPr>
              <a:t>3</a:t>
            </a:r>
          </a:p>
        </p:txBody>
      </p:sp>
      <p:sp>
        <p:nvSpPr>
          <p:cNvPr id="10" name="Rectangle 9"/>
          <p:cNvSpPr/>
          <p:nvPr/>
        </p:nvSpPr>
        <p:spPr>
          <a:xfrm>
            <a:off x="7442287" y="1170841"/>
            <a:ext cx="1432771" cy="317209"/>
          </a:xfrm>
          <a:prstGeom prst="rect">
            <a:avLst/>
          </a:prstGeom>
          <a:solidFill>
            <a:schemeClr val="accent6">
              <a:alpha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325721" y="1176237"/>
            <a:ext cx="919503" cy="317209"/>
          </a:xfrm>
          <a:prstGeom prst="rect">
            <a:avLst/>
          </a:prstGeom>
          <a:solidFill>
            <a:srgbClr val="FFE699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033835" y="3130642"/>
            <a:ext cx="186781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Mass:</a:t>
            </a:r>
          </a:p>
          <a:p>
            <a:r>
              <a:rPr lang="en-GB" sz="2800" b="1" dirty="0">
                <a:latin typeface="Bradley Hand ITC" panose="03070402050302030203" pitchFamily="66" charset="0"/>
              </a:rPr>
              <a:t>M</a:t>
            </a:r>
            <a:r>
              <a:rPr lang="en-GB" sz="2800" b="1" baseline="-25000" dirty="0">
                <a:latin typeface="Bradley Hand ITC" panose="03070402050302030203" pitchFamily="66" charset="0"/>
              </a:rPr>
              <a:t>r</a:t>
            </a:r>
            <a:r>
              <a:rPr lang="en-GB" sz="2800" b="1" dirty="0">
                <a:latin typeface="Bradley Hand ITC" panose="03070402050302030203" pitchFamily="66" charset="0"/>
              </a:rPr>
              <a:t> (Fe</a:t>
            </a:r>
            <a:r>
              <a:rPr lang="en-GB" sz="2800" b="1" baseline="-25000" dirty="0">
                <a:latin typeface="Bradley Hand ITC" panose="03070402050302030203" pitchFamily="66" charset="0"/>
              </a:rPr>
              <a:t>2</a:t>
            </a:r>
            <a:r>
              <a:rPr lang="en-GB" sz="2800" b="1" dirty="0">
                <a:latin typeface="Bradley Hand ITC" panose="03070402050302030203" pitchFamily="66" charset="0"/>
              </a:rPr>
              <a:t>O</a:t>
            </a:r>
            <a:r>
              <a:rPr lang="en-GB" sz="2800" b="1" baseline="-25000" dirty="0">
                <a:latin typeface="Bradley Hand ITC" panose="03070402050302030203" pitchFamily="66" charset="0"/>
              </a:rPr>
              <a:t>3</a:t>
            </a:r>
            <a:r>
              <a:rPr lang="en-GB" sz="2800" b="1" dirty="0">
                <a:latin typeface="Bradley Hand ITC" panose="03070402050302030203" pitchFamily="66" charset="0"/>
              </a:rPr>
              <a:t>)</a:t>
            </a:r>
            <a:r>
              <a:rPr lang="en-GB" sz="2800" b="1" baseline="-25000" dirty="0">
                <a:latin typeface="Bradley Hand ITC" panose="03070402050302030203" pitchFamily="66" charset="0"/>
              </a:rPr>
              <a:t>:</a:t>
            </a:r>
            <a:endParaRPr lang="en-GB" sz="2800" b="1" dirty="0">
              <a:latin typeface="Bradley Hand ITC" panose="03070402050302030203" pitchFamily="66" charset="0"/>
            </a:endParaRPr>
          </a:p>
          <a:p>
            <a:r>
              <a:rPr lang="en-GB" sz="2800" b="1" dirty="0">
                <a:latin typeface="Bradley Hand ITC" panose="03070402050302030203" pitchFamily="66" charset="0"/>
              </a:rPr>
              <a:t>Mol: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7884" y="3130641"/>
            <a:ext cx="123783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Mass:</a:t>
            </a:r>
          </a:p>
          <a:p>
            <a:r>
              <a:rPr lang="en-GB" sz="2800" b="1" dirty="0">
                <a:latin typeface="Bradley Hand ITC" panose="03070402050302030203" pitchFamily="66" charset="0"/>
              </a:rPr>
              <a:t>M</a:t>
            </a:r>
            <a:r>
              <a:rPr lang="en-GB" sz="2800" b="1" baseline="-25000" dirty="0">
                <a:latin typeface="Bradley Hand ITC" panose="03070402050302030203" pitchFamily="66" charset="0"/>
              </a:rPr>
              <a:t>r</a:t>
            </a:r>
            <a:r>
              <a:rPr lang="en-GB" sz="2800" b="1" dirty="0">
                <a:latin typeface="Bradley Hand ITC" panose="03070402050302030203" pitchFamily="66" charset="0"/>
              </a:rPr>
              <a:t> (C)</a:t>
            </a:r>
            <a:r>
              <a:rPr lang="en-GB" sz="2800" b="1" baseline="-25000" dirty="0">
                <a:latin typeface="Bradley Hand ITC" panose="03070402050302030203" pitchFamily="66" charset="0"/>
              </a:rPr>
              <a:t>:</a:t>
            </a:r>
            <a:endParaRPr lang="en-GB" sz="2800" b="1" dirty="0">
              <a:latin typeface="Bradley Hand ITC" panose="03070402050302030203" pitchFamily="66" charset="0"/>
            </a:endParaRPr>
          </a:p>
          <a:p>
            <a:r>
              <a:rPr lang="en-GB" sz="2800" b="1" dirty="0">
                <a:latin typeface="Bradley Hand ITC" panose="03070402050302030203" pitchFamily="66" charset="0"/>
              </a:rPr>
              <a:t>Mol: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76547" y="3130641"/>
            <a:ext cx="1228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1000 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4960" y="5042197"/>
            <a:ext cx="45929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(2 x 56 (Fe)) + (3 x 16 (O)) </a:t>
            </a:r>
            <a:br>
              <a:rPr lang="en-GB" sz="2800" b="1" dirty="0">
                <a:latin typeface="Bradley Hand ITC" panose="03070402050302030203" pitchFamily="66" charset="0"/>
              </a:rPr>
            </a:br>
            <a:r>
              <a:rPr lang="en-GB" sz="2800" b="1" dirty="0">
                <a:latin typeface="Bradley Hand ITC" panose="03070402050302030203" pitchFamily="66" charset="0"/>
              </a:rPr>
              <a:t>= 160 g/mol</a:t>
            </a:r>
          </a:p>
        </p:txBody>
      </p:sp>
      <p:cxnSp>
        <p:nvCxnSpPr>
          <p:cNvPr id="6" name="Connector: Elbow 5"/>
          <p:cNvCxnSpPr>
            <a:stCxn id="12" idx="1"/>
            <a:endCxn id="15" idx="1"/>
          </p:cNvCxnSpPr>
          <p:nvPr/>
        </p:nvCxnSpPr>
        <p:spPr>
          <a:xfrm rot="10800000" flipV="1">
            <a:off x="514961" y="3823139"/>
            <a:ext cx="518875" cy="1696111"/>
          </a:xfrm>
          <a:prstGeom prst="bentConnector3">
            <a:avLst>
              <a:gd name="adj1" fmla="val 14405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76547" y="3604777"/>
            <a:ext cx="17828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160 g/mol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836980" y="3635871"/>
            <a:ext cx="172242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650381" y="3217137"/>
            <a:ext cx="295835" cy="325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469325" y="3703494"/>
            <a:ext cx="295835" cy="325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85365" y="4021032"/>
            <a:ext cx="1560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6.25 mol</a:t>
            </a:r>
          </a:p>
        </p:txBody>
      </p:sp>
      <p:sp>
        <p:nvSpPr>
          <p:cNvPr id="23" name="Oval 22"/>
          <p:cNvSpPr/>
          <p:nvPr/>
        </p:nvSpPr>
        <p:spPr>
          <a:xfrm>
            <a:off x="2329515" y="1950399"/>
            <a:ext cx="447032" cy="4752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6243745" y="1952867"/>
            <a:ext cx="447032" cy="4752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1875062" y="4017869"/>
            <a:ext cx="17219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3.125 mol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65506" y="3535429"/>
            <a:ext cx="15808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12 g/mol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75622" y="4798867"/>
            <a:ext cx="53880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Bradley Hand ITC" panose="03070402050302030203" pitchFamily="66" charset="0"/>
              </a:rPr>
              <a:t>Mass = M</a:t>
            </a:r>
            <a:r>
              <a:rPr lang="en-GB" sz="2400" b="1" baseline="-25000" dirty="0">
                <a:latin typeface="Bradley Hand ITC" panose="03070402050302030203" pitchFamily="66" charset="0"/>
              </a:rPr>
              <a:t>r</a:t>
            </a:r>
            <a:r>
              <a:rPr lang="en-GB" sz="2400" b="1" dirty="0">
                <a:latin typeface="Bradley Hand ITC" panose="03070402050302030203" pitchFamily="66" charset="0"/>
              </a:rPr>
              <a:t> x mol</a:t>
            </a:r>
          </a:p>
          <a:p>
            <a:r>
              <a:rPr lang="en-GB" sz="2400" b="1" dirty="0">
                <a:latin typeface="Bradley Hand ITC" panose="03070402050302030203" pitchFamily="66" charset="0"/>
              </a:rPr>
              <a:t>Mass = 12 g/mol x 3.125 mol = 37.5 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073787" y="5111998"/>
            <a:ext cx="1213794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37.5 g</a:t>
            </a:r>
          </a:p>
        </p:txBody>
      </p:sp>
    </p:spTree>
    <p:extLst>
      <p:ext uri="{BB962C8B-B14F-4D97-AF65-F5344CB8AC3E}">
        <p14:creationId xmlns:p14="http://schemas.microsoft.com/office/powerpoint/2010/main" val="119386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07407E-6 L 0.3306 -0.00671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23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2 0.0095 L -0.31055 -0.2868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17" y="-14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" grpId="0"/>
      <p:bldP spid="7" grpId="0"/>
      <p:bldP spid="8" grpId="0"/>
      <p:bldP spid="9" grpId="0"/>
      <p:bldP spid="10" grpId="0" animBg="1"/>
      <p:bldP spid="11" grpId="0" animBg="1"/>
      <p:bldP spid="12" grpId="0"/>
      <p:bldP spid="13" grpId="0"/>
      <p:bldP spid="14" grpId="0"/>
      <p:bldP spid="15" grpId="0"/>
      <p:bldP spid="18" grpId="0"/>
      <p:bldP spid="22" grpId="0"/>
      <p:bldP spid="23" grpId="0" animBg="1"/>
      <p:bldP spid="24" grpId="0" animBg="1"/>
      <p:bldP spid="25" grpId="0"/>
      <p:bldP spid="25" grpId="1"/>
      <p:bldP spid="26" grpId="0"/>
      <p:bldP spid="27" grpId="0" build="p"/>
      <p:bldP spid="28" grpId="0" animBg="1"/>
      <p:bldP spid="2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GB" sz="4800" b="1" dirty="0"/>
              <a:t>Task: Calculating the masses of products and reactants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894828" y="5042197"/>
            <a:ext cx="1359668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107.9 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61364" y="1136743"/>
            <a:ext cx="11833412" cy="554196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dirty="0"/>
              <a:t>c) What appears to happen to the mass during this reaction and why?</a:t>
            </a:r>
          </a:p>
          <a:p>
            <a:pPr algn="l"/>
            <a:endParaRPr lang="en-GB" dirty="0"/>
          </a:p>
          <a:p>
            <a:pPr algn="l"/>
            <a:endParaRPr lang="en-GB" dirty="0"/>
          </a:p>
          <a:p>
            <a:r>
              <a:rPr lang="en-GB" sz="3500" dirty="0"/>
              <a:t>2 Fe</a:t>
            </a:r>
            <a:r>
              <a:rPr lang="en-GB" sz="3500" baseline="-25000" dirty="0"/>
              <a:t>2</a:t>
            </a:r>
            <a:r>
              <a:rPr lang="en-GB" sz="3500" dirty="0"/>
              <a:t>O</a:t>
            </a:r>
            <a:r>
              <a:rPr lang="en-GB" sz="3500" baseline="-25000" dirty="0"/>
              <a:t>3 (s)</a:t>
            </a:r>
            <a:r>
              <a:rPr lang="en-GB" sz="3500" dirty="0"/>
              <a:t>    +   C </a:t>
            </a:r>
            <a:r>
              <a:rPr lang="en-GB" sz="3500" baseline="-25000" dirty="0"/>
              <a:t>(s)</a:t>
            </a:r>
            <a:r>
              <a:rPr lang="en-GB" sz="3500" dirty="0"/>
              <a:t> </a:t>
            </a:r>
            <a:r>
              <a:rPr lang="en-GB" sz="3500" dirty="0">
                <a:sym typeface="Wingdings" panose="05000000000000000000" pitchFamily="2" charset="2"/>
              </a:rPr>
              <a:t> 4 Fe</a:t>
            </a:r>
            <a:r>
              <a:rPr lang="en-GB" sz="3500" baseline="-25000" dirty="0">
                <a:sym typeface="Wingdings" panose="05000000000000000000" pitchFamily="2" charset="2"/>
              </a:rPr>
              <a:t> (s)</a:t>
            </a:r>
            <a:r>
              <a:rPr lang="en-GB" sz="3500" dirty="0">
                <a:sym typeface="Wingdings" panose="05000000000000000000" pitchFamily="2" charset="2"/>
              </a:rPr>
              <a:t> + 3 CO</a:t>
            </a:r>
            <a:r>
              <a:rPr lang="en-GB" sz="3500" baseline="-25000" dirty="0">
                <a:sym typeface="Wingdings" panose="05000000000000000000" pitchFamily="2" charset="2"/>
              </a:rPr>
              <a:t>2</a:t>
            </a:r>
            <a:r>
              <a:rPr lang="en-GB" sz="3500" dirty="0">
                <a:sym typeface="Wingdings" panose="05000000000000000000" pitchFamily="2" charset="2"/>
              </a:rPr>
              <a:t> </a:t>
            </a:r>
            <a:r>
              <a:rPr lang="en-GB" sz="3500" baseline="-25000" dirty="0">
                <a:sym typeface="Wingdings" panose="05000000000000000000" pitchFamily="2" charset="2"/>
              </a:rPr>
              <a:t>(g)</a:t>
            </a:r>
          </a:p>
          <a:p>
            <a:pPr algn="l"/>
            <a:br>
              <a:rPr lang="en-GB" dirty="0"/>
            </a:b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2221084" y="3570703"/>
            <a:ext cx="77139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The mass appears to decrease as carbon dioxide is produced </a:t>
            </a:r>
          </a:p>
          <a:p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which is a gaseous product so it escapes.</a:t>
            </a:r>
          </a:p>
        </p:txBody>
      </p:sp>
    </p:spTree>
    <p:extLst>
      <p:ext uri="{BB962C8B-B14F-4D97-AF65-F5344CB8AC3E}">
        <p14:creationId xmlns:p14="http://schemas.microsoft.com/office/powerpoint/2010/main" val="70864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GB" sz="4800" b="1" dirty="0"/>
              <a:t>Task: Calculating the masses of products and reactants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894828" y="5042197"/>
            <a:ext cx="1359668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107.9 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61364" y="1136743"/>
            <a:ext cx="11833412" cy="554196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dirty="0"/>
              <a:t>Q5. a) What mass of Aluminium is required to produce 500g of aluminium chloride?</a:t>
            </a:r>
          </a:p>
          <a:p>
            <a:br>
              <a:rPr lang="en-GB" sz="4400" dirty="0"/>
            </a:br>
            <a:r>
              <a:rPr lang="en-GB" sz="4400" dirty="0"/>
              <a:t>2 Al</a:t>
            </a:r>
            <a:r>
              <a:rPr lang="en-GB" sz="4400" baseline="-25000" dirty="0"/>
              <a:t>(s)</a:t>
            </a:r>
            <a:r>
              <a:rPr lang="en-GB" sz="4400" dirty="0"/>
              <a:t> + 3 Cl</a:t>
            </a:r>
            <a:r>
              <a:rPr lang="en-GB" sz="4400" baseline="-25000" dirty="0"/>
              <a:t>2 (g)</a:t>
            </a:r>
            <a:r>
              <a:rPr lang="en-GB" sz="4400" dirty="0"/>
              <a:t> </a:t>
            </a:r>
            <a:r>
              <a:rPr lang="en-GB" sz="4400" dirty="0">
                <a:sym typeface="Wingdings" panose="05000000000000000000" pitchFamily="2" charset="2"/>
              </a:rPr>
              <a:t> 2 AlCl</a:t>
            </a:r>
            <a:r>
              <a:rPr lang="en-GB" sz="4400" baseline="-25000" dirty="0">
                <a:sym typeface="Wingdings" panose="05000000000000000000" pitchFamily="2" charset="2"/>
              </a:rPr>
              <a:t>3</a:t>
            </a:r>
            <a:r>
              <a:rPr lang="en-GB" sz="4400" dirty="0">
                <a:sym typeface="Wingdings" panose="05000000000000000000" pitchFamily="2" charset="2"/>
              </a:rPr>
              <a:t> </a:t>
            </a:r>
            <a:r>
              <a:rPr lang="en-GB" sz="4400" baseline="-25000" dirty="0">
                <a:sym typeface="Wingdings" panose="05000000000000000000" pitchFamily="2" charset="2"/>
              </a:rPr>
              <a:t>(s)</a:t>
            </a:r>
          </a:p>
          <a:p>
            <a:pPr algn="l"/>
            <a:br>
              <a:rPr lang="en-GB" dirty="0"/>
            </a:b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473735" y="1631666"/>
            <a:ext cx="418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Bradley Hand ITC" panose="03070402050302030203" pitchFamily="66" charset="0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1147" y="1638212"/>
            <a:ext cx="417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Bradley Hand ITC" panose="03070402050302030203" pitchFamily="66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91912" y="1638214"/>
            <a:ext cx="418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Bradley Hand ITC" panose="03070402050302030203" pitchFamily="66" charset="0"/>
              </a:rPr>
              <a:t>2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23412" y="1147886"/>
            <a:ext cx="2563906" cy="317209"/>
          </a:xfrm>
          <a:prstGeom prst="rect">
            <a:avLst/>
          </a:prstGeom>
          <a:solidFill>
            <a:schemeClr val="accent6">
              <a:alpha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794351" y="1184236"/>
            <a:ext cx="1419061" cy="317209"/>
          </a:xfrm>
          <a:prstGeom prst="rect">
            <a:avLst/>
          </a:prstGeom>
          <a:solidFill>
            <a:srgbClr val="FFE699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033835" y="3130642"/>
            <a:ext cx="138211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Mass:</a:t>
            </a:r>
          </a:p>
          <a:p>
            <a:r>
              <a:rPr lang="en-GB" sz="2800" b="1" dirty="0">
                <a:latin typeface="Bradley Hand ITC" panose="03070402050302030203" pitchFamily="66" charset="0"/>
              </a:rPr>
              <a:t>M</a:t>
            </a:r>
            <a:r>
              <a:rPr lang="en-GB" sz="2800" b="1" baseline="-25000" dirty="0">
                <a:latin typeface="Bradley Hand ITC" panose="03070402050302030203" pitchFamily="66" charset="0"/>
              </a:rPr>
              <a:t>r</a:t>
            </a:r>
            <a:r>
              <a:rPr lang="en-GB" sz="2800" b="1" dirty="0">
                <a:latin typeface="Bradley Hand ITC" panose="03070402050302030203" pitchFamily="66" charset="0"/>
              </a:rPr>
              <a:t> (Al)</a:t>
            </a:r>
            <a:r>
              <a:rPr lang="en-GB" sz="2800" b="1" baseline="-25000" dirty="0">
                <a:latin typeface="Bradley Hand ITC" panose="03070402050302030203" pitchFamily="66" charset="0"/>
              </a:rPr>
              <a:t>:</a:t>
            </a:r>
            <a:endParaRPr lang="en-GB" sz="2800" b="1" dirty="0">
              <a:latin typeface="Bradley Hand ITC" panose="03070402050302030203" pitchFamily="66" charset="0"/>
            </a:endParaRPr>
          </a:p>
          <a:p>
            <a:r>
              <a:rPr lang="en-GB" sz="2800" b="1" dirty="0">
                <a:latin typeface="Bradley Hand ITC" panose="03070402050302030203" pitchFamily="66" charset="0"/>
              </a:rPr>
              <a:t>Mol: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55368" y="3130641"/>
            <a:ext cx="184537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Mass:</a:t>
            </a:r>
          </a:p>
          <a:p>
            <a:r>
              <a:rPr lang="en-GB" sz="2800" b="1" dirty="0">
                <a:latin typeface="Bradley Hand ITC" panose="03070402050302030203" pitchFamily="66" charset="0"/>
              </a:rPr>
              <a:t>M</a:t>
            </a:r>
            <a:r>
              <a:rPr lang="en-GB" sz="2800" b="1" baseline="-25000" dirty="0">
                <a:latin typeface="Bradley Hand ITC" panose="03070402050302030203" pitchFamily="66" charset="0"/>
              </a:rPr>
              <a:t>r</a:t>
            </a:r>
            <a:r>
              <a:rPr lang="en-GB" sz="2800" b="1" dirty="0">
                <a:latin typeface="Bradley Hand ITC" panose="03070402050302030203" pitchFamily="66" charset="0"/>
              </a:rPr>
              <a:t> (AlCl</a:t>
            </a:r>
            <a:r>
              <a:rPr lang="en-GB" sz="2800" b="1" baseline="-25000" dirty="0">
                <a:latin typeface="Bradley Hand ITC" panose="03070402050302030203" pitchFamily="66" charset="0"/>
              </a:rPr>
              <a:t>3</a:t>
            </a:r>
            <a:r>
              <a:rPr lang="en-GB" sz="2800" b="1" dirty="0">
                <a:latin typeface="Bradley Hand ITC" panose="03070402050302030203" pitchFamily="66" charset="0"/>
              </a:rPr>
              <a:t>)</a:t>
            </a:r>
            <a:r>
              <a:rPr lang="en-GB" sz="2800" b="1" baseline="-25000" dirty="0">
                <a:latin typeface="Bradley Hand ITC" panose="03070402050302030203" pitchFamily="66" charset="0"/>
              </a:rPr>
              <a:t>:</a:t>
            </a:r>
            <a:endParaRPr lang="en-GB" sz="2800" b="1" dirty="0">
              <a:latin typeface="Bradley Hand ITC" panose="03070402050302030203" pitchFamily="66" charset="0"/>
            </a:endParaRPr>
          </a:p>
          <a:p>
            <a:r>
              <a:rPr lang="en-GB" sz="2800" b="1" dirty="0">
                <a:latin typeface="Bradley Hand ITC" panose="03070402050302030203" pitchFamily="66" charset="0"/>
              </a:rPr>
              <a:t>Mol: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90179" y="3118420"/>
            <a:ext cx="10679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500 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56254" y="4968715"/>
            <a:ext cx="45929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27 (Al)+ (3 x 35.5 (Cl)) </a:t>
            </a:r>
            <a:br>
              <a:rPr lang="en-GB" sz="2800" b="1" dirty="0">
                <a:latin typeface="Bradley Hand ITC" panose="03070402050302030203" pitchFamily="66" charset="0"/>
              </a:rPr>
            </a:br>
            <a:r>
              <a:rPr lang="en-GB" sz="2800" b="1" dirty="0">
                <a:latin typeface="Bradley Hand ITC" panose="03070402050302030203" pitchFamily="66" charset="0"/>
              </a:rPr>
              <a:t>= 133.5 g/mol</a:t>
            </a:r>
          </a:p>
        </p:txBody>
      </p:sp>
      <p:cxnSp>
        <p:nvCxnSpPr>
          <p:cNvPr id="6" name="Connector: Elbow 5"/>
          <p:cNvCxnSpPr>
            <a:stCxn id="13" idx="1"/>
            <a:endCxn id="15" idx="1"/>
          </p:cNvCxnSpPr>
          <p:nvPr/>
        </p:nvCxnSpPr>
        <p:spPr>
          <a:xfrm rot="10800000" flipH="1" flipV="1">
            <a:off x="6255368" y="3823139"/>
            <a:ext cx="886" cy="1622630"/>
          </a:xfrm>
          <a:prstGeom prst="bentConnector3">
            <a:avLst>
              <a:gd name="adj1" fmla="val -25801354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138505" y="3561528"/>
            <a:ext cx="2077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133.5 g/mol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8100745" y="3613510"/>
            <a:ext cx="172242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8914146" y="3194776"/>
            <a:ext cx="295835" cy="325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9177411" y="3654477"/>
            <a:ext cx="295835" cy="325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100745" y="3966425"/>
            <a:ext cx="1571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3.75 mol</a:t>
            </a:r>
          </a:p>
        </p:txBody>
      </p:sp>
      <p:sp>
        <p:nvSpPr>
          <p:cNvPr id="23" name="Oval 22"/>
          <p:cNvSpPr/>
          <p:nvPr/>
        </p:nvSpPr>
        <p:spPr>
          <a:xfrm>
            <a:off x="3445407" y="1692980"/>
            <a:ext cx="447032" cy="4752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7687290" y="1692980"/>
            <a:ext cx="447032" cy="4752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8100745" y="3966425"/>
            <a:ext cx="1571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3.75 mol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06500" y="3568136"/>
            <a:ext cx="16353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27 g/mol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08166" y="4776199"/>
            <a:ext cx="54168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Bradley Hand ITC" panose="03070402050302030203" pitchFamily="66" charset="0"/>
              </a:rPr>
              <a:t>Mass = M</a:t>
            </a:r>
            <a:r>
              <a:rPr lang="en-GB" sz="2400" b="1" baseline="-25000" dirty="0">
                <a:latin typeface="Bradley Hand ITC" panose="03070402050302030203" pitchFamily="66" charset="0"/>
              </a:rPr>
              <a:t>r</a:t>
            </a:r>
            <a:r>
              <a:rPr lang="en-GB" sz="2400" b="1" dirty="0">
                <a:latin typeface="Bradley Hand ITC" panose="03070402050302030203" pitchFamily="66" charset="0"/>
              </a:rPr>
              <a:t> x mol</a:t>
            </a:r>
          </a:p>
          <a:p>
            <a:r>
              <a:rPr lang="en-GB" sz="2400" b="1" dirty="0">
                <a:latin typeface="Bradley Hand ITC" panose="03070402050302030203" pitchFamily="66" charset="0"/>
              </a:rPr>
              <a:t>Mass =27g/mol x 3.75 mol = 101.25 g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406476" y="5083976"/>
            <a:ext cx="1526380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101.25 g</a:t>
            </a:r>
          </a:p>
        </p:txBody>
      </p:sp>
    </p:spTree>
    <p:extLst>
      <p:ext uri="{BB962C8B-B14F-4D97-AF65-F5344CB8AC3E}">
        <p14:creationId xmlns:p14="http://schemas.microsoft.com/office/powerpoint/2010/main" val="230461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4.81481E-6 L -0.49974 0.00717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87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2 0.00949 L -0.17982 -0.28519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81" y="-14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" grpId="0"/>
      <p:bldP spid="7" grpId="0"/>
      <p:bldP spid="8" grpId="0"/>
      <p:bldP spid="10" grpId="0" animBg="1"/>
      <p:bldP spid="11" grpId="0" animBg="1"/>
      <p:bldP spid="12" grpId="0"/>
      <p:bldP spid="13" grpId="0"/>
      <p:bldP spid="14" grpId="0"/>
      <p:bldP spid="15" grpId="0"/>
      <p:bldP spid="18" grpId="0"/>
      <p:bldP spid="22" grpId="0"/>
      <p:bldP spid="23" grpId="0" animBg="1"/>
      <p:bldP spid="24" grpId="0" animBg="1"/>
      <p:bldP spid="29" grpId="0"/>
      <p:bldP spid="29" grpId="1"/>
      <p:bldP spid="30" grpId="0"/>
      <p:bldP spid="31" grpId="0" build="p"/>
      <p:bldP spid="32" grpId="0" animBg="1"/>
      <p:bldP spid="3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GB" sz="4000" b="1" dirty="0"/>
              <a:t>Plenary: Calculating the masses of products and reactants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61364" y="1136743"/>
            <a:ext cx="11833412" cy="554196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dirty="0"/>
              <a:t>What is the bonding in aluminium chloride? and explain the properties you would expect it to have?</a:t>
            </a:r>
          </a:p>
          <a:p>
            <a:r>
              <a:rPr lang="en-GB" sz="4400" dirty="0"/>
              <a:t>2 Al</a:t>
            </a:r>
            <a:r>
              <a:rPr lang="en-GB" sz="4400" baseline="-25000" dirty="0"/>
              <a:t>(s)</a:t>
            </a:r>
            <a:r>
              <a:rPr lang="en-GB" sz="4400" dirty="0"/>
              <a:t> + 3 Cl</a:t>
            </a:r>
            <a:r>
              <a:rPr lang="en-GB" sz="4400" baseline="-25000" dirty="0"/>
              <a:t>2 (g)</a:t>
            </a:r>
            <a:r>
              <a:rPr lang="en-GB" sz="4400" dirty="0"/>
              <a:t> </a:t>
            </a:r>
            <a:r>
              <a:rPr lang="en-GB" sz="4400" dirty="0">
                <a:sym typeface="Wingdings" panose="05000000000000000000" pitchFamily="2" charset="2"/>
              </a:rPr>
              <a:t> 2 AlCl</a:t>
            </a:r>
            <a:r>
              <a:rPr lang="en-GB" sz="4400" baseline="-25000" dirty="0">
                <a:sym typeface="Wingdings" panose="05000000000000000000" pitchFamily="2" charset="2"/>
              </a:rPr>
              <a:t>3</a:t>
            </a:r>
            <a:r>
              <a:rPr lang="en-GB" sz="4400" dirty="0">
                <a:sym typeface="Wingdings" panose="05000000000000000000" pitchFamily="2" charset="2"/>
              </a:rPr>
              <a:t> </a:t>
            </a:r>
            <a:r>
              <a:rPr lang="en-GB" sz="4400" baseline="-25000" dirty="0">
                <a:sym typeface="Wingdings" panose="05000000000000000000" pitchFamily="2" charset="2"/>
              </a:rPr>
              <a:t>(s)</a:t>
            </a:r>
          </a:p>
          <a:p>
            <a:pPr algn="l"/>
            <a:br>
              <a:rPr lang="en-GB" dirty="0"/>
            </a:b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82174" y="2889384"/>
            <a:ext cx="1202765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The bonding is ionic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So it forms a giant ionic lattice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With strong electrostatic attraction between oppositely charged 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Which requires a lot of energy to break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So it has a high melting point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It dissolves in water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When molten or dissolved it conducts electricity as ions are free to move and carry current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When solid it doesn’t conduct electricity as the ions cannot move.</a:t>
            </a:r>
          </a:p>
        </p:txBody>
      </p:sp>
    </p:spTree>
    <p:extLst>
      <p:ext uri="{BB962C8B-B14F-4D97-AF65-F5344CB8AC3E}">
        <p14:creationId xmlns:p14="http://schemas.microsoft.com/office/powerpoint/2010/main" val="48041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061" y="0"/>
            <a:ext cx="12192000" cy="97488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GB" sz="4800" b="1" dirty="0"/>
              <a:t>Progress Outcomes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261" y="1118897"/>
            <a:ext cx="11335771" cy="5269871"/>
          </a:xfrm>
        </p:spPr>
        <p:txBody>
          <a:bodyPr>
            <a:normAutofit/>
          </a:bodyPr>
          <a:lstStyle/>
          <a:p>
            <a:pPr algn="l"/>
            <a:r>
              <a:rPr lang="en-GB" u="sng" dirty="0"/>
              <a:t>Good Progress</a:t>
            </a:r>
          </a:p>
          <a:p>
            <a:pPr algn="l"/>
            <a:r>
              <a:rPr lang="en-GB" dirty="0"/>
              <a:t>-Use a balanced symbol equation to identify coefficients </a:t>
            </a:r>
          </a:p>
          <a:p>
            <a:pPr algn="l"/>
            <a:r>
              <a:rPr lang="en-GB" dirty="0"/>
              <a:t>- Calculate the masses of substances shown in balanced symbol equations using relative formula mass and the number of moles</a:t>
            </a:r>
          </a:p>
          <a:p>
            <a:pPr algn="l"/>
            <a:r>
              <a:rPr lang="en-GB" u="sng" dirty="0"/>
              <a:t>Outstanding Progress</a:t>
            </a:r>
            <a:br>
              <a:rPr lang="en-GB" u="sng" dirty="0"/>
            </a:br>
            <a:br>
              <a:rPr lang="en-GB" dirty="0"/>
            </a:br>
            <a:r>
              <a:rPr lang="en-GB" dirty="0"/>
              <a:t>- Calculate the masses of reactants and products from the balanced symbol equation and the mass of a given reactant or product. 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C/W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733014" y="-8173"/>
            <a:ext cx="1458986" cy="365125"/>
          </a:xfrm>
        </p:spPr>
        <p:txBody>
          <a:bodyPr/>
          <a:lstStyle/>
          <a:p>
            <a:fld id="{79840A70-89B8-42CE-927D-C64BB0ACC8EA}" type="datetime1">
              <a:rPr lang="en-GB" sz="2000" b="1" u="sng" smtClean="0">
                <a:solidFill>
                  <a:schemeClr val="tx1"/>
                </a:solidFill>
              </a:rPr>
              <a:t>23/09/2020</a:t>
            </a:fld>
            <a:endParaRPr lang="en-GB" sz="2000" b="1" u="sng">
              <a:solidFill>
                <a:schemeClr val="tx1"/>
              </a:solidFill>
            </a:endParaRPr>
          </a:p>
        </p:txBody>
      </p:sp>
      <p:sp>
        <p:nvSpPr>
          <p:cNvPr id="27" name="TextBox 2"/>
          <p:cNvSpPr txBox="1"/>
          <p:nvPr/>
        </p:nvSpPr>
        <p:spPr>
          <a:xfrm>
            <a:off x="-4061" y="6489209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>
                <a:solidFill>
                  <a:srgbClr val="FF0000"/>
                </a:solidFill>
              </a:rPr>
              <a:t>3.2.2</a:t>
            </a:r>
          </a:p>
        </p:txBody>
      </p:sp>
    </p:spTree>
    <p:extLst>
      <p:ext uri="{BB962C8B-B14F-4D97-AF65-F5344CB8AC3E}">
        <p14:creationId xmlns:p14="http://schemas.microsoft.com/office/powerpoint/2010/main" val="804700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GB" sz="4800" b="1" dirty="0"/>
              <a:t>Coefficients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986" y="1177620"/>
            <a:ext cx="9406855" cy="5021844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Coefficients in Equations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The </a:t>
            </a:r>
            <a:r>
              <a:rPr lang="en-GB" dirty="0">
                <a:solidFill>
                  <a:srgbClr val="FF0000"/>
                </a:solidFill>
              </a:rPr>
              <a:t>coefficient</a:t>
            </a:r>
            <a:r>
              <a:rPr lang="en-GB" dirty="0"/>
              <a:t> is the number in front of a formula.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If there is no number in front, it is a 1. </a:t>
            </a:r>
          </a:p>
          <a:p>
            <a:pPr algn="l"/>
            <a:r>
              <a:rPr lang="en-GB" dirty="0"/>
              <a:t>Therefore this: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pPr algn="l"/>
            <a:endParaRPr lang="en-GB" dirty="0"/>
          </a:p>
          <a:p>
            <a:pPr algn="l"/>
            <a:r>
              <a:rPr lang="en-GB" dirty="0"/>
              <a:t>Can be thought of as this: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651918" y="2919101"/>
            <a:ext cx="93076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Mg</a:t>
            </a:r>
            <a:r>
              <a:rPr lang="en-GB" sz="4400" baseline="-25000" dirty="0"/>
              <a:t>(s)</a:t>
            </a:r>
            <a:r>
              <a:rPr lang="en-GB" sz="4400" dirty="0"/>
              <a:t>   +   2 HCl</a:t>
            </a:r>
            <a:r>
              <a:rPr lang="en-GB" sz="4400" baseline="-25000" dirty="0"/>
              <a:t>(</a:t>
            </a:r>
            <a:r>
              <a:rPr lang="en-GB" sz="4400" baseline="-25000" dirty="0" err="1"/>
              <a:t>aq</a:t>
            </a:r>
            <a:r>
              <a:rPr lang="en-GB" sz="4400" baseline="-25000" dirty="0"/>
              <a:t>)</a:t>
            </a:r>
            <a:r>
              <a:rPr lang="en-GB" sz="4400" dirty="0"/>
              <a:t>   </a:t>
            </a:r>
            <a:r>
              <a:rPr lang="en-GB" sz="4400" dirty="0">
                <a:sym typeface="Wingdings" panose="05000000000000000000" pitchFamily="2" charset="2"/>
              </a:rPr>
              <a:t>   MgCl</a:t>
            </a:r>
            <a:r>
              <a:rPr lang="en-GB" sz="4400" baseline="-25000" dirty="0">
                <a:sym typeface="Wingdings" panose="05000000000000000000" pitchFamily="2" charset="2"/>
              </a:rPr>
              <a:t>2 (s)  </a:t>
            </a:r>
            <a:r>
              <a:rPr lang="en-GB" sz="4400" dirty="0">
                <a:sym typeface="Wingdings" panose="05000000000000000000" pitchFamily="2" charset="2"/>
              </a:rPr>
              <a:t> +   H</a:t>
            </a:r>
            <a:r>
              <a:rPr lang="en-GB" sz="4400" baseline="-25000" dirty="0">
                <a:sym typeface="Wingdings" panose="05000000000000000000" pitchFamily="2" charset="2"/>
              </a:rPr>
              <a:t>2 (g)</a:t>
            </a:r>
            <a:endParaRPr lang="en-GB" sz="4400" dirty="0"/>
          </a:p>
        </p:txBody>
      </p:sp>
      <p:sp>
        <p:nvSpPr>
          <p:cNvPr id="28" name="TextBox 27"/>
          <p:cNvSpPr txBox="1"/>
          <p:nvPr/>
        </p:nvSpPr>
        <p:spPr>
          <a:xfrm>
            <a:off x="1031555" y="4588509"/>
            <a:ext cx="105483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1</a:t>
            </a:r>
            <a:r>
              <a:rPr lang="en-GB" sz="4400" dirty="0"/>
              <a:t> Mg</a:t>
            </a:r>
            <a:r>
              <a:rPr lang="en-GB" sz="4400" baseline="-25000" dirty="0"/>
              <a:t>(s)</a:t>
            </a:r>
            <a:r>
              <a:rPr lang="en-GB" sz="4400" dirty="0"/>
              <a:t>   +   </a:t>
            </a:r>
            <a:r>
              <a:rPr lang="en-GB" sz="4400" dirty="0">
                <a:solidFill>
                  <a:srgbClr val="FF0000"/>
                </a:solidFill>
              </a:rPr>
              <a:t>2</a:t>
            </a:r>
            <a:r>
              <a:rPr lang="en-GB" sz="4400" dirty="0"/>
              <a:t> HCl</a:t>
            </a:r>
            <a:r>
              <a:rPr lang="en-GB" sz="4400" baseline="-25000" dirty="0"/>
              <a:t>(</a:t>
            </a:r>
            <a:r>
              <a:rPr lang="en-GB" sz="4400" baseline="-25000" dirty="0" err="1"/>
              <a:t>aq</a:t>
            </a:r>
            <a:r>
              <a:rPr lang="en-GB" sz="4400" baseline="-25000" dirty="0"/>
              <a:t>)</a:t>
            </a:r>
            <a:r>
              <a:rPr lang="en-GB" sz="4400" dirty="0"/>
              <a:t>   </a:t>
            </a:r>
            <a:r>
              <a:rPr lang="en-GB" sz="4400" dirty="0">
                <a:sym typeface="Wingdings" panose="05000000000000000000" pitchFamily="2" charset="2"/>
              </a:rPr>
              <a:t>   </a:t>
            </a:r>
            <a:r>
              <a:rPr lang="en-GB" sz="4400" dirty="0">
                <a:solidFill>
                  <a:srgbClr val="FF0000"/>
                </a:solidFill>
                <a:sym typeface="Wingdings" panose="05000000000000000000" pitchFamily="2" charset="2"/>
              </a:rPr>
              <a:t>1</a:t>
            </a:r>
            <a:r>
              <a:rPr lang="en-GB" sz="4400" dirty="0">
                <a:sym typeface="Wingdings" panose="05000000000000000000" pitchFamily="2" charset="2"/>
              </a:rPr>
              <a:t> MgCl</a:t>
            </a:r>
            <a:r>
              <a:rPr lang="en-GB" sz="4400" baseline="-25000" dirty="0">
                <a:sym typeface="Wingdings" panose="05000000000000000000" pitchFamily="2" charset="2"/>
              </a:rPr>
              <a:t>2 (s)  </a:t>
            </a:r>
            <a:r>
              <a:rPr lang="en-GB" sz="4400" dirty="0">
                <a:sym typeface="Wingdings" panose="05000000000000000000" pitchFamily="2" charset="2"/>
              </a:rPr>
              <a:t> +   </a:t>
            </a:r>
            <a:r>
              <a:rPr lang="en-GB" sz="4400" dirty="0">
                <a:solidFill>
                  <a:srgbClr val="FF0000"/>
                </a:solidFill>
                <a:sym typeface="Wingdings" panose="05000000000000000000" pitchFamily="2" charset="2"/>
              </a:rPr>
              <a:t>1</a:t>
            </a:r>
            <a:r>
              <a:rPr lang="en-GB" sz="4400" dirty="0">
                <a:sym typeface="Wingdings" panose="05000000000000000000" pitchFamily="2" charset="2"/>
              </a:rPr>
              <a:t> H</a:t>
            </a:r>
            <a:r>
              <a:rPr lang="en-GB" sz="4400" baseline="-25000" dirty="0">
                <a:sym typeface="Wingdings" panose="05000000000000000000" pitchFamily="2" charset="2"/>
              </a:rPr>
              <a:t>2 (g)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40436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GB" sz="4800" b="1" dirty="0"/>
              <a:t>Stoichiometric Coefficients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986" y="1177619"/>
            <a:ext cx="11663493" cy="321508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b="1" dirty="0"/>
              <a:t>The coefficient is proportional to the number of moles:</a:t>
            </a:r>
          </a:p>
          <a:p>
            <a:pPr algn="l"/>
            <a:endParaRPr lang="en-GB" b="1" dirty="0"/>
          </a:p>
          <a:p>
            <a:pPr algn="l"/>
            <a:endParaRPr lang="en-GB" b="1" dirty="0"/>
          </a:p>
          <a:p>
            <a:pPr algn="l"/>
            <a:endParaRPr lang="en-GB" b="1" dirty="0"/>
          </a:p>
          <a:p>
            <a:pPr algn="l"/>
            <a:r>
              <a:rPr lang="en-GB" b="1" dirty="0"/>
              <a:t>So if you had </a:t>
            </a:r>
            <a:r>
              <a:rPr lang="en-GB" b="1" dirty="0">
                <a:solidFill>
                  <a:srgbClr val="FF0000"/>
                </a:solidFill>
              </a:rPr>
              <a:t>1 mole </a:t>
            </a:r>
            <a:r>
              <a:rPr lang="en-GB" b="1" dirty="0"/>
              <a:t>of magnesium (Mg), it would need to react with </a:t>
            </a:r>
            <a:r>
              <a:rPr lang="en-GB" b="1" dirty="0">
                <a:solidFill>
                  <a:srgbClr val="FF0000"/>
                </a:solidFill>
              </a:rPr>
              <a:t>2 moles </a:t>
            </a:r>
            <a:r>
              <a:rPr lang="en-GB" b="1" dirty="0"/>
              <a:t>hydrochloric acid (HCl), to produce </a:t>
            </a:r>
            <a:r>
              <a:rPr lang="en-GB" b="1" dirty="0">
                <a:solidFill>
                  <a:srgbClr val="FF0000"/>
                </a:solidFill>
              </a:rPr>
              <a:t>1 mole </a:t>
            </a:r>
            <a:r>
              <a:rPr lang="en-GB" b="1" dirty="0"/>
              <a:t>of magnesium chloride (MgCl</a:t>
            </a:r>
            <a:r>
              <a:rPr lang="en-GB" b="1" baseline="-25000" dirty="0"/>
              <a:t>2</a:t>
            </a:r>
            <a:r>
              <a:rPr lang="en-GB" b="1" dirty="0"/>
              <a:t>) and </a:t>
            </a:r>
            <a:r>
              <a:rPr lang="en-GB" b="1" dirty="0">
                <a:solidFill>
                  <a:srgbClr val="FF0000"/>
                </a:solidFill>
              </a:rPr>
              <a:t>1 mole </a:t>
            </a:r>
            <a:r>
              <a:rPr lang="en-GB" b="1" dirty="0"/>
              <a:t>of hydrogen.</a:t>
            </a:r>
          </a:p>
          <a:p>
            <a:pPr algn="l"/>
            <a:endParaRPr lang="en-GB" b="1" dirty="0"/>
          </a:p>
          <a:p>
            <a:pPr algn="l"/>
            <a:r>
              <a:rPr lang="en-GB" b="1" dirty="0"/>
              <a:t>So the stoichiometry of this equation is 1:2</a:t>
            </a:r>
            <a:r>
              <a:rPr lang="en-GB" b="1" dirty="0">
                <a:sym typeface="Wingdings" panose="05000000000000000000" pitchFamily="2" charset="2"/>
              </a:rPr>
              <a:t>1:1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821831" y="1937588"/>
            <a:ext cx="105483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1</a:t>
            </a:r>
            <a:r>
              <a:rPr lang="en-GB" sz="4400" dirty="0"/>
              <a:t> Mg</a:t>
            </a:r>
            <a:r>
              <a:rPr lang="en-GB" sz="4400" baseline="-25000" dirty="0"/>
              <a:t>(s)</a:t>
            </a:r>
            <a:r>
              <a:rPr lang="en-GB" sz="4400" dirty="0"/>
              <a:t>   +   </a:t>
            </a:r>
            <a:r>
              <a:rPr lang="en-GB" sz="4400" dirty="0">
                <a:solidFill>
                  <a:srgbClr val="FF0000"/>
                </a:solidFill>
              </a:rPr>
              <a:t>2</a:t>
            </a:r>
            <a:r>
              <a:rPr lang="en-GB" sz="4400" dirty="0"/>
              <a:t> HCl</a:t>
            </a:r>
            <a:r>
              <a:rPr lang="en-GB" sz="4400" baseline="-25000" dirty="0"/>
              <a:t>(</a:t>
            </a:r>
            <a:r>
              <a:rPr lang="en-GB" sz="4400" baseline="-25000" dirty="0" err="1"/>
              <a:t>aq</a:t>
            </a:r>
            <a:r>
              <a:rPr lang="en-GB" sz="4400" baseline="-25000" dirty="0"/>
              <a:t>)</a:t>
            </a:r>
            <a:r>
              <a:rPr lang="en-GB" sz="4400" dirty="0"/>
              <a:t>   </a:t>
            </a:r>
            <a:r>
              <a:rPr lang="en-GB" sz="4400" dirty="0">
                <a:sym typeface="Wingdings" panose="05000000000000000000" pitchFamily="2" charset="2"/>
              </a:rPr>
              <a:t>   </a:t>
            </a:r>
            <a:r>
              <a:rPr lang="en-GB" sz="4400" dirty="0">
                <a:solidFill>
                  <a:srgbClr val="FF0000"/>
                </a:solidFill>
                <a:sym typeface="Wingdings" panose="05000000000000000000" pitchFamily="2" charset="2"/>
              </a:rPr>
              <a:t>1</a:t>
            </a:r>
            <a:r>
              <a:rPr lang="en-GB" sz="4400" dirty="0">
                <a:sym typeface="Wingdings" panose="05000000000000000000" pitchFamily="2" charset="2"/>
              </a:rPr>
              <a:t> MgCl</a:t>
            </a:r>
            <a:r>
              <a:rPr lang="en-GB" sz="4400" baseline="-25000" dirty="0">
                <a:sym typeface="Wingdings" panose="05000000000000000000" pitchFamily="2" charset="2"/>
              </a:rPr>
              <a:t>2 (s)  </a:t>
            </a:r>
            <a:r>
              <a:rPr lang="en-GB" sz="4400" dirty="0">
                <a:sym typeface="Wingdings" panose="05000000000000000000" pitchFamily="2" charset="2"/>
              </a:rPr>
              <a:t> +   </a:t>
            </a:r>
            <a:r>
              <a:rPr lang="en-GB" sz="4400" dirty="0">
                <a:solidFill>
                  <a:srgbClr val="FF0000"/>
                </a:solidFill>
                <a:sym typeface="Wingdings" panose="05000000000000000000" pitchFamily="2" charset="2"/>
              </a:rPr>
              <a:t>1</a:t>
            </a:r>
            <a:r>
              <a:rPr lang="en-GB" sz="4400" dirty="0">
                <a:sym typeface="Wingdings" panose="05000000000000000000" pitchFamily="2" charset="2"/>
              </a:rPr>
              <a:t> H</a:t>
            </a:r>
            <a:r>
              <a:rPr lang="en-GB" sz="4400" baseline="-25000" dirty="0">
                <a:sym typeface="Wingdings" panose="05000000000000000000" pitchFamily="2" charset="2"/>
              </a:rPr>
              <a:t>2 (g)</a:t>
            </a:r>
            <a:endParaRPr lang="en-GB" sz="4400" dirty="0"/>
          </a:p>
        </p:txBody>
      </p:sp>
      <p:sp>
        <p:nvSpPr>
          <p:cNvPr id="4" name="Oval 3"/>
          <p:cNvSpPr/>
          <p:nvPr/>
        </p:nvSpPr>
        <p:spPr>
          <a:xfrm>
            <a:off x="821831" y="2004969"/>
            <a:ext cx="478463" cy="7020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373482" y="1971278"/>
            <a:ext cx="478463" cy="7020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490836" y="1971278"/>
            <a:ext cx="478463" cy="7020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9608190" y="1977051"/>
            <a:ext cx="478463" cy="7020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139846" y="4464424"/>
            <a:ext cx="6468344" cy="1260571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What if you started with 2 moles of magnesium (Mg)?</a:t>
            </a:r>
          </a:p>
        </p:txBody>
      </p:sp>
    </p:spTree>
    <p:extLst>
      <p:ext uri="{BB962C8B-B14F-4D97-AF65-F5344CB8AC3E}">
        <p14:creationId xmlns:p14="http://schemas.microsoft.com/office/powerpoint/2010/main" val="41096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8" grpId="0"/>
      <p:bldP spid="4" grpId="0" animBg="1"/>
      <p:bldP spid="7" grpId="0" animBg="1"/>
      <p:bldP spid="8" grpId="0" animBg="1"/>
      <p:bldP spid="9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sz="4800" b="1" dirty="0"/>
              <a:t>Task: </a:t>
            </a:r>
            <a:r>
              <a:rPr lang="en-GB" sz="4800" dirty="0"/>
              <a:t>Molar Ratios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986" y="1177620"/>
            <a:ext cx="11663493" cy="2757886"/>
          </a:xfrm>
        </p:spPr>
        <p:txBody>
          <a:bodyPr>
            <a:normAutofit/>
          </a:bodyPr>
          <a:lstStyle/>
          <a:p>
            <a:pPr algn="l"/>
            <a:endParaRPr lang="en-GB" b="1" dirty="0"/>
          </a:p>
          <a:p>
            <a:pPr algn="l"/>
            <a:endParaRPr lang="en-GB" b="1" dirty="0"/>
          </a:p>
          <a:p>
            <a:pPr algn="l"/>
            <a:endParaRPr lang="en-GB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821831" y="1177620"/>
            <a:ext cx="105483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1</a:t>
            </a:r>
            <a:r>
              <a:rPr lang="en-GB" sz="4400" dirty="0"/>
              <a:t> Mg</a:t>
            </a:r>
            <a:r>
              <a:rPr lang="en-GB" sz="4400" baseline="-25000" dirty="0"/>
              <a:t>(s)</a:t>
            </a:r>
            <a:r>
              <a:rPr lang="en-GB" sz="4400" dirty="0"/>
              <a:t>   +   </a:t>
            </a:r>
            <a:r>
              <a:rPr lang="en-GB" sz="4400" dirty="0">
                <a:solidFill>
                  <a:srgbClr val="FF0000"/>
                </a:solidFill>
              </a:rPr>
              <a:t>2</a:t>
            </a:r>
            <a:r>
              <a:rPr lang="en-GB" sz="4400" dirty="0"/>
              <a:t> HCl</a:t>
            </a:r>
            <a:r>
              <a:rPr lang="en-GB" sz="4400" baseline="-25000" dirty="0"/>
              <a:t>(</a:t>
            </a:r>
            <a:r>
              <a:rPr lang="en-GB" sz="4400" baseline="-25000" dirty="0" err="1"/>
              <a:t>aq</a:t>
            </a:r>
            <a:r>
              <a:rPr lang="en-GB" sz="4400" baseline="-25000" dirty="0"/>
              <a:t>)</a:t>
            </a:r>
            <a:r>
              <a:rPr lang="en-GB" sz="4400" dirty="0"/>
              <a:t>   </a:t>
            </a:r>
            <a:r>
              <a:rPr lang="en-GB" sz="4400" dirty="0">
                <a:sym typeface="Wingdings" panose="05000000000000000000" pitchFamily="2" charset="2"/>
              </a:rPr>
              <a:t>   </a:t>
            </a:r>
            <a:r>
              <a:rPr lang="en-GB" sz="4400" dirty="0">
                <a:solidFill>
                  <a:srgbClr val="FF0000"/>
                </a:solidFill>
                <a:sym typeface="Wingdings" panose="05000000000000000000" pitchFamily="2" charset="2"/>
              </a:rPr>
              <a:t>1</a:t>
            </a:r>
            <a:r>
              <a:rPr lang="en-GB" sz="4400" dirty="0">
                <a:sym typeface="Wingdings" panose="05000000000000000000" pitchFamily="2" charset="2"/>
              </a:rPr>
              <a:t> MgCl</a:t>
            </a:r>
            <a:r>
              <a:rPr lang="en-GB" sz="4400" baseline="-25000" dirty="0">
                <a:sym typeface="Wingdings" panose="05000000000000000000" pitchFamily="2" charset="2"/>
              </a:rPr>
              <a:t>2 (s)  </a:t>
            </a:r>
            <a:r>
              <a:rPr lang="en-GB" sz="4400" dirty="0">
                <a:sym typeface="Wingdings" panose="05000000000000000000" pitchFamily="2" charset="2"/>
              </a:rPr>
              <a:t> +   </a:t>
            </a:r>
            <a:r>
              <a:rPr lang="en-GB" sz="4400" dirty="0">
                <a:solidFill>
                  <a:srgbClr val="FF0000"/>
                </a:solidFill>
                <a:sym typeface="Wingdings" panose="05000000000000000000" pitchFamily="2" charset="2"/>
              </a:rPr>
              <a:t>1</a:t>
            </a:r>
            <a:r>
              <a:rPr lang="en-GB" sz="4400" dirty="0">
                <a:sym typeface="Wingdings" panose="05000000000000000000" pitchFamily="2" charset="2"/>
              </a:rPr>
              <a:t> H</a:t>
            </a:r>
            <a:r>
              <a:rPr lang="en-GB" sz="4400" baseline="-25000" dirty="0">
                <a:sym typeface="Wingdings" panose="05000000000000000000" pitchFamily="2" charset="2"/>
              </a:rPr>
              <a:t>2 (g)</a:t>
            </a:r>
            <a:endParaRPr lang="en-GB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293032" y="2483224"/>
            <a:ext cx="1160593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GB" sz="2400" dirty="0"/>
              <a:t>How many moles of hydrochloric acid would you need if you started with 3 moles of Mg?</a:t>
            </a:r>
            <a:br>
              <a:rPr lang="en-GB" sz="2400" dirty="0"/>
            </a:br>
            <a:endParaRPr lang="en-GB" sz="2400" dirty="0"/>
          </a:p>
          <a:p>
            <a:pPr marL="342900" indent="-342900">
              <a:buAutoNum type="arabicParenR"/>
            </a:pPr>
            <a:endParaRPr lang="en-GB" sz="2400" dirty="0"/>
          </a:p>
          <a:p>
            <a:pPr marL="342900" indent="-342900">
              <a:buAutoNum type="arabicParenR"/>
            </a:pPr>
            <a:r>
              <a:rPr lang="en-GB" sz="2400" dirty="0"/>
              <a:t>How many moles of MgCl</a:t>
            </a:r>
            <a:r>
              <a:rPr lang="en-GB" sz="2400" baseline="-25000" dirty="0"/>
              <a:t>2</a:t>
            </a:r>
            <a:r>
              <a:rPr lang="en-GB" sz="2400" dirty="0"/>
              <a:t> would be produced if you had 10 moles of HCl?</a:t>
            </a:r>
            <a:br>
              <a:rPr lang="en-GB" sz="2400" dirty="0"/>
            </a:br>
            <a:endParaRPr lang="en-GB" sz="2400" dirty="0"/>
          </a:p>
          <a:p>
            <a:pPr marL="342900" indent="-342900">
              <a:buAutoNum type="arabicParenR"/>
            </a:pPr>
            <a:endParaRPr lang="en-GB" sz="2400" dirty="0"/>
          </a:p>
          <a:p>
            <a:pPr marL="342900" indent="-342900">
              <a:buAutoNum type="arabicParenR"/>
            </a:pPr>
            <a:r>
              <a:rPr lang="en-GB" sz="2400" dirty="0"/>
              <a:t>How many moles of Mg are required to fully react with 8 moles of HCl?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40106" y="2993735"/>
            <a:ext cx="8415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accent6">
                    <a:lumMod val="75000"/>
                  </a:schemeClr>
                </a:solidFill>
              </a:rPr>
              <a:t>6 moles of HCl, as for every 1 mole of Mg, you need 2 moles of HCl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7191" y="4086527"/>
            <a:ext cx="11441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accent6">
                    <a:lumMod val="75000"/>
                  </a:schemeClr>
                </a:solidFill>
              </a:rPr>
              <a:t>5 moles of MgCl</a:t>
            </a:r>
            <a:r>
              <a:rPr lang="en-GB" sz="2400" i="1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GB" sz="2400" i="1" dirty="0">
                <a:solidFill>
                  <a:schemeClr val="accent6">
                    <a:lumMod val="75000"/>
                  </a:schemeClr>
                </a:solidFill>
              </a:rPr>
              <a:t> are produced, as for every 1 mole of HCl, you produce 0.5 moles of MgCl</a:t>
            </a:r>
            <a:r>
              <a:rPr lang="en-GB" sz="2400" i="1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GB" sz="2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5828" y="5311901"/>
            <a:ext cx="11064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accent6">
                    <a:lumMod val="75000"/>
                  </a:schemeClr>
                </a:solidFill>
              </a:rPr>
              <a:t>4 moles of Mg are required, because for every 1 mole of HCl, you need 0.5 moles of Mg.</a:t>
            </a:r>
          </a:p>
        </p:txBody>
      </p:sp>
    </p:spTree>
    <p:extLst>
      <p:ext uri="{BB962C8B-B14F-4D97-AF65-F5344CB8AC3E}">
        <p14:creationId xmlns:p14="http://schemas.microsoft.com/office/powerpoint/2010/main" val="63252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GB" sz="4800" dirty="0"/>
              <a:t>Make the links!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986" y="1177620"/>
            <a:ext cx="11663493" cy="991839"/>
          </a:xfrm>
        </p:spPr>
        <p:txBody>
          <a:bodyPr>
            <a:normAutofit/>
          </a:bodyPr>
          <a:lstStyle/>
          <a:p>
            <a:pPr algn="l"/>
            <a:endParaRPr lang="en-GB" b="1" dirty="0"/>
          </a:p>
          <a:p>
            <a:pPr algn="l"/>
            <a:endParaRPr lang="en-GB" b="1" dirty="0"/>
          </a:p>
          <a:p>
            <a:pPr algn="l"/>
            <a:endParaRPr lang="en-GB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821831" y="1177620"/>
            <a:ext cx="105483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1</a:t>
            </a:r>
            <a:r>
              <a:rPr lang="en-GB" sz="4400" dirty="0"/>
              <a:t> Mg</a:t>
            </a:r>
            <a:r>
              <a:rPr lang="en-GB" sz="4400" baseline="-25000" dirty="0"/>
              <a:t>(s)</a:t>
            </a:r>
            <a:r>
              <a:rPr lang="en-GB" sz="4400" dirty="0"/>
              <a:t>   +  </a:t>
            </a:r>
            <a:r>
              <a:rPr lang="en-GB" sz="4400" dirty="0">
                <a:solidFill>
                  <a:srgbClr val="FF0000"/>
                </a:solidFill>
              </a:rPr>
              <a:t> 2 </a:t>
            </a:r>
            <a:r>
              <a:rPr lang="en-GB" sz="4400" dirty="0"/>
              <a:t>HCl</a:t>
            </a:r>
            <a:r>
              <a:rPr lang="en-GB" sz="4400" baseline="-25000" dirty="0"/>
              <a:t>(</a:t>
            </a:r>
            <a:r>
              <a:rPr lang="en-GB" sz="4400" baseline="-25000" dirty="0" err="1"/>
              <a:t>aq</a:t>
            </a:r>
            <a:r>
              <a:rPr lang="en-GB" sz="4400" baseline="-25000" dirty="0"/>
              <a:t>)</a:t>
            </a:r>
            <a:r>
              <a:rPr lang="en-GB" sz="4400" dirty="0"/>
              <a:t>   </a:t>
            </a:r>
            <a:r>
              <a:rPr lang="en-GB" sz="4400" dirty="0">
                <a:sym typeface="Wingdings" panose="05000000000000000000" pitchFamily="2" charset="2"/>
              </a:rPr>
              <a:t>  </a:t>
            </a:r>
            <a:r>
              <a:rPr lang="en-GB" sz="4400" dirty="0">
                <a:solidFill>
                  <a:srgbClr val="FF0000"/>
                </a:solidFill>
                <a:sym typeface="Wingdings" panose="05000000000000000000" pitchFamily="2" charset="2"/>
              </a:rPr>
              <a:t> 1 </a:t>
            </a:r>
            <a:r>
              <a:rPr lang="en-GB" sz="4400" dirty="0">
                <a:sym typeface="Wingdings" panose="05000000000000000000" pitchFamily="2" charset="2"/>
              </a:rPr>
              <a:t>MgCl</a:t>
            </a:r>
            <a:r>
              <a:rPr lang="en-GB" sz="4400" baseline="-25000" dirty="0">
                <a:sym typeface="Wingdings" panose="05000000000000000000" pitchFamily="2" charset="2"/>
              </a:rPr>
              <a:t>2 (s)  </a:t>
            </a:r>
            <a:r>
              <a:rPr lang="en-GB" sz="4400" dirty="0">
                <a:sym typeface="Wingdings" panose="05000000000000000000" pitchFamily="2" charset="2"/>
              </a:rPr>
              <a:t> +  </a:t>
            </a:r>
            <a:r>
              <a:rPr lang="en-GB" sz="4400" dirty="0">
                <a:solidFill>
                  <a:srgbClr val="FF0000"/>
                </a:solidFill>
                <a:sym typeface="Wingdings" panose="05000000000000000000" pitchFamily="2" charset="2"/>
              </a:rPr>
              <a:t> 1 </a:t>
            </a:r>
            <a:r>
              <a:rPr lang="en-GB" sz="4400" dirty="0">
                <a:sym typeface="Wingdings" panose="05000000000000000000" pitchFamily="2" charset="2"/>
              </a:rPr>
              <a:t>H</a:t>
            </a:r>
            <a:r>
              <a:rPr lang="en-GB" sz="4400" baseline="-25000" dirty="0">
                <a:sym typeface="Wingdings" panose="05000000000000000000" pitchFamily="2" charset="2"/>
              </a:rPr>
              <a:t>2 (g)</a:t>
            </a:r>
            <a:endParaRPr lang="en-GB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197964" y="2372194"/>
            <a:ext cx="11899540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/>
              <a:t>Q. </a:t>
            </a:r>
            <a:r>
              <a:rPr lang="en-GB" sz="2800" dirty="0"/>
              <a:t>Why would knowing the molar (</a:t>
            </a:r>
            <a:r>
              <a:rPr lang="en-GB" sz="2800" dirty="0">
                <a:solidFill>
                  <a:srgbClr val="7030A0"/>
                </a:solidFill>
              </a:rPr>
              <a:t>stoichiometric</a:t>
            </a:r>
            <a:r>
              <a:rPr lang="en-GB" sz="2800" dirty="0"/>
              <a:t>) ratio be useful for the chemist </a:t>
            </a:r>
            <a:br>
              <a:rPr lang="en-GB" sz="2800" dirty="0"/>
            </a:br>
            <a:r>
              <a:rPr lang="en-GB" sz="2800" dirty="0"/>
              <a:t>whom is trying to conduct this reaction?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42447" y="3639670"/>
            <a:ext cx="4971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accent6">
                    <a:lumMod val="50000"/>
                  </a:schemeClr>
                </a:solidFill>
              </a:rPr>
              <a:t>Because Mass = M</a:t>
            </a:r>
            <a:r>
              <a:rPr lang="en-GB" sz="3600" b="1" baseline="-25000" dirty="0">
                <a:solidFill>
                  <a:schemeClr val="accent6">
                    <a:lumMod val="50000"/>
                  </a:schemeClr>
                </a:solidFill>
              </a:rPr>
              <a:t>r</a:t>
            </a:r>
            <a:r>
              <a:rPr lang="en-GB" sz="3600" b="1" dirty="0">
                <a:solidFill>
                  <a:schemeClr val="accent6">
                    <a:lumMod val="50000"/>
                  </a:schemeClr>
                </a:solidFill>
              </a:rPr>
              <a:t> x mol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8862" y="4599370"/>
            <a:ext cx="111777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So we can calculate the mass of product that should be produced!</a:t>
            </a:r>
          </a:p>
          <a:p>
            <a:pPr algn="ctr"/>
            <a:r>
              <a:rPr lang="en-GB" sz="3200" dirty="0"/>
              <a:t>or</a:t>
            </a:r>
          </a:p>
          <a:p>
            <a:pPr algn="ctr"/>
            <a:r>
              <a:rPr lang="en-GB" sz="3200" dirty="0">
                <a:solidFill>
                  <a:srgbClr val="FF0000"/>
                </a:solidFill>
              </a:rPr>
              <a:t>We can calculate the mass of reactant needed!</a:t>
            </a:r>
          </a:p>
        </p:txBody>
      </p:sp>
    </p:spTree>
    <p:extLst>
      <p:ext uri="{BB962C8B-B14F-4D97-AF65-F5344CB8AC3E}">
        <p14:creationId xmlns:p14="http://schemas.microsoft.com/office/powerpoint/2010/main" val="158329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GB" sz="4800" dirty="0"/>
              <a:t>Calculating the mass of a product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986" y="1177620"/>
            <a:ext cx="11663493" cy="991839"/>
          </a:xfrm>
        </p:spPr>
        <p:txBody>
          <a:bodyPr>
            <a:normAutofit/>
          </a:bodyPr>
          <a:lstStyle/>
          <a:p>
            <a:pPr algn="l"/>
            <a:endParaRPr lang="en-GB" b="1" dirty="0"/>
          </a:p>
          <a:p>
            <a:pPr algn="l"/>
            <a:endParaRPr lang="en-GB" b="1" dirty="0"/>
          </a:p>
          <a:p>
            <a:pPr algn="l"/>
            <a:endParaRPr lang="en-GB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107166" y="2077126"/>
            <a:ext cx="99776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 Mg</a:t>
            </a:r>
            <a:r>
              <a:rPr lang="en-GB" sz="4400" baseline="-25000" dirty="0"/>
              <a:t>(s)</a:t>
            </a:r>
            <a:r>
              <a:rPr lang="en-GB" sz="4400" dirty="0"/>
              <a:t>   +   2 HCl</a:t>
            </a:r>
            <a:r>
              <a:rPr lang="en-GB" sz="4400" baseline="-25000" dirty="0"/>
              <a:t>(</a:t>
            </a:r>
            <a:r>
              <a:rPr lang="en-GB" sz="4400" baseline="-25000" dirty="0" err="1"/>
              <a:t>aq</a:t>
            </a:r>
            <a:r>
              <a:rPr lang="en-GB" sz="4400" baseline="-25000" dirty="0"/>
              <a:t>)</a:t>
            </a:r>
            <a:r>
              <a:rPr lang="en-GB" sz="4400" dirty="0"/>
              <a:t>   </a:t>
            </a:r>
            <a:r>
              <a:rPr lang="en-GB" sz="4400" dirty="0">
                <a:sym typeface="Wingdings" panose="05000000000000000000" pitchFamily="2" charset="2"/>
              </a:rPr>
              <a:t>    MgCl</a:t>
            </a:r>
            <a:r>
              <a:rPr lang="en-GB" sz="4400" baseline="-25000" dirty="0">
                <a:sym typeface="Wingdings" panose="05000000000000000000" pitchFamily="2" charset="2"/>
              </a:rPr>
              <a:t>2 (s)  </a:t>
            </a:r>
            <a:r>
              <a:rPr lang="en-GB" sz="4400" dirty="0">
                <a:sym typeface="Wingdings" panose="05000000000000000000" pitchFamily="2" charset="2"/>
              </a:rPr>
              <a:t> +    H</a:t>
            </a:r>
            <a:r>
              <a:rPr lang="en-GB" sz="4400" baseline="-25000" dirty="0">
                <a:sym typeface="Wingdings" panose="05000000000000000000" pitchFamily="2" charset="2"/>
              </a:rPr>
              <a:t>2 (g)</a:t>
            </a:r>
            <a:endParaRPr lang="en-GB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69774" y="1163193"/>
            <a:ext cx="11334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Q1. A student has 12g of magnesium (Mg) , what mass of magnesium chloride (MgCl</a:t>
            </a:r>
            <a:r>
              <a:rPr lang="en-GB" sz="2000" b="1" baseline="-25000" dirty="0"/>
              <a:t>2</a:t>
            </a:r>
            <a:r>
              <a:rPr lang="en-GB" sz="2000" b="1" dirty="0"/>
              <a:t>) will they produce?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94330" y="1723183"/>
            <a:ext cx="360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53436" y="1719345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98659" y="1715507"/>
            <a:ext cx="360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932894" y="1728310"/>
            <a:ext cx="360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</a:t>
            </a:r>
          </a:p>
        </p:txBody>
      </p:sp>
      <p:sp>
        <p:nvSpPr>
          <p:cNvPr id="9" name="Rectangle 8"/>
          <p:cNvSpPr/>
          <p:nvPr/>
        </p:nvSpPr>
        <p:spPr>
          <a:xfrm>
            <a:off x="3092824" y="1228164"/>
            <a:ext cx="1855695" cy="317209"/>
          </a:xfrm>
          <a:prstGeom prst="rect">
            <a:avLst/>
          </a:prstGeom>
          <a:solidFill>
            <a:schemeClr val="accent6">
              <a:alpha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6470868" y="1217488"/>
            <a:ext cx="3040685" cy="317209"/>
          </a:xfrm>
          <a:prstGeom prst="rect">
            <a:avLst/>
          </a:prstGeom>
          <a:solidFill>
            <a:srgbClr val="FFE699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15986" y="3058924"/>
            <a:ext cx="153439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Mass:</a:t>
            </a:r>
          </a:p>
          <a:p>
            <a:r>
              <a:rPr lang="en-GB" sz="2800" b="1" dirty="0">
                <a:latin typeface="Bradley Hand ITC" panose="03070402050302030203" pitchFamily="66" charset="0"/>
              </a:rPr>
              <a:t>M</a:t>
            </a:r>
            <a:r>
              <a:rPr lang="en-GB" sz="2800" b="1" baseline="-25000" dirty="0">
                <a:latin typeface="Bradley Hand ITC" panose="03070402050302030203" pitchFamily="66" charset="0"/>
              </a:rPr>
              <a:t>r</a:t>
            </a:r>
            <a:r>
              <a:rPr lang="en-GB" sz="2800" b="1" dirty="0">
                <a:latin typeface="Bradley Hand ITC" panose="03070402050302030203" pitchFamily="66" charset="0"/>
              </a:rPr>
              <a:t> (Mg)</a:t>
            </a:r>
            <a:r>
              <a:rPr lang="en-GB" sz="2800" b="1" baseline="-25000" dirty="0">
                <a:latin typeface="Bradley Hand ITC" panose="03070402050302030203" pitchFamily="66" charset="0"/>
              </a:rPr>
              <a:t>:</a:t>
            </a:r>
            <a:endParaRPr lang="en-GB" sz="2800" b="1" dirty="0">
              <a:latin typeface="Bradley Hand ITC" panose="03070402050302030203" pitchFamily="66" charset="0"/>
            </a:endParaRPr>
          </a:p>
          <a:p>
            <a:r>
              <a:rPr lang="en-GB" sz="2800" b="1" dirty="0">
                <a:latin typeface="Bradley Hand ITC" panose="03070402050302030203" pitchFamily="66" charset="0"/>
              </a:rPr>
              <a:t>Mol: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20316" y="3044943"/>
            <a:ext cx="199766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Mass:</a:t>
            </a:r>
          </a:p>
          <a:p>
            <a:r>
              <a:rPr lang="en-GB" sz="2800" b="1" dirty="0">
                <a:latin typeface="Bradley Hand ITC" panose="03070402050302030203" pitchFamily="66" charset="0"/>
              </a:rPr>
              <a:t>M</a:t>
            </a:r>
            <a:r>
              <a:rPr lang="en-GB" sz="2800" b="1" baseline="-25000" dirty="0">
                <a:latin typeface="Bradley Hand ITC" panose="03070402050302030203" pitchFamily="66" charset="0"/>
              </a:rPr>
              <a:t>r</a:t>
            </a:r>
            <a:r>
              <a:rPr lang="en-GB" sz="2800" b="1" dirty="0">
                <a:latin typeface="Bradley Hand ITC" panose="03070402050302030203" pitchFamily="66" charset="0"/>
              </a:rPr>
              <a:t> (MgCl</a:t>
            </a:r>
            <a:r>
              <a:rPr lang="en-GB" sz="2800" b="1" baseline="-25000" dirty="0">
                <a:latin typeface="Bradley Hand ITC" panose="03070402050302030203" pitchFamily="66" charset="0"/>
              </a:rPr>
              <a:t>2</a:t>
            </a:r>
            <a:r>
              <a:rPr lang="en-GB" sz="2800" b="1" dirty="0">
                <a:latin typeface="Bradley Hand ITC" panose="03070402050302030203" pitchFamily="66" charset="0"/>
              </a:rPr>
              <a:t>)</a:t>
            </a:r>
            <a:r>
              <a:rPr lang="en-GB" sz="2800" b="1" baseline="-25000" dirty="0">
                <a:latin typeface="Bradley Hand ITC" panose="03070402050302030203" pitchFamily="66" charset="0"/>
              </a:rPr>
              <a:t>:</a:t>
            </a:r>
            <a:endParaRPr lang="en-GB" sz="2800" b="1" dirty="0">
              <a:latin typeface="Bradley Hand ITC" panose="03070402050302030203" pitchFamily="66" charset="0"/>
            </a:endParaRPr>
          </a:p>
          <a:p>
            <a:r>
              <a:rPr lang="en-GB" sz="2800" b="1" dirty="0">
                <a:latin typeface="Bradley Hand ITC" panose="03070402050302030203" pitchFamily="66" charset="0"/>
              </a:rPr>
              <a:t>Mol: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87574" y="3044943"/>
            <a:ext cx="865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12 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87574" y="3504929"/>
            <a:ext cx="1630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24 g/mol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2087574" y="3549963"/>
            <a:ext cx="172242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2607026" y="3136404"/>
            <a:ext cx="295835" cy="325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652350" y="3610902"/>
            <a:ext cx="295835" cy="325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076905" y="3951435"/>
            <a:ext cx="1326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0.5 mol</a:t>
            </a:r>
          </a:p>
        </p:txBody>
      </p:sp>
      <p:sp>
        <p:nvSpPr>
          <p:cNvPr id="24" name="Oval 23"/>
          <p:cNvSpPr/>
          <p:nvPr/>
        </p:nvSpPr>
        <p:spPr>
          <a:xfrm>
            <a:off x="1631577" y="1746425"/>
            <a:ext cx="447032" cy="4752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7112623" y="1735255"/>
            <a:ext cx="447032" cy="4752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2087574" y="3964915"/>
            <a:ext cx="1326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0.5 mol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863417" y="3536578"/>
            <a:ext cx="44999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Bradley Hand ITC" panose="03070402050302030203" pitchFamily="66" charset="0"/>
              </a:rPr>
              <a:t>24 (Mg) + (2 x 35.5 (Cl)) = 95 g/mol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88797" y="4694469"/>
            <a:ext cx="5081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Bradley Hand ITC" panose="03070402050302030203" pitchFamily="66" charset="0"/>
              </a:rPr>
              <a:t>Mass = M</a:t>
            </a:r>
            <a:r>
              <a:rPr lang="en-GB" sz="2400" b="1" baseline="-25000" dirty="0">
                <a:latin typeface="Bradley Hand ITC" panose="03070402050302030203" pitchFamily="66" charset="0"/>
              </a:rPr>
              <a:t>r</a:t>
            </a:r>
            <a:r>
              <a:rPr lang="en-GB" sz="2400" b="1" dirty="0">
                <a:latin typeface="Bradley Hand ITC" panose="03070402050302030203" pitchFamily="66" charset="0"/>
              </a:rPr>
              <a:t> x mol</a:t>
            </a:r>
          </a:p>
          <a:p>
            <a:r>
              <a:rPr lang="en-GB" sz="2400" b="1" dirty="0">
                <a:latin typeface="Bradley Hand ITC" panose="03070402050302030203" pitchFamily="66" charset="0"/>
              </a:rPr>
              <a:t>Mass = 95 g/mol x 0.5 mol = 47.5 g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425772" y="5042197"/>
            <a:ext cx="1144865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47.5g</a:t>
            </a:r>
          </a:p>
        </p:txBody>
      </p:sp>
    </p:spTree>
    <p:extLst>
      <p:ext uri="{BB962C8B-B14F-4D97-AF65-F5344CB8AC3E}">
        <p14:creationId xmlns:p14="http://schemas.microsoft.com/office/powerpoint/2010/main" val="108355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6 L 0.40313 -0.00046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5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-0.28203 -0.2963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02" y="-14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6" grpId="0"/>
      <p:bldP spid="17" grpId="0"/>
      <p:bldP spid="18" grpId="0"/>
      <p:bldP spid="19" grpId="0"/>
      <p:bldP spid="26" grpId="0"/>
      <p:bldP spid="24" grpId="0" animBg="1"/>
      <p:bldP spid="29" grpId="0" animBg="1"/>
      <p:bldP spid="30" grpId="0"/>
      <p:bldP spid="30" grpId="1"/>
      <p:bldP spid="31" grpId="0"/>
      <p:bldP spid="32" grpId="0" build="p"/>
      <p:bldP spid="33" grpId="0" animBg="1"/>
      <p:bldP spid="3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GB" sz="4800" dirty="0"/>
              <a:t>Calculating the mass of a product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986" y="1177620"/>
            <a:ext cx="11663493" cy="991839"/>
          </a:xfrm>
        </p:spPr>
        <p:txBody>
          <a:bodyPr>
            <a:normAutofit/>
          </a:bodyPr>
          <a:lstStyle/>
          <a:p>
            <a:pPr algn="l"/>
            <a:endParaRPr lang="en-GB" b="1" dirty="0"/>
          </a:p>
          <a:p>
            <a:pPr algn="l"/>
            <a:endParaRPr lang="en-GB" b="1" dirty="0"/>
          </a:p>
          <a:p>
            <a:pPr algn="l"/>
            <a:endParaRPr lang="en-GB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107166" y="2077126"/>
            <a:ext cx="67714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 4 Na +     O</a:t>
            </a:r>
            <a:r>
              <a:rPr lang="en-GB" sz="4400" baseline="-25000" dirty="0"/>
              <a:t>2</a:t>
            </a:r>
            <a:r>
              <a:rPr lang="en-GB" sz="4400" dirty="0"/>
              <a:t> </a:t>
            </a:r>
            <a:r>
              <a:rPr lang="en-GB" sz="4400" baseline="-25000" dirty="0"/>
              <a:t>(</a:t>
            </a:r>
            <a:r>
              <a:rPr lang="en-GB" sz="4400" baseline="-25000" dirty="0" err="1"/>
              <a:t>aq</a:t>
            </a:r>
            <a:r>
              <a:rPr lang="en-GB" sz="4400" baseline="-25000" dirty="0"/>
              <a:t>)</a:t>
            </a:r>
            <a:r>
              <a:rPr lang="en-GB" sz="4400" dirty="0"/>
              <a:t>   </a:t>
            </a:r>
            <a:r>
              <a:rPr lang="en-GB" sz="4400" dirty="0">
                <a:sym typeface="Wingdings" panose="05000000000000000000" pitchFamily="2" charset="2"/>
              </a:rPr>
              <a:t>    2 Na</a:t>
            </a:r>
            <a:r>
              <a:rPr lang="en-GB" sz="4400" baseline="-25000" dirty="0">
                <a:sym typeface="Wingdings" panose="05000000000000000000" pitchFamily="2" charset="2"/>
              </a:rPr>
              <a:t>2</a:t>
            </a:r>
            <a:r>
              <a:rPr lang="en-GB" sz="4400" dirty="0">
                <a:sym typeface="Wingdings" panose="05000000000000000000" pitchFamily="2" charset="2"/>
              </a:rPr>
              <a:t>O</a:t>
            </a:r>
            <a:endParaRPr lang="en-GB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69774" y="1163193"/>
            <a:ext cx="9984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Q2. A student has 80g of Sodium (Na) , what mass of sodium oxide (Na</a:t>
            </a:r>
            <a:r>
              <a:rPr lang="en-GB" sz="2000" b="1" baseline="-25000" dirty="0"/>
              <a:t>2</a:t>
            </a:r>
            <a:r>
              <a:rPr lang="en-GB" sz="2000" b="1" dirty="0"/>
              <a:t>O) will they produce?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94330" y="1723183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53436" y="1719345"/>
            <a:ext cx="360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56612" y="1716328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2</a:t>
            </a:r>
          </a:p>
        </p:txBody>
      </p:sp>
      <p:sp>
        <p:nvSpPr>
          <p:cNvPr id="9" name="Rectangle 8"/>
          <p:cNvSpPr/>
          <p:nvPr/>
        </p:nvSpPr>
        <p:spPr>
          <a:xfrm>
            <a:off x="3092824" y="1228164"/>
            <a:ext cx="1344705" cy="317209"/>
          </a:xfrm>
          <a:prstGeom prst="rect">
            <a:avLst/>
          </a:prstGeom>
          <a:solidFill>
            <a:schemeClr val="accent6">
              <a:alpha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989033" y="1217189"/>
            <a:ext cx="2267462" cy="317209"/>
          </a:xfrm>
          <a:prstGeom prst="rect">
            <a:avLst/>
          </a:prstGeom>
          <a:solidFill>
            <a:srgbClr val="FFE699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15986" y="3058924"/>
            <a:ext cx="147027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Mass:</a:t>
            </a:r>
          </a:p>
          <a:p>
            <a:r>
              <a:rPr lang="en-GB" sz="2800" b="1" dirty="0">
                <a:latin typeface="Bradley Hand ITC" panose="03070402050302030203" pitchFamily="66" charset="0"/>
              </a:rPr>
              <a:t>M</a:t>
            </a:r>
            <a:r>
              <a:rPr lang="en-GB" sz="2800" b="1" baseline="-25000" dirty="0">
                <a:latin typeface="Bradley Hand ITC" panose="03070402050302030203" pitchFamily="66" charset="0"/>
              </a:rPr>
              <a:t>r</a:t>
            </a:r>
            <a:r>
              <a:rPr lang="en-GB" sz="2800" b="1" dirty="0">
                <a:latin typeface="Bradley Hand ITC" panose="03070402050302030203" pitchFamily="66" charset="0"/>
              </a:rPr>
              <a:t> (Na)</a:t>
            </a:r>
            <a:r>
              <a:rPr lang="en-GB" sz="2800" b="1" baseline="-25000" dirty="0">
                <a:latin typeface="Bradley Hand ITC" panose="03070402050302030203" pitchFamily="66" charset="0"/>
              </a:rPr>
              <a:t>:</a:t>
            </a:r>
            <a:endParaRPr lang="en-GB" sz="2800" b="1" dirty="0">
              <a:latin typeface="Bradley Hand ITC" panose="03070402050302030203" pitchFamily="66" charset="0"/>
            </a:endParaRPr>
          </a:p>
          <a:p>
            <a:r>
              <a:rPr lang="en-GB" sz="2800" b="1" dirty="0">
                <a:latin typeface="Bradley Hand ITC" panose="03070402050302030203" pitchFamily="66" charset="0"/>
              </a:rPr>
              <a:t>Mol: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20316" y="3044943"/>
            <a:ext cx="185659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Mass:</a:t>
            </a:r>
          </a:p>
          <a:p>
            <a:r>
              <a:rPr lang="en-GB" sz="2800" b="1" dirty="0">
                <a:latin typeface="Bradley Hand ITC" panose="03070402050302030203" pitchFamily="66" charset="0"/>
              </a:rPr>
              <a:t>M</a:t>
            </a:r>
            <a:r>
              <a:rPr lang="en-GB" sz="2800" b="1" baseline="-25000" dirty="0">
                <a:latin typeface="Bradley Hand ITC" panose="03070402050302030203" pitchFamily="66" charset="0"/>
              </a:rPr>
              <a:t>r</a:t>
            </a:r>
            <a:r>
              <a:rPr lang="en-GB" sz="2800" b="1" dirty="0">
                <a:latin typeface="Bradley Hand ITC" panose="03070402050302030203" pitchFamily="66" charset="0"/>
              </a:rPr>
              <a:t> (Na</a:t>
            </a:r>
            <a:r>
              <a:rPr lang="en-GB" sz="2800" b="1" baseline="-25000" dirty="0">
                <a:latin typeface="Bradley Hand ITC" panose="03070402050302030203" pitchFamily="66" charset="0"/>
              </a:rPr>
              <a:t>2</a:t>
            </a:r>
            <a:r>
              <a:rPr lang="en-GB" sz="2800" b="1" dirty="0">
                <a:latin typeface="Bradley Hand ITC" panose="03070402050302030203" pitchFamily="66" charset="0"/>
              </a:rPr>
              <a:t>O)</a:t>
            </a:r>
            <a:r>
              <a:rPr lang="en-GB" sz="2800" b="1" baseline="-25000" dirty="0">
                <a:latin typeface="Bradley Hand ITC" panose="03070402050302030203" pitchFamily="66" charset="0"/>
              </a:rPr>
              <a:t>:</a:t>
            </a:r>
            <a:endParaRPr lang="en-GB" sz="2800" b="1" dirty="0">
              <a:latin typeface="Bradley Hand ITC" panose="03070402050302030203" pitchFamily="66" charset="0"/>
            </a:endParaRPr>
          </a:p>
          <a:p>
            <a:r>
              <a:rPr lang="en-GB" sz="2800" b="1" dirty="0">
                <a:latin typeface="Bradley Hand ITC" panose="03070402050302030203" pitchFamily="66" charset="0"/>
              </a:rPr>
              <a:t>Mol: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87574" y="3044943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80 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87574" y="3504929"/>
            <a:ext cx="1608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23 g/mol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2087574" y="3549963"/>
            <a:ext cx="172242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2607026" y="3136404"/>
            <a:ext cx="295835" cy="325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652350" y="3610902"/>
            <a:ext cx="295835" cy="325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076905" y="3951435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3.48 mol</a:t>
            </a:r>
          </a:p>
        </p:txBody>
      </p:sp>
      <p:sp>
        <p:nvSpPr>
          <p:cNvPr id="24" name="Oval 23"/>
          <p:cNvSpPr/>
          <p:nvPr/>
        </p:nvSpPr>
        <p:spPr>
          <a:xfrm>
            <a:off x="1631577" y="1746425"/>
            <a:ext cx="447032" cy="4752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6870576" y="1736076"/>
            <a:ext cx="447032" cy="4752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2033718" y="3941748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1.74 mol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863417" y="3536578"/>
            <a:ext cx="41857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Bradley Hand ITC" panose="03070402050302030203" pitchFamily="66" charset="0"/>
              </a:rPr>
              <a:t>(2 x 23 (Na)) + 16 (O) = 62 g/mol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88797" y="4694469"/>
            <a:ext cx="54152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Bradley Hand ITC" panose="03070402050302030203" pitchFamily="66" charset="0"/>
              </a:rPr>
              <a:t>Mass = M</a:t>
            </a:r>
            <a:r>
              <a:rPr lang="en-GB" sz="2400" b="1" baseline="-25000" dirty="0">
                <a:latin typeface="Bradley Hand ITC" panose="03070402050302030203" pitchFamily="66" charset="0"/>
              </a:rPr>
              <a:t>r</a:t>
            </a:r>
            <a:r>
              <a:rPr lang="en-GB" sz="2400" b="1" dirty="0">
                <a:latin typeface="Bradley Hand ITC" panose="03070402050302030203" pitchFamily="66" charset="0"/>
              </a:rPr>
              <a:t> x mol</a:t>
            </a:r>
          </a:p>
          <a:p>
            <a:r>
              <a:rPr lang="en-GB" sz="2400" b="1" dirty="0">
                <a:latin typeface="Bradley Hand ITC" panose="03070402050302030203" pitchFamily="66" charset="0"/>
              </a:rPr>
              <a:t>Mass = 62 g/mol x 1.74 mol = 107.9 g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689510" y="5042197"/>
            <a:ext cx="1359668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107.9 g</a:t>
            </a:r>
          </a:p>
        </p:txBody>
      </p:sp>
    </p:spTree>
    <p:extLst>
      <p:ext uri="{BB962C8B-B14F-4D97-AF65-F5344CB8AC3E}">
        <p14:creationId xmlns:p14="http://schemas.microsoft.com/office/powerpoint/2010/main" val="110144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96296E-6 L 0.40312 -0.00046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5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3.7037E-7 L -0.28203 -0.2963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02" y="-14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6" grpId="0"/>
      <p:bldP spid="17" grpId="0"/>
      <p:bldP spid="18" grpId="0"/>
      <p:bldP spid="19" grpId="0"/>
      <p:bldP spid="26" grpId="0"/>
      <p:bldP spid="24" grpId="0" animBg="1"/>
      <p:bldP spid="29" grpId="0" animBg="1"/>
      <p:bldP spid="30" grpId="0"/>
      <p:bldP spid="30" grpId="1"/>
      <p:bldP spid="31" grpId="0"/>
      <p:bldP spid="32" grpId="0" build="p"/>
      <p:bldP spid="33" grpId="0" animBg="1"/>
      <p:bldP spid="3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GB" sz="4800" dirty="0"/>
              <a:t>Calculating the mass of a reactant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986" y="1177620"/>
            <a:ext cx="11663493" cy="991839"/>
          </a:xfrm>
        </p:spPr>
        <p:txBody>
          <a:bodyPr>
            <a:normAutofit/>
          </a:bodyPr>
          <a:lstStyle/>
          <a:p>
            <a:pPr algn="l"/>
            <a:endParaRPr lang="en-GB" b="1" dirty="0"/>
          </a:p>
          <a:p>
            <a:pPr algn="l"/>
            <a:endParaRPr lang="en-GB" b="1" dirty="0"/>
          </a:p>
          <a:p>
            <a:pPr algn="l"/>
            <a:endParaRPr lang="en-GB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107166" y="2077126"/>
            <a:ext cx="99517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 2 CO</a:t>
            </a:r>
            <a:r>
              <a:rPr lang="en-GB" sz="4400" baseline="-25000" dirty="0"/>
              <a:t>(g)</a:t>
            </a:r>
            <a:r>
              <a:rPr lang="en-GB" sz="4400" dirty="0"/>
              <a:t>                 +             O</a:t>
            </a:r>
            <a:r>
              <a:rPr lang="en-GB" sz="4400" baseline="-25000" dirty="0"/>
              <a:t>2</a:t>
            </a:r>
            <a:r>
              <a:rPr lang="en-GB" sz="4400" dirty="0"/>
              <a:t> </a:t>
            </a:r>
            <a:r>
              <a:rPr lang="en-GB" sz="4400" baseline="-25000" dirty="0"/>
              <a:t>(</a:t>
            </a:r>
            <a:r>
              <a:rPr lang="en-GB" sz="4400" baseline="-25000" dirty="0" err="1"/>
              <a:t>aq</a:t>
            </a:r>
            <a:r>
              <a:rPr lang="en-GB" sz="4400" baseline="-25000" dirty="0"/>
              <a:t>)</a:t>
            </a:r>
            <a:r>
              <a:rPr lang="en-GB" sz="4400" dirty="0"/>
              <a:t>   </a:t>
            </a:r>
            <a:r>
              <a:rPr lang="en-GB" sz="4400" dirty="0">
                <a:sym typeface="Wingdings" panose="05000000000000000000" pitchFamily="2" charset="2"/>
              </a:rPr>
              <a:t>    2 CO</a:t>
            </a:r>
            <a:r>
              <a:rPr lang="en-GB" sz="4400" baseline="-25000" dirty="0">
                <a:sym typeface="Wingdings" panose="05000000000000000000" pitchFamily="2" charset="2"/>
              </a:rPr>
              <a:t>2</a:t>
            </a:r>
            <a:endParaRPr lang="en-GB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273136" y="1153720"/>
            <a:ext cx="11488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Q3. Mr Tull had 50g of carbon monoxide, how many grams of oxygen are needed to convert it fully to CO</a:t>
            </a:r>
            <a:r>
              <a:rPr lang="en-GB" sz="2000" b="1" baseline="-25000" dirty="0"/>
              <a:t>2</a:t>
            </a:r>
            <a:r>
              <a:rPr lang="en-GB" sz="2000" b="1" dirty="0"/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94330" y="1723183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34830" y="1756565"/>
            <a:ext cx="360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134050" y="1717383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2</a:t>
            </a:r>
          </a:p>
        </p:txBody>
      </p:sp>
      <p:sp>
        <p:nvSpPr>
          <p:cNvPr id="9" name="Rectangle 8"/>
          <p:cNvSpPr/>
          <p:nvPr/>
        </p:nvSpPr>
        <p:spPr>
          <a:xfrm>
            <a:off x="2754943" y="1217189"/>
            <a:ext cx="1852916" cy="317209"/>
          </a:xfrm>
          <a:prstGeom prst="rect">
            <a:avLst/>
          </a:prstGeom>
          <a:solidFill>
            <a:schemeClr val="accent6">
              <a:alpha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6851035" y="1228510"/>
            <a:ext cx="825879" cy="317209"/>
          </a:xfrm>
          <a:prstGeom prst="rect">
            <a:avLst/>
          </a:prstGeom>
          <a:solidFill>
            <a:srgbClr val="FFE699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15986" y="3058924"/>
            <a:ext cx="148790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Mass:</a:t>
            </a:r>
          </a:p>
          <a:p>
            <a:r>
              <a:rPr lang="en-GB" sz="2800" b="1" dirty="0">
                <a:latin typeface="Bradley Hand ITC" panose="03070402050302030203" pitchFamily="66" charset="0"/>
              </a:rPr>
              <a:t>M</a:t>
            </a:r>
            <a:r>
              <a:rPr lang="en-GB" sz="2800" b="1" baseline="-25000" dirty="0">
                <a:latin typeface="Bradley Hand ITC" panose="03070402050302030203" pitchFamily="66" charset="0"/>
              </a:rPr>
              <a:t>r</a:t>
            </a:r>
            <a:r>
              <a:rPr lang="en-GB" sz="2800" b="1" dirty="0">
                <a:latin typeface="Bradley Hand ITC" panose="03070402050302030203" pitchFamily="66" charset="0"/>
              </a:rPr>
              <a:t> (CO)</a:t>
            </a:r>
            <a:r>
              <a:rPr lang="en-GB" sz="2800" b="1" baseline="-25000" dirty="0">
                <a:latin typeface="Bradley Hand ITC" panose="03070402050302030203" pitchFamily="66" charset="0"/>
              </a:rPr>
              <a:t>:</a:t>
            </a:r>
            <a:endParaRPr lang="en-GB" sz="2800" b="1" dirty="0">
              <a:latin typeface="Bradley Hand ITC" panose="03070402050302030203" pitchFamily="66" charset="0"/>
            </a:endParaRPr>
          </a:p>
          <a:p>
            <a:r>
              <a:rPr lang="en-GB" sz="2800" b="1" dirty="0">
                <a:latin typeface="Bradley Hand ITC" panose="03070402050302030203" pitchFamily="66" charset="0"/>
              </a:rPr>
              <a:t>Mol: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80095" y="3091619"/>
            <a:ext cx="140615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Mass:</a:t>
            </a:r>
          </a:p>
          <a:p>
            <a:r>
              <a:rPr lang="en-GB" sz="2800" b="1" dirty="0">
                <a:latin typeface="Bradley Hand ITC" panose="03070402050302030203" pitchFamily="66" charset="0"/>
              </a:rPr>
              <a:t>M</a:t>
            </a:r>
            <a:r>
              <a:rPr lang="en-GB" sz="2800" b="1" baseline="-25000" dirty="0">
                <a:latin typeface="Bradley Hand ITC" panose="03070402050302030203" pitchFamily="66" charset="0"/>
              </a:rPr>
              <a:t>r</a:t>
            </a:r>
            <a:r>
              <a:rPr lang="en-GB" sz="2800" b="1" dirty="0">
                <a:latin typeface="Bradley Hand ITC" panose="03070402050302030203" pitchFamily="66" charset="0"/>
              </a:rPr>
              <a:t> (O</a:t>
            </a:r>
            <a:r>
              <a:rPr lang="en-GB" sz="2800" b="1" baseline="-25000" dirty="0">
                <a:latin typeface="Bradley Hand ITC" panose="03070402050302030203" pitchFamily="66" charset="0"/>
              </a:rPr>
              <a:t>2</a:t>
            </a:r>
            <a:r>
              <a:rPr lang="en-GB" sz="2800" b="1" dirty="0">
                <a:latin typeface="Bradley Hand ITC" panose="03070402050302030203" pitchFamily="66" charset="0"/>
              </a:rPr>
              <a:t>)</a:t>
            </a:r>
            <a:r>
              <a:rPr lang="en-GB" sz="2800" b="1" baseline="-25000" dirty="0">
                <a:latin typeface="Bradley Hand ITC" panose="03070402050302030203" pitchFamily="66" charset="0"/>
              </a:rPr>
              <a:t>:</a:t>
            </a:r>
            <a:endParaRPr lang="en-GB" sz="2800" b="1" dirty="0">
              <a:latin typeface="Bradley Hand ITC" panose="03070402050302030203" pitchFamily="66" charset="0"/>
            </a:endParaRPr>
          </a:p>
          <a:p>
            <a:r>
              <a:rPr lang="en-GB" sz="2800" b="1" dirty="0">
                <a:latin typeface="Bradley Hand ITC" panose="03070402050302030203" pitchFamily="66" charset="0"/>
              </a:rPr>
              <a:t>Mol: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87574" y="3044943"/>
            <a:ext cx="8787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50 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87574" y="3504929"/>
            <a:ext cx="4562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12 (C) + 16 (O) = 28 g/mol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2087574" y="3549963"/>
            <a:ext cx="172242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2607026" y="3136404"/>
            <a:ext cx="295835" cy="325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588517" y="3566484"/>
            <a:ext cx="295835" cy="3257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076905" y="3951435"/>
            <a:ext cx="15279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1.79 mol</a:t>
            </a:r>
          </a:p>
        </p:txBody>
      </p:sp>
      <p:sp>
        <p:nvSpPr>
          <p:cNvPr id="24" name="Oval 23"/>
          <p:cNvSpPr/>
          <p:nvPr/>
        </p:nvSpPr>
        <p:spPr>
          <a:xfrm>
            <a:off x="1631577" y="1746425"/>
            <a:ext cx="447032" cy="4752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6991812" y="1756565"/>
            <a:ext cx="447032" cy="4752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1859907" y="3955200"/>
            <a:ext cx="1704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0.895 mol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301318" y="3566484"/>
            <a:ext cx="29450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Bradley Hand ITC" panose="03070402050302030203" pitchFamily="66" charset="0"/>
              </a:rPr>
              <a:t>(2 x 16 (O)) = 32 g/mol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58416" y="4781032"/>
            <a:ext cx="53719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Bradley Hand ITC" panose="03070402050302030203" pitchFamily="66" charset="0"/>
              </a:rPr>
              <a:t>Mass = M</a:t>
            </a:r>
            <a:r>
              <a:rPr lang="en-GB" sz="2400" b="1" baseline="-25000" dirty="0">
                <a:latin typeface="Bradley Hand ITC" panose="03070402050302030203" pitchFamily="66" charset="0"/>
              </a:rPr>
              <a:t>r</a:t>
            </a:r>
            <a:r>
              <a:rPr lang="en-GB" sz="2400" b="1" dirty="0">
                <a:latin typeface="Bradley Hand ITC" panose="03070402050302030203" pitchFamily="66" charset="0"/>
              </a:rPr>
              <a:t> x mol</a:t>
            </a:r>
          </a:p>
          <a:p>
            <a:r>
              <a:rPr lang="en-GB" sz="2400" b="1" dirty="0">
                <a:latin typeface="Bradley Hand ITC" panose="03070402050302030203" pitchFamily="66" charset="0"/>
              </a:rPr>
              <a:t>Mass = 32 g/mol x 0.895 mol = 28.6 g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894828" y="5042197"/>
            <a:ext cx="1359668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107.9 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792936" y="5102009"/>
            <a:ext cx="1186543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Bradley Hand ITC" panose="03070402050302030203" pitchFamily="66" charset="0"/>
              </a:rPr>
              <a:t>28.6 g</a:t>
            </a:r>
          </a:p>
        </p:txBody>
      </p:sp>
    </p:spTree>
    <p:extLst>
      <p:ext uri="{BB962C8B-B14F-4D97-AF65-F5344CB8AC3E}">
        <p14:creationId xmlns:p14="http://schemas.microsoft.com/office/powerpoint/2010/main" val="328796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81481E-6 L 0.45846 0.00139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1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44444E-6 L -0.26028 -0.2905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21" y="-1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6" grpId="0"/>
      <p:bldP spid="17" grpId="0"/>
      <p:bldP spid="18" grpId="0"/>
      <p:bldP spid="19" grpId="0"/>
      <p:bldP spid="26" grpId="0"/>
      <p:bldP spid="24" grpId="0" animBg="1"/>
      <p:bldP spid="29" grpId="0" animBg="1"/>
      <p:bldP spid="30" grpId="0"/>
      <p:bldP spid="30" grpId="1"/>
      <p:bldP spid="31" grpId="0"/>
      <p:bldP spid="32" grpId="0" build="p"/>
      <p:bldP spid="33" grpId="0" animBg="1"/>
      <p:bldP spid="27" grpId="0" animBg="1"/>
      <p:bldP spid="2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1612</Words>
  <Application>Microsoft Office PowerPoint</Application>
  <PresentationFormat>Widescreen</PresentationFormat>
  <Paragraphs>240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Bradley Hand ITC</vt:lpstr>
      <vt:lpstr>Calibri</vt:lpstr>
      <vt:lpstr>Calibri Light</vt:lpstr>
      <vt:lpstr>Wingdings</vt:lpstr>
      <vt:lpstr>Office Theme</vt:lpstr>
      <vt:lpstr>Amounts of Substances in Equations</vt:lpstr>
      <vt:lpstr>Progress Outcomes</vt:lpstr>
      <vt:lpstr>Coefficients</vt:lpstr>
      <vt:lpstr>Stoichiometric Coefficients</vt:lpstr>
      <vt:lpstr>Task: Molar Ratios</vt:lpstr>
      <vt:lpstr>Make the links!</vt:lpstr>
      <vt:lpstr>Calculating the mass of a product</vt:lpstr>
      <vt:lpstr>Calculating the mass of a product</vt:lpstr>
      <vt:lpstr>Calculating the mass of a reactant</vt:lpstr>
      <vt:lpstr>Task: Calculating the masses of products and reactants</vt:lpstr>
      <vt:lpstr>Task: Calculating the masses of products and reactants</vt:lpstr>
      <vt:lpstr>Task: Calculating the masses of products and reactants</vt:lpstr>
      <vt:lpstr>Task: Calculating the masses of products and reactants</vt:lpstr>
      <vt:lpstr>Task: Calculating the masses of products and reactants</vt:lpstr>
      <vt:lpstr>Plenary: Calculating the masses of products and reactants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Moles &amp; Equations</dc:title>
  <dc:creator>Lewis Tull</dc:creator>
  <cp:lastModifiedBy>Helen Bradford</cp:lastModifiedBy>
  <cp:revision>25</cp:revision>
  <dcterms:created xsi:type="dcterms:W3CDTF">2016-10-24T16:56:54Z</dcterms:created>
  <dcterms:modified xsi:type="dcterms:W3CDTF">2020-09-23T14:29:54Z</dcterms:modified>
</cp:coreProperties>
</file>