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5E8CB-A7AF-4078-BA04-5CC1F22C6AC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0A35F-30DC-4591-814A-DBC8A826C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0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6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0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4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8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80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61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5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1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3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6360-FB5E-4AA7-809F-AA81F915E66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9C8B-C686-4E18-8BC2-A23FD6457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3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Amounts of Substances in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61" y="1118897"/>
            <a:ext cx="5989738" cy="441455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Do Now: </a:t>
            </a:r>
            <a:r>
              <a:rPr lang="en-GB" dirty="0"/>
              <a:t>copy and balance the symbol equation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33014" y="-8173"/>
            <a:ext cx="1458986" cy="365125"/>
          </a:xfrm>
        </p:spPr>
        <p:txBody>
          <a:bodyPr/>
          <a:lstStyle/>
          <a:p>
            <a:fld id="{79840A70-89B8-42CE-927D-C64BB0ACC8EA}" type="datetime1">
              <a:rPr lang="en-GB" sz="2000" b="1" u="sng" smtClean="0">
                <a:solidFill>
                  <a:schemeClr val="tx1"/>
                </a:solidFill>
              </a:rPr>
              <a:t>23/09/2020</a:t>
            </a:fld>
            <a:endParaRPr lang="en-GB" sz="2000" b="1" u="sng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4335" y="1879134"/>
            <a:ext cx="9583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Mg</a:t>
            </a:r>
            <a:r>
              <a:rPr lang="en-GB" sz="4400" baseline="-25000" dirty="0"/>
              <a:t>(s)</a:t>
            </a:r>
            <a:r>
              <a:rPr lang="en-GB" sz="4400" dirty="0"/>
              <a:t>   +   __ HCl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 MgCl</a:t>
            </a:r>
            <a:r>
              <a:rPr lang="en-GB" sz="4400" baseline="-25000" dirty="0">
                <a:sym typeface="Wingdings" panose="05000000000000000000" pitchFamily="2" charset="2"/>
              </a:rPr>
              <a:t>2 (s)  </a:t>
            </a:r>
            <a:r>
              <a:rPr lang="en-GB" sz="4400" dirty="0">
                <a:sym typeface="Wingdings" panose="05000000000000000000" pitchFamily="2" charset="2"/>
              </a:rPr>
              <a:t> +   H</a:t>
            </a:r>
            <a:r>
              <a:rPr lang="en-GB" sz="4400" baseline="-25000" dirty="0">
                <a:sym typeface="Wingdings" panose="05000000000000000000" pitchFamily="2" charset="2"/>
              </a:rPr>
              <a:t>2 (g)</a:t>
            </a:r>
            <a:endParaRPr lang="en-GB" sz="4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261" y="4492670"/>
            <a:ext cx="10287699" cy="124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Extension: </a:t>
            </a:r>
            <a:r>
              <a:rPr lang="en-GB" dirty="0"/>
              <a:t>As the reaction proceeds, what would appear to happen to the mass?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24045" y="1879134"/>
            <a:ext cx="427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838" y="2967357"/>
            <a:ext cx="9605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Bradley Hand ITC" panose="03070402050302030203" pitchFamily="66" charset="0"/>
              </a:rPr>
              <a:t>Mg =</a:t>
            </a:r>
          </a:p>
          <a:p>
            <a:r>
              <a:rPr lang="en-GB" sz="2400" dirty="0">
                <a:latin typeface="Bradley Hand ITC" panose="03070402050302030203" pitchFamily="66" charset="0"/>
              </a:rPr>
              <a:t>H = </a:t>
            </a:r>
          </a:p>
          <a:p>
            <a:r>
              <a:rPr lang="en-GB" sz="2400" dirty="0">
                <a:latin typeface="Bradley Hand ITC" panose="03070402050302030203" pitchFamily="66" charset="0"/>
              </a:rPr>
              <a:t>Cl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0920" y="2952659"/>
            <a:ext cx="9605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Bradley Hand ITC" panose="03070402050302030203" pitchFamily="66" charset="0"/>
              </a:rPr>
              <a:t>Mg =</a:t>
            </a:r>
          </a:p>
          <a:p>
            <a:r>
              <a:rPr lang="en-GB" sz="2400" dirty="0">
                <a:latin typeface="Bradley Hand ITC" panose="03070402050302030203" pitchFamily="66" charset="0"/>
              </a:rPr>
              <a:t>H = </a:t>
            </a:r>
          </a:p>
          <a:p>
            <a:r>
              <a:rPr lang="en-GB" sz="2400" dirty="0">
                <a:latin typeface="Bradley Hand ITC" panose="03070402050302030203" pitchFamily="66" charset="0"/>
              </a:rPr>
              <a:t>Cl =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95999" y="1635853"/>
            <a:ext cx="0" cy="273481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3673" y="2709644"/>
            <a:ext cx="10838577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64524" y="2986089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64523" y="3355421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64523" y="372475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4354" y="2986089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84353" y="3355421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84353" y="372475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radley Hand ITC" panose="03070402050302030203" pitchFamily="66" charset="0"/>
              </a:rPr>
              <a:t>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539356" y="3531698"/>
            <a:ext cx="3775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02118" y="3355421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radley Hand ITC" panose="03070402050302030203" pitchFamily="66" charset="0"/>
              </a:rPr>
              <a:t>2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515563" y="3902361"/>
            <a:ext cx="3775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02118" y="3733359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87771" y="5373351"/>
            <a:ext cx="1001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The mass would appear to decrease as the gaseous hydrogen gas (H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2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) escapes. </a:t>
            </a:r>
          </a:p>
        </p:txBody>
      </p:sp>
      <p:sp>
        <p:nvSpPr>
          <p:cNvPr id="27" name="TextBox 2"/>
          <p:cNvSpPr txBox="1"/>
          <p:nvPr/>
        </p:nvSpPr>
        <p:spPr>
          <a:xfrm>
            <a:off x="-4061" y="6489209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3.2.2</a:t>
            </a:r>
          </a:p>
        </p:txBody>
      </p:sp>
    </p:spTree>
    <p:extLst>
      <p:ext uri="{BB962C8B-B14F-4D97-AF65-F5344CB8AC3E}">
        <p14:creationId xmlns:p14="http://schemas.microsoft.com/office/powerpoint/2010/main" val="302826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800" b="1" dirty="0"/>
              <a:t>Task: Calculating the masses of products and reactants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894828" y="5042197"/>
            <a:ext cx="135966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107.9 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0329" y="1154674"/>
            <a:ext cx="11833412" cy="287944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dirty="0"/>
              <a:t>Q4. 1000g of Iron oxide (Fe</a:t>
            </a:r>
            <a:r>
              <a:rPr lang="en-GB" baseline="-25000" dirty="0"/>
              <a:t>2</a:t>
            </a:r>
            <a:r>
              <a:rPr lang="en-GB" dirty="0"/>
              <a:t>O</a:t>
            </a:r>
            <a:r>
              <a:rPr lang="en-GB" baseline="-25000" dirty="0"/>
              <a:t>3</a:t>
            </a:r>
            <a:r>
              <a:rPr lang="en-GB" dirty="0"/>
              <a:t>) was fully converted to pure iron by reacting it with carbon in a blast furnace, how much iron (Fe) was produced?</a:t>
            </a:r>
          </a:p>
          <a:p>
            <a:r>
              <a:rPr lang="en-GB" sz="3500" dirty="0"/>
              <a:t>2 Fe</a:t>
            </a:r>
            <a:r>
              <a:rPr lang="en-GB" sz="3500" baseline="-25000" dirty="0"/>
              <a:t>2</a:t>
            </a:r>
            <a:r>
              <a:rPr lang="en-GB" sz="3500" dirty="0"/>
              <a:t>O</a:t>
            </a:r>
            <a:r>
              <a:rPr lang="en-GB" sz="3500" baseline="-25000" dirty="0"/>
              <a:t>3 (s)</a:t>
            </a:r>
            <a:r>
              <a:rPr lang="en-GB" sz="3500" dirty="0"/>
              <a:t> +  C </a:t>
            </a:r>
            <a:r>
              <a:rPr lang="en-GB" sz="3500" baseline="-25000" dirty="0"/>
              <a:t>(s)</a:t>
            </a:r>
            <a:r>
              <a:rPr lang="en-GB" sz="3500" dirty="0"/>
              <a:t> </a:t>
            </a:r>
            <a:r>
              <a:rPr lang="en-GB" sz="3500" dirty="0">
                <a:sym typeface="Wingdings" panose="05000000000000000000" pitchFamily="2" charset="2"/>
              </a:rPr>
              <a:t> 4 Fe</a:t>
            </a:r>
            <a:r>
              <a:rPr lang="en-GB" sz="3500" baseline="-25000" dirty="0">
                <a:sym typeface="Wingdings" panose="05000000000000000000" pitchFamily="2" charset="2"/>
              </a:rPr>
              <a:t> (s)</a:t>
            </a:r>
            <a:r>
              <a:rPr lang="en-GB" sz="3500" dirty="0">
                <a:sym typeface="Wingdings" panose="05000000000000000000" pitchFamily="2" charset="2"/>
              </a:rPr>
              <a:t> + 3 CO</a:t>
            </a:r>
            <a:r>
              <a:rPr lang="en-GB" sz="3500" baseline="-25000" dirty="0">
                <a:sym typeface="Wingdings" panose="05000000000000000000" pitchFamily="2" charset="2"/>
              </a:rPr>
              <a:t>2</a:t>
            </a:r>
            <a:r>
              <a:rPr lang="en-GB" sz="3500" dirty="0">
                <a:sym typeface="Wingdings" panose="05000000000000000000" pitchFamily="2" charset="2"/>
              </a:rPr>
              <a:t> </a:t>
            </a:r>
            <a:r>
              <a:rPr lang="en-GB" sz="3500" baseline="-25000" dirty="0">
                <a:sym typeface="Wingdings" panose="05000000000000000000" pitchFamily="2" charset="2"/>
              </a:rPr>
              <a:t>(g)</a:t>
            </a:r>
          </a:p>
          <a:p>
            <a:pPr algn="l"/>
            <a:br>
              <a:rPr lang="en-GB" dirty="0"/>
            </a:br>
            <a:r>
              <a:rPr lang="en-GB" dirty="0"/>
              <a:t>b) What mass of carbon is required to react with 1000g of iron oxide?</a:t>
            </a:r>
          </a:p>
          <a:p>
            <a:pPr algn="l"/>
            <a:r>
              <a:rPr lang="en-GB" dirty="0"/>
              <a:t>c) What appears to happen to the mass during this reaction and why?</a:t>
            </a:r>
          </a:p>
          <a:p>
            <a:endParaRPr lang="en-GB" dirty="0"/>
          </a:p>
        </p:txBody>
      </p:sp>
      <p:sp>
        <p:nvSpPr>
          <p:cNvPr id="36" name="Subtitle 3"/>
          <p:cNvSpPr txBox="1">
            <a:spLocks/>
          </p:cNvSpPr>
          <p:nvPr/>
        </p:nvSpPr>
        <p:spPr>
          <a:xfrm>
            <a:off x="179294" y="4106330"/>
            <a:ext cx="11833412" cy="25275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Q5. Extension</a:t>
            </a:r>
          </a:p>
          <a:p>
            <a:pPr algn="l"/>
            <a:r>
              <a:rPr lang="en-GB" dirty="0"/>
              <a:t>a) What mass of Aluminium is required to produce 500g of aluminium chloride?</a:t>
            </a:r>
          </a:p>
          <a:p>
            <a:r>
              <a:rPr lang="en-GB" sz="3500" dirty="0"/>
              <a:t>2 Al</a:t>
            </a:r>
            <a:r>
              <a:rPr lang="en-GB" sz="3500" baseline="-25000" dirty="0"/>
              <a:t>(s)</a:t>
            </a:r>
            <a:r>
              <a:rPr lang="en-GB" sz="3500" dirty="0"/>
              <a:t> + 3 Cl</a:t>
            </a:r>
            <a:r>
              <a:rPr lang="en-GB" sz="3500" baseline="-25000" dirty="0"/>
              <a:t>2 (g)</a:t>
            </a:r>
            <a:r>
              <a:rPr lang="en-GB" sz="3500" dirty="0"/>
              <a:t> </a:t>
            </a:r>
            <a:r>
              <a:rPr lang="en-GB" sz="3500" dirty="0">
                <a:sym typeface="Wingdings" panose="05000000000000000000" pitchFamily="2" charset="2"/>
              </a:rPr>
              <a:t> 2 AlCl</a:t>
            </a:r>
            <a:r>
              <a:rPr lang="en-GB" sz="3500" baseline="-25000" dirty="0">
                <a:sym typeface="Wingdings" panose="05000000000000000000" pitchFamily="2" charset="2"/>
              </a:rPr>
              <a:t>3</a:t>
            </a:r>
            <a:r>
              <a:rPr lang="en-GB" sz="3500" dirty="0">
                <a:sym typeface="Wingdings" panose="05000000000000000000" pitchFamily="2" charset="2"/>
              </a:rPr>
              <a:t> </a:t>
            </a:r>
            <a:r>
              <a:rPr lang="en-GB" sz="3500" baseline="-25000" dirty="0">
                <a:sym typeface="Wingdings" panose="05000000000000000000" pitchFamily="2" charset="2"/>
              </a:rPr>
              <a:t>(s)</a:t>
            </a:r>
          </a:p>
          <a:p>
            <a:pPr algn="l"/>
            <a:r>
              <a:rPr lang="en-GB" dirty="0"/>
              <a:t>b) What is the bonding in aluminium chloride? and explain what properties you would expect it to have.</a:t>
            </a:r>
          </a:p>
        </p:txBody>
      </p:sp>
    </p:spTree>
    <p:extLst>
      <p:ext uri="{BB962C8B-B14F-4D97-AF65-F5344CB8AC3E}">
        <p14:creationId xmlns:p14="http://schemas.microsoft.com/office/powerpoint/2010/main" val="76462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800" b="1" dirty="0"/>
              <a:t>Task: Calculating the masses of products and reactants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894828" y="5042197"/>
            <a:ext cx="135966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107.9 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1364" y="1136743"/>
            <a:ext cx="11833412" cy="55419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dirty="0"/>
              <a:t>Q4. 1000g of Iron oxide (Fe</a:t>
            </a:r>
            <a:r>
              <a:rPr lang="en-GB" baseline="-25000" dirty="0"/>
              <a:t>2</a:t>
            </a:r>
            <a:r>
              <a:rPr lang="en-GB" dirty="0"/>
              <a:t>O</a:t>
            </a:r>
            <a:r>
              <a:rPr lang="en-GB" baseline="-25000" dirty="0"/>
              <a:t>3</a:t>
            </a:r>
            <a:r>
              <a:rPr lang="en-GB" dirty="0"/>
              <a:t>) was fully converted to pure iron by reacting it with carbon in a blast furnace, how much iron (Fe) was produced?</a:t>
            </a:r>
          </a:p>
          <a:p>
            <a:pPr algn="l"/>
            <a:endParaRPr lang="en-GB" dirty="0"/>
          </a:p>
          <a:p>
            <a:r>
              <a:rPr lang="en-GB" sz="3500" dirty="0"/>
              <a:t>2 Fe</a:t>
            </a:r>
            <a:r>
              <a:rPr lang="en-GB" sz="3500" baseline="-25000" dirty="0"/>
              <a:t>2</a:t>
            </a:r>
            <a:r>
              <a:rPr lang="en-GB" sz="3500" dirty="0"/>
              <a:t>O</a:t>
            </a:r>
            <a:r>
              <a:rPr lang="en-GB" sz="3500" baseline="-25000" dirty="0"/>
              <a:t>3 (s)</a:t>
            </a:r>
            <a:r>
              <a:rPr lang="en-GB" sz="3500" dirty="0"/>
              <a:t> +  C </a:t>
            </a:r>
            <a:r>
              <a:rPr lang="en-GB" sz="3500" baseline="-25000" dirty="0"/>
              <a:t>(s)</a:t>
            </a:r>
            <a:r>
              <a:rPr lang="en-GB" sz="3500" dirty="0"/>
              <a:t> </a:t>
            </a:r>
            <a:r>
              <a:rPr lang="en-GB" sz="3500" dirty="0">
                <a:sym typeface="Wingdings" panose="05000000000000000000" pitchFamily="2" charset="2"/>
              </a:rPr>
              <a:t> 4 Fe</a:t>
            </a:r>
            <a:r>
              <a:rPr lang="en-GB" sz="3500" baseline="-25000" dirty="0">
                <a:sym typeface="Wingdings" panose="05000000000000000000" pitchFamily="2" charset="2"/>
              </a:rPr>
              <a:t> (s)</a:t>
            </a:r>
            <a:r>
              <a:rPr lang="en-GB" sz="3500" dirty="0">
                <a:sym typeface="Wingdings" panose="05000000000000000000" pitchFamily="2" charset="2"/>
              </a:rPr>
              <a:t> + 3 CO</a:t>
            </a:r>
            <a:r>
              <a:rPr lang="en-GB" sz="3500" baseline="-25000" dirty="0">
                <a:sym typeface="Wingdings" panose="05000000000000000000" pitchFamily="2" charset="2"/>
              </a:rPr>
              <a:t>2</a:t>
            </a:r>
            <a:r>
              <a:rPr lang="en-GB" sz="3500" dirty="0">
                <a:sym typeface="Wingdings" panose="05000000000000000000" pitchFamily="2" charset="2"/>
              </a:rPr>
              <a:t> </a:t>
            </a:r>
            <a:r>
              <a:rPr lang="en-GB" sz="3500" baseline="-25000" dirty="0">
                <a:sym typeface="Wingdings" panose="05000000000000000000" pitchFamily="2" charset="2"/>
              </a:rPr>
              <a:t>(g)</a:t>
            </a:r>
          </a:p>
          <a:p>
            <a:pPr algn="l"/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460377" y="1891553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0235" y="1888105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1938" y="1888105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39173" y="1888104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85365" y="1205904"/>
            <a:ext cx="2220469" cy="317209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312559" y="1523113"/>
            <a:ext cx="1151865" cy="317209"/>
          </a:xfrm>
          <a:prstGeom prst="rect">
            <a:avLst/>
          </a:prstGeom>
          <a:solidFill>
            <a:srgbClr val="FFE699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033835" y="3130642"/>
            <a:ext cx="18678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(Fe</a:t>
            </a:r>
            <a:r>
              <a:rPr lang="en-GB" sz="2800" b="1" baseline="-25000" dirty="0">
                <a:latin typeface="Bradley Hand ITC" panose="03070402050302030203" pitchFamily="66" charset="0"/>
              </a:rPr>
              <a:t>2</a:t>
            </a:r>
            <a:r>
              <a:rPr lang="en-GB" sz="2800" b="1" dirty="0">
                <a:latin typeface="Bradley Hand ITC" panose="03070402050302030203" pitchFamily="66" charset="0"/>
              </a:rPr>
              <a:t>O</a:t>
            </a:r>
            <a:r>
              <a:rPr lang="en-GB" sz="2800" b="1" baseline="-25000" dirty="0">
                <a:latin typeface="Bradley Hand ITC" panose="03070402050302030203" pitchFamily="66" charset="0"/>
              </a:rPr>
              <a:t>3</a:t>
            </a:r>
            <a:r>
              <a:rPr lang="en-GB" sz="2800" b="1" dirty="0">
                <a:latin typeface="Bradley Hand ITC" panose="03070402050302030203" pitchFamily="66" charset="0"/>
              </a:rPr>
              <a:t>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7884" y="3130641"/>
            <a:ext cx="13452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(Fe)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6547" y="3130641"/>
            <a:ext cx="1228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1000 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960" y="5042197"/>
            <a:ext cx="45929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(2 x 56 (Fe)) + (3 x 16 (O)) </a:t>
            </a:r>
            <a:br>
              <a:rPr lang="en-GB" sz="2800" b="1" dirty="0">
                <a:latin typeface="Bradley Hand ITC" panose="03070402050302030203" pitchFamily="66" charset="0"/>
              </a:rPr>
            </a:br>
            <a:r>
              <a:rPr lang="en-GB" sz="2800" b="1" dirty="0">
                <a:latin typeface="Bradley Hand ITC" panose="03070402050302030203" pitchFamily="66" charset="0"/>
              </a:rPr>
              <a:t>= 160 g/mol</a:t>
            </a:r>
          </a:p>
        </p:txBody>
      </p:sp>
      <p:cxnSp>
        <p:nvCxnSpPr>
          <p:cNvPr id="6" name="Connector: Elbow 5"/>
          <p:cNvCxnSpPr>
            <a:stCxn id="12" idx="1"/>
            <a:endCxn id="15" idx="1"/>
          </p:cNvCxnSpPr>
          <p:nvPr/>
        </p:nvCxnSpPr>
        <p:spPr>
          <a:xfrm rot="10800000" flipV="1">
            <a:off x="514961" y="3823139"/>
            <a:ext cx="518875" cy="1696111"/>
          </a:xfrm>
          <a:prstGeom prst="bentConnector3">
            <a:avLst>
              <a:gd name="adj1" fmla="val 14405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76547" y="3604777"/>
            <a:ext cx="1782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160 g/mol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6980" y="3635871"/>
            <a:ext cx="1722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650381" y="3217137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469325" y="3703494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85365" y="4021032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6.25 mol</a:t>
            </a:r>
          </a:p>
        </p:txBody>
      </p:sp>
      <p:sp>
        <p:nvSpPr>
          <p:cNvPr id="23" name="Oval 22"/>
          <p:cNvSpPr/>
          <p:nvPr/>
        </p:nvSpPr>
        <p:spPr>
          <a:xfrm>
            <a:off x="3432049" y="1952867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657316" y="1942871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868724" y="4021032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12.5 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65506" y="3535429"/>
            <a:ext cx="162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56 g/mol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75622" y="4798867"/>
            <a:ext cx="5147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Bradley Hand ITC" panose="03070402050302030203" pitchFamily="66" charset="0"/>
              </a:rPr>
              <a:t>Mass = M</a:t>
            </a:r>
            <a:r>
              <a:rPr lang="en-GB" sz="2400" b="1" baseline="-25000" dirty="0">
                <a:latin typeface="Bradley Hand ITC" panose="03070402050302030203" pitchFamily="66" charset="0"/>
              </a:rPr>
              <a:t>r</a:t>
            </a:r>
            <a:r>
              <a:rPr lang="en-GB" sz="2400" b="1" dirty="0">
                <a:latin typeface="Bradley Hand ITC" panose="03070402050302030203" pitchFamily="66" charset="0"/>
              </a:rPr>
              <a:t> x mol</a:t>
            </a:r>
          </a:p>
          <a:p>
            <a:r>
              <a:rPr lang="en-GB" sz="2400" b="1" dirty="0">
                <a:latin typeface="Bradley Hand ITC" panose="03070402050302030203" pitchFamily="66" charset="0"/>
              </a:rPr>
              <a:t>Mass = 56 g/mol x 12.5 mol = 700 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49670" y="5118471"/>
            <a:ext cx="109356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700 g</a:t>
            </a:r>
          </a:p>
        </p:txBody>
      </p:sp>
    </p:spTree>
    <p:extLst>
      <p:ext uri="{BB962C8B-B14F-4D97-AF65-F5344CB8AC3E}">
        <p14:creationId xmlns:p14="http://schemas.microsoft.com/office/powerpoint/2010/main" val="368322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3306 -0.0067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3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 0.00949 L -0.29088 -0.30324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41" y="-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8" grpId="0"/>
      <p:bldP spid="22" grpId="0"/>
      <p:bldP spid="23" grpId="0" animBg="1"/>
      <p:bldP spid="24" grpId="0" animBg="1"/>
      <p:bldP spid="25" grpId="0"/>
      <p:bldP spid="25" grpId="1"/>
      <p:bldP spid="26" grpId="0"/>
      <p:bldP spid="27" grpId="0" build="p"/>
      <p:bldP spid="28" grpId="0" animBg="1"/>
      <p:bldP spid="2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800" b="1" dirty="0"/>
              <a:t>Task: Calculating the masses of products and reactants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894828" y="5042197"/>
            <a:ext cx="135966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107.9 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1364" y="1136743"/>
            <a:ext cx="11833412" cy="55419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dirty="0"/>
              <a:t>b) What mass of carbon is required to react with 1000g of iron oxide?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r>
              <a:rPr lang="en-GB" sz="3500" dirty="0"/>
              <a:t>2 Fe</a:t>
            </a:r>
            <a:r>
              <a:rPr lang="en-GB" sz="3500" baseline="-25000" dirty="0"/>
              <a:t>2</a:t>
            </a:r>
            <a:r>
              <a:rPr lang="en-GB" sz="3500" dirty="0"/>
              <a:t>O</a:t>
            </a:r>
            <a:r>
              <a:rPr lang="en-GB" sz="3500" baseline="-25000" dirty="0"/>
              <a:t>3 (s)</a:t>
            </a:r>
            <a:r>
              <a:rPr lang="en-GB" sz="3500" dirty="0"/>
              <a:t>        +                  C </a:t>
            </a:r>
            <a:r>
              <a:rPr lang="en-GB" sz="3500" baseline="-25000" dirty="0"/>
              <a:t>(s)</a:t>
            </a:r>
            <a:r>
              <a:rPr lang="en-GB" sz="3500" dirty="0"/>
              <a:t> </a:t>
            </a:r>
            <a:r>
              <a:rPr lang="en-GB" sz="3500" dirty="0">
                <a:sym typeface="Wingdings" panose="05000000000000000000" pitchFamily="2" charset="2"/>
              </a:rPr>
              <a:t> 4 Fe</a:t>
            </a:r>
            <a:r>
              <a:rPr lang="en-GB" sz="3500" baseline="-25000" dirty="0">
                <a:sym typeface="Wingdings" panose="05000000000000000000" pitchFamily="2" charset="2"/>
              </a:rPr>
              <a:t> (s)</a:t>
            </a:r>
            <a:r>
              <a:rPr lang="en-GB" sz="3500" dirty="0">
                <a:sym typeface="Wingdings" panose="05000000000000000000" pitchFamily="2" charset="2"/>
              </a:rPr>
              <a:t> + 3 CO</a:t>
            </a:r>
            <a:r>
              <a:rPr lang="en-GB" sz="3500" baseline="-25000" dirty="0">
                <a:sym typeface="Wingdings" panose="05000000000000000000" pitchFamily="2" charset="2"/>
              </a:rPr>
              <a:t>2</a:t>
            </a:r>
            <a:r>
              <a:rPr lang="en-GB" sz="3500" dirty="0">
                <a:sym typeface="Wingdings" panose="05000000000000000000" pitchFamily="2" charset="2"/>
              </a:rPr>
              <a:t> </a:t>
            </a:r>
            <a:r>
              <a:rPr lang="en-GB" sz="3500" baseline="-25000" dirty="0">
                <a:sym typeface="Wingdings" panose="05000000000000000000" pitchFamily="2" charset="2"/>
              </a:rPr>
              <a:t>(g)</a:t>
            </a:r>
          </a:p>
          <a:p>
            <a:pPr algn="l"/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357843" y="1889085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72184" y="1926964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1348" y="1935880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28583" y="1935879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42287" y="1170841"/>
            <a:ext cx="1432771" cy="317209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25721" y="1176237"/>
            <a:ext cx="919503" cy="317209"/>
          </a:xfrm>
          <a:prstGeom prst="rect">
            <a:avLst/>
          </a:prstGeom>
          <a:solidFill>
            <a:srgbClr val="FFE699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033835" y="3130642"/>
            <a:ext cx="18678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(Fe</a:t>
            </a:r>
            <a:r>
              <a:rPr lang="en-GB" sz="2800" b="1" baseline="-25000" dirty="0">
                <a:latin typeface="Bradley Hand ITC" panose="03070402050302030203" pitchFamily="66" charset="0"/>
              </a:rPr>
              <a:t>2</a:t>
            </a:r>
            <a:r>
              <a:rPr lang="en-GB" sz="2800" b="1" dirty="0">
                <a:latin typeface="Bradley Hand ITC" panose="03070402050302030203" pitchFamily="66" charset="0"/>
              </a:rPr>
              <a:t>O</a:t>
            </a:r>
            <a:r>
              <a:rPr lang="en-GB" sz="2800" b="1" baseline="-25000" dirty="0">
                <a:latin typeface="Bradley Hand ITC" panose="03070402050302030203" pitchFamily="66" charset="0"/>
              </a:rPr>
              <a:t>3</a:t>
            </a:r>
            <a:r>
              <a:rPr lang="en-GB" sz="2800" b="1" dirty="0">
                <a:latin typeface="Bradley Hand ITC" panose="03070402050302030203" pitchFamily="66" charset="0"/>
              </a:rPr>
              <a:t>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7884" y="3130641"/>
            <a:ext cx="12378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(C)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6547" y="3130641"/>
            <a:ext cx="1228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1000 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960" y="5042197"/>
            <a:ext cx="45929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(2 x 56 (Fe)) + (3 x 16 (O)) </a:t>
            </a:r>
            <a:br>
              <a:rPr lang="en-GB" sz="2800" b="1" dirty="0">
                <a:latin typeface="Bradley Hand ITC" panose="03070402050302030203" pitchFamily="66" charset="0"/>
              </a:rPr>
            </a:br>
            <a:r>
              <a:rPr lang="en-GB" sz="2800" b="1" dirty="0">
                <a:latin typeface="Bradley Hand ITC" panose="03070402050302030203" pitchFamily="66" charset="0"/>
              </a:rPr>
              <a:t>= 160 g/mol</a:t>
            </a:r>
          </a:p>
        </p:txBody>
      </p:sp>
      <p:cxnSp>
        <p:nvCxnSpPr>
          <p:cNvPr id="6" name="Connector: Elbow 5"/>
          <p:cNvCxnSpPr>
            <a:stCxn id="12" idx="1"/>
            <a:endCxn id="15" idx="1"/>
          </p:cNvCxnSpPr>
          <p:nvPr/>
        </p:nvCxnSpPr>
        <p:spPr>
          <a:xfrm rot="10800000" flipV="1">
            <a:off x="514961" y="3823139"/>
            <a:ext cx="518875" cy="1696111"/>
          </a:xfrm>
          <a:prstGeom prst="bentConnector3">
            <a:avLst>
              <a:gd name="adj1" fmla="val 14405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76547" y="3604777"/>
            <a:ext cx="1782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160 g/mol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6980" y="3635871"/>
            <a:ext cx="1722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650381" y="3217137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469325" y="3703494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85365" y="4021032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6.25 mol</a:t>
            </a:r>
          </a:p>
        </p:txBody>
      </p:sp>
      <p:sp>
        <p:nvSpPr>
          <p:cNvPr id="23" name="Oval 22"/>
          <p:cNvSpPr/>
          <p:nvPr/>
        </p:nvSpPr>
        <p:spPr>
          <a:xfrm>
            <a:off x="2329515" y="1950399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243745" y="1952867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875062" y="4017869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3.125 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65506" y="3535429"/>
            <a:ext cx="1580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12 g/mol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75622" y="4798867"/>
            <a:ext cx="5388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Bradley Hand ITC" panose="03070402050302030203" pitchFamily="66" charset="0"/>
              </a:rPr>
              <a:t>Mass = M</a:t>
            </a:r>
            <a:r>
              <a:rPr lang="en-GB" sz="2400" b="1" baseline="-25000" dirty="0">
                <a:latin typeface="Bradley Hand ITC" panose="03070402050302030203" pitchFamily="66" charset="0"/>
              </a:rPr>
              <a:t>r</a:t>
            </a:r>
            <a:r>
              <a:rPr lang="en-GB" sz="2400" b="1" dirty="0">
                <a:latin typeface="Bradley Hand ITC" panose="03070402050302030203" pitchFamily="66" charset="0"/>
              </a:rPr>
              <a:t> x mol</a:t>
            </a:r>
          </a:p>
          <a:p>
            <a:r>
              <a:rPr lang="en-GB" sz="2400" b="1" dirty="0">
                <a:latin typeface="Bradley Hand ITC" panose="03070402050302030203" pitchFamily="66" charset="0"/>
              </a:rPr>
              <a:t>Mass = 12 g/mol x 3.125 mol = 37.5 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73787" y="5111998"/>
            <a:ext cx="121379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37.5 g</a:t>
            </a:r>
          </a:p>
        </p:txBody>
      </p:sp>
    </p:spTree>
    <p:extLst>
      <p:ext uri="{BB962C8B-B14F-4D97-AF65-F5344CB8AC3E}">
        <p14:creationId xmlns:p14="http://schemas.microsoft.com/office/powerpoint/2010/main" val="119386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07407E-6 L 0.3306 -0.0067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3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 0.0095 L -0.31055 -0.2868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17" y="-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8" grpId="0"/>
      <p:bldP spid="22" grpId="0"/>
      <p:bldP spid="23" grpId="0" animBg="1"/>
      <p:bldP spid="24" grpId="0" animBg="1"/>
      <p:bldP spid="25" grpId="0"/>
      <p:bldP spid="25" grpId="1"/>
      <p:bldP spid="26" grpId="0"/>
      <p:bldP spid="27" grpId="0" build="p"/>
      <p:bldP spid="28" grpId="0" animBg="1"/>
      <p:bldP spid="2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800" b="1" dirty="0"/>
              <a:t>Task: Calculating the masses of products and reactants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894828" y="5042197"/>
            <a:ext cx="135966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107.9 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1364" y="1136743"/>
            <a:ext cx="11833412" cy="55419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dirty="0"/>
              <a:t>c) What appears to happen to the mass during this reaction and why?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r>
              <a:rPr lang="en-GB" sz="3500" dirty="0"/>
              <a:t>2 Fe</a:t>
            </a:r>
            <a:r>
              <a:rPr lang="en-GB" sz="3500" baseline="-25000" dirty="0"/>
              <a:t>2</a:t>
            </a:r>
            <a:r>
              <a:rPr lang="en-GB" sz="3500" dirty="0"/>
              <a:t>O</a:t>
            </a:r>
            <a:r>
              <a:rPr lang="en-GB" sz="3500" baseline="-25000" dirty="0"/>
              <a:t>3 (s)</a:t>
            </a:r>
            <a:r>
              <a:rPr lang="en-GB" sz="3500" dirty="0"/>
              <a:t>    +   C </a:t>
            </a:r>
            <a:r>
              <a:rPr lang="en-GB" sz="3500" baseline="-25000" dirty="0"/>
              <a:t>(s)</a:t>
            </a:r>
            <a:r>
              <a:rPr lang="en-GB" sz="3500" dirty="0"/>
              <a:t> </a:t>
            </a:r>
            <a:r>
              <a:rPr lang="en-GB" sz="3500" dirty="0">
                <a:sym typeface="Wingdings" panose="05000000000000000000" pitchFamily="2" charset="2"/>
              </a:rPr>
              <a:t> 4 Fe</a:t>
            </a:r>
            <a:r>
              <a:rPr lang="en-GB" sz="3500" baseline="-25000" dirty="0">
                <a:sym typeface="Wingdings" panose="05000000000000000000" pitchFamily="2" charset="2"/>
              </a:rPr>
              <a:t> (s)</a:t>
            </a:r>
            <a:r>
              <a:rPr lang="en-GB" sz="3500" dirty="0">
                <a:sym typeface="Wingdings" panose="05000000000000000000" pitchFamily="2" charset="2"/>
              </a:rPr>
              <a:t> + 3 CO</a:t>
            </a:r>
            <a:r>
              <a:rPr lang="en-GB" sz="3500" baseline="-25000" dirty="0">
                <a:sym typeface="Wingdings" panose="05000000000000000000" pitchFamily="2" charset="2"/>
              </a:rPr>
              <a:t>2</a:t>
            </a:r>
            <a:r>
              <a:rPr lang="en-GB" sz="3500" dirty="0">
                <a:sym typeface="Wingdings" panose="05000000000000000000" pitchFamily="2" charset="2"/>
              </a:rPr>
              <a:t> </a:t>
            </a:r>
            <a:r>
              <a:rPr lang="en-GB" sz="3500" baseline="-25000" dirty="0">
                <a:sym typeface="Wingdings" panose="05000000000000000000" pitchFamily="2" charset="2"/>
              </a:rPr>
              <a:t>(g)</a:t>
            </a:r>
          </a:p>
          <a:p>
            <a:pPr algn="l"/>
            <a:br>
              <a:rPr lang="en-GB" dirty="0"/>
            </a:b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221084" y="3570703"/>
            <a:ext cx="7713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The mass appears to decrease as carbon dioxide is produced 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which is a gaseous product so it escapes.</a:t>
            </a:r>
          </a:p>
        </p:txBody>
      </p:sp>
    </p:spTree>
    <p:extLst>
      <p:ext uri="{BB962C8B-B14F-4D97-AF65-F5344CB8AC3E}">
        <p14:creationId xmlns:p14="http://schemas.microsoft.com/office/powerpoint/2010/main" val="70864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800" b="1" dirty="0"/>
              <a:t>Task: Calculating the masses of products and reactants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894828" y="5042197"/>
            <a:ext cx="135966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107.9 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1364" y="1136743"/>
            <a:ext cx="11833412" cy="55419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dirty="0"/>
              <a:t>Q5. a) What mass of Aluminium is required to produce 500g of aluminium chloride?</a:t>
            </a:r>
          </a:p>
          <a:p>
            <a:br>
              <a:rPr lang="en-GB" sz="4400" dirty="0"/>
            </a:br>
            <a:r>
              <a:rPr lang="en-GB" sz="4400" dirty="0"/>
              <a:t>2 Al</a:t>
            </a:r>
            <a:r>
              <a:rPr lang="en-GB" sz="4400" baseline="-25000" dirty="0"/>
              <a:t>(s)</a:t>
            </a:r>
            <a:r>
              <a:rPr lang="en-GB" sz="4400" dirty="0"/>
              <a:t> + 3 Cl</a:t>
            </a:r>
            <a:r>
              <a:rPr lang="en-GB" sz="4400" baseline="-25000" dirty="0"/>
              <a:t>2 (g)</a:t>
            </a:r>
            <a:r>
              <a:rPr lang="en-GB" sz="4400" dirty="0"/>
              <a:t> </a:t>
            </a:r>
            <a:r>
              <a:rPr lang="en-GB" sz="4400" dirty="0">
                <a:sym typeface="Wingdings" panose="05000000000000000000" pitchFamily="2" charset="2"/>
              </a:rPr>
              <a:t> 2 AlCl</a:t>
            </a:r>
            <a:r>
              <a:rPr lang="en-GB" sz="4400" baseline="-25000" dirty="0">
                <a:sym typeface="Wingdings" panose="05000000000000000000" pitchFamily="2" charset="2"/>
              </a:rPr>
              <a:t>3</a:t>
            </a:r>
            <a:r>
              <a:rPr lang="en-GB" sz="4400" dirty="0">
                <a:sym typeface="Wingdings" panose="05000000000000000000" pitchFamily="2" charset="2"/>
              </a:rPr>
              <a:t> </a:t>
            </a:r>
            <a:r>
              <a:rPr lang="en-GB" sz="4400" baseline="-25000" dirty="0">
                <a:sym typeface="Wingdings" panose="05000000000000000000" pitchFamily="2" charset="2"/>
              </a:rPr>
              <a:t>(s)</a:t>
            </a:r>
          </a:p>
          <a:p>
            <a:pPr algn="l"/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473735" y="1631666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1147" y="1638212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1912" y="1638214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23412" y="1147886"/>
            <a:ext cx="2563906" cy="317209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794351" y="1184236"/>
            <a:ext cx="1419061" cy="317209"/>
          </a:xfrm>
          <a:prstGeom prst="rect">
            <a:avLst/>
          </a:prstGeom>
          <a:solidFill>
            <a:srgbClr val="FFE699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033835" y="3130642"/>
            <a:ext cx="13821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(Al)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55368" y="3130641"/>
            <a:ext cx="18453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(AlCl</a:t>
            </a:r>
            <a:r>
              <a:rPr lang="en-GB" sz="2800" b="1" baseline="-25000" dirty="0">
                <a:latin typeface="Bradley Hand ITC" panose="03070402050302030203" pitchFamily="66" charset="0"/>
              </a:rPr>
              <a:t>3</a:t>
            </a:r>
            <a:r>
              <a:rPr lang="en-GB" sz="2800" b="1" dirty="0">
                <a:latin typeface="Bradley Hand ITC" panose="03070402050302030203" pitchFamily="66" charset="0"/>
              </a:rPr>
              <a:t>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90179" y="3118420"/>
            <a:ext cx="1067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500 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56254" y="4968715"/>
            <a:ext cx="4592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27 (Al)+ (3 x 35.5 (Cl)) </a:t>
            </a:r>
            <a:br>
              <a:rPr lang="en-GB" sz="2800" b="1" dirty="0">
                <a:latin typeface="Bradley Hand ITC" panose="03070402050302030203" pitchFamily="66" charset="0"/>
              </a:rPr>
            </a:br>
            <a:r>
              <a:rPr lang="en-GB" sz="2800" b="1" dirty="0">
                <a:latin typeface="Bradley Hand ITC" panose="03070402050302030203" pitchFamily="66" charset="0"/>
              </a:rPr>
              <a:t>= 133.5 g/mol</a:t>
            </a:r>
          </a:p>
        </p:txBody>
      </p:sp>
      <p:cxnSp>
        <p:nvCxnSpPr>
          <p:cNvPr id="6" name="Connector: Elbow 5"/>
          <p:cNvCxnSpPr>
            <a:stCxn id="13" idx="1"/>
            <a:endCxn id="15" idx="1"/>
          </p:cNvCxnSpPr>
          <p:nvPr/>
        </p:nvCxnSpPr>
        <p:spPr>
          <a:xfrm rot="10800000" flipH="1" flipV="1">
            <a:off x="6255368" y="3823139"/>
            <a:ext cx="886" cy="1622630"/>
          </a:xfrm>
          <a:prstGeom prst="bentConnector3">
            <a:avLst>
              <a:gd name="adj1" fmla="val -2580135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38505" y="3561528"/>
            <a:ext cx="2077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133.5 g/mol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8100745" y="3613510"/>
            <a:ext cx="1722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914146" y="3194776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177411" y="3654477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100745" y="3966425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3.75 mol</a:t>
            </a:r>
          </a:p>
        </p:txBody>
      </p:sp>
      <p:sp>
        <p:nvSpPr>
          <p:cNvPr id="23" name="Oval 22"/>
          <p:cNvSpPr/>
          <p:nvPr/>
        </p:nvSpPr>
        <p:spPr>
          <a:xfrm>
            <a:off x="3445407" y="1692980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687290" y="1692980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8100745" y="3966425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3.75 mol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6500" y="3568136"/>
            <a:ext cx="1635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27 g/mol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8166" y="4776199"/>
            <a:ext cx="5416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Bradley Hand ITC" panose="03070402050302030203" pitchFamily="66" charset="0"/>
              </a:rPr>
              <a:t>Mass = M</a:t>
            </a:r>
            <a:r>
              <a:rPr lang="en-GB" sz="2400" b="1" baseline="-25000" dirty="0">
                <a:latin typeface="Bradley Hand ITC" panose="03070402050302030203" pitchFamily="66" charset="0"/>
              </a:rPr>
              <a:t>r</a:t>
            </a:r>
            <a:r>
              <a:rPr lang="en-GB" sz="2400" b="1" dirty="0">
                <a:latin typeface="Bradley Hand ITC" panose="03070402050302030203" pitchFamily="66" charset="0"/>
              </a:rPr>
              <a:t> x mol</a:t>
            </a:r>
          </a:p>
          <a:p>
            <a:r>
              <a:rPr lang="en-GB" sz="2400" b="1" dirty="0">
                <a:latin typeface="Bradley Hand ITC" panose="03070402050302030203" pitchFamily="66" charset="0"/>
              </a:rPr>
              <a:t>Mass =27g/mol x 3.75 mol = 101.25 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06476" y="5083976"/>
            <a:ext cx="152638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101.25 g</a:t>
            </a:r>
          </a:p>
        </p:txBody>
      </p:sp>
    </p:spTree>
    <p:extLst>
      <p:ext uri="{BB962C8B-B14F-4D97-AF65-F5344CB8AC3E}">
        <p14:creationId xmlns:p14="http://schemas.microsoft.com/office/powerpoint/2010/main" val="230461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81481E-6 L -0.49974 0.0071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8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 0.00949 L -0.17982 -0.28519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81" y="-1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7" grpId="0"/>
      <p:bldP spid="8" grpId="0"/>
      <p:bldP spid="10" grpId="0" animBg="1"/>
      <p:bldP spid="11" grpId="0" animBg="1"/>
      <p:bldP spid="12" grpId="0"/>
      <p:bldP spid="13" grpId="0"/>
      <p:bldP spid="14" grpId="0"/>
      <p:bldP spid="15" grpId="0"/>
      <p:bldP spid="18" grpId="0"/>
      <p:bldP spid="22" grpId="0"/>
      <p:bldP spid="23" grpId="0" animBg="1"/>
      <p:bldP spid="24" grpId="0" animBg="1"/>
      <p:bldP spid="29" grpId="0"/>
      <p:bldP spid="29" grpId="1"/>
      <p:bldP spid="30" grpId="0"/>
      <p:bldP spid="31" grpId="0" build="p"/>
      <p:bldP spid="32" grpId="0" animBg="1"/>
      <p:bldP spid="3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4000" b="1" dirty="0"/>
              <a:t>Plenary: Calculating the masses of products and reactants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1364" y="1136743"/>
            <a:ext cx="11833412" cy="55419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dirty="0"/>
              <a:t>What is the bonding in aluminium chloride? and explain the properties you would expect it to have?</a:t>
            </a:r>
          </a:p>
          <a:p>
            <a:r>
              <a:rPr lang="en-GB" sz="4400" dirty="0"/>
              <a:t>2 Al</a:t>
            </a:r>
            <a:r>
              <a:rPr lang="en-GB" sz="4400" baseline="-25000" dirty="0"/>
              <a:t>(s)</a:t>
            </a:r>
            <a:r>
              <a:rPr lang="en-GB" sz="4400" dirty="0"/>
              <a:t> + 3 Cl</a:t>
            </a:r>
            <a:r>
              <a:rPr lang="en-GB" sz="4400" baseline="-25000" dirty="0"/>
              <a:t>2 (g)</a:t>
            </a:r>
            <a:r>
              <a:rPr lang="en-GB" sz="4400" dirty="0"/>
              <a:t> </a:t>
            </a:r>
            <a:r>
              <a:rPr lang="en-GB" sz="4400" dirty="0">
                <a:sym typeface="Wingdings" panose="05000000000000000000" pitchFamily="2" charset="2"/>
              </a:rPr>
              <a:t> 2 AlCl</a:t>
            </a:r>
            <a:r>
              <a:rPr lang="en-GB" sz="4400" baseline="-25000" dirty="0">
                <a:sym typeface="Wingdings" panose="05000000000000000000" pitchFamily="2" charset="2"/>
              </a:rPr>
              <a:t>3</a:t>
            </a:r>
            <a:r>
              <a:rPr lang="en-GB" sz="4400" dirty="0">
                <a:sym typeface="Wingdings" panose="05000000000000000000" pitchFamily="2" charset="2"/>
              </a:rPr>
              <a:t> </a:t>
            </a:r>
            <a:r>
              <a:rPr lang="en-GB" sz="4400" baseline="-25000" dirty="0">
                <a:sym typeface="Wingdings" panose="05000000000000000000" pitchFamily="2" charset="2"/>
              </a:rPr>
              <a:t>(s)</a:t>
            </a:r>
          </a:p>
          <a:p>
            <a:pPr algn="l"/>
            <a:br>
              <a:rPr lang="en-GB" dirty="0"/>
            </a:b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82174" y="2889384"/>
            <a:ext cx="120276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The bonding is ionic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So it forms a giant ionic lattice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With strong electrostatic attraction between oppositely charged 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Which requires a lot of energy to break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So it has a high melting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It dissolves in 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When molten or dissolved it conducts electricity as ions are free to move and carry current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When solid it doesn’t conduct electricity as the ions cannot move.</a:t>
            </a:r>
          </a:p>
        </p:txBody>
      </p:sp>
    </p:spTree>
    <p:extLst>
      <p:ext uri="{BB962C8B-B14F-4D97-AF65-F5344CB8AC3E}">
        <p14:creationId xmlns:p14="http://schemas.microsoft.com/office/powerpoint/2010/main" val="48041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061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Progress 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61" y="1118897"/>
            <a:ext cx="11335771" cy="5269871"/>
          </a:xfrm>
        </p:spPr>
        <p:txBody>
          <a:bodyPr>
            <a:normAutofit/>
          </a:bodyPr>
          <a:lstStyle/>
          <a:p>
            <a:pPr algn="l"/>
            <a:r>
              <a:rPr lang="en-GB" u="sng" dirty="0"/>
              <a:t>Good Progress</a:t>
            </a:r>
          </a:p>
          <a:p>
            <a:pPr algn="l"/>
            <a:r>
              <a:rPr lang="en-GB" dirty="0"/>
              <a:t>-Use a balanced symbol equation to identify coefficients </a:t>
            </a:r>
          </a:p>
          <a:p>
            <a:pPr algn="l"/>
            <a:r>
              <a:rPr lang="en-GB" dirty="0"/>
              <a:t>- Calculate the masses of substances shown in balanced symbol equations using relative formula mass and the number of moles</a:t>
            </a:r>
          </a:p>
          <a:p>
            <a:pPr algn="l"/>
            <a:r>
              <a:rPr lang="en-GB" u="sng" dirty="0"/>
              <a:t>Outstanding Progress</a:t>
            </a:r>
            <a:br>
              <a:rPr lang="en-GB" u="sng" dirty="0"/>
            </a:br>
            <a:br>
              <a:rPr lang="en-GB" dirty="0"/>
            </a:br>
            <a:r>
              <a:rPr lang="en-GB" dirty="0"/>
              <a:t>- Calculate the masses of reactants and products from the balanced symbol equation and the mass of a given reactant or product. 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33014" y="-8173"/>
            <a:ext cx="1458986" cy="365125"/>
          </a:xfrm>
        </p:spPr>
        <p:txBody>
          <a:bodyPr/>
          <a:lstStyle/>
          <a:p>
            <a:fld id="{79840A70-89B8-42CE-927D-C64BB0ACC8EA}" type="datetime1">
              <a:rPr lang="en-GB" sz="2000" b="1" u="sng" smtClean="0">
                <a:solidFill>
                  <a:schemeClr val="tx1"/>
                </a:solidFill>
              </a:rPr>
              <a:t>23/09/2020</a:t>
            </a:fld>
            <a:endParaRPr lang="en-GB" sz="2000" b="1" u="sng">
              <a:solidFill>
                <a:schemeClr val="tx1"/>
              </a:solidFill>
            </a:endParaRPr>
          </a:p>
        </p:txBody>
      </p:sp>
      <p:sp>
        <p:nvSpPr>
          <p:cNvPr id="27" name="TextBox 2"/>
          <p:cNvSpPr txBox="1"/>
          <p:nvPr/>
        </p:nvSpPr>
        <p:spPr>
          <a:xfrm>
            <a:off x="-4061" y="6489209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3.2.2</a:t>
            </a:r>
          </a:p>
        </p:txBody>
      </p:sp>
    </p:spTree>
    <p:extLst>
      <p:ext uri="{BB962C8B-B14F-4D97-AF65-F5344CB8AC3E}">
        <p14:creationId xmlns:p14="http://schemas.microsoft.com/office/powerpoint/2010/main" val="80470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Coefficients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986" y="1177620"/>
            <a:ext cx="9406855" cy="5021844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Coefficients in Equations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coefficient</a:t>
            </a:r>
            <a:r>
              <a:rPr lang="en-GB" dirty="0"/>
              <a:t> is the number in front of a formula.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If there is no number in front, it is a 1. </a:t>
            </a:r>
          </a:p>
          <a:p>
            <a:pPr algn="l"/>
            <a:r>
              <a:rPr lang="en-GB" dirty="0"/>
              <a:t>Therefore this: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/>
              <a:t>Can be thought of as this: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51918" y="2919101"/>
            <a:ext cx="93076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Mg</a:t>
            </a:r>
            <a:r>
              <a:rPr lang="en-GB" sz="4400" baseline="-25000" dirty="0"/>
              <a:t>(s)</a:t>
            </a:r>
            <a:r>
              <a:rPr lang="en-GB" sz="4400" dirty="0"/>
              <a:t>   +   2 HCl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 MgCl</a:t>
            </a:r>
            <a:r>
              <a:rPr lang="en-GB" sz="4400" baseline="-25000" dirty="0">
                <a:sym typeface="Wingdings" panose="05000000000000000000" pitchFamily="2" charset="2"/>
              </a:rPr>
              <a:t>2 (s)  </a:t>
            </a:r>
            <a:r>
              <a:rPr lang="en-GB" sz="4400" dirty="0">
                <a:sym typeface="Wingdings" panose="05000000000000000000" pitchFamily="2" charset="2"/>
              </a:rPr>
              <a:t> +   H</a:t>
            </a:r>
            <a:r>
              <a:rPr lang="en-GB" sz="4400" baseline="-25000" dirty="0">
                <a:sym typeface="Wingdings" panose="05000000000000000000" pitchFamily="2" charset="2"/>
              </a:rPr>
              <a:t>2 (g)</a:t>
            </a:r>
            <a:endParaRPr lang="en-GB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31555" y="4588509"/>
            <a:ext cx="10548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1</a:t>
            </a:r>
            <a:r>
              <a:rPr lang="en-GB" sz="4400" dirty="0"/>
              <a:t> Mg</a:t>
            </a:r>
            <a:r>
              <a:rPr lang="en-GB" sz="4400" baseline="-25000" dirty="0"/>
              <a:t>(s)</a:t>
            </a:r>
            <a:r>
              <a:rPr lang="en-GB" sz="4400" dirty="0"/>
              <a:t>   +   </a:t>
            </a:r>
            <a:r>
              <a:rPr lang="en-GB" sz="4400" dirty="0">
                <a:solidFill>
                  <a:srgbClr val="FF0000"/>
                </a:solidFill>
              </a:rPr>
              <a:t>2</a:t>
            </a:r>
            <a:r>
              <a:rPr lang="en-GB" sz="4400" dirty="0"/>
              <a:t> HCl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 </a:t>
            </a:r>
            <a:r>
              <a:rPr lang="en-GB" sz="44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GB" sz="4400" dirty="0">
                <a:sym typeface="Wingdings" panose="05000000000000000000" pitchFamily="2" charset="2"/>
              </a:rPr>
              <a:t> MgCl</a:t>
            </a:r>
            <a:r>
              <a:rPr lang="en-GB" sz="4400" baseline="-25000" dirty="0">
                <a:sym typeface="Wingdings" panose="05000000000000000000" pitchFamily="2" charset="2"/>
              </a:rPr>
              <a:t>2 (s)  </a:t>
            </a:r>
            <a:r>
              <a:rPr lang="en-GB" sz="4400" dirty="0">
                <a:sym typeface="Wingdings" panose="05000000000000000000" pitchFamily="2" charset="2"/>
              </a:rPr>
              <a:t> +   </a:t>
            </a:r>
            <a:r>
              <a:rPr lang="en-GB" sz="44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GB" sz="4400" dirty="0">
                <a:sym typeface="Wingdings" panose="05000000000000000000" pitchFamily="2" charset="2"/>
              </a:rPr>
              <a:t> H</a:t>
            </a:r>
            <a:r>
              <a:rPr lang="en-GB" sz="4400" baseline="-25000" dirty="0">
                <a:sym typeface="Wingdings" panose="05000000000000000000" pitchFamily="2" charset="2"/>
              </a:rPr>
              <a:t>2 (g)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043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Stoichiometric Coefficients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986" y="1177619"/>
            <a:ext cx="11663493" cy="321508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dirty="0"/>
              <a:t>The coefficient is proportional to the number of moles:</a:t>
            </a:r>
          </a:p>
          <a:p>
            <a:pPr algn="l"/>
            <a:endParaRPr lang="en-GB" b="1" dirty="0"/>
          </a:p>
          <a:p>
            <a:pPr algn="l"/>
            <a:endParaRPr lang="en-GB" b="1" dirty="0"/>
          </a:p>
          <a:p>
            <a:pPr algn="l"/>
            <a:endParaRPr lang="en-GB" b="1" dirty="0"/>
          </a:p>
          <a:p>
            <a:pPr algn="l"/>
            <a:r>
              <a:rPr lang="en-GB" b="1" dirty="0"/>
              <a:t>So if you had </a:t>
            </a:r>
            <a:r>
              <a:rPr lang="en-GB" b="1" dirty="0">
                <a:solidFill>
                  <a:srgbClr val="FF0000"/>
                </a:solidFill>
              </a:rPr>
              <a:t>1 mole </a:t>
            </a:r>
            <a:r>
              <a:rPr lang="en-GB" b="1" dirty="0"/>
              <a:t>of magnesium (Mg), it would need to react with </a:t>
            </a:r>
            <a:r>
              <a:rPr lang="en-GB" b="1" dirty="0">
                <a:solidFill>
                  <a:srgbClr val="FF0000"/>
                </a:solidFill>
              </a:rPr>
              <a:t>2 moles </a:t>
            </a:r>
            <a:r>
              <a:rPr lang="en-GB" b="1" dirty="0"/>
              <a:t>hydrochloric acid (HCl), to produce </a:t>
            </a:r>
            <a:r>
              <a:rPr lang="en-GB" b="1" dirty="0">
                <a:solidFill>
                  <a:srgbClr val="FF0000"/>
                </a:solidFill>
              </a:rPr>
              <a:t>1 mole </a:t>
            </a:r>
            <a:r>
              <a:rPr lang="en-GB" b="1" dirty="0"/>
              <a:t>of magnesium chloride (MgCl</a:t>
            </a:r>
            <a:r>
              <a:rPr lang="en-GB" b="1" baseline="-25000" dirty="0"/>
              <a:t>2</a:t>
            </a:r>
            <a:r>
              <a:rPr lang="en-GB" b="1" dirty="0"/>
              <a:t>) and </a:t>
            </a:r>
            <a:r>
              <a:rPr lang="en-GB" b="1" dirty="0">
                <a:solidFill>
                  <a:srgbClr val="FF0000"/>
                </a:solidFill>
              </a:rPr>
              <a:t>1 mole </a:t>
            </a:r>
            <a:r>
              <a:rPr lang="en-GB" b="1" dirty="0"/>
              <a:t>of hydrogen.</a:t>
            </a:r>
          </a:p>
          <a:p>
            <a:pPr algn="l"/>
            <a:endParaRPr lang="en-GB" b="1" dirty="0"/>
          </a:p>
          <a:p>
            <a:pPr algn="l"/>
            <a:r>
              <a:rPr lang="en-GB" b="1" dirty="0"/>
              <a:t>So the stoichiometry of this equation is 1:2</a:t>
            </a:r>
            <a:r>
              <a:rPr lang="en-GB" b="1" dirty="0">
                <a:sym typeface="Wingdings" panose="05000000000000000000" pitchFamily="2" charset="2"/>
              </a:rPr>
              <a:t>1:1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821831" y="1937588"/>
            <a:ext cx="10548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1</a:t>
            </a:r>
            <a:r>
              <a:rPr lang="en-GB" sz="4400" dirty="0"/>
              <a:t> Mg</a:t>
            </a:r>
            <a:r>
              <a:rPr lang="en-GB" sz="4400" baseline="-25000" dirty="0"/>
              <a:t>(s)</a:t>
            </a:r>
            <a:r>
              <a:rPr lang="en-GB" sz="4400" dirty="0"/>
              <a:t>   +   </a:t>
            </a:r>
            <a:r>
              <a:rPr lang="en-GB" sz="4400" dirty="0">
                <a:solidFill>
                  <a:srgbClr val="FF0000"/>
                </a:solidFill>
              </a:rPr>
              <a:t>2</a:t>
            </a:r>
            <a:r>
              <a:rPr lang="en-GB" sz="4400" dirty="0"/>
              <a:t> HCl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 </a:t>
            </a:r>
            <a:r>
              <a:rPr lang="en-GB" sz="44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GB" sz="4400" dirty="0">
                <a:sym typeface="Wingdings" panose="05000000000000000000" pitchFamily="2" charset="2"/>
              </a:rPr>
              <a:t> MgCl</a:t>
            </a:r>
            <a:r>
              <a:rPr lang="en-GB" sz="4400" baseline="-25000" dirty="0">
                <a:sym typeface="Wingdings" panose="05000000000000000000" pitchFamily="2" charset="2"/>
              </a:rPr>
              <a:t>2 (s)  </a:t>
            </a:r>
            <a:r>
              <a:rPr lang="en-GB" sz="4400" dirty="0">
                <a:sym typeface="Wingdings" panose="05000000000000000000" pitchFamily="2" charset="2"/>
              </a:rPr>
              <a:t> +   </a:t>
            </a:r>
            <a:r>
              <a:rPr lang="en-GB" sz="44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GB" sz="4400" dirty="0">
                <a:sym typeface="Wingdings" panose="05000000000000000000" pitchFamily="2" charset="2"/>
              </a:rPr>
              <a:t> H</a:t>
            </a:r>
            <a:r>
              <a:rPr lang="en-GB" sz="4400" baseline="-25000" dirty="0">
                <a:sym typeface="Wingdings" panose="05000000000000000000" pitchFamily="2" charset="2"/>
              </a:rPr>
              <a:t>2 (g)</a:t>
            </a:r>
            <a:endParaRPr lang="en-GB" sz="4400" dirty="0"/>
          </a:p>
        </p:txBody>
      </p:sp>
      <p:sp>
        <p:nvSpPr>
          <p:cNvPr id="4" name="Oval 3"/>
          <p:cNvSpPr/>
          <p:nvPr/>
        </p:nvSpPr>
        <p:spPr>
          <a:xfrm>
            <a:off x="821831" y="2004969"/>
            <a:ext cx="478463" cy="702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373482" y="1971278"/>
            <a:ext cx="478463" cy="702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490836" y="1971278"/>
            <a:ext cx="478463" cy="702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9608190" y="1977051"/>
            <a:ext cx="478463" cy="702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139846" y="4464424"/>
            <a:ext cx="6468344" cy="1260571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What if you started with 2 moles of magnesium (Mg)?</a:t>
            </a:r>
          </a:p>
        </p:txBody>
      </p:sp>
    </p:spTree>
    <p:extLst>
      <p:ext uri="{BB962C8B-B14F-4D97-AF65-F5344CB8AC3E}">
        <p14:creationId xmlns:p14="http://schemas.microsoft.com/office/powerpoint/2010/main" val="4109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4" grpId="0" animBg="1"/>
      <p:bldP spid="7" grpId="0" animBg="1"/>
      <p:bldP spid="8" grpId="0" animBg="1"/>
      <p:bldP spid="9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4800" b="1" dirty="0"/>
              <a:t>Task: </a:t>
            </a:r>
            <a:r>
              <a:rPr lang="en-GB" sz="4800" dirty="0"/>
              <a:t>Molar Ratios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986" y="1177620"/>
            <a:ext cx="11663493" cy="2757886"/>
          </a:xfrm>
        </p:spPr>
        <p:txBody>
          <a:bodyPr>
            <a:normAutofit/>
          </a:bodyPr>
          <a:lstStyle/>
          <a:p>
            <a:pPr algn="l"/>
            <a:endParaRPr lang="en-GB" b="1" dirty="0"/>
          </a:p>
          <a:p>
            <a:pPr algn="l"/>
            <a:endParaRPr lang="en-GB" b="1" dirty="0"/>
          </a:p>
          <a:p>
            <a:pPr algn="l"/>
            <a:endParaRPr lang="en-GB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21831" y="1177620"/>
            <a:ext cx="10548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1</a:t>
            </a:r>
            <a:r>
              <a:rPr lang="en-GB" sz="4400" dirty="0"/>
              <a:t> Mg</a:t>
            </a:r>
            <a:r>
              <a:rPr lang="en-GB" sz="4400" baseline="-25000" dirty="0"/>
              <a:t>(s)</a:t>
            </a:r>
            <a:r>
              <a:rPr lang="en-GB" sz="4400" dirty="0"/>
              <a:t>   +   </a:t>
            </a:r>
            <a:r>
              <a:rPr lang="en-GB" sz="4400" dirty="0">
                <a:solidFill>
                  <a:srgbClr val="FF0000"/>
                </a:solidFill>
              </a:rPr>
              <a:t>2</a:t>
            </a:r>
            <a:r>
              <a:rPr lang="en-GB" sz="4400" dirty="0"/>
              <a:t> HCl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 </a:t>
            </a:r>
            <a:r>
              <a:rPr lang="en-GB" sz="44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GB" sz="4400" dirty="0">
                <a:sym typeface="Wingdings" panose="05000000000000000000" pitchFamily="2" charset="2"/>
              </a:rPr>
              <a:t> MgCl</a:t>
            </a:r>
            <a:r>
              <a:rPr lang="en-GB" sz="4400" baseline="-25000" dirty="0">
                <a:sym typeface="Wingdings" panose="05000000000000000000" pitchFamily="2" charset="2"/>
              </a:rPr>
              <a:t>2 (s)  </a:t>
            </a:r>
            <a:r>
              <a:rPr lang="en-GB" sz="4400" dirty="0">
                <a:sym typeface="Wingdings" panose="05000000000000000000" pitchFamily="2" charset="2"/>
              </a:rPr>
              <a:t> +   </a:t>
            </a:r>
            <a:r>
              <a:rPr lang="en-GB" sz="44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GB" sz="4400" dirty="0">
                <a:sym typeface="Wingdings" panose="05000000000000000000" pitchFamily="2" charset="2"/>
              </a:rPr>
              <a:t> H</a:t>
            </a:r>
            <a:r>
              <a:rPr lang="en-GB" sz="4400" baseline="-25000" dirty="0">
                <a:sym typeface="Wingdings" panose="05000000000000000000" pitchFamily="2" charset="2"/>
              </a:rPr>
              <a:t>2 (g)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93032" y="2483224"/>
            <a:ext cx="116059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/>
              <a:t>How many moles of hydrochloric acid would you need if you started with 3 moles of Mg?</a:t>
            </a:r>
            <a:br>
              <a:rPr lang="en-GB" sz="2400" dirty="0"/>
            </a:br>
            <a:endParaRPr lang="en-GB" sz="2400" dirty="0"/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How many moles of MgCl</a:t>
            </a:r>
            <a:r>
              <a:rPr lang="en-GB" sz="2400" baseline="-25000" dirty="0"/>
              <a:t>2</a:t>
            </a:r>
            <a:r>
              <a:rPr lang="en-GB" sz="2400" dirty="0"/>
              <a:t> would be produced if you had 10 moles of HCl?</a:t>
            </a:r>
            <a:br>
              <a:rPr lang="en-GB" sz="2400" dirty="0"/>
            </a:br>
            <a:endParaRPr lang="en-GB" sz="2400" dirty="0"/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How many moles of Mg are required to fully react with 8 moles of HCl?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40106" y="2993735"/>
            <a:ext cx="8415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6">
                    <a:lumMod val="75000"/>
                  </a:schemeClr>
                </a:solidFill>
              </a:rPr>
              <a:t>6 moles of HCl, as for every 1 mole of Mg, you need 2 moles of HCl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7191" y="4086527"/>
            <a:ext cx="1144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6">
                    <a:lumMod val="75000"/>
                  </a:schemeClr>
                </a:solidFill>
              </a:rPr>
              <a:t>5 moles of MgCl</a:t>
            </a:r>
            <a:r>
              <a:rPr lang="en-GB" sz="2400" i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i="1" dirty="0">
                <a:solidFill>
                  <a:schemeClr val="accent6">
                    <a:lumMod val="75000"/>
                  </a:schemeClr>
                </a:solidFill>
              </a:rPr>
              <a:t> are produced, as for every 1 mole of HCl, you produce 0.5 moles of MgCl</a:t>
            </a:r>
            <a:r>
              <a:rPr lang="en-GB" sz="2400" i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GB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28" y="5311901"/>
            <a:ext cx="11064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accent6">
                    <a:lumMod val="75000"/>
                  </a:schemeClr>
                </a:solidFill>
              </a:rPr>
              <a:t>4 moles of Mg are required, because for every 1 mole of HCl, you need 0.5 moles of Mg.</a:t>
            </a:r>
          </a:p>
        </p:txBody>
      </p:sp>
    </p:spTree>
    <p:extLst>
      <p:ext uri="{BB962C8B-B14F-4D97-AF65-F5344CB8AC3E}">
        <p14:creationId xmlns:p14="http://schemas.microsoft.com/office/powerpoint/2010/main" val="63252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dirty="0"/>
              <a:t>Make the links!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986" y="1177620"/>
            <a:ext cx="11663493" cy="991839"/>
          </a:xfrm>
        </p:spPr>
        <p:txBody>
          <a:bodyPr>
            <a:normAutofit/>
          </a:bodyPr>
          <a:lstStyle/>
          <a:p>
            <a:pPr algn="l"/>
            <a:endParaRPr lang="en-GB" b="1" dirty="0"/>
          </a:p>
          <a:p>
            <a:pPr algn="l"/>
            <a:endParaRPr lang="en-GB" b="1" dirty="0"/>
          </a:p>
          <a:p>
            <a:pPr algn="l"/>
            <a:endParaRPr lang="en-GB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21831" y="1177620"/>
            <a:ext cx="10548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1</a:t>
            </a:r>
            <a:r>
              <a:rPr lang="en-GB" sz="4400" dirty="0"/>
              <a:t> Mg</a:t>
            </a:r>
            <a:r>
              <a:rPr lang="en-GB" sz="4400" baseline="-25000" dirty="0"/>
              <a:t>(s)</a:t>
            </a:r>
            <a:r>
              <a:rPr lang="en-GB" sz="4400" dirty="0"/>
              <a:t>   +  </a:t>
            </a:r>
            <a:r>
              <a:rPr lang="en-GB" sz="4400" dirty="0">
                <a:solidFill>
                  <a:srgbClr val="FF0000"/>
                </a:solidFill>
              </a:rPr>
              <a:t> 2 </a:t>
            </a:r>
            <a:r>
              <a:rPr lang="en-GB" sz="4400" dirty="0"/>
              <a:t>HCl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</a:t>
            </a:r>
            <a:r>
              <a:rPr lang="en-GB" sz="4400" dirty="0">
                <a:solidFill>
                  <a:srgbClr val="FF0000"/>
                </a:solidFill>
                <a:sym typeface="Wingdings" panose="05000000000000000000" pitchFamily="2" charset="2"/>
              </a:rPr>
              <a:t> 1 </a:t>
            </a:r>
            <a:r>
              <a:rPr lang="en-GB" sz="4400" dirty="0">
                <a:sym typeface="Wingdings" panose="05000000000000000000" pitchFamily="2" charset="2"/>
              </a:rPr>
              <a:t>MgCl</a:t>
            </a:r>
            <a:r>
              <a:rPr lang="en-GB" sz="4400" baseline="-25000" dirty="0">
                <a:sym typeface="Wingdings" panose="05000000000000000000" pitchFamily="2" charset="2"/>
              </a:rPr>
              <a:t>2 (s)  </a:t>
            </a:r>
            <a:r>
              <a:rPr lang="en-GB" sz="4400" dirty="0">
                <a:sym typeface="Wingdings" panose="05000000000000000000" pitchFamily="2" charset="2"/>
              </a:rPr>
              <a:t> +  </a:t>
            </a:r>
            <a:r>
              <a:rPr lang="en-GB" sz="4400" dirty="0">
                <a:solidFill>
                  <a:srgbClr val="FF0000"/>
                </a:solidFill>
                <a:sym typeface="Wingdings" panose="05000000000000000000" pitchFamily="2" charset="2"/>
              </a:rPr>
              <a:t> 1 </a:t>
            </a:r>
            <a:r>
              <a:rPr lang="en-GB" sz="4400" dirty="0">
                <a:sym typeface="Wingdings" panose="05000000000000000000" pitchFamily="2" charset="2"/>
              </a:rPr>
              <a:t>H</a:t>
            </a:r>
            <a:r>
              <a:rPr lang="en-GB" sz="4400" baseline="-25000" dirty="0">
                <a:sym typeface="Wingdings" panose="05000000000000000000" pitchFamily="2" charset="2"/>
              </a:rPr>
              <a:t>2 (g)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97964" y="2372194"/>
            <a:ext cx="1189954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Q. </a:t>
            </a:r>
            <a:r>
              <a:rPr lang="en-GB" sz="2800" dirty="0"/>
              <a:t>Why would knowing the molar (</a:t>
            </a:r>
            <a:r>
              <a:rPr lang="en-GB" sz="2800" dirty="0">
                <a:solidFill>
                  <a:srgbClr val="7030A0"/>
                </a:solidFill>
              </a:rPr>
              <a:t>stoichiometric</a:t>
            </a:r>
            <a:r>
              <a:rPr lang="en-GB" sz="2800" dirty="0"/>
              <a:t>) ratio be useful for the chemist </a:t>
            </a:r>
            <a:br>
              <a:rPr lang="en-GB" sz="2800" dirty="0"/>
            </a:br>
            <a:r>
              <a:rPr lang="en-GB" sz="2800" dirty="0"/>
              <a:t>whom is trying to conduct this reaction?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42447" y="3639670"/>
            <a:ext cx="4971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  <a:t>Because Mass = M</a:t>
            </a:r>
            <a:r>
              <a:rPr lang="en-GB" sz="3600" b="1" baseline="-25000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  <a:t> x mol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862" y="4599370"/>
            <a:ext cx="11177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So we can calculate the mass of product that should be produced!</a:t>
            </a:r>
          </a:p>
          <a:p>
            <a:pPr algn="ctr"/>
            <a:r>
              <a:rPr lang="en-GB" sz="3200" dirty="0"/>
              <a:t>or</a:t>
            </a:r>
          </a:p>
          <a:p>
            <a:pPr algn="ctr"/>
            <a:r>
              <a:rPr lang="en-GB" sz="3200" dirty="0">
                <a:solidFill>
                  <a:srgbClr val="FF0000"/>
                </a:solidFill>
              </a:rPr>
              <a:t>We can calculate the mass of reactant needed!</a:t>
            </a:r>
          </a:p>
        </p:txBody>
      </p:sp>
    </p:spTree>
    <p:extLst>
      <p:ext uri="{BB962C8B-B14F-4D97-AF65-F5344CB8AC3E}">
        <p14:creationId xmlns:p14="http://schemas.microsoft.com/office/powerpoint/2010/main" val="15832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dirty="0"/>
              <a:t>Calculating the mass of a product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986" y="1177620"/>
            <a:ext cx="11663493" cy="991839"/>
          </a:xfrm>
        </p:spPr>
        <p:txBody>
          <a:bodyPr>
            <a:normAutofit/>
          </a:bodyPr>
          <a:lstStyle/>
          <a:p>
            <a:pPr algn="l"/>
            <a:endParaRPr lang="en-GB" b="1" dirty="0"/>
          </a:p>
          <a:p>
            <a:pPr algn="l"/>
            <a:endParaRPr lang="en-GB" b="1" dirty="0"/>
          </a:p>
          <a:p>
            <a:pPr algn="l"/>
            <a:endParaRPr lang="en-GB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07166" y="2077126"/>
            <a:ext cx="9977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 Mg</a:t>
            </a:r>
            <a:r>
              <a:rPr lang="en-GB" sz="4400" baseline="-25000" dirty="0"/>
              <a:t>(s)</a:t>
            </a:r>
            <a:r>
              <a:rPr lang="en-GB" sz="4400" dirty="0"/>
              <a:t>   +   2 HCl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  MgCl</a:t>
            </a:r>
            <a:r>
              <a:rPr lang="en-GB" sz="4400" baseline="-25000" dirty="0">
                <a:sym typeface="Wingdings" panose="05000000000000000000" pitchFamily="2" charset="2"/>
              </a:rPr>
              <a:t>2 (s)  </a:t>
            </a:r>
            <a:r>
              <a:rPr lang="en-GB" sz="4400" dirty="0">
                <a:sym typeface="Wingdings" panose="05000000000000000000" pitchFamily="2" charset="2"/>
              </a:rPr>
              <a:t> +    H</a:t>
            </a:r>
            <a:r>
              <a:rPr lang="en-GB" sz="4400" baseline="-25000" dirty="0">
                <a:sym typeface="Wingdings" panose="05000000000000000000" pitchFamily="2" charset="2"/>
              </a:rPr>
              <a:t>2 (g)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69774" y="1163193"/>
            <a:ext cx="1133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Q1. A student has 12g of magnesium (Mg) , what mass of magnesium chloride (MgCl</a:t>
            </a:r>
            <a:r>
              <a:rPr lang="en-GB" sz="2000" b="1" baseline="-25000" dirty="0"/>
              <a:t>2</a:t>
            </a:r>
            <a:r>
              <a:rPr lang="en-GB" sz="2000" b="1" dirty="0"/>
              <a:t>) will they produce?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4330" y="1723183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3436" y="1719345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98659" y="1715507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32894" y="1728310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092824" y="1228164"/>
            <a:ext cx="1855695" cy="317209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470868" y="1217488"/>
            <a:ext cx="3040685" cy="317209"/>
          </a:xfrm>
          <a:prstGeom prst="rect">
            <a:avLst/>
          </a:prstGeom>
          <a:solidFill>
            <a:srgbClr val="FFE699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15986" y="3058924"/>
            <a:ext cx="15343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(Mg)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20316" y="3044943"/>
            <a:ext cx="19976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(MgCl</a:t>
            </a:r>
            <a:r>
              <a:rPr lang="en-GB" sz="2800" b="1" baseline="-25000" dirty="0">
                <a:latin typeface="Bradley Hand ITC" panose="03070402050302030203" pitchFamily="66" charset="0"/>
              </a:rPr>
              <a:t>2</a:t>
            </a:r>
            <a:r>
              <a:rPr lang="en-GB" sz="2800" b="1" dirty="0">
                <a:latin typeface="Bradley Hand ITC" panose="03070402050302030203" pitchFamily="66" charset="0"/>
              </a:rPr>
              <a:t>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7574" y="3044943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12 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87574" y="3504929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24 g/mol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087574" y="3549963"/>
            <a:ext cx="1722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607026" y="3136404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652350" y="3610902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76905" y="3951435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0.5 mol</a:t>
            </a:r>
          </a:p>
        </p:txBody>
      </p:sp>
      <p:sp>
        <p:nvSpPr>
          <p:cNvPr id="24" name="Oval 23"/>
          <p:cNvSpPr/>
          <p:nvPr/>
        </p:nvSpPr>
        <p:spPr>
          <a:xfrm>
            <a:off x="1631577" y="1746425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7112623" y="1735255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087574" y="3964915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0.5 mol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3417" y="3536578"/>
            <a:ext cx="449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Bradley Hand ITC" panose="03070402050302030203" pitchFamily="66" charset="0"/>
              </a:rPr>
              <a:t>24 (Mg) + (2 x 35.5 (Cl)) = 95 g/mol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88797" y="4694469"/>
            <a:ext cx="5081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Bradley Hand ITC" panose="03070402050302030203" pitchFamily="66" charset="0"/>
              </a:rPr>
              <a:t>Mass = M</a:t>
            </a:r>
            <a:r>
              <a:rPr lang="en-GB" sz="2400" b="1" baseline="-25000" dirty="0">
                <a:latin typeface="Bradley Hand ITC" panose="03070402050302030203" pitchFamily="66" charset="0"/>
              </a:rPr>
              <a:t>r</a:t>
            </a:r>
            <a:r>
              <a:rPr lang="en-GB" sz="2400" b="1" dirty="0">
                <a:latin typeface="Bradley Hand ITC" panose="03070402050302030203" pitchFamily="66" charset="0"/>
              </a:rPr>
              <a:t> x mol</a:t>
            </a:r>
          </a:p>
          <a:p>
            <a:r>
              <a:rPr lang="en-GB" sz="2400" b="1" dirty="0">
                <a:latin typeface="Bradley Hand ITC" panose="03070402050302030203" pitchFamily="66" charset="0"/>
              </a:rPr>
              <a:t>Mass = 95 g/mol x 0.5 mol = 47.5 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425772" y="5042197"/>
            <a:ext cx="114486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47.5g</a:t>
            </a:r>
          </a:p>
        </p:txBody>
      </p:sp>
    </p:spTree>
    <p:extLst>
      <p:ext uri="{BB962C8B-B14F-4D97-AF65-F5344CB8AC3E}">
        <p14:creationId xmlns:p14="http://schemas.microsoft.com/office/powerpoint/2010/main" val="108355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40313 -0.0004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28203 -0.296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02" y="-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/>
      <p:bldP spid="17" grpId="0"/>
      <p:bldP spid="18" grpId="0"/>
      <p:bldP spid="19" grpId="0"/>
      <p:bldP spid="26" grpId="0"/>
      <p:bldP spid="24" grpId="0" animBg="1"/>
      <p:bldP spid="29" grpId="0" animBg="1"/>
      <p:bldP spid="30" grpId="0"/>
      <p:bldP spid="30" grpId="1"/>
      <p:bldP spid="31" grpId="0"/>
      <p:bldP spid="32" grpId="0" build="p"/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dirty="0"/>
              <a:t>Calculating the mass of a product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986" y="1177620"/>
            <a:ext cx="11663493" cy="991839"/>
          </a:xfrm>
        </p:spPr>
        <p:txBody>
          <a:bodyPr>
            <a:normAutofit/>
          </a:bodyPr>
          <a:lstStyle/>
          <a:p>
            <a:pPr algn="l"/>
            <a:endParaRPr lang="en-GB" b="1" dirty="0"/>
          </a:p>
          <a:p>
            <a:pPr algn="l"/>
            <a:endParaRPr lang="en-GB" b="1" dirty="0"/>
          </a:p>
          <a:p>
            <a:pPr algn="l"/>
            <a:endParaRPr lang="en-GB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07166" y="2077126"/>
            <a:ext cx="6771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 4 Na +     O</a:t>
            </a:r>
            <a:r>
              <a:rPr lang="en-GB" sz="4400" baseline="-25000" dirty="0"/>
              <a:t>2</a:t>
            </a:r>
            <a:r>
              <a:rPr lang="en-GB" sz="4400" dirty="0"/>
              <a:t> 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  2 Na</a:t>
            </a:r>
            <a:r>
              <a:rPr lang="en-GB" sz="4400" baseline="-25000" dirty="0">
                <a:sym typeface="Wingdings" panose="05000000000000000000" pitchFamily="2" charset="2"/>
              </a:rPr>
              <a:t>2</a:t>
            </a:r>
            <a:r>
              <a:rPr lang="en-GB" sz="4400" dirty="0">
                <a:sym typeface="Wingdings" panose="05000000000000000000" pitchFamily="2" charset="2"/>
              </a:rPr>
              <a:t>O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69774" y="1163193"/>
            <a:ext cx="9984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Q2. A student has 80g of Sodium (Na) , what mass of sodium oxide (Na</a:t>
            </a:r>
            <a:r>
              <a:rPr lang="en-GB" sz="2000" b="1" baseline="-25000" dirty="0"/>
              <a:t>2</a:t>
            </a:r>
            <a:r>
              <a:rPr lang="en-GB" sz="2000" b="1" dirty="0"/>
              <a:t>O) will they produce?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4330" y="1723183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3436" y="1719345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6612" y="1716328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3092824" y="1228164"/>
            <a:ext cx="1344705" cy="317209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89033" y="1217189"/>
            <a:ext cx="2267462" cy="317209"/>
          </a:xfrm>
          <a:prstGeom prst="rect">
            <a:avLst/>
          </a:prstGeom>
          <a:solidFill>
            <a:srgbClr val="FFE699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15986" y="3058924"/>
            <a:ext cx="14702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(Na)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20316" y="3044943"/>
            <a:ext cx="18565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(Na</a:t>
            </a:r>
            <a:r>
              <a:rPr lang="en-GB" sz="2800" b="1" baseline="-25000" dirty="0">
                <a:latin typeface="Bradley Hand ITC" panose="03070402050302030203" pitchFamily="66" charset="0"/>
              </a:rPr>
              <a:t>2</a:t>
            </a:r>
            <a:r>
              <a:rPr lang="en-GB" sz="2800" b="1" dirty="0">
                <a:latin typeface="Bradley Hand ITC" panose="03070402050302030203" pitchFamily="66" charset="0"/>
              </a:rPr>
              <a:t>O)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7574" y="3044943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80 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87574" y="3504929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23 g/mol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087574" y="3549963"/>
            <a:ext cx="1722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607026" y="3136404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652350" y="3610902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76905" y="3951435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3.48 mol</a:t>
            </a:r>
          </a:p>
        </p:txBody>
      </p:sp>
      <p:sp>
        <p:nvSpPr>
          <p:cNvPr id="24" name="Oval 23"/>
          <p:cNvSpPr/>
          <p:nvPr/>
        </p:nvSpPr>
        <p:spPr>
          <a:xfrm>
            <a:off x="1631577" y="1746425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870576" y="1736076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033718" y="3941748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1.74 mol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3417" y="3536578"/>
            <a:ext cx="4185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Bradley Hand ITC" panose="03070402050302030203" pitchFamily="66" charset="0"/>
              </a:rPr>
              <a:t>(2 x 23 (Na)) + 16 (O) = 62 g/mol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88797" y="4694469"/>
            <a:ext cx="5415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Bradley Hand ITC" panose="03070402050302030203" pitchFamily="66" charset="0"/>
              </a:rPr>
              <a:t>Mass = M</a:t>
            </a:r>
            <a:r>
              <a:rPr lang="en-GB" sz="2400" b="1" baseline="-25000" dirty="0">
                <a:latin typeface="Bradley Hand ITC" panose="03070402050302030203" pitchFamily="66" charset="0"/>
              </a:rPr>
              <a:t>r</a:t>
            </a:r>
            <a:r>
              <a:rPr lang="en-GB" sz="2400" b="1" dirty="0">
                <a:latin typeface="Bradley Hand ITC" panose="03070402050302030203" pitchFamily="66" charset="0"/>
              </a:rPr>
              <a:t> x mol</a:t>
            </a:r>
          </a:p>
          <a:p>
            <a:r>
              <a:rPr lang="en-GB" sz="2400" b="1" dirty="0">
                <a:latin typeface="Bradley Hand ITC" panose="03070402050302030203" pitchFamily="66" charset="0"/>
              </a:rPr>
              <a:t>Mass = 62 g/mol x 1.74 mol = 107.9 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689510" y="5042197"/>
            <a:ext cx="135966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107.9 g</a:t>
            </a:r>
          </a:p>
        </p:txBody>
      </p:sp>
    </p:spTree>
    <p:extLst>
      <p:ext uri="{BB962C8B-B14F-4D97-AF65-F5344CB8AC3E}">
        <p14:creationId xmlns:p14="http://schemas.microsoft.com/office/powerpoint/2010/main" val="110144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0.40312 -0.0004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7 L -0.28203 -0.296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02" y="-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/>
      <p:bldP spid="17" grpId="0"/>
      <p:bldP spid="18" grpId="0"/>
      <p:bldP spid="19" grpId="0"/>
      <p:bldP spid="26" grpId="0"/>
      <p:bldP spid="24" grpId="0" animBg="1"/>
      <p:bldP spid="29" grpId="0" animBg="1"/>
      <p:bldP spid="30" grpId="0"/>
      <p:bldP spid="30" grpId="1"/>
      <p:bldP spid="31" grpId="0"/>
      <p:bldP spid="32" grpId="0" build="p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dirty="0"/>
              <a:t>Calculating the mass of a reactant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986" y="1177620"/>
            <a:ext cx="11663493" cy="991839"/>
          </a:xfrm>
        </p:spPr>
        <p:txBody>
          <a:bodyPr>
            <a:normAutofit/>
          </a:bodyPr>
          <a:lstStyle/>
          <a:p>
            <a:pPr algn="l"/>
            <a:endParaRPr lang="en-GB" b="1" dirty="0"/>
          </a:p>
          <a:p>
            <a:pPr algn="l"/>
            <a:endParaRPr lang="en-GB" b="1" dirty="0"/>
          </a:p>
          <a:p>
            <a:pPr algn="l"/>
            <a:endParaRPr lang="en-GB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07166" y="2077126"/>
            <a:ext cx="99517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 2 CO</a:t>
            </a:r>
            <a:r>
              <a:rPr lang="en-GB" sz="4400" baseline="-25000" dirty="0"/>
              <a:t>(g)</a:t>
            </a:r>
            <a:r>
              <a:rPr lang="en-GB" sz="4400" dirty="0"/>
              <a:t>                 +             O</a:t>
            </a:r>
            <a:r>
              <a:rPr lang="en-GB" sz="4400" baseline="-25000" dirty="0"/>
              <a:t>2</a:t>
            </a:r>
            <a:r>
              <a:rPr lang="en-GB" sz="4400" dirty="0"/>
              <a:t> </a:t>
            </a:r>
            <a:r>
              <a:rPr lang="en-GB" sz="4400" baseline="-25000" dirty="0"/>
              <a:t>(</a:t>
            </a:r>
            <a:r>
              <a:rPr lang="en-GB" sz="4400" baseline="-25000" dirty="0" err="1"/>
              <a:t>aq</a:t>
            </a:r>
            <a:r>
              <a:rPr lang="en-GB" sz="4400" baseline="-25000" dirty="0"/>
              <a:t>)</a:t>
            </a:r>
            <a:r>
              <a:rPr lang="en-GB" sz="4400" dirty="0"/>
              <a:t>   </a:t>
            </a:r>
            <a:r>
              <a:rPr lang="en-GB" sz="4400" dirty="0">
                <a:sym typeface="Wingdings" panose="05000000000000000000" pitchFamily="2" charset="2"/>
              </a:rPr>
              <a:t>    2 CO</a:t>
            </a:r>
            <a:r>
              <a:rPr lang="en-GB" sz="4400" baseline="-25000" dirty="0">
                <a:sym typeface="Wingdings" panose="05000000000000000000" pitchFamily="2" charset="2"/>
              </a:rPr>
              <a:t>2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73136" y="1153720"/>
            <a:ext cx="1148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Q3. Mr Tull had 50g of carbon monoxide, how many grams of oxygen are needed to convert it fully to CO</a:t>
            </a:r>
            <a:r>
              <a:rPr lang="en-GB" sz="2000" b="1" baseline="-25000" dirty="0"/>
              <a:t>2</a:t>
            </a:r>
            <a:r>
              <a:rPr lang="en-GB" sz="2000" b="1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4330" y="172318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34830" y="1756565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34050" y="171738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2754943" y="1217189"/>
            <a:ext cx="1852916" cy="317209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851035" y="1228510"/>
            <a:ext cx="825879" cy="317209"/>
          </a:xfrm>
          <a:prstGeom prst="rect">
            <a:avLst/>
          </a:prstGeom>
          <a:solidFill>
            <a:srgbClr val="FFE699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15986" y="3058924"/>
            <a:ext cx="14879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(CO)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80095" y="3091619"/>
            <a:ext cx="14061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Mass:</a:t>
            </a:r>
          </a:p>
          <a:p>
            <a:r>
              <a:rPr lang="en-GB" sz="2800" b="1" dirty="0">
                <a:latin typeface="Bradley Hand ITC" panose="03070402050302030203" pitchFamily="66" charset="0"/>
              </a:rPr>
              <a:t>M</a:t>
            </a:r>
            <a:r>
              <a:rPr lang="en-GB" sz="2800" b="1" baseline="-25000" dirty="0">
                <a:latin typeface="Bradley Hand ITC" panose="03070402050302030203" pitchFamily="66" charset="0"/>
              </a:rPr>
              <a:t>r</a:t>
            </a:r>
            <a:r>
              <a:rPr lang="en-GB" sz="2800" b="1" dirty="0">
                <a:latin typeface="Bradley Hand ITC" panose="03070402050302030203" pitchFamily="66" charset="0"/>
              </a:rPr>
              <a:t> (O</a:t>
            </a:r>
            <a:r>
              <a:rPr lang="en-GB" sz="2800" b="1" baseline="-25000" dirty="0">
                <a:latin typeface="Bradley Hand ITC" panose="03070402050302030203" pitchFamily="66" charset="0"/>
              </a:rPr>
              <a:t>2</a:t>
            </a:r>
            <a:r>
              <a:rPr lang="en-GB" sz="2800" b="1" dirty="0">
                <a:latin typeface="Bradley Hand ITC" panose="03070402050302030203" pitchFamily="66" charset="0"/>
              </a:rPr>
              <a:t>)</a:t>
            </a:r>
            <a:r>
              <a:rPr lang="en-GB" sz="2800" b="1" baseline="-25000" dirty="0">
                <a:latin typeface="Bradley Hand ITC" panose="03070402050302030203" pitchFamily="66" charset="0"/>
              </a:rPr>
              <a:t>:</a:t>
            </a:r>
            <a:endParaRPr lang="en-GB" sz="2800" b="1" dirty="0">
              <a:latin typeface="Bradley Hand ITC" panose="03070402050302030203" pitchFamily="66" charset="0"/>
            </a:endParaRPr>
          </a:p>
          <a:p>
            <a:r>
              <a:rPr lang="en-GB" sz="2800" b="1" dirty="0">
                <a:latin typeface="Bradley Hand ITC" panose="03070402050302030203" pitchFamily="66" charset="0"/>
              </a:rPr>
              <a:t>Mol: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7574" y="3044943"/>
            <a:ext cx="878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50 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87574" y="3504929"/>
            <a:ext cx="4562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12 (C) + 16 (O) = 28 g/mol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087574" y="3549963"/>
            <a:ext cx="1722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607026" y="3136404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588517" y="3566484"/>
            <a:ext cx="295835" cy="325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76905" y="3951435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1.79 mol</a:t>
            </a:r>
          </a:p>
        </p:txBody>
      </p:sp>
      <p:sp>
        <p:nvSpPr>
          <p:cNvPr id="24" name="Oval 23"/>
          <p:cNvSpPr/>
          <p:nvPr/>
        </p:nvSpPr>
        <p:spPr>
          <a:xfrm>
            <a:off x="1631577" y="1746425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991812" y="1756565"/>
            <a:ext cx="447032" cy="47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859907" y="39552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0.895 mol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01318" y="3566484"/>
            <a:ext cx="2945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Bradley Hand ITC" panose="03070402050302030203" pitchFamily="66" charset="0"/>
              </a:rPr>
              <a:t>(2 x 16 (O)) = 32 g/mol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58416" y="4781032"/>
            <a:ext cx="5371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Bradley Hand ITC" panose="03070402050302030203" pitchFamily="66" charset="0"/>
              </a:rPr>
              <a:t>Mass = M</a:t>
            </a:r>
            <a:r>
              <a:rPr lang="en-GB" sz="2400" b="1" baseline="-25000" dirty="0">
                <a:latin typeface="Bradley Hand ITC" panose="03070402050302030203" pitchFamily="66" charset="0"/>
              </a:rPr>
              <a:t>r</a:t>
            </a:r>
            <a:r>
              <a:rPr lang="en-GB" sz="2400" b="1" dirty="0">
                <a:latin typeface="Bradley Hand ITC" panose="03070402050302030203" pitchFamily="66" charset="0"/>
              </a:rPr>
              <a:t> x mol</a:t>
            </a:r>
          </a:p>
          <a:p>
            <a:r>
              <a:rPr lang="en-GB" sz="2400" b="1" dirty="0">
                <a:latin typeface="Bradley Hand ITC" panose="03070402050302030203" pitchFamily="66" charset="0"/>
              </a:rPr>
              <a:t>Mass = 32 g/mol x 0.895 mol = 28.6 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894828" y="5042197"/>
            <a:ext cx="135966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107.9 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92936" y="5102009"/>
            <a:ext cx="1186543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28.6 g</a:t>
            </a:r>
          </a:p>
        </p:txBody>
      </p:sp>
    </p:spTree>
    <p:extLst>
      <p:ext uri="{BB962C8B-B14F-4D97-AF65-F5344CB8AC3E}">
        <p14:creationId xmlns:p14="http://schemas.microsoft.com/office/powerpoint/2010/main" val="328796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45846 0.0013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26028 -0.290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/>
      <p:bldP spid="17" grpId="0"/>
      <p:bldP spid="18" grpId="0"/>
      <p:bldP spid="19" grpId="0"/>
      <p:bldP spid="26" grpId="0"/>
      <p:bldP spid="24" grpId="0" animBg="1"/>
      <p:bldP spid="29" grpId="0" animBg="1"/>
      <p:bldP spid="30" grpId="0"/>
      <p:bldP spid="30" grpId="1"/>
      <p:bldP spid="31" grpId="0"/>
      <p:bldP spid="32" grpId="0" build="p"/>
      <p:bldP spid="33" grpId="0" animBg="1"/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1612</Words>
  <Application>Microsoft Office PowerPoint</Application>
  <PresentationFormat>Widescreen</PresentationFormat>
  <Paragraphs>240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Bradley Hand ITC</vt:lpstr>
      <vt:lpstr>Calibri</vt:lpstr>
      <vt:lpstr>Calibri Light</vt:lpstr>
      <vt:lpstr>Wingdings</vt:lpstr>
      <vt:lpstr>Office Theme</vt:lpstr>
      <vt:lpstr>Amounts of Substances in Equations</vt:lpstr>
      <vt:lpstr>Progress Outcomes</vt:lpstr>
      <vt:lpstr>Coefficients</vt:lpstr>
      <vt:lpstr>Stoichiometric Coefficients</vt:lpstr>
      <vt:lpstr>Task: Molar Ratios</vt:lpstr>
      <vt:lpstr>Make the links!</vt:lpstr>
      <vt:lpstr>Calculating the mass of a product</vt:lpstr>
      <vt:lpstr>Calculating the mass of a product</vt:lpstr>
      <vt:lpstr>Calculating the mass of a reactant</vt:lpstr>
      <vt:lpstr>Task: Calculating the masses of products and reactants</vt:lpstr>
      <vt:lpstr>Task: Calculating the masses of products and reactants</vt:lpstr>
      <vt:lpstr>Task: Calculating the masses of products and reactants</vt:lpstr>
      <vt:lpstr>Task: Calculating the masses of products and reactants</vt:lpstr>
      <vt:lpstr>Task: Calculating the masses of products and reactants</vt:lpstr>
      <vt:lpstr>Plenary: Calculating the masses of products and reactants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Moles &amp; Equations</dc:title>
  <dc:creator>Lewis Tull</dc:creator>
  <cp:lastModifiedBy>Helen Bradford</cp:lastModifiedBy>
  <cp:revision>25</cp:revision>
  <dcterms:created xsi:type="dcterms:W3CDTF">2016-10-24T16:56:54Z</dcterms:created>
  <dcterms:modified xsi:type="dcterms:W3CDTF">2020-09-23T14:29:54Z</dcterms:modified>
</cp:coreProperties>
</file>