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685" r:id="rId5"/>
    <p:sldId id="610" r:id="rId6"/>
    <p:sldId id="694" r:id="rId7"/>
    <p:sldId id="686" r:id="rId8"/>
    <p:sldId id="687" r:id="rId9"/>
    <p:sldId id="688" r:id="rId10"/>
    <p:sldId id="689" r:id="rId11"/>
    <p:sldId id="690" r:id="rId12"/>
    <p:sldId id="691" r:id="rId13"/>
    <p:sldId id="692" r:id="rId14"/>
    <p:sldId id="69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02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4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09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3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9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1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5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65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02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01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1E16-399B-4A0F-A479-797AC1A2F2B9}" type="datetimeFigureOut">
              <a:rPr lang="en-GB" smtClean="0"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C5D7-935A-4849-95B1-58D40F5B0F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07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JcWOyaqNo8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E094FAE-2D5B-442E-9E50-F878C3F8BFA8}"/>
              </a:ext>
            </a:extLst>
          </p:cNvPr>
          <p:cNvSpPr/>
          <p:nvPr/>
        </p:nvSpPr>
        <p:spPr>
          <a:xfrm>
            <a:off x="240732" y="209550"/>
            <a:ext cx="8701238" cy="1190624"/>
          </a:xfrm>
          <a:prstGeom prst="roundRect">
            <a:avLst/>
          </a:prstGeom>
          <a:solidFill>
            <a:srgbClr val="D6FAF7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AAFC36-9D77-409B-9A03-045CC12CFB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39" y="236839"/>
            <a:ext cx="8631454" cy="1129948"/>
          </a:xfrm>
        </p:spPr>
        <p:txBody>
          <a:bodyPr anchor="ctr">
            <a:noAutofit/>
          </a:bodyPr>
          <a:lstStyle/>
          <a:p>
            <a:r>
              <a:rPr lang="en-GB" sz="3800" dirty="0">
                <a:solidFill>
                  <a:srgbClr val="0070C0"/>
                </a:solidFill>
                <a:latin typeface="Comic Sans MS" panose="030F0702030302020204" pitchFamily="66" charset="0"/>
              </a:rPr>
              <a:t>Energy Transfer: </a:t>
            </a:r>
            <a:r>
              <a:rPr lang="en-GB" sz="3800" dirty="0">
                <a:latin typeface="Comic Sans MS" panose="030F0702030302020204" pitchFamily="66" charset="0"/>
              </a:rPr>
              <a:t>Infrared Radiation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D0DE4B-358D-4137-B98A-12B26A92DA2F}"/>
              </a:ext>
            </a:extLst>
          </p:cNvPr>
          <p:cNvSpPr txBox="1"/>
          <p:nvPr/>
        </p:nvSpPr>
        <p:spPr>
          <a:xfrm>
            <a:off x="0" y="1767007"/>
            <a:ext cx="9144000" cy="1661993"/>
          </a:xfrm>
          <a:prstGeom prst="rect">
            <a:avLst/>
          </a:prstGeom>
          <a:solidFill>
            <a:srgbClr val="E5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400" dirty="0">
                <a:solidFill>
                  <a:srgbClr val="0070C0"/>
                </a:solidFill>
                <a:latin typeface="Comic Sans MS" panose="030F0702030302020204" pitchFamily="66" charset="0"/>
              </a:rPr>
              <a:t>Do now activity: </a:t>
            </a:r>
            <a:r>
              <a:rPr lang="en-GB" sz="3400" dirty="0">
                <a:latin typeface="Comic Sans MS" panose="030F0702030302020204" pitchFamily="66" charset="0"/>
              </a:rPr>
              <a:t>Describe the difference between the processes of conduction and convection.</a:t>
            </a:r>
          </a:p>
        </p:txBody>
      </p:sp>
      <p:pic>
        <p:nvPicPr>
          <p:cNvPr id="1026" name="Picture 2" descr="Sun, Weather, Weather Forecast, Sunny">
            <a:extLst>
              <a:ext uri="{FF2B5EF4-FFF2-40B4-BE49-F238E27FC236}">
                <a16:creationId xmlns:a16="http://schemas.microsoft.com/office/drawing/2014/main" id="{DBFBD02A-E586-4019-B77E-75CD79B42B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657600"/>
            <a:ext cx="27051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al, Coke, Fire, Firebox, Fireplace">
            <a:extLst>
              <a:ext uri="{FF2B5EF4-FFF2-40B4-BE49-F238E27FC236}">
                <a16:creationId xmlns:a16="http://schemas.microsoft.com/office/drawing/2014/main" id="{C5701665-0068-4EAE-8618-8F99E731C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657600"/>
            <a:ext cx="2783289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The Thermal Imaging Camera">
            <a:extLst>
              <a:ext uri="{FF2B5EF4-FFF2-40B4-BE49-F238E27FC236}">
                <a16:creationId xmlns:a16="http://schemas.microsoft.com/office/drawing/2014/main" id="{D6227ABF-49B7-4C60-B0EE-B9528DB56D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5" r="33922" b="12647"/>
          <a:stretch/>
        </p:blipFill>
        <p:spPr bwMode="auto">
          <a:xfrm>
            <a:off x="3409949" y="3657600"/>
            <a:ext cx="2625217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43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01AF7CD-7016-45D0-A940-EEADA2B2E153}"/>
              </a:ext>
            </a:extLst>
          </p:cNvPr>
          <p:cNvSpPr/>
          <p:nvPr/>
        </p:nvSpPr>
        <p:spPr>
          <a:xfrm>
            <a:off x="180975" y="1165563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Hot</a:t>
            </a:r>
            <a:r>
              <a:rPr lang="en-GB" altLang="en-US" sz="3600" dirty="0">
                <a:latin typeface="Comic Sans MS" panose="030F0702030302020204" pitchFamily="66" charset="0"/>
              </a:rPr>
              <a:t> objects transfer heat by </a:t>
            </a:r>
            <a:r>
              <a:rPr lang="en-GB" alt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radiation</a:t>
            </a:r>
            <a:r>
              <a:rPr lang="en-GB" altLang="en-US" sz="3600" b="1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>
                <a:latin typeface="Comic Sans MS" panose="030F0702030302020204" pitchFamily="66" charset="0"/>
              </a:rPr>
              <a:t>in the form of </a:t>
            </a:r>
            <a:r>
              <a:rPr lang="en-GB" altLang="en-US" sz="3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infra-red</a:t>
            </a:r>
            <a:r>
              <a:rPr lang="en-GB" altLang="en-US" sz="3600" b="1" dirty="0">
                <a:latin typeface="Comic Sans MS" panose="030F0702030302020204" pitchFamily="66" charset="0"/>
              </a:rPr>
              <a:t> </a:t>
            </a: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waves</a:t>
            </a:r>
            <a:r>
              <a:rPr lang="en-GB" altLang="en-US" sz="3600" dirty="0">
                <a:latin typeface="Comic Sans MS" panose="030F0702030302020204" pitchFamily="66" charset="0"/>
              </a:rPr>
              <a:t>  Radiation is the only way heat can be transferred through a </a:t>
            </a: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vacuum</a:t>
            </a:r>
            <a:r>
              <a:rPr lang="en-GB" altLang="en-US" sz="3600" dirty="0">
                <a:latin typeface="Comic Sans MS" panose="030F0702030302020204" pitchFamily="66" charset="0"/>
              </a:rPr>
              <a:t>.  </a:t>
            </a: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Dark</a:t>
            </a:r>
            <a:r>
              <a:rPr lang="en-GB" altLang="en-US" sz="3600" dirty="0">
                <a:latin typeface="Comic Sans MS" panose="030F0702030302020204" pitchFamily="66" charset="0"/>
              </a:rPr>
              <a:t> surfaces absorb radiation quickly, but </a:t>
            </a: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shiny </a:t>
            </a:r>
            <a:r>
              <a:rPr lang="en-GB" altLang="en-US" sz="3600" dirty="0">
                <a:latin typeface="Comic Sans MS" panose="030F0702030302020204" pitchFamily="66" charset="0"/>
              </a:rPr>
              <a:t>surfaces </a:t>
            </a:r>
            <a:r>
              <a:rPr lang="en-GB" alt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reflect</a:t>
            </a:r>
            <a:r>
              <a:rPr lang="en-GB" altLang="en-US" sz="3600" dirty="0">
                <a:latin typeface="Comic Sans MS" panose="030F0702030302020204" pitchFamily="66" charset="0"/>
              </a:rPr>
              <a:t> radiation.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1FFEB-CEB6-423D-8D5A-C19CB04ABF9D}"/>
              </a:ext>
            </a:extLst>
          </p:cNvPr>
          <p:cNvSpPr txBox="1"/>
          <p:nvPr/>
        </p:nvSpPr>
        <p:spPr>
          <a:xfrm>
            <a:off x="95250" y="257175"/>
            <a:ext cx="50387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Self-assessment:</a:t>
            </a:r>
          </a:p>
        </p:txBody>
      </p:sp>
      <p:pic>
        <p:nvPicPr>
          <p:cNvPr id="6" name="Picture 2" descr="Mark, Check, Tick, Red, Correct, Symbol">
            <a:extLst>
              <a:ext uri="{FF2B5EF4-FFF2-40B4-BE49-F238E27FC236}">
                <a16:creationId xmlns:a16="http://schemas.microsoft.com/office/drawing/2014/main" id="{75A44250-31BC-4848-B5B9-8815D5FFD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489" y="4419599"/>
            <a:ext cx="1333388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11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Comic Sans MS" pitchFamily="66" charset="0"/>
              </a:rPr>
              <a:t>Plenary</a:t>
            </a:r>
            <a:r>
              <a:rPr lang="en-GB" sz="3600" dirty="0">
                <a:latin typeface="Comic Sans MS" pitchFamily="66" charset="0"/>
              </a:rPr>
              <a:t> ~ Pick a task:</a:t>
            </a:r>
          </a:p>
        </p:txBody>
      </p:sp>
      <p:sp>
        <p:nvSpPr>
          <p:cNvPr id="5" name="Hexagon 4"/>
          <p:cNvSpPr/>
          <p:nvPr/>
        </p:nvSpPr>
        <p:spPr>
          <a:xfrm>
            <a:off x="425302" y="1201797"/>
            <a:ext cx="3733800" cy="3200400"/>
          </a:xfrm>
          <a:prstGeom prst="hexagon">
            <a:avLst/>
          </a:prstGeom>
          <a:solidFill>
            <a:srgbClr val="002060"/>
          </a:solidFill>
          <a:ln w="38100">
            <a:solidFill>
              <a:srgbClr val="A4F6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omic Sans MS" pitchFamily="66" charset="0"/>
              </a:rPr>
              <a:t>Summarise what you have learnt today in 3 sentences</a:t>
            </a:r>
          </a:p>
        </p:txBody>
      </p:sp>
      <p:sp>
        <p:nvSpPr>
          <p:cNvPr id="9" name="Plaque 8"/>
          <p:cNvSpPr/>
          <p:nvPr/>
        </p:nvSpPr>
        <p:spPr>
          <a:xfrm>
            <a:off x="4387701" y="1122170"/>
            <a:ext cx="4419600" cy="3276600"/>
          </a:xfrm>
          <a:prstGeom prst="plaque">
            <a:avLst/>
          </a:prstGeom>
          <a:solidFill>
            <a:srgbClr val="C7F9EC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Write a definition for the following key words:</a:t>
            </a:r>
          </a:p>
          <a:p>
            <a:pPr algn="ctr"/>
            <a:endParaRPr lang="en-GB" sz="2400" dirty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a) radiation</a:t>
            </a: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b) conduction</a:t>
            </a: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c) convection</a:t>
            </a: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d) reflection</a:t>
            </a:r>
          </a:p>
          <a:p>
            <a:pPr algn="ctr"/>
            <a:r>
              <a:rPr lang="en-GB" sz="2400" dirty="0">
                <a:solidFill>
                  <a:srgbClr val="0070C0"/>
                </a:solidFill>
                <a:latin typeface="Comic Sans MS" pitchFamily="66" charset="0"/>
              </a:rPr>
              <a:t>e) vacuum</a:t>
            </a:r>
          </a:p>
        </p:txBody>
      </p:sp>
      <p:pic>
        <p:nvPicPr>
          <p:cNvPr id="5122" name="Picture 2" descr="Thought, Idea, Innovation, Imagination, Inspiration">
            <a:extLst>
              <a:ext uri="{FF2B5EF4-FFF2-40B4-BE49-F238E27FC236}">
                <a16:creationId xmlns:a16="http://schemas.microsoft.com/office/drawing/2014/main" id="{AF1A1227-9448-4F53-A4CC-DA6A7E00C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16" y="4729063"/>
            <a:ext cx="2732567" cy="1898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Writing, Pen, Man, Ink, Paper, Pencils, Hands, Fingers">
            <a:extLst>
              <a:ext uri="{FF2B5EF4-FFF2-40B4-BE49-F238E27FC236}">
                <a16:creationId xmlns:a16="http://schemas.microsoft.com/office/drawing/2014/main" id="{62CE5D2E-559F-4EF3-AAE1-0B38DB356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549" y="4679043"/>
            <a:ext cx="2997905" cy="1998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GOOD PROGRESS:</a:t>
            </a:r>
          </a:p>
          <a:p>
            <a:pPr marL="457200" indent="-457200"/>
            <a:r>
              <a:rPr lang="en-US">
                <a:latin typeface="Comic Sans MS" panose="030F0702030302020204" pitchFamily="66" charset="0"/>
              </a:rPr>
              <a:t>Describe some sources of infrared radiation</a:t>
            </a:r>
          </a:p>
          <a:p>
            <a:pPr marL="457200" indent="-457200"/>
            <a:endParaRPr lang="en-US">
              <a:latin typeface="Comic Sans MS" panose="030F0702030302020204" pitchFamily="66" charset="0"/>
            </a:endParaRPr>
          </a:p>
          <a:p>
            <a:pPr marL="457200" indent="-457200"/>
            <a:r>
              <a:rPr lang="en-US">
                <a:latin typeface="Comic Sans MS" panose="030F0702030302020204" pitchFamily="66" charset="0"/>
              </a:rPr>
              <a:t>Explain how energy is transferred by radiation</a:t>
            </a:r>
            <a:endParaRPr lang="en-GB"/>
          </a:p>
          <a:p>
            <a:pPr marL="0" indent="0">
              <a:buNone/>
            </a:pPr>
            <a:r>
              <a:rPr lang="en-GB"/>
              <a:t>OUTSTANDING PROGRESS:</a:t>
            </a:r>
          </a:p>
          <a:p>
            <a:r>
              <a:rPr lang="en-US">
                <a:latin typeface="Comic Sans MS" panose="030F0702030302020204" pitchFamily="66" charset="0"/>
              </a:rPr>
              <a:t>Compare thermal energy lost through different surfaces</a:t>
            </a:r>
            <a:endParaRPr lang="en-US" sz="320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50E34-6D22-4CA9-9E12-B2AE3426F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Consciousness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5BBBB-47D6-408A-9CBB-123819700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Emit – To give out</a:t>
            </a:r>
          </a:p>
        </p:txBody>
      </p:sp>
    </p:spTree>
    <p:extLst>
      <p:ext uri="{BB962C8B-B14F-4D97-AF65-F5344CB8AC3E}">
        <p14:creationId xmlns:p14="http://schemas.microsoft.com/office/powerpoint/2010/main" val="362693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3997E38-E211-404D-9B2B-03CE2721544E}"/>
              </a:ext>
            </a:extLst>
          </p:cNvPr>
          <p:cNvSpPr/>
          <p:nvPr/>
        </p:nvSpPr>
        <p:spPr>
          <a:xfrm>
            <a:off x="295275" y="2876550"/>
            <a:ext cx="8629650" cy="3467100"/>
          </a:xfrm>
          <a:prstGeom prst="roundRect">
            <a:avLst/>
          </a:prstGeom>
          <a:solidFill>
            <a:srgbClr val="E5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0A0EBF-F0DB-4FCA-86F6-4F6F651EE9A4}"/>
              </a:ext>
            </a:extLst>
          </p:cNvPr>
          <p:cNvSpPr txBox="1"/>
          <p:nvPr/>
        </p:nvSpPr>
        <p:spPr>
          <a:xfrm>
            <a:off x="466312" y="260075"/>
            <a:ext cx="8140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C0"/>
                </a:solidFill>
                <a:latin typeface="Comic Sans MS" panose="030F0702030302020204" pitchFamily="66" charset="0"/>
              </a:rPr>
              <a:t>What is infrared radiation?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6DA390-6AB7-4D88-AC5F-101F27A77A4C}"/>
              </a:ext>
            </a:extLst>
          </p:cNvPr>
          <p:cNvSpPr txBox="1"/>
          <p:nvPr/>
        </p:nvSpPr>
        <p:spPr>
          <a:xfrm>
            <a:off x="130865" y="1179858"/>
            <a:ext cx="86569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GB" sz="3200" dirty="0">
                <a:latin typeface="Comic Sans MS" panose="030F0702030302020204" pitchFamily="66" charset="0"/>
              </a:rPr>
              <a:t>Watch the video and try to come up with a definition for ‘infrared radiation’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72055-C74F-4896-903F-7E858E78039E}"/>
              </a:ext>
            </a:extLst>
          </p:cNvPr>
          <p:cNvSpPr/>
          <p:nvPr/>
        </p:nvSpPr>
        <p:spPr>
          <a:xfrm>
            <a:off x="3887443" y="2333625"/>
            <a:ext cx="50089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https://www.youtube.com/watch?v=JcWOyaqNo8I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C233D4-0F2A-42A8-B995-C0AC6255A1DC}"/>
              </a:ext>
            </a:extLst>
          </p:cNvPr>
          <p:cNvSpPr txBox="1"/>
          <p:nvPr/>
        </p:nvSpPr>
        <p:spPr>
          <a:xfrm>
            <a:off x="371476" y="2962275"/>
            <a:ext cx="84486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i="1" dirty="0">
                <a:latin typeface="Comic Sans MS" panose="030F0702030302020204" pitchFamily="66" charset="0"/>
              </a:rPr>
              <a:t>Infrared radiation is the transfer of </a:t>
            </a:r>
            <a:r>
              <a:rPr lang="en-GB" sz="3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heat energy </a:t>
            </a:r>
            <a:r>
              <a:rPr lang="en-GB" sz="3000" i="1" dirty="0">
                <a:latin typeface="Comic Sans MS" panose="030F0702030302020204" pitchFamily="66" charset="0"/>
              </a:rPr>
              <a:t>by means of </a:t>
            </a:r>
            <a:r>
              <a:rPr lang="en-GB" sz="3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infrared electromagnetic waves</a:t>
            </a:r>
            <a:r>
              <a:rPr lang="en-GB" sz="3000" i="1" dirty="0">
                <a:latin typeface="Comic Sans MS" panose="030F0702030302020204" pitchFamily="66" charset="0"/>
              </a:rPr>
              <a:t>.  All objects take up energy by </a:t>
            </a:r>
            <a:r>
              <a:rPr lang="en-GB" sz="3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infrared</a:t>
            </a:r>
            <a:r>
              <a:rPr lang="en-GB" sz="3000" i="1" dirty="0">
                <a:latin typeface="Comic Sans MS" panose="030F0702030302020204" pitchFamily="66" charset="0"/>
              </a:rPr>
              <a:t> </a:t>
            </a:r>
            <a:r>
              <a:rPr lang="en-GB" sz="3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radiation</a:t>
            </a:r>
            <a:r>
              <a:rPr lang="en-GB" sz="3000" i="1" dirty="0">
                <a:latin typeface="Comic Sans MS" panose="030F0702030302020204" pitchFamily="66" charset="0"/>
              </a:rPr>
              <a:t> and also gives out energy by </a:t>
            </a:r>
            <a:r>
              <a:rPr lang="en-GB" sz="3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infrared radiation</a:t>
            </a:r>
            <a:r>
              <a:rPr lang="en-GB" sz="3000" i="1" dirty="0">
                <a:latin typeface="Comic Sans MS" panose="030F0702030302020204" pitchFamily="66" charset="0"/>
              </a:rPr>
              <a:t>. Different objects give out different amounts of radiation depending on their </a:t>
            </a:r>
            <a:r>
              <a:rPr lang="en-GB" sz="3000" i="1" dirty="0">
                <a:solidFill>
                  <a:srgbClr val="0070C0"/>
                </a:solidFill>
                <a:latin typeface="Comic Sans MS" panose="030F0702030302020204" pitchFamily="66" charset="0"/>
              </a:rPr>
              <a:t>temperature</a:t>
            </a:r>
            <a:r>
              <a:rPr lang="en-GB" sz="3000" i="1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026" name="Picture 2" descr="Mark, Check, Tick, Red, Correct, Symbol">
            <a:extLst>
              <a:ext uri="{FF2B5EF4-FFF2-40B4-BE49-F238E27FC236}">
                <a16:creationId xmlns:a16="http://schemas.microsoft.com/office/drawing/2014/main" id="{D4115FB7-776B-46C9-94D3-8531CFEF7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693" y="5534024"/>
            <a:ext cx="1123333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09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29A3F5-EC8D-40D9-BC84-824E142A614F}"/>
              </a:ext>
            </a:extLst>
          </p:cNvPr>
          <p:cNvSpPr/>
          <p:nvPr/>
        </p:nvSpPr>
        <p:spPr>
          <a:xfrm>
            <a:off x="619125" y="5772150"/>
            <a:ext cx="7858125" cy="847725"/>
          </a:xfrm>
          <a:prstGeom prst="roundRect">
            <a:avLst/>
          </a:prstGeom>
          <a:solidFill>
            <a:srgbClr val="E5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3B1DE-0337-477D-AF3A-9492C46FAE39}"/>
              </a:ext>
            </a:extLst>
          </p:cNvPr>
          <p:cNvSpPr txBox="1"/>
          <p:nvPr/>
        </p:nvSpPr>
        <p:spPr>
          <a:xfrm>
            <a:off x="283417" y="375224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1" dirty="0">
                <a:solidFill>
                  <a:srgbClr val="0070C0"/>
                </a:solidFill>
              </a:rPr>
              <a:t>Leslie’s cube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975D71-D891-480D-8E59-7328CF5D6A6E}"/>
              </a:ext>
            </a:extLst>
          </p:cNvPr>
          <p:cNvSpPr/>
          <p:nvPr/>
        </p:nvSpPr>
        <p:spPr>
          <a:xfrm>
            <a:off x="2873708" y="1406693"/>
            <a:ext cx="2484447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</a:rPr>
              <a:t>4 surfaces: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Shiny white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Shiny black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Dull black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</a:rPr>
              <a:t>Dull white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291792-8E32-4ED8-BB27-A9A916682445}"/>
              </a:ext>
            </a:extLst>
          </p:cNvPr>
          <p:cNvSpPr txBox="1"/>
          <p:nvPr/>
        </p:nvSpPr>
        <p:spPr>
          <a:xfrm>
            <a:off x="5469835" y="1433212"/>
            <a:ext cx="3209925" cy="2554545"/>
          </a:xfrm>
          <a:prstGeom prst="rect">
            <a:avLst/>
          </a:prstGeom>
          <a:solidFill>
            <a:srgbClr val="E5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i="1" dirty="0">
                <a:latin typeface="Comic Sans MS" panose="030F0702030302020204" pitchFamily="66" charset="0"/>
              </a:rPr>
              <a:t>Different </a:t>
            </a:r>
            <a:r>
              <a:rPr lang="en-GB" sz="3200" b="1" i="1" dirty="0">
                <a:latin typeface="Comic Sans MS" panose="030F0702030302020204" pitchFamily="66" charset="0"/>
              </a:rPr>
              <a:t>surfaces</a:t>
            </a:r>
            <a:r>
              <a:rPr lang="en-GB" sz="3200" i="1" dirty="0">
                <a:latin typeface="Comic Sans MS" panose="030F0702030302020204" pitchFamily="66" charset="0"/>
              </a:rPr>
              <a:t> emit different levels of </a:t>
            </a:r>
            <a:r>
              <a:rPr lang="en-GB" sz="3200" b="1" i="1" dirty="0">
                <a:latin typeface="Comic Sans MS" panose="030F0702030302020204" pitchFamily="66" charset="0"/>
              </a:rPr>
              <a:t>infrared radiation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62D18C-7D69-4BF6-885D-979C3BEB9596}"/>
              </a:ext>
            </a:extLst>
          </p:cNvPr>
          <p:cNvSpPr txBox="1"/>
          <p:nvPr/>
        </p:nvSpPr>
        <p:spPr>
          <a:xfrm>
            <a:off x="268965" y="4404496"/>
            <a:ext cx="85892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What’s the difference? Which emits more and which emits less infrared radiation?</a:t>
            </a: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F01365B3-069E-4717-8045-97913A9115BE}"/>
              </a:ext>
            </a:extLst>
          </p:cNvPr>
          <p:cNvSpPr/>
          <p:nvPr/>
        </p:nvSpPr>
        <p:spPr>
          <a:xfrm>
            <a:off x="665922" y="1727752"/>
            <a:ext cx="1800226" cy="1905000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3B876-5CD4-4B46-B5B2-D1CF73D33906}"/>
              </a:ext>
            </a:extLst>
          </p:cNvPr>
          <p:cNvSpPr/>
          <p:nvPr/>
        </p:nvSpPr>
        <p:spPr>
          <a:xfrm>
            <a:off x="675447" y="2184952"/>
            <a:ext cx="1343025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C55B4CD5-B9D5-41FC-B2E2-7BD6D5B2DDA6}"/>
              </a:ext>
            </a:extLst>
          </p:cNvPr>
          <p:cNvSpPr/>
          <p:nvPr/>
        </p:nvSpPr>
        <p:spPr>
          <a:xfrm>
            <a:off x="675447" y="1727752"/>
            <a:ext cx="1771650" cy="457200"/>
          </a:xfrm>
          <a:prstGeom prst="parallelogram">
            <a:avLst>
              <a:gd name="adj" fmla="val 94565"/>
            </a:avLst>
          </a:prstGeom>
          <a:gradFill flip="none" rotWithShape="1">
            <a:gsLst>
              <a:gs pos="5100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43B99402-F4FE-441C-823F-BF085F1B429C}"/>
              </a:ext>
            </a:extLst>
          </p:cNvPr>
          <p:cNvSpPr/>
          <p:nvPr/>
        </p:nvSpPr>
        <p:spPr>
          <a:xfrm>
            <a:off x="1430822" y="1384024"/>
            <a:ext cx="298173" cy="655982"/>
          </a:xfrm>
          <a:prstGeom prst="ca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B1B7ED-0A21-46F7-8F73-ED038CCC3CE4}"/>
              </a:ext>
            </a:extLst>
          </p:cNvPr>
          <p:cNvSpPr txBox="1"/>
          <p:nvPr/>
        </p:nvSpPr>
        <p:spPr>
          <a:xfrm>
            <a:off x="447262" y="231500"/>
            <a:ext cx="8140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70C0"/>
                </a:solidFill>
                <a:latin typeface="Comic Sans MS" panose="030F0702030302020204" pitchFamily="66" charset="0"/>
              </a:rPr>
              <a:t>Infrared radiation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2CAA74-7F2F-4B8D-9CFC-98CAFF0A430D}"/>
              </a:ext>
            </a:extLst>
          </p:cNvPr>
          <p:cNvSpPr/>
          <p:nvPr/>
        </p:nvSpPr>
        <p:spPr>
          <a:xfrm>
            <a:off x="847599" y="5901809"/>
            <a:ext cx="75440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GB" sz="3200" i="1" dirty="0">
                <a:latin typeface="Comic Sans MS" panose="030F0702030302020204" pitchFamily="66" charset="0"/>
              </a:rPr>
              <a:t>Write a prediction in your books</a:t>
            </a:r>
          </a:p>
        </p:txBody>
      </p:sp>
    </p:spTree>
    <p:extLst>
      <p:ext uri="{BB962C8B-B14F-4D97-AF65-F5344CB8AC3E}">
        <p14:creationId xmlns:p14="http://schemas.microsoft.com/office/powerpoint/2010/main" val="249796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50BDE3-95D1-41E4-A3E8-51C50939ECBE}"/>
              </a:ext>
            </a:extLst>
          </p:cNvPr>
          <p:cNvSpPr/>
          <p:nvPr/>
        </p:nvSpPr>
        <p:spPr>
          <a:xfrm>
            <a:off x="228600" y="1062770"/>
            <a:ext cx="8648700" cy="4379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GB" b="1" u="sng" dirty="0">
                <a:latin typeface="Comic Sans MS" pitchFamily="66" charset="0"/>
              </a:rPr>
              <a:t>Equipment</a:t>
            </a:r>
            <a:r>
              <a:rPr lang="en-GB" b="1" dirty="0">
                <a:latin typeface="Comic Sans MS" pitchFamily="66" charset="0"/>
              </a:rPr>
              <a:t>:</a:t>
            </a:r>
          </a:p>
          <a:p>
            <a:pPr marL="609600" indent="-609600">
              <a:lnSpc>
                <a:spcPct val="80000"/>
              </a:lnSpc>
            </a:pPr>
            <a:endParaRPr lang="en-GB" dirty="0"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omic Sans MS" pitchFamily="66" charset="0"/>
              </a:rPr>
              <a:t>400ml beaker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omic Sans MS" pitchFamily="66" charset="0"/>
              </a:rPr>
              <a:t>Black tin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omic Sans MS" pitchFamily="66" charset="0"/>
              </a:rPr>
              <a:t>Silver tin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omic Sans MS" pitchFamily="66" charset="0"/>
              </a:rPr>
              <a:t>Cork mat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omic Sans MS" pitchFamily="66" charset="0"/>
              </a:rPr>
              <a:t>Hardboard lid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dirty="0">
                <a:latin typeface="Comic Sans MS" pitchFamily="66" charset="0"/>
              </a:rPr>
              <a:t>Thermometers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GB" sz="1200" b="1" u="sng" dirty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en-GB" b="1" u="sng" dirty="0">
                <a:latin typeface="Comic Sans MS" pitchFamily="66" charset="0"/>
              </a:rPr>
              <a:t>Method: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endParaRPr lang="en-GB" b="1" dirty="0"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Pour 400ml of boiling water into the plastic beaker.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Pour 200ml of the 400ml into the black tin and the remaining 200ml into the silver tin.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Place the tins onto a cork mat and place a thermometer into each tin.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Take the starting temperature of the water in each tin and record in the table at time = 0 minutes.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/>
            </a:pPr>
            <a:r>
              <a:rPr lang="en-GB" dirty="0">
                <a:latin typeface="Comic Sans MS" pitchFamily="66" charset="0"/>
              </a:rPr>
              <a:t>Start the stopwatch and take the temperature of the water in each tine every minute for 15 minutes</a:t>
            </a:r>
            <a:r>
              <a:rPr lang="en-GB" b="1" dirty="0">
                <a:latin typeface="Comic Sans MS" pitchFamily="66" charset="0"/>
              </a:rPr>
              <a:t>.  </a:t>
            </a:r>
            <a:r>
              <a:rPr lang="en-GB" dirty="0">
                <a:latin typeface="Comic Sans MS" pitchFamily="66" charset="0"/>
              </a:rPr>
              <a:t>Record your results in the table below:</a:t>
            </a:r>
          </a:p>
        </p:txBody>
      </p:sp>
      <p:pic>
        <p:nvPicPr>
          <p:cNvPr id="2050" name="Picture 2" descr="Tin, Can, Vessel, Disposal, Metal, Food">
            <a:extLst>
              <a:ext uri="{FF2B5EF4-FFF2-40B4-BE49-F238E27FC236}">
                <a16:creationId xmlns:a16="http://schemas.microsoft.com/office/drawing/2014/main" id="{FB237AE9-B3AC-4EB5-AAD3-2DAE7F95C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924" y="1189698"/>
            <a:ext cx="1285875" cy="1934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ans, Tins, Six-Pack, Beer, Alcohol">
            <a:extLst>
              <a:ext uri="{FF2B5EF4-FFF2-40B4-BE49-F238E27FC236}">
                <a16:creationId xmlns:a16="http://schemas.microsoft.com/office/drawing/2014/main" id="{6218C6B2-9CC7-49D7-8F37-5D273AF527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9" t="15294" r="35542" b="2059"/>
          <a:stretch/>
        </p:blipFill>
        <p:spPr bwMode="auto">
          <a:xfrm>
            <a:off x="6029324" y="1152525"/>
            <a:ext cx="1214997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18AD5B-E635-4C25-AEBF-C3BEA5E6EAEE}"/>
              </a:ext>
            </a:extLst>
          </p:cNvPr>
          <p:cNvSpPr txBox="1"/>
          <p:nvPr/>
        </p:nvSpPr>
        <p:spPr>
          <a:xfrm>
            <a:off x="-84838" y="96625"/>
            <a:ext cx="39389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Watch the video to see the practical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DB997D-E6F4-486D-B6E0-A14849153B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353050"/>
            <a:ext cx="8039100" cy="758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D228638-E0A0-41D6-BD83-30B0CBF0B4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158" y="6125465"/>
            <a:ext cx="8039100" cy="7585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3D3E2B-D160-41C6-9E7C-2E3508CA8EF3}"/>
              </a:ext>
            </a:extLst>
          </p:cNvPr>
          <p:cNvSpPr txBox="1"/>
          <p:nvPr/>
        </p:nvSpPr>
        <p:spPr>
          <a:xfrm>
            <a:off x="76200" y="5353050"/>
            <a:ext cx="7524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Black tin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6BF899-9002-4706-ABB1-582B231F41B3}"/>
              </a:ext>
            </a:extLst>
          </p:cNvPr>
          <p:cNvSpPr txBox="1"/>
          <p:nvPr/>
        </p:nvSpPr>
        <p:spPr>
          <a:xfrm>
            <a:off x="0" y="6150114"/>
            <a:ext cx="828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i="1" dirty="0"/>
              <a:t>Silver tin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9C3BA7-898A-490B-82D1-0AD2E232B6BB}"/>
              </a:ext>
            </a:extLst>
          </p:cNvPr>
          <p:cNvSpPr/>
          <p:nvPr/>
        </p:nvSpPr>
        <p:spPr>
          <a:xfrm>
            <a:off x="4885885" y="156738"/>
            <a:ext cx="2721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https://www.youtube.com/watch?v=LFwio38EK9s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6F99A8-67D2-4F57-8EDD-0800D4415CC1}"/>
              </a:ext>
            </a:extLst>
          </p:cNvPr>
          <p:cNvSpPr txBox="1"/>
          <p:nvPr/>
        </p:nvSpPr>
        <p:spPr>
          <a:xfrm>
            <a:off x="2615608" y="5701555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5D0416-F494-4CB2-A2D9-909F8C3A7988}"/>
              </a:ext>
            </a:extLst>
          </p:cNvPr>
          <p:cNvSpPr txBox="1"/>
          <p:nvPr/>
        </p:nvSpPr>
        <p:spPr>
          <a:xfrm>
            <a:off x="3072809" y="5701003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985F6A-5009-4867-8420-5372FD605C59}"/>
              </a:ext>
            </a:extLst>
          </p:cNvPr>
          <p:cNvSpPr txBox="1"/>
          <p:nvPr/>
        </p:nvSpPr>
        <p:spPr>
          <a:xfrm>
            <a:off x="3497890" y="5672437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61138E-6909-4F7F-A04F-8961B9D450B5}"/>
              </a:ext>
            </a:extLst>
          </p:cNvPr>
          <p:cNvSpPr txBox="1"/>
          <p:nvPr/>
        </p:nvSpPr>
        <p:spPr>
          <a:xfrm>
            <a:off x="3955091" y="5693587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270BB7-3753-4A9F-AE18-2BA296CFB9B9}"/>
              </a:ext>
            </a:extLst>
          </p:cNvPr>
          <p:cNvSpPr txBox="1"/>
          <p:nvPr/>
        </p:nvSpPr>
        <p:spPr>
          <a:xfrm>
            <a:off x="4380172" y="5693587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3FB788-17DF-4B7D-9336-1D9417E81696}"/>
              </a:ext>
            </a:extLst>
          </p:cNvPr>
          <p:cNvSpPr txBox="1"/>
          <p:nvPr/>
        </p:nvSpPr>
        <p:spPr>
          <a:xfrm>
            <a:off x="4774017" y="569771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C60C5A-96EB-4AEE-9153-629890C4F655}"/>
              </a:ext>
            </a:extLst>
          </p:cNvPr>
          <p:cNvSpPr txBox="1"/>
          <p:nvPr/>
        </p:nvSpPr>
        <p:spPr>
          <a:xfrm>
            <a:off x="5167862" y="569358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685D073-F206-4FCA-BAF2-DBAA3441D6CF}"/>
              </a:ext>
            </a:extLst>
          </p:cNvPr>
          <p:cNvSpPr txBox="1"/>
          <p:nvPr/>
        </p:nvSpPr>
        <p:spPr>
          <a:xfrm>
            <a:off x="5555953" y="568380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66125C-F7A0-4F1E-8515-C6C3D25BA2C4}"/>
              </a:ext>
            </a:extLst>
          </p:cNvPr>
          <p:cNvSpPr txBox="1"/>
          <p:nvPr/>
        </p:nvSpPr>
        <p:spPr>
          <a:xfrm>
            <a:off x="5938950" y="5680789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290E13-CC78-46EA-BF5E-BD622DECFC54}"/>
              </a:ext>
            </a:extLst>
          </p:cNvPr>
          <p:cNvSpPr txBox="1"/>
          <p:nvPr/>
        </p:nvSpPr>
        <p:spPr>
          <a:xfrm>
            <a:off x="6408221" y="5680789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867F41-D6E0-488A-99D6-779FD96BD77D}"/>
              </a:ext>
            </a:extLst>
          </p:cNvPr>
          <p:cNvSpPr txBox="1"/>
          <p:nvPr/>
        </p:nvSpPr>
        <p:spPr>
          <a:xfrm>
            <a:off x="6819459" y="5708789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17B9CC-31E6-45A2-9A68-85E72205F49B}"/>
              </a:ext>
            </a:extLst>
          </p:cNvPr>
          <p:cNvSpPr txBox="1"/>
          <p:nvPr/>
        </p:nvSpPr>
        <p:spPr>
          <a:xfrm>
            <a:off x="7255505" y="5701003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010955-B2B4-43ED-9AB7-63C4AAF987E8}"/>
              </a:ext>
            </a:extLst>
          </p:cNvPr>
          <p:cNvSpPr txBox="1"/>
          <p:nvPr/>
        </p:nvSpPr>
        <p:spPr>
          <a:xfrm>
            <a:off x="7717524" y="569358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5871982-A360-4DF0-BB51-9240D79AE324}"/>
              </a:ext>
            </a:extLst>
          </p:cNvPr>
          <p:cNvSpPr txBox="1"/>
          <p:nvPr/>
        </p:nvSpPr>
        <p:spPr>
          <a:xfrm>
            <a:off x="8174725" y="5680789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86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5E5B616-E980-4B76-AA7F-5F9130528D25}"/>
              </a:ext>
            </a:extLst>
          </p:cNvPr>
          <p:cNvSpPr txBox="1"/>
          <p:nvPr/>
        </p:nvSpPr>
        <p:spPr>
          <a:xfrm>
            <a:off x="8563448" y="5684065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9B9A327-8385-4C3D-B8F7-2BC4236580B3}"/>
              </a:ext>
            </a:extLst>
          </p:cNvPr>
          <p:cNvSpPr txBox="1"/>
          <p:nvPr/>
        </p:nvSpPr>
        <p:spPr>
          <a:xfrm>
            <a:off x="2619149" y="6481272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100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C3443FF-C651-432B-B24B-9E71855B7728}"/>
              </a:ext>
            </a:extLst>
          </p:cNvPr>
          <p:cNvSpPr txBox="1"/>
          <p:nvPr/>
        </p:nvSpPr>
        <p:spPr>
          <a:xfrm>
            <a:off x="3076350" y="6480720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6C5918-A930-4F73-862A-FB29828F7D92}"/>
              </a:ext>
            </a:extLst>
          </p:cNvPr>
          <p:cNvSpPr txBox="1"/>
          <p:nvPr/>
        </p:nvSpPr>
        <p:spPr>
          <a:xfrm>
            <a:off x="3501431" y="6452154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CF30883-1227-4B9F-BCE1-CF32D4717301}"/>
              </a:ext>
            </a:extLst>
          </p:cNvPr>
          <p:cNvSpPr txBox="1"/>
          <p:nvPr/>
        </p:nvSpPr>
        <p:spPr>
          <a:xfrm>
            <a:off x="3958632" y="6473304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9B1EF5-6F1F-44AB-B131-80954FF35BC5}"/>
              </a:ext>
            </a:extLst>
          </p:cNvPr>
          <p:cNvSpPr txBox="1"/>
          <p:nvPr/>
        </p:nvSpPr>
        <p:spPr>
          <a:xfrm>
            <a:off x="4383713" y="6473304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90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B1F70A1-4A0B-4612-8C90-BCCAA647763C}"/>
              </a:ext>
            </a:extLst>
          </p:cNvPr>
          <p:cNvSpPr txBox="1"/>
          <p:nvPr/>
        </p:nvSpPr>
        <p:spPr>
          <a:xfrm>
            <a:off x="4777558" y="6477433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5F4EF3-9B5F-4C0D-A4C5-6F158752342F}"/>
              </a:ext>
            </a:extLst>
          </p:cNvPr>
          <p:cNvSpPr txBox="1"/>
          <p:nvPr/>
        </p:nvSpPr>
        <p:spPr>
          <a:xfrm>
            <a:off x="5171403" y="6473303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EE4C3A5-874C-4E1B-8B3D-BBE1990A2B17}"/>
              </a:ext>
            </a:extLst>
          </p:cNvPr>
          <p:cNvSpPr txBox="1"/>
          <p:nvPr/>
        </p:nvSpPr>
        <p:spPr>
          <a:xfrm>
            <a:off x="5559494" y="6463523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81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281CB6F-1950-44C6-948B-52F4FDBA012E}"/>
              </a:ext>
            </a:extLst>
          </p:cNvPr>
          <p:cNvSpPr txBox="1"/>
          <p:nvPr/>
        </p:nvSpPr>
        <p:spPr>
          <a:xfrm>
            <a:off x="5942491" y="646050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78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5D959C5-CAB4-4097-8E68-186462F57AD1}"/>
              </a:ext>
            </a:extLst>
          </p:cNvPr>
          <p:cNvSpPr txBox="1"/>
          <p:nvPr/>
        </p:nvSpPr>
        <p:spPr>
          <a:xfrm>
            <a:off x="6411762" y="646050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74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8918C64-490B-4AD1-8AAA-B807BC3D11CF}"/>
              </a:ext>
            </a:extLst>
          </p:cNvPr>
          <p:cNvSpPr txBox="1"/>
          <p:nvPr/>
        </p:nvSpPr>
        <p:spPr>
          <a:xfrm>
            <a:off x="6823000" y="648850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70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951D36F-DFAD-480F-810D-591CDEA889E5}"/>
              </a:ext>
            </a:extLst>
          </p:cNvPr>
          <p:cNvSpPr txBox="1"/>
          <p:nvPr/>
        </p:nvSpPr>
        <p:spPr>
          <a:xfrm>
            <a:off x="7259046" y="6480720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68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221B3A2-0AC4-4F59-B4FD-F414274E0F62}"/>
              </a:ext>
            </a:extLst>
          </p:cNvPr>
          <p:cNvSpPr txBox="1"/>
          <p:nvPr/>
        </p:nvSpPr>
        <p:spPr>
          <a:xfrm>
            <a:off x="7721065" y="6473303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63A72E-9637-44A8-90BA-BCD858A111A5}"/>
              </a:ext>
            </a:extLst>
          </p:cNvPr>
          <p:cNvSpPr txBox="1"/>
          <p:nvPr/>
        </p:nvSpPr>
        <p:spPr>
          <a:xfrm>
            <a:off x="8178266" y="6460506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64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BDC475E-7ECF-465E-A108-F0FA0140D229}"/>
              </a:ext>
            </a:extLst>
          </p:cNvPr>
          <p:cNvSpPr txBox="1"/>
          <p:nvPr/>
        </p:nvSpPr>
        <p:spPr>
          <a:xfrm>
            <a:off x="8566989" y="6463782"/>
            <a:ext cx="457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62</a:t>
            </a:r>
          </a:p>
        </p:txBody>
      </p:sp>
    </p:spTree>
    <p:extLst>
      <p:ext uri="{BB962C8B-B14F-4D97-AF65-F5344CB8AC3E}">
        <p14:creationId xmlns:p14="http://schemas.microsoft.com/office/powerpoint/2010/main" val="170345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69D9C26-919F-4C25-9613-BB680675020C}"/>
              </a:ext>
            </a:extLst>
          </p:cNvPr>
          <p:cNvSpPr/>
          <p:nvPr/>
        </p:nvSpPr>
        <p:spPr>
          <a:xfrm>
            <a:off x="3390902" y="1628776"/>
            <a:ext cx="5419723" cy="3038474"/>
          </a:xfrm>
          <a:prstGeom prst="roundRect">
            <a:avLst/>
          </a:prstGeom>
          <a:solidFill>
            <a:srgbClr val="E5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7E61B1B9-8DEB-46A0-A0A5-A5C63421DC5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1585" y="1904028"/>
            <a:ext cx="1587" cy="3600450"/>
          </a:xfrm>
          <a:prstGeom prst="line">
            <a:avLst/>
          </a:prstGeom>
          <a:noFill/>
          <a:ln w="635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58B6CB60-73FF-4C85-9E7C-78FB8D7FA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1585" y="5504478"/>
            <a:ext cx="6842125" cy="1587"/>
          </a:xfrm>
          <a:prstGeom prst="line">
            <a:avLst/>
          </a:prstGeom>
          <a:noFill/>
          <a:ln w="635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A45A48B0-955B-4AF6-B9A3-53FCF6E4F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0885" y="5629890"/>
            <a:ext cx="30241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800" dirty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Time in minutes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E4648B5A-60CB-43A4-BD2A-8B0EA96D24AC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008353" y="3416917"/>
            <a:ext cx="33480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800" dirty="0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Temperature in </a:t>
            </a:r>
            <a:r>
              <a:rPr lang="en-GB" sz="2800" baseline="30000" dirty="0" err="1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o</a:t>
            </a:r>
            <a:r>
              <a:rPr lang="en-GB" sz="2800" dirty="0" err="1">
                <a:solidFill>
                  <a:srgbClr val="0070C0"/>
                </a:solidFill>
                <a:latin typeface="Comic Sans MS" pitchFamily="66" charset="0"/>
                <a:cs typeface="Arial" charset="0"/>
              </a:rPr>
              <a:t>C</a:t>
            </a:r>
            <a:endParaRPr lang="en-GB" sz="2800" dirty="0">
              <a:solidFill>
                <a:srgbClr val="0070C0"/>
              </a:solidFill>
              <a:latin typeface="Comic Sans MS" pitchFamily="66" charset="0"/>
              <a:cs typeface="Arial" charset="0"/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4EF2B18E-0AA6-4AF3-89EF-EECBEF96B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85" y="1656378"/>
            <a:ext cx="86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0000"/>
                </a:solidFill>
                <a:latin typeface="+mn-lt"/>
                <a:cs typeface="Arial" charset="0"/>
              </a:rPr>
              <a:t>y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4B56B606-073F-4B9E-986C-7444796B7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7960" y="5355253"/>
            <a:ext cx="863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0000"/>
                </a:solidFill>
                <a:latin typeface="+mn-lt"/>
                <a:cs typeface="Arial" charset="0"/>
              </a:rPr>
              <a:t>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7D6109-D267-4A9A-941C-124D9F2B1619}"/>
              </a:ext>
            </a:extLst>
          </p:cNvPr>
          <p:cNvSpPr/>
          <p:nvPr/>
        </p:nvSpPr>
        <p:spPr>
          <a:xfrm>
            <a:off x="3609976" y="1751737"/>
            <a:ext cx="5257799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sz="2000" b="1" dirty="0">
                <a:latin typeface="Comic Sans MS" pitchFamily="66" charset="0"/>
                <a:cs typeface="Arial" charset="0"/>
              </a:rPr>
              <a:t>Complete the following the tasks:</a:t>
            </a:r>
            <a:endParaRPr lang="en-GB" b="1" dirty="0">
              <a:latin typeface="Comic Sans MS" pitchFamily="66" charset="0"/>
              <a:cs typeface="Arial" charset="0"/>
            </a:endParaRP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GB" dirty="0">
                <a:latin typeface="Comic Sans MS" pitchFamily="66" charset="0"/>
                <a:cs typeface="Arial" charset="0"/>
              </a:rPr>
              <a:t>Draw a graph to show your results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GB" dirty="0">
                <a:latin typeface="Comic Sans MS" pitchFamily="66" charset="0"/>
                <a:cs typeface="Arial" charset="0"/>
              </a:rPr>
              <a:t>Which tin showed the greatest change in temperature in the 15 minutes?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GB" dirty="0">
                <a:latin typeface="Comic Sans MS" pitchFamily="66" charset="0"/>
              </a:rPr>
              <a:t>Explain your results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GB" dirty="0">
                <a:latin typeface="Comic Sans MS" pitchFamily="66" charset="0"/>
              </a:rPr>
              <a:t>How could you improve your experiment?</a:t>
            </a:r>
          </a:p>
          <a:p>
            <a:pPr marL="457200" indent="-457200" fontAlgn="base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en-GB" dirty="0">
                <a:latin typeface="Comic Sans MS" pitchFamily="66" charset="0"/>
              </a:rPr>
              <a:t>What else could you study?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AD187-4E12-4176-96E8-7FACDCB65F12}"/>
              </a:ext>
            </a:extLst>
          </p:cNvPr>
          <p:cNvSpPr txBox="1"/>
          <p:nvPr/>
        </p:nvSpPr>
        <p:spPr>
          <a:xfrm>
            <a:off x="723900" y="2286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70C0"/>
                </a:solidFill>
                <a:latin typeface="Comic Sans MS" panose="030F0702030302020204" pitchFamily="66" charset="0"/>
              </a:rPr>
              <a:t>Analyse your Results</a:t>
            </a:r>
          </a:p>
        </p:txBody>
      </p:sp>
    </p:spTree>
    <p:extLst>
      <p:ext uri="{BB962C8B-B14F-4D97-AF65-F5344CB8AC3E}">
        <p14:creationId xmlns:p14="http://schemas.microsoft.com/office/powerpoint/2010/main" val="190841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BFF431-E7F2-4D65-A2BE-F58649740459}"/>
              </a:ext>
            </a:extLst>
          </p:cNvPr>
          <p:cNvSpPr txBox="1"/>
          <p:nvPr/>
        </p:nvSpPr>
        <p:spPr>
          <a:xfrm>
            <a:off x="276225" y="238125"/>
            <a:ext cx="86391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rgbClr val="0070C0"/>
                </a:solidFill>
                <a:latin typeface="Comic Sans MS" panose="030F0702030302020204" pitchFamily="66" charset="0"/>
              </a:rPr>
              <a:t>Absorbing &amp; reflecting infrared</a:t>
            </a:r>
          </a:p>
        </p:txBody>
      </p:sp>
      <p:pic>
        <p:nvPicPr>
          <p:cNvPr id="3074" name="Picture 2" descr="Trabant, Car, Transport, White, Drive">
            <a:extLst>
              <a:ext uri="{FF2B5EF4-FFF2-40B4-BE49-F238E27FC236}">
                <a16:creationId xmlns:a16="http://schemas.microsoft.com/office/drawing/2014/main" id="{AC1C3924-902E-47EA-8EE6-365B022A44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5010150"/>
            <a:ext cx="1895475" cy="94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ports Car, Classic Car, Racing Car">
            <a:extLst>
              <a:ext uri="{FF2B5EF4-FFF2-40B4-BE49-F238E27FC236}">
                <a16:creationId xmlns:a16="http://schemas.microsoft.com/office/drawing/2014/main" id="{9E7A46A8-DEF7-492D-BC44-92A563E86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829300"/>
            <a:ext cx="205740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The Thermal Imaging Camera">
            <a:extLst>
              <a:ext uri="{FF2B5EF4-FFF2-40B4-BE49-F238E27FC236}">
                <a16:creationId xmlns:a16="http://schemas.microsoft.com/office/drawing/2014/main" id="{1F52D8FE-D58C-4615-8467-7197D8E2C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8133" r="38569" b="16125"/>
          <a:stretch/>
        </p:blipFill>
        <p:spPr bwMode="auto">
          <a:xfrm>
            <a:off x="3132553" y="5123277"/>
            <a:ext cx="1229897" cy="87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Emergency Blanket, Slide, Silver Foil">
            <a:extLst>
              <a:ext uri="{FF2B5EF4-FFF2-40B4-BE49-F238E27FC236}">
                <a16:creationId xmlns:a16="http://schemas.microsoft.com/office/drawing/2014/main" id="{51996F70-2A67-436C-9EE2-28747D1C18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800150"/>
            <a:ext cx="2767014" cy="18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26DDB64-80C8-4340-937A-EEF3DA49D4D2}"/>
              </a:ext>
            </a:extLst>
          </p:cNvPr>
          <p:cNvSpPr txBox="1"/>
          <p:nvPr/>
        </p:nvSpPr>
        <p:spPr>
          <a:xfrm>
            <a:off x="171449" y="1485900"/>
            <a:ext cx="440055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You can feel that you have absorbed infrared radiation from the Sun, as you skin warms up and you get hotter.</a:t>
            </a:r>
          </a:p>
          <a:p>
            <a:pPr algn="ctr"/>
            <a:endParaRPr lang="en-GB" sz="2200" dirty="0">
              <a:latin typeface="Comic Sans MS" panose="030F0702030302020204" pitchFamily="66" charset="0"/>
            </a:endParaRPr>
          </a:p>
          <a:p>
            <a:pPr algn="ctr"/>
            <a:r>
              <a:rPr lang="en-GB" sz="2200" dirty="0">
                <a:latin typeface="Comic Sans MS" panose="030F0702030302020204" pitchFamily="66" charset="0"/>
              </a:rPr>
              <a:t>Objects that are made from darker materials absorb more infrared radiation than objects made from lighter coloured materials.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C8BC0E-8999-4232-8AD5-A63CECE8993B}"/>
              </a:ext>
            </a:extLst>
          </p:cNvPr>
          <p:cNvSpPr txBox="1"/>
          <p:nvPr/>
        </p:nvSpPr>
        <p:spPr>
          <a:xfrm>
            <a:off x="4686299" y="1476375"/>
            <a:ext cx="41148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Foil is has shiny surface, this material can be used to reflect infrared radiation.  </a:t>
            </a:r>
          </a:p>
          <a:p>
            <a:pPr algn="ctr"/>
            <a:endParaRPr lang="en-GB" sz="2200" dirty="0">
              <a:latin typeface="Comic Sans MS" panose="030F0702030302020204" pitchFamily="66" charset="0"/>
            </a:endParaRPr>
          </a:p>
          <a:p>
            <a:pPr algn="ctr"/>
            <a:r>
              <a:rPr lang="en-GB" sz="2200" dirty="0">
                <a:latin typeface="Comic Sans MS" panose="030F0702030302020204" pitchFamily="66" charset="0"/>
              </a:rPr>
              <a:t>When you wrap hot food in foil, you are reflecting the heat of the food back towards the food in order for it stay warm.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D0B2ED-787A-4E79-936F-112F1A24A3F8}"/>
              </a:ext>
            </a:extLst>
          </p:cNvPr>
          <p:cNvCxnSpPr/>
          <p:nvPr/>
        </p:nvCxnSpPr>
        <p:spPr>
          <a:xfrm>
            <a:off x="485775" y="923925"/>
            <a:ext cx="21621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CDB5AF-BCF7-490D-933F-BEB66CB23CAF}"/>
              </a:ext>
            </a:extLst>
          </p:cNvPr>
          <p:cNvCxnSpPr/>
          <p:nvPr/>
        </p:nvCxnSpPr>
        <p:spPr>
          <a:xfrm>
            <a:off x="3857625" y="914400"/>
            <a:ext cx="216217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2715E32-8A4B-463E-B80F-BBC3D535B446}"/>
              </a:ext>
            </a:extLst>
          </p:cNvPr>
          <p:cNvCxnSpPr/>
          <p:nvPr/>
        </p:nvCxnSpPr>
        <p:spPr>
          <a:xfrm>
            <a:off x="1647825" y="1047750"/>
            <a:ext cx="295275" cy="3619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7F595DF-3DE1-43A1-961F-36CED1E0CF2D}"/>
              </a:ext>
            </a:extLst>
          </p:cNvPr>
          <p:cNvCxnSpPr>
            <a:cxnSpLocks/>
          </p:cNvCxnSpPr>
          <p:nvPr/>
        </p:nvCxnSpPr>
        <p:spPr>
          <a:xfrm>
            <a:off x="5267325" y="971550"/>
            <a:ext cx="409575" cy="457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5318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79CC0D-6AE7-4896-A2A1-CD254F5041C5}"/>
              </a:ext>
            </a:extLst>
          </p:cNvPr>
          <p:cNvSpPr/>
          <p:nvPr/>
        </p:nvSpPr>
        <p:spPr>
          <a:xfrm>
            <a:off x="238125" y="2985611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3000" dirty="0">
                <a:latin typeface="Comic Sans MS" panose="030F0702030302020204" pitchFamily="66" charset="0"/>
              </a:rPr>
              <a:t>_____  objects transfer heat by </a:t>
            </a:r>
            <a:r>
              <a:rPr lang="en-GB" altLang="en-US" sz="3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radiation</a:t>
            </a:r>
            <a:r>
              <a:rPr lang="en-GB" altLang="en-US" sz="3000" b="1" dirty="0">
                <a:latin typeface="Comic Sans MS" panose="030F0702030302020204" pitchFamily="66" charset="0"/>
              </a:rPr>
              <a:t> </a:t>
            </a:r>
            <a:r>
              <a:rPr lang="en-GB" altLang="en-US" sz="3000" dirty="0">
                <a:latin typeface="Comic Sans MS" panose="030F0702030302020204" pitchFamily="66" charset="0"/>
              </a:rPr>
              <a:t>in the form of </a:t>
            </a:r>
            <a:r>
              <a:rPr lang="en-GB" altLang="en-US" sz="3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infra-red</a:t>
            </a:r>
            <a:r>
              <a:rPr lang="en-GB" altLang="en-US" sz="3000" b="1" dirty="0">
                <a:latin typeface="Comic Sans MS" panose="030F0702030302020204" pitchFamily="66" charset="0"/>
              </a:rPr>
              <a:t> _____</a:t>
            </a:r>
            <a:r>
              <a:rPr lang="en-GB" altLang="en-US" sz="3000" dirty="0">
                <a:latin typeface="Comic Sans MS" panose="030F0702030302020204" pitchFamily="66" charset="0"/>
              </a:rPr>
              <a:t>.  Radiation is the only way heat can be transferred through a ______.  </a:t>
            </a:r>
            <a:r>
              <a:rPr lang="en-GB" altLang="en-US" sz="3000" b="1" dirty="0">
                <a:latin typeface="Comic Sans MS" panose="030F0702030302020204" pitchFamily="66" charset="0"/>
              </a:rPr>
              <a:t>_____</a:t>
            </a:r>
            <a:r>
              <a:rPr lang="en-GB" altLang="en-US" sz="3000" dirty="0">
                <a:latin typeface="Comic Sans MS" panose="030F0702030302020204" pitchFamily="66" charset="0"/>
              </a:rPr>
              <a:t> surfaces absorb radiation quickly, but ______ surfaces ________ radiation.</a:t>
            </a:r>
            <a:endParaRPr lang="en-GB" sz="3000" dirty="0"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BB5C73-431F-40F1-8A94-05C8CB2F9903}"/>
              </a:ext>
            </a:extLst>
          </p:cNvPr>
          <p:cNvSpPr txBox="1"/>
          <p:nvPr/>
        </p:nvSpPr>
        <p:spPr>
          <a:xfrm>
            <a:off x="485775" y="314325"/>
            <a:ext cx="813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70C0"/>
                </a:solidFill>
                <a:latin typeface="Comic Sans MS" panose="030F0702030302020204" pitchFamily="66" charset="0"/>
              </a:rPr>
              <a:t>Infrared Radiation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25D07AB-4709-45D3-817C-E7425BB4F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4094"/>
            <a:ext cx="9143999" cy="584775"/>
          </a:xfrm>
          <a:prstGeom prst="rect">
            <a:avLst/>
          </a:prstGeom>
          <a:solidFill>
            <a:srgbClr val="E5FFFF"/>
          </a:solidFill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en-GB" altLang="en-US" sz="3200" b="1" i="1" dirty="0">
                <a:latin typeface="+mn-lt"/>
              </a:rPr>
              <a:t>Dark      Waves     Reflect     Hot     Shiny     Vacuum</a:t>
            </a:r>
            <a:endParaRPr lang="en-US" altLang="en-US" sz="3200" b="1" i="1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5834D7-D367-416C-98C3-531493B2BC30}"/>
              </a:ext>
            </a:extLst>
          </p:cNvPr>
          <p:cNvSpPr txBox="1"/>
          <p:nvPr/>
        </p:nvSpPr>
        <p:spPr>
          <a:xfrm>
            <a:off x="-1" y="1352550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GB" sz="2400" dirty="0">
                <a:latin typeface="Comic Sans MS" panose="030F0702030302020204" pitchFamily="66" charset="0"/>
              </a:rPr>
              <a:t>Copy and complete the following sentences using the key words below:</a:t>
            </a:r>
          </a:p>
        </p:txBody>
      </p:sp>
      <p:pic>
        <p:nvPicPr>
          <p:cNvPr id="8" name="Picture 4" descr="Sports Car, Classic Car, Racing Car">
            <a:extLst>
              <a:ext uri="{FF2B5EF4-FFF2-40B4-BE49-F238E27FC236}">
                <a16:creationId xmlns:a16="http://schemas.microsoft.com/office/drawing/2014/main" id="{178B46F7-7D28-4C98-89C6-6F1ABFF247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2" y="5562601"/>
            <a:ext cx="2343148" cy="117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un, Weather, Weather Forecast, Sunny">
            <a:extLst>
              <a:ext uri="{FF2B5EF4-FFF2-40B4-BE49-F238E27FC236}">
                <a16:creationId xmlns:a16="http://schemas.microsoft.com/office/drawing/2014/main" id="{3F1AE896-4E29-4F4D-89D0-07F25CC4A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9" y="5514974"/>
            <a:ext cx="1133476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045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87E40B7BE40447878EAE91306EB914" ma:contentTypeVersion="3" ma:contentTypeDescription="Create a new document." ma:contentTypeScope="" ma:versionID="fe72bccc741046af90487527e394a497">
  <xsd:schema xmlns:xsd="http://www.w3.org/2001/XMLSchema" xmlns:xs="http://www.w3.org/2001/XMLSchema" xmlns:p="http://schemas.microsoft.com/office/2006/metadata/properties" xmlns:ns2="d296abfb-16c7-422c-bf55-7f7bb10bff50" targetNamespace="http://schemas.microsoft.com/office/2006/metadata/properties" ma:root="true" ma:fieldsID="16f56b878bc2373f87bd81e6cc722402" ns2:_="">
    <xsd:import namespace="d296abfb-16c7-422c-bf55-7f7bb10bf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abfb-16c7-422c-bf55-7f7bb10b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151404-4AD7-4DBF-AB20-944F3975551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96761C-91EB-4239-B1BF-D304AFFF0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12991-9839-4235-9045-B034D2E51F1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619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Energy Transfer: Infrared Radiation</vt:lpstr>
      <vt:lpstr>PowerPoint Presentation</vt:lpstr>
      <vt:lpstr>Word Consciousness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Transfer: Infrared Radiation</dc:title>
  <dc:creator>Matt Holden</dc:creator>
  <cp:lastModifiedBy>Zachariah Sullivan</cp:lastModifiedBy>
  <cp:revision>4</cp:revision>
  <dcterms:created xsi:type="dcterms:W3CDTF">2020-08-27T16:35:56Z</dcterms:created>
  <dcterms:modified xsi:type="dcterms:W3CDTF">2020-11-09T15:24:57Z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0x0101002B87E40B7BE40447878EAE91306EB914</vt:lpwstr>
  </property>
</Properties>
</file>