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540" r:id="rId5"/>
    <p:sldId id="398" r:id="rId6"/>
    <p:sldId id="541" r:id="rId7"/>
    <p:sldId id="399" r:id="rId8"/>
    <p:sldId id="400" r:id="rId9"/>
    <p:sldId id="401" r:id="rId10"/>
    <p:sldId id="408" r:id="rId11"/>
    <p:sldId id="409" r:id="rId12"/>
    <p:sldId id="410" r:id="rId13"/>
    <p:sldId id="407" r:id="rId14"/>
    <p:sldId id="402" r:id="rId15"/>
    <p:sldId id="403" r:id="rId16"/>
    <p:sldId id="411" r:id="rId17"/>
    <p:sldId id="404" r:id="rId18"/>
    <p:sldId id="405" r:id="rId19"/>
    <p:sldId id="406" r:id="rId20"/>
    <p:sldId id="41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2" autoAdjust="0"/>
    <p:restoredTop sz="94660"/>
  </p:normalViewPr>
  <p:slideViewPr>
    <p:cSldViewPr snapToGrid="0">
      <p:cViewPr varScale="1">
        <p:scale>
          <a:sx n="58" d="100"/>
          <a:sy n="58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210F5-4177-49EC-BC62-18591B6B083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F9468-1244-447B-B921-A41D96642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90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Anagram:</a:t>
            </a:r>
            <a:r>
              <a:rPr lang="en-GB" baseline="0" dirty="0"/>
              <a:t> 1. </a:t>
            </a:r>
            <a:r>
              <a:rPr lang="en-GB" baseline="0"/>
              <a:t>selective 2</a:t>
            </a:r>
            <a:r>
              <a:rPr lang="en-GB" baseline="0" dirty="0"/>
              <a:t>. modified 3.medicine 4. agriculture 5. disadvantages</a:t>
            </a: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BC216-479F-4F09-8F1F-D28693325590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F68-9437-440B-A1DB-C8831993933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711F-1117-4A18-B03A-6AEBA9BE8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1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F68-9437-440B-A1DB-C8831993933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711F-1117-4A18-B03A-6AEBA9BE8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00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F68-9437-440B-A1DB-C8831993933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711F-1117-4A18-B03A-6AEBA9BE8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0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F68-9437-440B-A1DB-C8831993933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711F-1117-4A18-B03A-6AEBA9BE8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59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F68-9437-440B-A1DB-C8831993933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711F-1117-4A18-B03A-6AEBA9BE8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9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F68-9437-440B-A1DB-C8831993933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711F-1117-4A18-B03A-6AEBA9BE8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88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F68-9437-440B-A1DB-C8831993933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711F-1117-4A18-B03A-6AEBA9BE8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89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F68-9437-440B-A1DB-C8831993933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711F-1117-4A18-B03A-6AEBA9BE8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09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F68-9437-440B-A1DB-C8831993933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711F-1117-4A18-B03A-6AEBA9BE8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07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F68-9437-440B-A1DB-C8831993933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711F-1117-4A18-B03A-6AEBA9BE8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463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DF68-9437-440B-A1DB-C8831993933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711F-1117-4A18-B03A-6AEBA9BE8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38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DF68-9437-440B-A1DB-C8831993933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9711F-1117-4A18-B03A-6AEBA9BE8A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47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86800" cy="1371600"/>
          </a:xfrm>
          <a:prstGeom prst="roundRect">
            <a:avLst/>
          </a:prstGeom>
          <a:solidFill>
            <a:srgbClr val="B4D6F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686800" cy="1470025"/>
          </a:xfrm>
        </p:spPr>
        <p:txBody>
          <a:bodyPr>
            <a:noAutofit/>
          </a:bodyPr>
          <a:lstStyle/>
          <a:p>
            <a:r>
              <a:rPr lang="en-GB" sz="4000" dirty="0">
                <a:latin typeface="Comic Sans MS" pitchFamily="66" charset="0"/>
              </a:rPr>
              <a:t>80/20 – THINK! What do you NEED to cover with your set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2BFA2-B7C9-4418-8E50-B7E3FEE7D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20824"/>
              </p:ext>
            </p:extLst>
          </p:nvPr>
        </p:nvGraphicFramePr>
        <p:xfrm>
          <a:off x="228600" y="1831427"/>
          <a:ext cx="8686800" cy="4663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1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1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0285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Learning Objective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Learning Outcome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93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Explain how joints allow movement in our bodies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Comic Sans MS" panose="030F0702030302020204" pitchFamily="66" charset="0"/>
                        </a:rPr>
                        <a:t>Recall the types of joints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latin typeface="Comic Sans MS" panose="030F0702030302020204" pitchFamily="66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Comic Sans MS" panose="030F0702030302020204" pitchFamily="66" charset="0"/>
                        </a:rPr>
                        <a:t>Describe the role of joints in movement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2400" dirty="0">
                        <a:latin typeface="Comic Sans MS" panose="030F0702030302020204" pitchFamily="66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>
                          <a:latin typeface="Comic Sans MS" panose="030F0702030302020204" pitchFamily="66" charset="0"/>
                        </a:rPr>
                        <a:t>Explain how to measure the force exerted by different muscles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746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285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50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61E02A-C7EE-4153-BEF8-85D6005D5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389"/>
            <a:ext cx="9143776" cy="528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79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79928" y="1096741"/>
          <a:ext cx="850873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5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9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3354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Tissue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Location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 (Connects between)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Description</a:t>
                      </a:r>
                      <a:r>
                        <a:rPr lang="en-GB" baseline="0" dirty="0">
                          <a:solidFill>
                            <a:schemeClr val="tx1"/>
                          </a:solidFill>
                        </a:rPr>
                        <a:t> of Tissue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Purpose in joint</a:t>
                      </a:r>
                    </a:p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0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Ligament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Bone to bone</a:t>
                      </a:r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1800" b="0" dirty="0">
                          <a:latin typeface="+mn-lt"/>
                        </a:rPr>
                        <a:t>Ligaments are made of connective tissue and are elastic and stretchy. </a:t>
                      </a:r>
                      <a:endParaRPr lang="en-GB" b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>
                          <a:latin typeface="+mn-lt"/>
                        </a:rPr>
                        <a:t>This allows the joint to move where it needs to, but keeps the bones aligned</a:t>
                      </a:r>
                    </a:p>
                    <a:p>
                      <a:pPr algn="ctr"/>
                      <a:endParaRPr lang="en-GB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55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Tendon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Muscle to bone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Tendons are made of connective tissue that is not stretchy/elastic but very tough.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Tendons attach powerful muscles to bones, when muscle contract the tough tendons allow the muscle to pull up on a bone.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91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Cartilage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Between ball &amp; socket, hinge and pivot joints.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Strong, spongy tissue.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b="0" dirty="0">
                          <a:latin typeface="+mn-lt"/>
                        </a:rPr>
                        <a:t>When we move, cartilage in our joints acts to reduce friction to protect our bones.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D59017B-3BD9-49B8-B120-85B6E178EC1B}"/>
              </a:ext>
            </a:extLst>
          </p:cNvPr>
          <p:cNvSpPr txBox="1"/>
          <p:nvPr/>
        </p:nvSpPr>
        <p:spPr>
          <a:xfrm>
            <a:off x="226031" y="287676"/>
            <a:ext cx="3976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Self-assessment: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Mark, Check, Tick, Red, Correct, Symbol, Choice, Yes">
            <a:extLst>
              <a:ext uri="{FF2B5EF4-FFF2-40B4-BE49-F238E27FC236}">
                <a16:creationId xmlns:a16="http://schemas.microsoft.com/office/drawing/2014/main" id="{5793FC7C-B57A-4924-8DBB-ADA9A314F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228" y="5365806"/>
            <a:ext cx="1160934" cy="120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82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A1A7D7-65E0-40E9-A4BE-4141FBB4C736}"/>
              </a:ext>
            </a:extLst>
          </p:cNvPr>
          <p:cNvSpPr txBox="1"/>
          <p:nvPr/>
        </p:nvSpPr>
        <p:spPr>
          <a:xfrm>
            <a:off x="369869" y="164387"/>
            <a:ext cx="6678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Measuring muscle strength</a:t>
            </a:r>
            <a:endParaRPr lang="en-GB" sz="4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613739-9614-4DE4-9AB7-4CD5FCF607CA}"/>
              </a:ext>
            </a:extLst>
          </p:cNvPr>
          <p:cNvSpPr txBox="1"/>
          <p:nvPr/>
        </p:nvSpPr>
        <p:spPr>
          <a:xfrm>
            <a:off x="184935" y="945222"/>
            <a:ext cx="69967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omic Sans MS" panose="030F0702030302020204" pitchFamily="66" charset="0"/>
              </a:rPr>
              <a:t>Different muscles have different strengths.  We can measure the strength of a muscle by how much force it exerts, this can be achieved by pushing as hard as you can onto a Newton scale.</a:t>
            </a:r>
            <a:endParaRPr lang="en-GB" sz="2200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4C1186-4766-4631-8D56-C63053AF9569}"/>
              </a:ext>
            </a:extLst>
          </p:cNvPr>
          <p:cNvSpPr txBox="1"/>
          <p:nvPr/>
        </p:nvSpPr>
        <p:spPr>
          <a:xfrm>
            <a:off x="0" y="2609636"/>
            <a:ext cx="9144000" cy="1200329"/>
          </a:xfrm>
          <a:prstGeom prst="rect">
            <a:avLst/>
          </a:prstGeom>
          <a:solidFill>
            <a:srgbClr val="E8FE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Task: </a:t>
            </a:r>
            <a:r>
              <a:rPr lang="en-US" sz="2400" dirty="0">
                <a:latin typeface="Comic Sans MS" panose="030F0702030302020204" pitchFamily="66" charset="0"/>
              </a:rPr>
              <a:t>In pairs, follow the method below to measure the strength of your forearm, biceps and triceps.  Record your results in a suitable table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E3C69-328B-478A-AC35-5AB1663D558D}"/>
              </a:ext>
            </a:extLst>
          </p:cNvPr>
          <p:cNvSpPr txBox="1"/>
          <p:nvPr/>
        </p:nvSpPr>
        <p:spPr>
          <a:xfrm>
            <a:off x="226031" y="4140486"/>
            <a:ext cx="87330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Firstly, place the Newton scale on top of the table and push down as hard as you can – this will measure your triceps strength.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Next, place the scales under the table and push upwards as hard as you can – this will measure your bicep strength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Lastly, to measure your forearm strength, hold the Newton scale in the air and squeeze as hard as you can, without using thumbs.</a:t>
            </a:r>
            <a:endParaRPr lang="en-GB" sz="2400" dirty="0"/>
          </a:p>
        </p:txBody>
      </p:sp>
      <p:pic>
        <p:nvPicPr>
          <p:cNvPr id="6146" name="Picture 2" descr="Strong, Arm, Muscle, Muscles, Bodybuilder, Fitness">
            <a:extLst>
              <a:ext uri="{FF2B5EF4-FFF2-40B4-BE49-F238E27FC236}">
                <a16:creationId xmlns:a16="http://schemas.microsoft.com/office/drawing/2014/main" id="{58894F43-A293-4056-8573-6243AFE2A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296" y="215757"/>
            <a:ext cx="1590539" cy="218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64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428898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95800" y="838200"/>
            <a:ext cx="449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This is a structure made of up of lots of different types of bones which provides support to our bodies: _____________.</a:t>
            </a:r>
          </a:p>
          <a:p>
            <a:pPr marL="342900" indent="-342900">
              <a:buAutoNum type="arabicPeriod"/>
            </a:pPr>
            <a:r>
              <a:rPr lang="en-GB" dirty="0"/>
              <a:t>A _________ connects bone to bone.</a:t>
            </a:r>
          </a:p>
          <a:p>
            <a:pPr marL="342900" indent="-342900">
              <a:buAutoNum type="arabicPeriod"/>
            </a:pPr>
            <a:r>
              <a:rPr lang="en-GB" dirty="0"/>
              <a:t> This is a spongy tissue needed to protect our bones</a:t>
            </a:r>
          </a:p>
          <a:p>
            <a:pPr marL="342900" indent="-342900">
              <a:buAutoNum type="arabicPeriod"/>
            </a:pPr>
            <a:r>
              <a:rPr lang="en-GB" dirty="0"/>
              <a:t>A _________ connects muscle to bone.</a:t>
            </a:r>
          </a:p>
          <a:p>
            <a:pPr marL="342900" indent="-342900">
              <a:buAutoNum type="arabicPeriod"/>
            </a:pPr>
            <a:r>
              <a:rPr lang="en-GB" dirty="0"/>
              <a:t>An example of a __________ joint is the elbow.</a:t>
            </a:r>
          </a:p>
          <a:p>
            <a:pPr marL="342900" indent="-342900">
              <a:buAutoNum type="arabicPeriod"/>
            </a:pPr>
            <a:r>
              <a:rPr lang="en-GB" dirty="0"/>
              <a:t>A __________ joint forms between parts of the bone that do not move.</a:t>
            </a:r>
          </a:p>
          <a:p>
            <a:pPr marL="342900" indent="-342900">
              <a:buAutoNum type="arabicPeriod"/>
            </a:pPr>
            <a:r>
              <a:rPr lang="en-GB" dirty="0"/>
              <a:t>A tendon connects _________ to the bone and is enables our skeleton to move.</a:t>
            </a:r>
          </a:p>
          <a:p>
            <a:pPr marL="342900" indent="-342900">
              <a:buAutoNum type="arabicPeriod"/>
            </a:pPr>
            <a:r>
              <a:rPr lang="en-GB" dirty="0"/>
              <a:t>A _______ joint allows our bones to rotate 360</a:t>
            </a:r>
            <a:r>
              <a:rPr lang="en-GB" dirty="0">
                <a:latin typeface="Calibri"/>
                <a:cs typeface="Calibri"/>
              </a:rPr>
              <a:t>⁰.</a:t>
            </a:r>
          </a:p>
          <a:p>
            <a:pPr marL="342900" indent="-342900">
              <a:buAutoNum type="arabicPeriod"/>
            </a:pPr>
            <a:r>
              <a:rPr lang="en-GB" dirty="0">
                <a:latin typeface="Calibri"/>
                <a:cs typeface="Calibri"/>
              </a:rPr>
              <a:t>Our muscles and our bones work together to allow our skeleton to bring about ____________.</a:t>
            </a:r>
          </a:p>
          <a:p>
            <a:pPr marL="342900" indent="-342900">
              <a:buAutoNum type="arabicPeriod"/>
            </a:pPr>
            <a:r>
              <a:rPr lang="en-GB" dirty="0">
                <a:latin typeface="Calibri"/>
                <a:cs typeface="Calibri"/>
              </a:rPr>
              <a:t>A ligament is a connective tissues which joins together a bone with other _______.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4893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428898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48200" y="228600"/>
            <a:ext cx="4343400" cy="1569660"/>
          </a:xfrm>
          <a:prstGeom prst="rect">
            <a:avLst/>
          </a:prstGeom>
          <a:solidFill>
            <a:srgbClr val="E8FE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itchFamily="66" charset="0"/>
              </a:rPr>
              <a:t>Task: </a:t>
            </a:r>
            <a:r>
              <a:rPr lang="en-GB" sz="2400" dirty="0">
                <a:latin typeface="Comic Sans MS" pitchFamily="66" charset="0"/>
              </a:rPr>
              <a:t>Answer the questions to find a list of words you need to then find in the word search!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8200" y="2133600"/>
            <a:ext cx="3124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800" dirty="0"/>
              <a:t>Skeleton</a:t>
            </a:r>
          </a:p>
          <a:p>
            <a:pPr marL="342900" indent="-342900">
              <a:buAutoNum type="arabicPeriod"/>
            </a:pPr>
            <a:r>
              <a:rPr lang="en-GB" sz="2800" dirty="0"/>
              <a:t>Ligament</a:t>
            </a:r>
          </a:p>
          <a:p>
            <a:pPr marL="342900" indent="-342900">
              <a:buAutoNum type="arabicPeriod"/>
            </a:pPr>
            <a:r>
              <a:rPr lang="en-GB" sz="2800" dirty="0"/>
              <a:t>Cartilage</a:t>
            </a:r>
          </a:p>
          <a:p>
            <a:pPr marL="342900" indent="-342900">
              <a:buAutoNum type="arabicPeriod"/>
            </a:pPr>
            <a:r>
              <a:rPr lang="en-GB" sz="2800" dirty="0"/>
              <a:t>Tendon</a:t>
            </a:r>
          </a:p>
          <a:p>
            <a:pPr marL="342900" indent="-342900">
              <a:buAutoNum type="arabicPeriod"/>
            </a:pPr>
            <a:r>
              <a:rPr lang="en-GB" sz="2800" dirty="0"/>
              <a:t>Hinge</a:t>
            </a:r>
          </a:p>
          <a:p>
            <a:pPr marL="342900" indent="-342900">
              <a:buAutoNum type="arabicPeriod"/>
            </a:pPr>
            <a:r>
              <a:rPr lang="en-GB" sz="2800" dirty="0"/>
              <a:t>Fixed</a:t>
            </a:r>
          </a:p>
          <a:p>
            <a:pPr marL="342900" indent="-342900">
              <a:buAutoNum type="arabicPeriod"/>
            </a:pPr>
            <a:r>
              <a:rPr lang="en-GB" sz="2800" dirty="0"/>
              <a:t>Muscle</a:t>
            </a:r>
          </a:p>
          <a:p>
            <a:pPr marL="342900" indent="-342900">
              <a:buAutoNum type="arabicPeriod"/>
            </a:pPr>
            <a:r>
              <a:rPr lang="en-GB" sz="2800" dirty="0"/>
              <a:t>Pivot</a:t>
            </a:r>
          </a:p>
          <a:p>
            <a:pPr marL="342900" indent="-342900">
              <a:buAutoNum type="arabicPeriod"/>
            </a:pPr>
            <a:r>
              <a:rPr lang="en-GB" sz="2800" dirty="0"/>
              <a:t>Movement</a:t>
            </a:r>
          </a:p>
          <a:p>
            <a:pPr marL="342900" indent="-342900">
              <a:buAutoNum type="arabicPeriod"/>
            </a:pPr>
            <a:r>
              <a:rPr lang="en-GB" sz="2800" dirty="0"/>
              <a:t>Bones</a:t>
            </a:r>
          </a:p>
        </p:txBody>
      </p:sp>
      <p:pic>
        <p:nvPicPr>
          <p:cNvPr id="6" name="Picture 2" descr="Mark, Check, Tick, Red, Correct, Symbol, Choice, Yes">
            <a:extLst>
              <a:ext uri="{FF2B5EF4-FFF2-40B4-BE49-F238E27FC236}">
                <a16:creationId xmlns:a16="http://schemas.microsoft.com/office/drawing/2014/main" id="{46FF63C8-AF09-4D0F-A99D-128104D2A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228" y="5365806"/>
            <a:ext cx="1160934" cy="120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070C0"/>
                </a:solidFill>
                <a:latin typeface="Comic Sans MS" pitchFamily="66" charset="0"/>
              </a:rPr>
              <a:t>Plenary</a:t>
            </a:r>
            <a:r>
              <a:rPr lang="en-GB" sz="4800" dirty="0">
                <a:latin typeface="Comic Sans MS" pitchFamily="66" charset="0"/>
              </a:rPr>
              <a:t> ~ Pick a plenary</a:t>
            </a:r>
            <a:r>
              <a:rPr lang="en-GB" sz="4800" dirty="0"/>
              <a:t>:</a:t>
            </a:r>
          </a:p>
        </p:txBody>
      </p:sp>
      <p:sp>
        <p:nvSpPr>
          <p:cNvPr id="5" name="Snip Diagonal Corner Rectangle 4"/>
          <p:cNvSpPr/>
          <p:nvPr/>
        </p:nvSpPr>
        <p:spPr>
          <a:xfrm>
            <a:off x="228600" y="1371600"/>
            <a:ext cx="4648200" cy="3581400"/>
          </a:xfrm>
          <a:prstGeom prst="snip2DiagRect">
            <a:avLst/>
          </a:prstGeom>
          <a:solidFill>
            <a:srgbClr val="C0F6F3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dirty="0">
                <a:solidFill>
                  <a:srgbClr val="002060"/>
                </a:solidFill>
                <a:latin typeface="Comic Sans MS" pitchFamily="66" charset="0"/>
              </a:rPr>
              <a:t>Unscramble these anagrams to reveal 5 key words from the today’s lesson:</a:t>
            </a:r>
          </a:p>
          <a:p>
            <a:pPr algn="ctr"/>
            <a:endParaRPr lang="en-GB" sz="23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GB" sz="2300" dirty="0">
                <a:solidFill>
                  <a:srgbClr val="002060"/>
                </a:solidFill>
                <a:latin typeface="Comic Sans MS" pitchFamily="66" charset="0"/>
              </a:rPr>
              <a:t>a) </a:t>
            </a:r>
            <a:r>
              <a:rPr lang="en-GB" sz="2300" dirty="0" err="1">
                <a:solidFill>
                  <a:srgbClr val="002060"/>
                </a:solidFill>
                <a:latin typeface="Comic Sans MS" pitchFamily="66" charset="0"/>
              </a:rPr>
              <a:t>emanlgti</a:t>
            </a:r>
            <a:r>
              <a:rPr lang="en-GB" sz="2300" dirty="0">
                <a:solidFill>
                  <a:srgbClr val="002060"/>
                </a:solidFill>
                <a:latin typeface="Comic Sans MS" pitchFamily="66" charset="0"/>
              </a:rPr>
              <a:t>     </a:t>
            </a:r>
          </a:p>
          <a:p>
            <a:r>
              <a:rPr lang="en-GB" sz="2300" dirty="0">
                <a:solidFill>
                  <a:srgbClr val="002060"/>
                </a:solidFill>
                <a:latin typeface="Comic Sans MS" pitchFamily="66" charset="0"/>
              </a:rPr>
              <a:t>b) </a:t>
            </a:r>
            <a:r>
              <a:rPr lang="en-GB" sz="2300" dirty="0" err="1">
                <a:solidFill>
                  <a:srgbClr val="002060"/>
                </a:solidFill>
                <a:latin typeface="Comic Sans MS" pitchFamily="66" charset="0"/>
              </a:rPr>
              <a:t>ntoedn</a:t>
            </a:r>
            <a:endParaRPr lang="en-GB" sz="23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GB" sz="2300" dirty="0">
                <a:solidFill>
                  <a:srgbClr val="002060"/>
                </a:solidFill>
                <a:latin typeface="Comic Sans MS" pitchFamily="66" charset="0"/>
              </a:rPr>
              <a:t>c) </a:t>
            </a:r>
            <a:r>
              <a:rPr lang="en-GB" sz="2300" dirty="0" err="1">
                <a:solidFill>
                  <a:srgbClr val="002060"/>
                </a:solidFill>
                <a:latin typeface="Comic Sans MS" pitchFamily="66" charset="0"/>
              </a:rPr>
              <a:t>gacealrit</a:t>
            </a:r>
            <a:endParaRPr lang="en-GB" sz="23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GB" sz="2300" dirty="0">
                <a:solidFill>
                  <a:srgbClr val="002060"/>
                </a:solidFill>
                <a:latin typeface="Comic Sans MS" pitchFamily="66" charset="0"/>
              </a:rPr>
              <a:t>d) </a:t>
            </a:r>
            <a:r>
              <a:rPr lang="en-GB" sz="2300" dirty="0" err="1">
                <a:solidFill>
                  <a:srgbClr val="002060"/>
                </a:solidFill>
                <a:latin typeface="Comic Sans MS" pitchFamily="66" charset="0"/>
              </a:rPr>
              <a:t>injto</a:t>
            </a:r>
            <a:endParaRPr lang="en-GB" sz="23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GB" sz="2300" dirty="0">
                <a:solidFill>
                  <a:srgbClr val="002060"/>
                </a:solidFill>
                <a:latin typeface="Comic Sans MS" pitchFamily="66" charset="0"/>
              </a:rPr>
              <a:t>e) </a:t>
            </a:r>
            <a:r>
              <a:rPr lang="en-GB" sz="2300" dirty="0" err="1">
                <a:solidFill>
                  <a:srgbClr val="002060"/>
                </a:solidFill>
                <a:latin typeface="Comic Sans MS" pitchFamily="66" charset="0"/>
              </a:rPr>
              <a:t>lemcsu</a:t>
            </a:r>
            <a:endParaRPr lang="en-GB" sz="23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4953000" y="1295400"/>
            <a:ext cx="4191000" cy="3657600"/>
          </a:xfrm>
          <a:prstGeom prst="hexagon">
            <a:avLst/>
          </a:prstGeom>
          <a:solidFill>
            <a:srgbClr val="002060"/>
          </a:solidFill>
          <a:ln w="28575">
            <a:solidFill>
              <a:srgbClr val="C0F6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dirty="0">
                <a:latin typeface="Comic Sans MS" pitchFamily="66" charset="0"/>
              </a:rPr>
              <a:t>Use the following key words to summarise what you have learnt in today’s lesson:</a:t>
            </a:r>
            <a:r>
              <a:rPr lang="en-GB" sz="2300" dirty="0">
                <a:solidFill>
                  <a:srgbClr val="00B0F0"/>
                </a:solidFill>
                <a:latin typeface="Comic Sans MS" pitchFamily="66" charset="0"/>
              </a:rPr>
              <a:t> tendons, cartilage, muscle, bones, hinge, fixed, ball-and-socket.</a:t>
            </a:r>
            <a:endParaRPr lang="en-GB" sz="2300" dirty="0">
              <a:latin typeface="Comic Sans MS" pitchFamily="66" charset="0"/>
            </a:endParaRPr>
          </a:p>
        </p:txBody>
      </p:sp>
      <p:pic>
        <p:nvPicPr>
          <p:cNvPr id="3074" name="Picture 2" descr="Question Mark, Note, Duplicate, Request, Matter">
            <a:extLst>
              <a:ext uri="{FF2B5EF4-FFF2-40B4-BE49-F238E27FC236}">
                <a16:creationId xmlns:a16="http://schemas.microsoft.com/office/drawing/2014/main" id="{AD0DD6BF-ECD8-4B8B-B3C8-B86ECA6BA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110" y="5082363"/>
            <a:ext cx="2458779" cy="163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usiness World, Cooperation, Puzzle, Share">
            <a:extLst>
              <a:ext uri="{FF2B5EF4-FFF2-40B4-BE49-F238E27FC236}">
                <a16:creationId xmlns:a16="http://schemas.microsoft.com/office/drawing/2014/main" id="{447F6EE0-BC34-4A33-BE76-4D727255B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5" y="5328920"/>
            <a:ext cx="4876800" cy="130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60412C-9BB2-43B7-9285-F0E05C2B34CE}"/>
              </a:ext>
            </a:extLst>
          </p:cNvPr>
          <p:cNvSpPr txBox="1"/>
          <p:nvPr/>
        </p:nvSpPr>
        <p:spPr>
          <a:xfrm>
            <a:off x="1109609" y="215757"/>
            <a:ext cx="6657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Resources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130292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1047748" y="1200148"/>
            <a:ext cx="6591298" cy="449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70302" y="1155702"/>
            <a:ext cx="6476998" cy="447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042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E094FAE-2D5B-442E-9E50-F878C3F8BFA8}"/>
              </a:ext>
            </a:extLst>
          </p:cNvPr>
          <p:cNvSpPr/>
          <p:nvPr/>
        </p:nvSpPr>
        <p:spPr>
          <a:xfrm>
            <a:off x="279133" y="115503"/>
            <a:ext cx="8701238" cy="1174282"/>
          </a:xfrm>
          <a:prstGeom prst="roundRect">
            <a:avLst/>
          </a:prstGeom>
          <a:solidFill>
            <a:srgbClr val="D6FA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AFC36-9D77-409B-9A03-045CC12CF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539" y="236839"/>
            <a:ext cx="8631454" cy="1129948"/>
          </a:xfrm>
        </p:spPr>
        <p:txBody>
          <a:bodyPr anchor="ctr">
            <a:no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Movement: Joints</a:t>
            </a:r>
            <a:endParaRPr lang="en-GB" sz="54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E77A38-468C-4929-81F5-CC2FCB593E38}"/>
              </a:ext>
            </a:extLst>
          </p:cNvPr>
          <p:cNvSpPr txBox="1"/>
          <p:nvPr/>
        </p:nvSpPr>
        <p:spPr>
          <a:xfrm>
            <a:off x="279133" y="1453414"/>
            <a:ext cx="8631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Do now activity</a:t>
            </a:r>
            <a:r>
              <a:rPr lang="en-US" sz="3200" dirty="0">
                <a:latin typeface="Comic Sans MS" panose="030F0702030302020204" pitchFamily="66" charset="0"/>
              </a:rPr>
              <a:t>: What are the four main roles of the skeleton?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Skeleton, Weis, Fall, Run, Stumble, Bone, Undead">
            <a:extLst>
              <a:ext uri="{FF2B5EF4-FFF2-40B4-BE49-F238E27FC236}">
                <a16:creationId xmlns:a16="http://schemas.microsoft.com/office/drawing/2014/main" id="{EBC3CC61-E677-4075-8482-AFF792CDA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183" y="2477704"/>
            <a:ext cx="2929905" cy="439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ip, Anatomy, Body, Joint, Anatomical, Skeleton, Bone">
            <a:extLst>
              <a:ext uri="{FF2B5EF4-FFF2-40B4-BE49-F238E27FC236}">
                <a16:creationId xmlns:a16="http://schemas.microsoft.com/office/drawing/2014/main" id="{064C2949-8663-4847-AF16-7D777C2B1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4" r="16105"/>
          <a:stretch/>
        </p:blipFill>
        <p:spPr bwMode="auto">
          <a:xfrm>
            <a:off x="279132" y="4666310"/>
            <a:ext cx="3654607" cy="195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keleton, Elbow, Anatomy, Human, Body, Bone, Joint">
            <a:extLst>
              <a:ext uri="{FF2B5EF4-FFF2-40B4-BE49-F238E27FC236}">
                <a16:creationId xmlns:a16="http://schemas.microsoft.com/office/drawing/2014/main" id="{E0744C7F-F6EF-4118-95CA-F0757A938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 b="10196"/>
          <a:stretch/>
        </p:blipFill>
        <p:spPr bwMode="auto">
          <a:xfrm>
            <a:off x="279132" y="2733169"/>
            <a:ext cx="3654607" cy="173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lavical, Scapula, Shoulder, Biology, Diagram, Science">
            <a:extLst>
              <a:ext uri="{FF2B5EF4-FFF2-40B4-BE49-F238E27FC236}">
                <a16:creationId xmlns:a16="http://schemas.microsoft.com/office/drawing/2014/main" id="{34865B84-CE96-4500-B452-DED5A0144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675" y="3194978"/>
            <a:ext cx="2760193" cy="294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62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5F063-9CF6-4B2A-9745-F7452438C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GOOD PROGRESS:</a:t>
            </a:r>
          </a:p>
          <a:p>
            <a:pPr marL="457200" indent="-457200"/>
            <a:r>
              <a:rPr lang="en-US" dirty="0">
                <a:latin typeface="Comic Sans MS" panose="030F0702030302020204" pitchFamily="66" charset="0"/>
              </a:rPr>
              <a:t>Recall the types of joints</a:t>
            </a:r>
          </a:p>
          <a:p>
            <a:pPr marL="457200" indent="-457200"/>
            <a:endParaRPr lang="en-US" dirty="0">
              <a:latin typeface="Comic Sans MS" panose="030F0702030302020204" pitchFamily="66" charset="0"/>
            </a:endParaRPr>
          </a:p>
          <a:p>
            <a:pPr marL="457200" indent="-457200"/>
            <a:r>
              <a:rPr lang="en-US" dirty="0">
                <a:latin typeface="Comic Sans MS" panose="030F0702030302020204" pitchFamily="66" charset="0"/>
              </a:rPr>
              <a:t>Describe the role of joints in movement</a:t>
            </a:r>
          </a:p>
          <a:p>
            <a:pPr marL="457200" indent="-457200"/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/>
              <a:t>OUTSTANDING PROGRESS: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Explain how to measure the force exerted by different muscles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F158EA-583B-4FB4-AE40-293B10DE0766}"/>
              </a:ext>
            </a:extLst>
          </p:cNvPr>
          <p:cNvSpPr/>
          <p:nvPr/>
        </p:nvSpPr>
        <p:spPr>
          <a:xfrm>
            <a:off x="228600" y="228600"/>
            <a:ext cx="86868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86800F-00C6-4FAB-B275-C286A18884B2}"/>
              </a:ext>
            </a:extLst>
          </p:cNvPr>
          <p:cNvSpPr txBox="1">
            <a:spLocks/>
          </p:cNvSpPr>
          <p:nvPr/>
        </p:nvSpPr>
        <p:spPr>
          <a:xfrm>
            <a:off x="228600" y="228601"/>
            <a:ext cx="868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Comic Sans MS" pitchFamily="66" charset="0"/>
              </a:rPr>
              <a:t>Progress indicators</a:t>
            </a:r>
          </a:p>
        </p:txBody>
      </p:sp>
    </p:spTree>
    <p:extLst>
      <p:ext uri="{BB962C8B-B14F-4D97-AF65-F5344CB8AC3E}">
        <p14:creationId xmlns:p14="http://schemas.microsoft.com/office/powerpoint/2010/main" val="194958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A958DC-E2B4-4E8A-A232-24E78CFB058D}"/>
              </a:ext>
            </a:extLst>
          </p:cNvPr>
          <p:cNvSpPr/>
          <p:nvPr/>
        </p:nvSpPr>
        <p:spPr>
          <a:xfrm>
            <a:off x="349322" y="3873357"/>
            <a:ext cx="8424809" cy="2476072"/>
          </a:xfrm>
          <a:prstGeom prst="roundRect">
            <a:avLst/>
          </a:prstGeom>
          <a:solidFill>
            <a:srgbClr val="E8FE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3079B8-6AD4-4A2D-B11D-1FC292F8961A}"/>
              </a:ext>
            </a:extLst>
          </p:cNvPr>
          <p:cNvSpPr txBox="1"/>
          <p:nvPr/>
        </p:nvSpPr>
        <p:spPr>
          <a:xfrm>
            <a:off x="1674689" y="215758"/>
            <a:ext cx="5650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Comic Sans MS" panose="030F0702030302020204" pitchFamily="66" charset="0"/>
              </a:rPr>
              <a:t>Joints</a:t>
            </a:r>
            <a:endParaRPr lang="en-GB" sz="6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75B82D-390A-47C5-92A7-AFA703C87EEA}"/>
              </a:ext>
            </a:extLst>
          </p:cNvPr>
          <p:cNvSpPr txBox="1"/>
          <p:nvPr/>
        </p:nvSpPr>
        <p:spPr>
          <a:xfrm>
            <a:off x="174661" y="1417835"/>
            <a:ext cx="87946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Comic Sans MS" panose="030F0702030302020204" pitchFamily="66" charset="0"/>
              </a:rPr>
              <a:t>A joint is where two or more bones join together.  </a:t>
            </a: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pPr algn="ctr"/>
            <a:r>
              <a:rPr lang="en-US" sz="3000" dirty="0">
                <a:latin typeface="Comic Sans MS" panose="030F0702030302020204" pitchFamily="66" charset="0"/>
              </a:rPr>
              <a:t>Move your body about a bit and think about your joints.</a:t>
            </a:r>
            <a:endParaRPr lang="en-GB" sz="30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6E31B7-770C-4E92-B01F-005D59CA1DC6}"/>
              </a:ext>
            </a:extLst>
          </p:cNvPr>
          <p:cNvSpPr txBox="1"/>
          <p:nvPr/>
        </p:nvSpPr>
        <p:spPr>
          <a:xfrm>
            <a:off x="565079" y="4058292"/>
            <a:ext cx="79727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</a:rPr>
              <a:t>Think &gt; Pair &gt; Share: </a:t>
            </a:r>
            <a:r>
              <a:rPr lang="en-US" sz="3200" dirty="0">
                <a:latin typeface="Comic Sans MS" panose="030F0702030302020204" pitchFamily="66" charset="0"/>
              </a:rPr>
              <a:t>What do you notice about your joints as you move around? Is every joint in your body the same</a:t>
            </a:r>
            <a:r>
              <a:rPr lang="en-GB" sz="3200" dirty="0">
                <a:latin typeface="Comic Sans MS" panose="030F0702030302020204" pitchFamily="66" charset="0"/>
              </a:rPr>
              <a:t>? If not, how are they different?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9" name="Picture 8" descr="Skeleton, Elbow, Anatomy, Human, Body, Bone, Joint">
            <a:extLst>
              <a:ext uri="{FF2B5EF4-FFF2-40B4-BE49-F238E27FC236}">
                <a16:creationId xmlns:a16="http://schemas.microsoft.com/office/drawing/2014/main" id="{ABDF205D-C10D-4760-BFFA-D79E46F79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 b="10196"/>
          <a:stretch/>
        </p:blipFill>
        <p:spPr bwMode="auto">
          <a:xfrm>
            <a:off x="669766" y="274524"/>
            <a:ext cx="1570000" cy="86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lavical, Scapula, Shoulder, Biology, Diagram, Science">
            <a:extLst>
              <a:ext uri="{FF2B5EF4-FFF2-40B4-BE49-F238E27FC236}">
                <a16:creationId xmlns:a16="http://schemas.microsoft.com/office/drawing/2014/main" id="{9DF6C61B-6AB3-4365-B87F-429357BDB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68" y="216946"/>
            <a:ext cx="1507058" cy="118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075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DF8219-63A9-40C6-93CE-EFF594AACF0D}"/>
              </a:ext>
            </a:extLst>
          </p:cNvPr>
          <p:cNvSpPr txBox="1"/>
          <p:nvPr/>
        </p:nvSpPr>
        <p:spPr>
          <a:xfrm>
            <a:off x="174661" y="308225"/>
            <a:ext cx="86302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Different types of joints allow movement in different directions.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0AF316-CB12-4092-BE3B-36E28472AC4A}"/>
              </a:ext>
            </a:extLst>
          </p:cNvPr>
          <p:cNvSpPr txBox="1"/>
          <p:nvPr/>
        </p:nvSpPr>
        <p:spPr>
          <a:xfrm>
            <a:off x="256855" y="1613043"/>
            <a:ext cx="60720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Hinge joints </a:t>
            </a:r>
            <a:r>
              <a:rPr lang="en-US" sz="2800" dirty="0">
                <a:latin typeface="Comic Sans MS" panose="030F0702030302020204" pitchFamily="66" charset="0"/>
              </a:rPr>
              <a:t>~ Movement backwards and forwards, for example the knee and elbow.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Ball &amp; socket joints </a:t>
            </a:r>
            <a:r>
              <a:rPr lang="en-US" sz="2800" dirty="0">
                <a:latin typeface="Comic Sans MS" panose="030F0702030302020204" pitchFamily="66" charset="0"/>
              </a:rPr>
              <a:t>~ Movement in all directions, for example the hip and shoulder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Fixed joints </a:t>
            </a:r>
            <a:r>
              <a:rPr lang="en-US" sz="2800" dirty="0">
                <a:latin typeface="Comic Sans MS" panose="030F0702030302020204" pitchFamily="66" charset="0"/>
              </a:rPr>
              <a:t>~ Do not allow any movement, for example the skull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Skeleton, Elbow, Anatomy, Human, Body, Bone, Joint">
            <a:extLst>
              <a:ext uri="{FF2B5EF4-FFF2-40B4-BE49-F238E27FC236}">
                <a16:creationId xmlns:a16="http://schemas.microsoft.com/office/drawing/2014/main" id="{222C793D-4624-4763-A0C8-7C18B6F83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 b="10196"/>
          <a:stretch/>
        </p:blipFill>
        <p:spPr bwMode="auto">
          <a:xfrm>
            <a:off x="6234037" y="1345914"/>
            <a:ext cx="2375708" cy="130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lavical, Scapula, Shoulder, Biology, Diagram, Science">
            <a:extLst>
              <a:ext uri="{FF2B5EF4-FFF2-40B4-BE49-F238E27FC236}">
                <a16:creationId xmlns:a16="http://schemas.microsoft.com/office/drawing/2014/main" id="{3432C769-AEB9-44F0-BD38-0C5299C9D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789" y="3061698"/>
            <a:ext cx="2045614" cy="160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kull, Cracked, Head, Skeleton, Side, Skeletal">
            <a:extLst>
              <a:ext uri="{FF2B5EF4-FFF2-40B4-BE49-F238E27FC236}">
                <a16:creationId xmlns:a16="http://schemas.microsoft.com/office/drawing/2014/main" id="{D4D4F715-396A-4001-BF41-ED541CB9C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26" y="4941869"/>
            <a:ext cx="1466151" cy="147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464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0151" y="4298009"/>
            <a:ext cx="8763000" cy="2407592"/>
          </a:xfrm>
          <a:prstGeom prst="roundRect">
            <a:avLst/>
          </a:prstGeom>
          <a:solidFill>
            <a:srgbClr val="E8FEF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1059951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rgbClr val="0070C0"/>
                </a:solidFill>
                <a:latin typeface="Comic Sans MS" pitchFamily="66" charset="0"/>
              </a:rPr>
              <a:t>Skeletal Tissues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207" y="4355887"/>
            <a:ext cx="8588944" cy="234971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Extra Challenge: </a:t>
            </a:r>
          </a:p>
          <a:p>
            <a:pPr>
              <a:buNone/>
            </a:pPr>
            <a:r>
              <a:rPr lang="en-GB" sz="4000" dirty="0">
                <a:latin typeface="Comic Sans MS" panose="030F0702030302020204" pitchFamily="66" charset="0"/>
              </a:rPr>
              <a:t>1.  Describe the three connective tissues related to joints? </a:t>
            </a:r>
          </a:p>
          <a:p>
            <a:pPr>
              <a:buNone/>
            </a:pPr>
            <a:r>
              <a:rPr lang="en-GB" sz="4000" dirty="0">
                <a:latin typeface="Comic Sans MS" panose="030F0702030302020204" pitchFamily="66" charset="0"/>
              </a:rPr>
              <a:t>2.  Which of the tissues is an athlete most likely to injure? </a:t>
            </a:r>
          </a:p>
          <a:p>
            <a:pPr>
              <a:buNone/>
            </a:pPr>
            <a:r>
              <a:rPr lang="en-GB" sz="4000" dirty="0">
                <a:latin typeface="Comic Sans MS" panose="030F0702030302020204" pitchFamily="66" charset="0"/>
              </a:rPr>
              <a:t>3.  Predict what would happen if the cartilage was removed from a joint.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B082AA-267C-4584-96ED-B22453607258}"/>
              </a:ext>
            </a:extLst>
          </p:cNvPr>
          <p:cNvSpPr/>
          <p:nvPr/>
        </p:nvSpPr>
        <p:spPr>
          <a:xfrm>
            <a:off x="166495" y="1209383"/>
            <a:ext cx="881192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500" b="1" dirty="0">
                <a:solidFill>
                  <a:srgbClr val="0070C0"/>
                </a:solidFill>
                <a:latin typeface="Comic Sans MS" pitchFamily="66" charset="0"/>
              </a:rPr>
              <a:t>Task: </a:t>
            </a:r>
            <a:r>
              <a:rPr lang="en-GB" sz="2500" dirty="0">
                <a:latin typeface="Comic Sans MS" pitchFamily="66" charset="0"/>
              </a:rPr>
              <a:t>You will be given an information sheet about the tissues found within a joint, you will need to complete the summary table using the information</a:t>
            </a:r>
            <a:r>
              <a:rPr lang="en-GB" sz="2400" dirty="0">
                <a:latin typeface="Comic Sans MS" pitchFamily="66" charset="0"/>
              </a:rPr>
              <a:t>.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2FEB874-2205-421F-BBE6-5165A6180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19" y="2739581"/>
            <a:ext cx="1571090" cy="12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01692765-8892-4105-BB7F-ED8DDA827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18" b="5416"/>
          <a:stretch/>
        </p:blipFill>
        <p:spPr bwMode="auto">
          <a:xfrm>
            <a:off x="4253946" y="2599362"/>
            <a:ext cx="1110435" cy="158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 descr="Image: showing the main features of a joint.">
            <a:extLst>
              <a:ext uri="{FF2B5EF4-FFF2-40B4-BE49-F238E27FC236}">
                <a16:creationId xmlns:a16="http://schemas.microsoft.com/office/drawing/2014/main" id="{4F8EEF22-0C37-4515-B2CD-213F5C763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5" t="2533" r="3172" b="2983"/>
          <a:stretch>
            <a:fillRect/>
          </a:stretch>
        </p:blipFill>
        <p:spPr bwMode="auto">
          <a:xfrm>
            <a:off x="7224647" y="2630183"/>
            <a:ext cx="1203509" cy="151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7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07844" y="1438978"/>
            <a:ext cx="4724400" cy="5105400"/>
          </a:xfrm>
        </p:spPr>
        <p:txBody>
          <a:bodyPr>
            <a:normAutofit lnSpcReduction="10000"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Ligaments</a:t>
            </a:r>
            <a:r>
              <a:rPr lang="en-GB" altLang="en-US" sz="2400" dirty="0">
                <a:latin typeface="Comic Sans MS" panose="030F0702030302020204" pitchFamily="66" charset="0"/>
              </a:rPr>
              <a:t> are a type of connective tissue</a:t>
            </a:r>
          </a:p>
          <a:p>
            <a:r>
              <a:rPr lang="en-GB" altLang="en-US" sz="2400" dirty="0">
                <a:latin typeface="Comic Sans MS" panose="030F0702030302020204" pitchFamily="66" charset="0"/>
              </a:rPr>
              <a:t>They connect </a:t>
            </a:r>
            <a:r>
              <a:rPr lang="en-GB" altLang="en-US" sz="2400" b="1" dirty="0">
                <a:latin typeface="Comic Sans MS" panose="030F0702030302020204" pitchFamily="66" charset="0"/>
              </a:rPr>
              <a:t>Bone to Bone</a:t>
            </a:r>
            <a:r>
              <a:rPr lang="en-GB" altLang="en-US" sz="2400" dirty="0">
                <a:latin typeface="Comic Sans MS" panose="030F0702030302020204" pitchFamily="66" charset="0"/>
              </a:rPr>
              <a:t>.</a:t>
            </a:r>
          </a:p>
          <a:p>
            <a:r>
              <a:rPr lang="en-GB" altLang="en-US" sz="2400" b="1" dirty="0">
                <a:latin typeface="Comic Sans MS" panose="030F0702030302020204" pitchFamily="66" charset="0"/>
              </a:rPr>
              <a:t>Ligaments are elastic</a:t>
            </a:r>
            <a:r>
              <a:rPr lang="en-GB" altLang="en-US" sz="2400" dirty="0">
                <a:latin typeface="Comic Sans MS" panose="030F0702030302020204" pitchFamily="66" charset="0"/>
              </a:rPr>
              <a:t> and stretchy. This allows the joint to move where it needs to, but keeps the bones aligned</a:t>
            </a:r>
          </a:p>
          <a:p>
            <a:r>
              <a:rPr lang="en-GB" altLang="en-US" sz="2400" dirty="0">
                <a:latin typeface="Comic Sans MS" panose="030F0702030302020204" pitchFamily="66" charset="0"/>
              </a:rPr>
              <a:t>When we tear a ligament, the connective tissue is damaged and causes pain when we move the joint.</a:t>
            </a:r>
          </a:p>
          <a:p>
            <a:r>
              <a:rPr lang="en-GB" altLang="en-US" sz="2400" dirty="0">
                <a:latin typeface="Comic Sans MS" panose="030F0702030302020204" pitchFamily="66" charset="0"/>
              </a:rPr>
              <a:t>If ligaments were not stretchy, they would snap every time we bent a joint!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11755" y="306872"/>
            <a:ext cx="63598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Joint Tissues - Ligaments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1910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28600" y="5486400"/>
            <a:ext cx="325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Ligaments of the Knee in </a:t>
            </a:r>
            <a:r>
              <a:rPr lang="en-GB" altLang="en-US" b="1"/>
              <a:t>Pink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 flipV="1">
            <a:off x="2438400" y="3657600"/>
            <a:ext cx="76200" cy="1752600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3124200" y="3733800"/>
            <a:ext cx="685800" cy="1752600"/>
          </a:xfrm>
          <a:prstGeom prst="line">
            <a:avLst/>
          </a:prstGeom>
          <a:noFill/>
          <a:ln w="57150">
            <a:solidFill>
              <a:srgbClr val="CC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16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64138" y="1184718"/>
            <a:ext cx="4612907" cy="5370195"/>
          </a:xfrm>
        </p:spPr>
        <p:txBody>
          <a:bodyPr>
            <a:normAutofit lnSpcReduction="10000"/>
          </a:bodyPr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Tendons</a:t>
            </a:r>
            <a:r>
              <a:rPr lang="en-GB" altLang="en-US" sz="2400" dirty="0">
                <a:latin typeface="Comic Sans MS" panose="030F0702030302020204" pitchFamily="66" charset="0"/>
              </a:rPr>
              <a:t> are a type of connective tissue</a:t>
            </a:r>
          </a:p>
          <a:p>
            <a:r>
              <a:rPr lang="en-GB" altLang="en-US" sz="2400" dirty="0">
                <a:latin typeface="Comic Sans MS" panose="030F0702030302020204" pitchFamily="66" charset="0"/>
              </a:rPr>
              <a:t>They connect </a:t>
            </a:r>
            <a:r>
              <a:rPr lang="en-GB" altLang="en-US" sz="2400" b="1" dirty="0">
                <a:latin typeface="Comic Sans MS" panose="030F0702030302020204" pitchFamily="66" charset="0"/>
              </a:rPr>
              <a:t>Muscle to Bone</a:t>
            </a:r>
            <a:r>
              <a:rPr lang="en-GB" altLang="en-US" sz="2400" dirty="0">
                <a:latin typeface="Comic Sans MS" panose="030F0702030302020204" pitchFamily="66" charset="0"/>
              </a:rPr>
              <a:t>.</a:t>
            </a:r>
          </a:p>
          <a:p>
            <a:r>
              <a:rPr lang="en-GB" altLang="en-US" sz="2400" b="1" dirty="0">
                <a:latin typeface="Comic Sans MS" panose="030F0702030302020204" pitchFamily="66" charset="0"/>
              </a:rPr>
              <a:t>Tendons are not elastic</a:t>
            </a:r>
            <a:r>
              <a:rPr lang="en-GB" altLang="en-US" sz="2400" dirty="0">
                <a:latin typeface="Comic Sans MS" panose="030F0702030302020204" pitchFamily="66" charset="0"/>
              </a:rPr>
              <a:t> and not stretchy. This allows the muscles to pull up on a bone.</a:t>
            </a:r>
          </a:p>
          <a:p>
            <a:r>
              <a:rPr lang="en-GB" altLang="en-US" sz="2400" dirty="0">
                <a:latin typeface="Comic Sans MS" panose="030F0702030302020204" pitchFamily="66" charset="0"/>
              </a:rPr>
              <a:t>If tendons were stretchy, when a muscle contracted to move a joint, it would stretch the tendon and the joint would not move</a:t>
            </a:r>
          </a:p>
          <a:p>
            <a:r>
              <a:rPr lang="en-GB" altLang="en-US" sz="2400" dirty="0">
                <a:latin typeface="Comic Sans MS" panose="030F0702030302020204" pitchFamily="66" charset="0"/>
              </a:rPr>
              <a:t>Tendons have to be very tough and strong to hold powerful muscles to strong bones.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33620" y="227815"/>
            <a:ext cx="5959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Joint Tissues - Tendon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85800" y="5105400"/>
            <a:ext cx="323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Tendons of the Knee in </a:t>
            </a:r>
            <a:r>
              <a:rPr lang="en-GB" altLang="en-US" b="1"/>
              <a:t>White</a:t>
            </a: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6"/>
          <a:stretch/>
        </p:blipFill>
        <p:spPr bwMode="auto">
          <a:xfrm>
            <a:off x="533400" y="1143000"/>
            <a:ext cx="3810000" cy="360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3200400" y="29718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971800" y="38100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309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63775" y="1371600"/>
            <a:ext cx="4651625" cy="4885362"/>
          </a:xfrm>
        </p:spPr>
        <p:txBody>
          <a:bodyPr/>
          <a:lstStyle/>
          <a:p>
            <a:r>
              <a:rPr lang="en-GB" altLang="en-US" sz="2400" b="1" dirty="0">
                <a:latin typeface="Comic Sans MS" panose="030F0702030302020204" pitchFamily="66" charset="0"/>
              </a:rPr>
              <a:t>Cartilage </a:t>
            </a:r>
            <a:r>
              <a:rPr lang="en-GB" altLang="en-US" sz="2400" dirty="0">
                <a:latin typeface="Comic Sans MS" panose="030F0702030302020204" pitchFamily="66" charset="0"/>
              </a:rPr>
              <a:t>is a strong and spongy tissue</a:t>
            </a:r>
          </a:p>
          <a:p>
            <a:r>
              <a:rPr lang="en-GB" altLang="en-US" sz="2400" dirty="0">
                <a:latin typeface="Comic Sans MS" panose="030F0702030302020204" pitchFamily="66" charset="0"/>
              </a:rPr>
              <a:t>It forms around the end of ball and socket, hinge and pivot joints to protect the end of the bone</a:t>
            </a:r>
          </a:p>
          <a:p>
            <a:r>
              <a:rPr lang="en-GB" altLang="en-US" sz="2400" dirty="0">
                <a:latin typeface="Comic Sans MS" panose="030F0702030302020204" pitchFamily="66" charset="0"/>
              </a:rPr>
              <a:t>When we move, cartilage in our joints acts to </a:t>
            </a:r>
            <a:r>
              <a:rPr lang="en-GB" altLang="en-US" sz="2400" b="1" dirty="0">
                <a:latin typeface="Comic Sans MS" panose="030F0702030302020204" pitchFamily="66" charset="0"/>
              </a:rPr>
              <a:t>reduce friction</a:t>
            </a:r>
            <a:r>
              <a:rPr lang="en-GB" altLang="en-US" sz="2400" dirty="0">
                <a:latin typeface="Comic Sans MS" panose="030F0702030302020204" pitchFamily="66" charset="0"/>
              </a:rPr>
              <a:t> to protect our bones.</a:t>
            </a:r>
          </a:p>
          <a:p>
            <a:r>
              <a:rPr lang="en-GB" altLang="en-US" sz="2400" b="1" dirty="0">
                <a:latin typeface="Comic Sans MS" panose="030F0702030302020204" pitchFamily="66" charset="0"/>
              </a:rPr>
              <a:t>Arthritis </a:t>
            </a:r>
            <a:r>
              <a:rPr lang="en-GB" altLang="en-US" sz="2400" dirty="0">
                <a:latin typeface="Comic Sans MS" panose="030F0702030302020204" pitchFamily="66" charset="0"/>
              </a:rPr>
              <a:t>is when cartilage wears down and the ends of bones in a joint grind together when it is moved.</a:t>
            </a:r>
            <a:endParaRPr lang="en-GB" altLang="en-US" sz="2400" b="1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400" b="1" dirty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0056" y="279186"/>
            <a:ext cx="79706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4000" dirty="0">
                <a:solidFill>
                  <a:srgbClr val="0070C0"/>
                </a:solidFill>
                <a:latin typeface="Comic Sans MS" panose="030F0702030302020204" pitchFamily="66" charset="0"/>
              </a:rPr>
              <a:t>Joint Tissues - Cartilage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29639" y="5708150"/>
            <a:ext cx="337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Cartilage in a joint, here in </a:t>
            </a:r>
            <a:r>
              <a:rPr lang="en-GB" altLang="en-US" b="1"/>
              <a:t>blue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344239" y="326975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115639" y="410795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3336" name="Picture 24" descr="Image: showing the main features of a joint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5" t="2533" r="3172" b="2983"/>
          <a:stretch>
            <a:fillRect/>
          </a:stretch>
        </p:blipFill>
        <p:spPr bwMode="auto">
          <a:xfrm>
            <a:off x="753439" y="1364750"/>
            <a:ext cx="33528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7" name="Line 25"/>
          <p:cNvSpPr>
            <a:spLocks noChangeShapeType="1"/>
          </p:cNvSpPr>
          <p:nvPr/>
        </p:nvSpPr>
        <p:spPr bwMode="auto">
          <a:xfrm flipH="1" flipV="1">
            <a:off x="2582239" y="3879350"/>
            <a:ext cx="12954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760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1D201D27314143BE863E8D07D284B8" ma:contentTypeVersion="7" ma:contentTypeDescription="Create a new document." ma:contentTypeScope="" ma:versionID="a04bb269a71ec15fb8834c62c42de320">
  <xsd:schema xmlns:xsd="http://www.w3.org/2001/XMLSchema" xmlns:xs="http://www.w3.org/2001/XMLSchema" xmlns:p="http://schemas.microsoft.com/office/2006/metadata/properties" xmlns:ns2="3eb4558b-8982-4134-8cf8-0edee52307a7" xmlns:ns3="049f97e1-32ae-4d3d-9c64-63be60dba368" targetNamespace="http://schemas.microsoft.com/office/2006/metadata/properties" ma:root="true" ma:fieldsID="858dc09fc12d3d2ae6884f6eb9195164" ns2:_="" ns3:_="">
    <xsd:import namespace="3eb4558b-8982-4134-8cf8-0edee52307a7"/>
    <xsd:import namespace="049f97e1-32ae-4d3d-9c64-63be60dba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4558b-8982-4134-8cf8-0edee52307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f97e1-32ae-4d3d-9c64-63be60dba3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50F4D9-7249-4ED0-9D6D-D3B70FCA09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72DEB3-32DA-4FEF-8F33-6BA498806B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b4558b-8982-4134-8cf8-0edee52307a7"/>
    <ds:schemaRef ds:uri="049f97e1-32ae-4d3d-9c64-63be60dba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7BA62E-F6CF-429F-8A3F-CD27957580A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1033</Words>
  <Application>Microsoft Office PowerPoint</Application>
  <PresentationFormat>On-screen Show (4:3)</PresentationFormat>
  <Paragraphs>117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Office Theme</vt:lpstr>
      <vt:lpstr>80/20 – THINK! What do you NEED to cover with your set</vt:lpstr>
      <vt:lpstr>Movement: Joints</vt:lpstr>
      <vt:lpstr>PowerPoint Presentation</vt:lpstr>
      <vt:lpstr>PowerPoint Presentation</vt:lpstr>
      <vt:lpstr>PowerPoint Presentation</vt:lpstr>
      <vt:lpstr>Skeletal Tissues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80/20 – THINK! What do you NEED to cover with your set</dc:title>
  <dc:creator>Matt Holden</dc:creator>
  <cp:lastModifiedBy>Zachariah Sullivan</cp:lastModifiedBy>
  <cp:revision>3</cp:revision>
  <dcterms:created xsi:type="dcterms:W3CDTF">2020-08-25T11:10:56Z</dcterms:created>
  <dcterms:modified xsi:type="dcterms:W3CDTF">2020-09-25T13:50:07Z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0x010100571D201D27314143BE863E8D07D284B8</vt:lpwstr>
  </property>
</Properties>
</file>