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27"/>
  </p:notesMasterIdLst>
  <p:sldIdLst>
    <p:sldId id="258" r:id="rId4"/>
    <p:sldId id="260" r:id="rId5"/>
    <p:sldId id="285" r:id="rId6"/>
    <p:sldId id="287" r:id="rId7"/>
    <p:sldId id="288" r:id="rId8"/>
    <p:sldId id="286" r:id="rId9"/>
    <p:sldId id="289" r:id="rId10"/>
    <p:sldId id="259" r:id="rId11"/>
    <p:sldId id="295" r:id="rId12"/>
    <p:sldId id="261" r:id="rId13"/>
    <p:sldId id="262" r:id="rId14"/>
    <p:sldId id="290" r:id="rId15"/>
    <p:sldId id="291" r:id="rId16"/>
    <p:sldId id="268" r:id="rId17"/>
    <p:sldId id="265" r:id="rId18"/>
    <p:sldId id="263" r:id="rId19"/>
    <p:sldId id="284" r:id="rId20"/>
    <p:sldId id="283" r:id="rId21"/>
    <p:sldId id="271" r:id="rId22"/>
    <p:sldId id="282" r:id="rId23"/>
    <p:sldId id="292" r:id="rId24"/>
    <p:sldId id="293" r:id="rId25"/>
    <p:sldId id="294" r:id="rId2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BA169-EFA4-407D-AB75-0708CB3C3329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1BDB4-F239-44F3-88EB-0EC10CB58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2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9EF3D-0DC7-2745-AA92-8ABD9A4546B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8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185-0BC3-41C1-B568-B3F3B41EC745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7F6D-2805-437F-8F1E-BA38E8AB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68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185-0BC3-41C1-B568-B3F3B41EC745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7F6D-2805-437F-8F1E-BA38E8AB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67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185-0BC3-41C1-B568-B3F3B41EC745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7F6D-2805-437F-8F1E-BA38E8AB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55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7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5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6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90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81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3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185-0BC3-41C1-B568-B3F3B41EC745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7F6D-2805-437F-8F1E-BA38E8AB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5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5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50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B005-C643-FB49-9B25-EA1E4525652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2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1A1DB2-21B3-4D97-B720-9E9C2A467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E53096-821B-4B8A-AC1B-E2AF47EDB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FFB08E-048F-4107-AE57-11BA69EBB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95260-396C-46C7-8B7D-6377D8439A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6810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7C382A-3341-4071-94CC-CC090E51A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71932C-D590-4F66-976A-A9808BEAB7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F0F931-DB44-4E85-B0A4-2ECADBE3F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EDC42-7F1D-49B4-AA63-EE916BA504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5723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D1F00C-ECF2-4EFF-B44F-D26112DAC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6858B2-088B-45D5-A386-9316B930B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5F9781-A401-48B2-B926-E8CFF4536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ABA9-C281-4CC9-9183-86F10D8327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0011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7DC79-5D30-48EC-83CC-EB065D522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D493EA-CA0C-4C0E-95E4-CD6DC2DE8B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82D7C-82A5-4959-AB78-F93F42965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0ED9D-BA68-4DE8-AECC-171709F70A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1868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967045-1C4F-4FD4-8EF2-BF5DA4775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DE2F94-F6E7-46CC-ADF5-D59411AF9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2178425-029D-4B98-97A3-55324CBD9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060A0-870C-463F-9938-6D329F9305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371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514AC6-0CF0-4399-969E-319CA510D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8CFAB5-C602-4A0D-863E-2FA383E3D7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25015F-0E95-4E5E-B31C-A50A343D6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46706-9E1F-4DFB-BE04-D968B024AF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0813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EE863B-A8CE-4C6A-8D58-278874044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EC2070-7713-479A-A296-A6E4DFF68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F07177-4223-458A-93A8-838879835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D404A-E330-4B0E-B4D8-F4DF07B799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082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185-0BC3-41C1-B568-B3F3B41EC745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7F6D-2805-437F-8F1E-BA38E8AB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69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8DE686-DF95-49FD-A7EF-A0F3A31F2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06F51-E206-4D6A-82C1-3E67B2E41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56120C-D36D-4C9C-9752-85B32C78B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D3F6-CC6B-4E45-B968-8C6FB2698E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7272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3F28E4-3617-47ED-A7F1-2766976E2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ACCC1-C91B-431A-8BC2-130E03E5C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57893F-744A-4E2F-BC1A-71D1CA382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77B94-9675-406B-A8A2-A7B65182DB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6218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0D5335-7106-45E6-8855-B3A15485E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33D4F9-5D02-49C0-A1D4-C94BA9144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1658A2-09EF-4F2A-A053-BEE9FCCE5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3655B-87A2-4AB0-9019-E5138A29FD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359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6E8F60-5B8C-4E3E-8CA1-D0F1B8432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F82236-32CC-48A0-B674-63F9C186B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4DE60B-55DE-4B63-8A89-AD4358E44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22C8-6812-4E0E-9E45-3483232FA7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859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6FDE5-D2B5-4934-B781-875E06676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0088AD-B224-4543-8947-1C9E8ADDB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C0DA33-F9E9-4632-91D5-5291CDE2D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1BDE-CF78-4C15-91FD-47104D0C81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5973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DD1B0-6B85-460F-8E67-8F9B49729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EEC2F-9F6C-431A-BB72-4D4D8F5EB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C3B70-24F3-403F-B028-45AFF2717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3C21B-DFE5-48B3-B15D-8E2AF36CF6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8764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88FFB4-3392-444B-990D-1FDB93B79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C08F58-0CE1-4EEC-AE2B-DE20093C7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5B3F98-0FE0-4FEF-9D58-CABA9764C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E512A-D7E2-4EE5-A413-036CE7DD61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54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185-0BC3-41C1-B568-B3F3B41EC745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7F6D-2805-437F-8F1E-BA38E8AB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1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185-0BC3-41C1-B568-B3F3B41EC745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7F6D-2805-437F-8F1E-BA38E8AB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3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185-0BC3-41C1-B568-B3F3B41EC745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7F6D-2805-437F-8F1E-BA38E8AB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7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185-0BC3-41C1-B568-B3F3B41EC745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7F6D-2805-437F-8F1E-BA38E8AB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185-0BC3-41C1-B568-B3F3B41EC745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7F6D-2805-437F-8F1E-BA38E8AB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1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185-0BC3-41C1-B568-B3F3B41EC745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7F6D-2805-437F-8F1E-BA38E8AB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04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B5185-0BC3-41C1-B568-B3F3B41EC745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87F6D-2805-437F-8F1E-BA38E8AB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6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CB005-C643-FB49-9B25-EA1E4525652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FD41-A365-774A-850F-F37F86011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ECD6C99-EAAB-4D34-8A79-6B02FE086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E164D55-BBE0-4BCE-8BA3-6218C29DC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6821B7-B3B6-4ADD-ACF1-6B3DCC2A9D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9475ED-41D1-4600-8BF1-7D7DD9BDCE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B48B97-96DD-48ED-804D-B70952EA5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B298B3-B77A-43B5-9DA5-A68209D754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375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72915"/>
              </p:ext>
            </p:extLst>
          </p:nvPr>
        </p:nvGraphicFramePr>
        <p:xfrm>
          <a:off x="395536" y="243167"/>
          <a:ext cx="8352928" cy="532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4296">
                <a:tc>
                  <a:txBody>
                    <a:bodyPr/>
                    <a:lstStyle/>
                    <a:p>
                      <a:r>
                        <a:rPr lang="en-GB" dirty="0"/>
                        <a:t>1.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GB" dirty="0"/>
                        <a:t>Tendons connect__________ to______________</a:t>
                      </a:r>
                    </a:p>
                    <a:p>
                      <a:pPr marL="342900" indent="-342900">
                        <a:buAutoNum type="arabicPeriod" startAt="2"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      ligaments connect__________       to_______________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The difference between both is: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296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GB" dirty="0"/>
                        <a:t>Where in the body are the following synovial joints located?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Hinge joint: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Ball and socket: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Pivot: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Condyloid: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GB" dirty="0"/>
                        <a:t>Give examples of the following classifications of bones.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Flat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Short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Long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Irregular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DFF648-8315-4967-9910-AA3600A3EC17}"/>
              </a:ext>
            </a:extLst>
          </p:cNvPr>
          <p:cNvSpPr txBox="1"/>
          <p:nvPr/>
        </p:nvSpPr>
        <p:spPr>
          <a:xfrm>
            <a:off x="242903" y="5756972"/>
            <a:ext cx="8352928" cy="830997"/>
          </a:xfrm>
          <a:prstGeom prst="rect">
            <a:avLst/>
          </a:prstGeom>
          <a:ln w="47625">
            <a:prstDash val="lg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5861154"/>
                      <a:gd name="connsiteY0" fmla="*/ 0 h 534935"/>
                      <a:gd name="connsiteX1" fmla="*/ 586115 w 5861154"/>
                      <a:gd name="connsiteY1" fmla="*/ 0 h 534935"/>
                      <a:gd name="connsiteX2" fmla="*/ 1172231 w 5861154"/>
                      <a:gd name="connsiteY2" fmla="*/ 0 h 534935"/>
                      <a:gd name="connsiteX3" fmla="*/ 1758346 w 5861154"/>
                      <a:gd name="connsiteY3" fmla="*/ 0 h 534935"/>
                      <a:gd name="connsiteX4" fmla="*/ 2461685 w 5861154"/>
                      <a:gd name="connsiteY4" fmla="*/ 0 h 534935"/>
                      <a:gd name="connsiteX5" fmla="*/ 3106412 w 5861154"/>
                      <a:gd name="connsiteY5" fmla="*/ 0 h 534935"/>
                      <a:gd name="connsiteX6" fmla="*/ 3516692 w 5861154"/>
                      <a:gd name="connsiteY6" fmla="*/ 0 h 534935"/>
                      <a:gd name="connsiteX7" fmla="*/ 4044196 w 5861154"/>
                      <a:gd name="connsiteY7" fmla="*/ 0 h 534935"/>
                      <a:gd name="connsiteX8" fmla="*/ 4747535 w 5861154"/>
                      <a:gd name="connsiteY8" fmla="*/ 0 h 534935"/>
                      <a:gd name="connsiteX9" fmla="*/ 5333650 w 5861154"/>
                      <a:gd name="connsiteY9" fmla="*/ 0 h 534935"/>
                      <a:gd name="connsiteX10" fmla="*/ 5861154 w 5861154"/>
                      <a:gd name="connsiteY10" fmla="*/ 0 h 534935"/>
                      <a:gd name="connsiteX11" fmla="*/ 5861154 w 5861154"/>
                      <a:gd name="connsiteY11" fmla="*/ 534935 h 534935"/>
                      <a:gd name="connsiteX12" fmla="*/ 5392262 w 5861154"/>
                      <a:gd name="connsiteY12" fmla="*/ 534935 h 534935"/>
                      <a:gd name="connsiteX13" fmla="*/ 4688923 w 5861154"/>
                      <a:gd name="connsiteY13" fmla="*/ 534935 h 534935"/>
                      <a:gd name="connsiteX14" fmla="*/ 4220031 w 5861154"/>
                      <a:gd name="connsiteY14" fmla="*/ 534935 h 534935"/>
                      <a:gd name="connsiteX15" fmla="*/ 3809750 w 5861154"/>
                      <a:gd name="connsiteY15" fmla="*/ 534935 h 534935"/>
                      <a:gd name="connsiteX16" fmla="*/ 3399469 w 5861154"/>
                      <a:gd name="connsiteY16" fmla="*/ 534935 h 534935"/>
                      <a:gd name="connsiteX17" fmla="*/ 2754742 w 5861154"/>
                      <a:gd name="connsiteY17" fmla="*/ 534935 h 534935"/>
                      <a:gd name="connsiteX18" fmla="*/ 2344462 w 5861154"/>
                      <a:gd name="connsiteY18" fmla="*/ 534935 h 534935"/>
                      <a:gd name="connsiteX19" fmla="*/ 1758346 w 5861154"/>
                      <a:gd name="connsiteY19" fmla="*/ 534935 h 534935"/>
                      <a:gd name="connsiteX20" fmla="*/ 1289454 w 5861154"/>
                      <a:gd name="connsiteY20" fmla="*/ 534935 h 534935"/>
                      <a:gd name="connsiteX21" fmla="*/ 703338 w 5861154"/>
                      <a:gd name="connsiteY21" fmla="*/ 534935 h 534935"/>
                      <a:gd name="connsiteX22" fmla="*/ 0 w 5861154"/>
                      <a:gd name="connsiteY22" fmla="*/ 534935 h 534935"/>
                      <a:gd name="connsiteX23" fmla="*/ 0 w 5861154"/>
                      <a:gd name="connsiteY23" fmla="*/ 0 h 5349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61154" h="534935" fill="none" extrusionOk="0">
                        <a:moveTo>
                          <a:pt x="0" y="0"/>
                        </a:moveTo>
                        <a:cubicBezTo>
                          <a:pt x="141372" y="-27973"/>
                          <a:pt x="361935" y="28565"/>
                          <a:pt x="586115" y="0"/>
                        </a:cubicBezTo>
                        <a:cubicBezTo>
                          <a:pt x="810295" y="-28565"/>
                          <a:pt x="977926" y="51757"/>
                          <a:pt x="1172231" y="0"/>
                        </a:cubicBezTo>
                        <a:cubicBezTo>
                          <a:pt x="1366536" y="-51757"/>
                          <a:pt x="1611232" y="27217"/>
                          <a:pt x="1758346" y="0"/>
                        </a:cubicBezTo>
                        <a:cubicBezTo>
                          <a:pt x="1905460" y="-27217"/>
                          <a:pt x="2234623" y="59669"/>
                          <a:pt x="2461685" y="0"/>
                        </a:cubicBezTo>
                        <a:cubicBezTo>
                          <a:pt x="2688747" y="-59669"/>
                          <a:pt x="2824828" y="24026"/>
                          <a:pt x="3106412" y="0"/>
                        </a:cubicBezTo>
                        <a:cubicBezTo>
                          <a:pt x="3387996" y="-24026"/>
                          <a:pt x="3411690" y="16364"/>
                          <a:pt x="3516692" y="0"/>
                        </a:cubicBezTo>
                        <a:cubicBezTo>
                          <a:pt x="3621694" y="-16364"/>
                          <a:pt x="3859844" y="40843"/>
                          <a:pt x="4044196" y="0"/>
                        </a:cubicBezTo>
                        <a:cubicBezTo>
                          <a:pt x="4228548" y="-40843"/>
                          <a:pt x="4506155" y="68127"/>
                          <a:pt x="4747535" y="0"/>
                        </a:cubicBezTo>
                        <a:cubicBezTo>
                          <a:pt x="4988915" y="-68127"/>
                          <a:pt x="5191432" y="46491"/>
                          <a:pt x="5333650" y="0"/>
                        </a:cubicBezTo>
                        <a:cubicBezTo>
                          <a:pt x="5475869" y="-46491"/>
                          <a:pt x="5612046" y="20980"/>
                          <a:pt x="5861154" y="0"/>
                        </a:cubicBezTo>
                        <a:cubicBezTo>
                          <a:pt x="5870026" y="219859"/>
                          <a:pt x="5845536" y="287804"/>
                          <a:pt x="5861154" y="534935"/>
                        </a:cubicBezTo>
                        <a:cubicBezTo>
                          <a:pt x="5694611" y="585393"/>
                          <a:pt x="5586710" y="494246"/>
                          <a:pt x="5392262" y="534935"/>
                        </a:cubicBezTo>
                        <a:cubicBezTo>
                          <a:pt x="5197814" y="575624"/>
                          <a:pt x="5017500" y="452951"/>
                          <a:pt x="4688923" y="534935"/>
                        </a:cubicBezTo>
                        <a:cubicBezTo>
                          <a:pt x="4360346" y="616919"/>
                          <a:pt x="4386019" y="512704"/>
                          <a:pt x="4220031" y="534935"/>
                        </a:cubicBezTo>
                        <a:cubicBezTo>
                          <a:pt x="4054043" y="557166"/>
                          <a:pt x="3907947" y="490075"/>
                          <a:pt x="3809750" y="534935"/>
                        </a:cubicBezTo>
                        <a:cubicBezTo>
                          <a:pt x="3711553" y="579795"/>
                          <a:pt x="3546499" y="502933"/>
                          <a:pt x="3399469" y="534935"/>
                        </a:cubicBezTo>
                        <a:cubicBezTo>
                          <a:pt x="3252439" y="566937"/>
                          <a:pt x="3051804" y="486034"/>
                          <a:pt x="2754742" y="534935"/>
                        </a:cubicBezTo>
                        <a:cubicBezTo>
                          <a:pt x="2457680" y="583836"/>
                          <a:pt x="2488329" y="486645"/>
                          <a:pt x="2344462" y="534935"/>
                        </a:cubicBezTo>
                        <a:cubicBezTo>
                          <a:pt x="2200595" y="583225"/>
                          <a:pt x="1950793" y="479165"/>
                          <a:pt x="1758346" y="534935"/>
                        </a:cubicBezTo>
                        <a:cubicBezTo>
                          <a:pt x="1565899" y="590705"/>
                          <a:pt x="1497024" y="507129"/>
                          <a:pt x="1289454" y="534935"/>
                        </a:cubicBezTo>
                        <a:cubicBezTo>
                          <a:pt x="1081884" y="562741"/>
                          <a:pt x="926087" y="469831"/>
                          <a:pt x="703338" y="534935"/>
                        </a:cubicBezTo>
                        <a:cubicBezTo>
                          <a:pt x="480589" y="600039"/>
                          <a:pt x="202105" y="497990"/>
                          <a:pt x="0" y="534935"/>
                        </a:cubicBezTo>
                        <a:cubicBezTo>
                          <a:pt x="-1227" y="336576"/>
                          <a:pt x="27156" y="212255"/>
                          <a:pt x="0" y="0"/>
                        </a:cubicBezTo>
                        <a:close/>
                      </a:path>
                      <a:path w="5861154" h="534935" stroke="0" extrusionOk="0">
                        <a:moveTo>
                          <a:pt x="0" y="0"/>
                        </a:moveTo>
                        <a:cubicBezTo>
                          <a:pt x="193801" y="-19927"/>
                          <a:pt x="322767" y="24285"/>
                          <a:pt x="527504" y="0"/>
                        </a:cubicBezTo>
                        <a:cubicBezTo>
                          <a:pt x="732241" y="-24285"/>
                          <a:pt x="762961" y="44726"/>
                          <a:pt x="937785" y="0"/>
                        </a:cubicBezTo>
                        <a:cubicBezTo>
                          <a:pt x="1112609" y="-44726"/>
                          <a:pt x="1393444" y="32296"/>
                          <a:pt x="1641123" y="0"/>
                        </a:cubicBezTo>
                        <a:cubicBezTo>
                          <a:pt x="1888802" y="-32296"/>
                          <a:pt x="1923918" y="55332"/>
                          <a:pt x="2168627" y="0"/>
                        </a:cubicBezTo>
                        <a:cubicBezTo>
                          <a:pt x="2413336" y="-55332"/>
                          <a:pt x="2450200" y="15797"/>
                          <a:pt x="2696131" y="0"/>
                        </a:cubicBezTo>
                        <a:cubicBezTo>
                          <a:pt x="2942062" y="-15797"/>
                          <a:pt x="3049230" y="37367"/>
                          <a:pt x="3399469" y="0"/>
                        </a:cubicBezTo>
                        <a:cubicBezTo>
                          <a:pt x="3749708" y="-37367"/>
                          <a:pt x="3739713" y="35065"/>
                          <a:pt x="3868362" y="0"/>
                        </a:cubicBezTo>
                        <a:cubicBezTo>
                          <a:pt x="3997011" y="-35065"/>
                          <a:pt x="4411363" y="57584"/>
                          <a:pt x="4571700" y="0"/>
                        </a:cubicBezTo>
                        <a:cubicBezTo>
                          <a:pt x="4732037" y="-57584"/>
                          <a:pt x="5078083" y="73980"/>
                          <a:pt x="5275039" y="0"/>
                        </a:cubicBezTo>
                        <a:cubicBezTo>
                          <a:pt x="5471995" y="-73980"/>
                          <a:pt x="5701344" y="27143"/>
                          <a:pt x="5861154" y="0"/>
                        </a:cubicBezTo>
                        <a:cubicBezTo>
                          <a:pt x="5914841" y="128864"/>
                          <a:pt x="5838670" y="427409"/>
                          <a:pt x="5861154" y="534935"/>
                        </a:cubicBezTo>
                        <a:cubicBezTo>
                          <a:pt x="5603089" y="570183"/>
                          <a:pt x="5503600" y="501127"/>
                          <a:pt x="5216427" y="534935"/>
                        </a:cubicBezTo>
                        <a:cubicBezTo>
                          <a:pt x="4929254" y="568743"/>
                          <a:pt x="4749953" y="493655"/>
                          <a:pt x="4513089" y="534935"/>
                        </a:cubicBezTo>
                        <a:cubicBezTo>
                          <a:pt x="4276225" y="576215"/>
                          <a:pt x="4100266" y="499085"/>
                          <a:pt x="3809750" y="534935"/>
                        </a:cubicBezTo>
                        <a:cubicBezTo>
                          <a:pt x="3519234" y="570785"/>
                          <a:pt x="3523497" y="488683"/>
                          <a:pt x="3340858" y="534935"/>
                        </a:cubicBezTo>
                        <a:cubicBezTo>
                          <a:pt x="3158219" y="581187"/>
                          <a:pt x="2907946" y="502288"/>
                          <a:pt x="2754742" y="534935"/>
                        </a:cubicBezTo>
                        <a:cubicBezTo>
                          <a:pt x="2601538" y="567582"/>
                          <a:pt x="2240487" y="475664"/>
                          <a:pt x="2051404" y="534935"/>
                        </a:cubicBezTo>
                        <a:cubicBezTo>
                          <a:pt x="1862321" y="594206"/>
                          <a:pt x="1613385" y="470275"/>
                          <a:pt x="1465289" y="534935"/>
                        </a:cubicBezTo>
                        <a:cubicBezTo>
                          <a:pt x="1317193" y="599595"/>
                          <a:pt x="1255588" y="504446"/>
                          <a:pt x="1055008" y="534935"/>
                        </a:cubicBezTo>
                        <a:cubicBezTo>
                          <a:pt x="854428" y="565424"/>
                          <a:pt x="700744" y="508625"/>
                          <a:pt x="586115" y="534935"/>
                        </a:cubicBezTo>
                        <a:cubicBezTo>
                          <a:pt x="471486" y="561245"/>
                          <a:pt x="137904" y="477910"/>
                          <a:pt x="0" y="534935"/>
                        </a:cubicBezTo>
                        <a:cubicBezTo>
                          <a:pt x="-39153" y="275437"/>
                          <a:pt x="47687" y="1731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1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one function of the skeletal system is production of red and white blood cells, can you recall others?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2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There are 20 bones of the human body you need to know, how many can you recall?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9E0D3719-5F91-4CC4-9F62-32CF1B044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9628"/>
          <a:stretch>
            <a:fillRect/>
          </a:stretch>
        </p:blipFill>
        <p:spPr bwMode="auto">
          <a:xfrm>
            <a:off x="886116" y="402532"/>
            <a:ext cx="589650" cy="6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F4C197-2B43-48BA-BB89-FF72AC4B4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5" t="25542" r="41203" b="14338"/>
          <a:stretch/>
        </p:blipFill>
        <p:spPr>
          <a:xfrm>
            <a:off x="3829717" y="727710"/>
            <a:ext cx="589650" cy="7816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C6191C-0100-4F03-8303-1EC0DF74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474" y="475256"/>
            <a:ext cx="339955" cy="492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E84F7-8BF6-482C-8619-44B39F94A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13" y="1691694"/>
            <a:ext cx="840927" cy="926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298AA-39B6-4BD2-BAEB-2B25FCD7D8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619" t="20825" r="25910" b="18812"/>
          <a:stretch/>
        </p:blipFill>
        <p:spPr>
          <a:xfrm>
            <a:off x="2790144" y="1286241"/>
            <a:ext cx="826859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1BFD76-3FD4-4F7D-BA20-326CE87CE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096962"/>
              </p:ext>
            </p:extLst>
          </p:nvPr>
        </p:nvGraphicFramePr>
        <p:xfrm>
          <a:off x="117434" y="709388"/>
          <a:ext cx="8855617" cy="4478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1">
                  <a:extLst>
                    <a:ext uri="{9D8B030D-6E8A-4147-A177-3AD203B41FA5}">
                      <a16:colId xmlns:a16="http://schemas.microsoft.com/office/drawing/2014/main" val="3755766363"/>
                    </a:ext>
                  </a:extLst>
                </a:gridCol>
                <a:gridCol w="6859256">
                  <a:extLst>
                    <a:ext uri="{9D8B030D-6E8A-4147-A177-3AD203B41FA5}">
                      <a16:colId xmlns:a16="http://schemas.microsoft.com/office/drawing/2014/main" val="1516975922"/>
                    </a:ext>
                  </a:extLst>
                </a:gridCol>
              </a:tblGrid>
              <a:tr h="341843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Functions of the skeletal </a:t>
                      </a:r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system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Example of use during a basketball game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58627"/>
                  </a:ext>
                </a:extLst>
              </a:tr>
              <a:tr h="1370923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Protection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602504"/>
                  </a:ext>
                </a:extLst>
              </a:tr>
              <a:tr h="1370923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Movement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123722"/>
                  </a:ext>
                </a:extLst>
              </a:tr>
              <a:tr h="1370923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Blood production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315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F21F50-EAC7-4D4A-AC66-5B55850F1B38}"/>
              </a:ext>
            </a:extLst>
          </p:cNvPr>
          <p:cNvSpPr txBox="1"/>
          <p:nvPr/>
        </p:nvSpPr>
        <p:spPr>
          <a:xfrm>
            <a:off x="0" y="522602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Challenge</a:t>
            </a:r>
            <a:r>
              <a:rPr lang="en-GB" sz="1200" dirty="0"/>
              <a:t>: can you give an example how </a:t>
            </a:r>
            <a:r>
              <a:rPr lang="en-GB" sz="1200" u="sng" dirty="0"/>
              <a:t>platelets, muscle attachment and storage of calcium</a:t>
            </a:r>
            <a:r>
              <a:rPr lang="en-GB" sz="1200" dirty="0"/>
              <a:t> are used during a game of basketball.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4887" y="0"/>
            <a:ext cx="5121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GREEN FOR GROWTH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505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sport, game, outdoor&#10;&#10;Description automatically generated">
            <a:extLst>
              <a:ext uri="{FF2B5EF4-FFF2-40B4-BE49-F238E27FC236}">
                <a16:creationId xmlns:a16="http://schemas.microsoft.com/office/drawing/2014/main" id="{34FEAB92-4982-4E7E-AB0F-43A75624B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00" b="23906"/>
          <a:stretch/>
        </p:blipFill>
        <p:spPr>
          <a:xfrm>
            <a:off x="760395" y="1778969"/>
            <a:ext cx="1650833" cy="2406315"/>
          </a:xfrm>
          <a:prstGeom prst="rect">
            <a:avLst/>
          </a:prstGeom>
        </p:spPr>
      </p:pic>
      <p:pic>
        <p:nvPicPr>
          <p:cNvPr id="7" name="Picture 6" descr="A person with a football ball on a field&#10;&#10;Description automatically generated">
            <a:extLst>
              <a:ext uri="{FF2B5EF4-FFF2-40B4-BE49-F238E27FC236}">
                <a16:creationId xmlns:a16="http://schemas.microsoft.com/office/drawing/2014/main" id="{8564C887-0EAF-4CD2-B80A-AD6C31D2B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4253" r="13135" b="-3384"/>
          <a:stretch/>
        </p:blipFill>
        <p:spPr>
          <a:xfrm>
            <a:off x="3367651" y="2050181"/>
            <a:ext cx="1837434" cy="1863892"/>
          </a:xfrm>
          <a:prstGeom prst="rect">
            <a:avLst/>
          </a:prstGeom>
        </p:spPr>
      </p:pic>
      <p:pic>
        <p:nvPicPr>
          <p:cNvPr id="13" name="Picture 12" descr="A person in a golf ball&#10;&#10;Description automatically generated">
            <a:extLst>
              <a:ext uri="{FF2B5EF4-FFF2-40B4-BE49-F238E27FC236}">
                <a16:creationId xmlns:a16="http://schemas.microsoft.com/office/drawing/2014/main" id="{D006F92E-3DB0-4AB4-A924-5D53D519BE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0" t="7163" r="63472" b="3812"/>
          <a:stretch/>
        </p:blipFill>
        <p:spPr>
          <a:xfrm>
            <a:off x="6391174" y="1617045"/>
            <a:ext cx="1357162" cy="33495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B8E99E-E9E2-40A3-8A2F-0A88E36733B6}"/>
              </a:ext>
            </a:extLst>
          </p:cNvPr>
          <p:cNvSpPr txBox="1"/>
          <p:nvPr/>
        </p:nvSpPr>
        <p:spPr>
          <a:xfrm>
            <a:off x="211756" y="723824"/>
            <a:ext cx="893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</a:t>
            </a:r>
            <a:r>
              <a:rPr lang="en-GB" u="sng" dirty="0"/>
              <a:t>bones</a:t>
            </a:r>
            <a:r>
              <a:rPr lang="en-GB" dirty="0"/>
              <a:t> and </a:t>
            </a:r>
            <a:r>
              <a:rPr lang="en-GB" u="sng" dirty="0"/>
              <a:t>joints</a:t>
            </a:r>
            <a:r>
              <a:rPr lang="en-GB" dirty="0"/>
              <a:t> are involved in these sporting actions? </a:t>
            </a:r>
            <a:r>
              <a:rPr lang="en-GB" u="sng" dirty="0"/>
              <a:t>Annotate </a:t>
            </a:r>
            <a:r>
              <a:rPr lang="en-GB" dirty="0"/>
              <a:t>each picture.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ADFF94E-B403-4944-B39F-2B3C952E4EBB}"/>
              </a:ext>
            </a:extLst>
          </p:cNvPr>
          <p:cNvSpPr txBox="1"/>
          <p:nvPr/>
        </p:nvSpPr>
        <p:spPr>
          <a:xfrm>
            <a:off x="288758" y="6208295"/>
            <a:ext cx="814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Challenge</a:t>
            </a:r>
            <a:r>
              <a:rPr lang="en-GB" dirty="0"/>
              <a:t>: can you annotate the movement involved?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4887" y="0"/>
            <a:ext cx="5121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GREEN FOR GROWTH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96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4 at 19.21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3"/>
          <a:stretch/>
        </p:blipFill>
        <p:spPr>
          <a:xfrm>
            <a:off x="0" y="1228194"/>
            <a:ext cx="9124999" cy="5690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4887" y="251221"/>
            <a:ext cx="5121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GREEN FOR GROWTH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0834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1-04 at 19.15.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20876" r="3555"/>
          <a:stretch/>
        </p:blipFill>
        <p:spPr>
          <a:xfrm>
            <a:off x="0" y="1037734"/>
            <a:ext cx="9144000" cy="5714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3247" y="237265"/>
            <a:ext cx="5121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GREEN FOR GROWTH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9771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6" descr="EDSB(aw) 1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50"/>
          <a:stretch>
            <a:fillRect/>
          </a:stretch>
        </p:blipFill>
        <p:spPr bwMode="auto">
          <a:xfrm>
            <a:off x="5168497" y="614287"/>
            <a:ext cx="1924348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 descr="EDSB(aw) 1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97" l="9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2"/>
          <a:stretch>
            <a:fillRect/>
          </a:stretch>
        </p:blipFill>
        <p:spPr bwMode="auto">
          <a:xfrm>
            <a:off x="3193920" y="604242"/>
            <a:ext cx="194555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3192804" y="1809750"/>
            <a:ext cx="10391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3145550" y="2174750"/>
            <a:ext cx="5104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193920" y="3094507"/>
            <a:ext cx="962174" cy="246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3072997" y="3399235"/>
            <a:ext cx="3664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3193920" y="4264296"/>
            <a:ext cx="677540" cy="33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193920" y="4809009"/>
            <a:ext cx="750094" cy="30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439487" y="5863828"/>
            <a:ext cx="665262" cy="381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3439487" y="6168553"/>
            <a:ext cx="575965" cy="1116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3439487" y="6351611"/>
            <a:ext cx="504528" cy="267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6178668" y="879945"/>
            <a:ext cx="115193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6464418" y="1382241"/>
            <a:ext cx="866180" cy="216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6394097" y="1814215"/>
            <a:ext cx="1079376" cy="736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6394097" y="2247304"/>
            <a:ext cx="10079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6104999" y="2679278"/>
            <a:ext cx="1297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H="1">
            <a:off x="6826071" y="3038698"/>
            <a:ext cx="5759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H="1">
            <a:off x="6744587" y="3256359"/>
            <a:ext cx="7210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H="1">
            <a:off x="6823839" y="3543225"/>
            <a:ext cx="93873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H="1" flipV="1">
            <a:off x="6897508" y="3830091"/>
            <a:ext cx="936501" cy="217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H="1">
            <a:off x="6439862" y="5163964"/>
            <a:ext cx="956592" cy="34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H="1">
            <a:off x="6321543" y="5669607"/>
            <a:ext cx="1276945" cy="346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37" name="Rectangle 49"/>
          <p:cNvSpPr>
            <a:spLocks noChangeArrowheads="1"/>
          </p:cNvSpPr>
          <p:nvPr/>
        </p:nvSpPr>
        <p:spPr bwMode="auto">
          <a:xfrm>
            <a:off x="2927889" y="2061143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39" name="Rectangle 51"/>
          <p:cNvSpPr>
            <a:spLocks noChangeArrowheads="1"/>
          </p:cNvSpPr>
          <p:nvPr/>
        </p:nvSpPr>
        <p:spPr bwMode="auto">
          <a:xfrm>
            <a:off x="2903706" y="3299892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40" name="Rectangle 52"/>
          <p:cNvSpPr>
            <a:spLocks noChangeArrowheads="1"/>
          </p:cNvSpPr>
          <p:nvPr/>
        </p:nvSpPr>
        <p:spPr bwMode="auto">
          <a:xfrm>
            <a:off x="3000443" y="1737196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42" name="Rectangle 54"/>
          <p:cNvSpPr>
            <a:spLocks noChangeArrowheads="1"/>
          </p:cNvSpPr>
          <p:nvPr/>
        </p:nvSpPr>
        <p:spPr bwMode="auto">
          <a:xfrm>
            <a:off x="3048813" y="4766593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7378291" y="2535287"/>
            <a:ext cx="145107" cy="14399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3044169" y="2990143"/>
            <a:ext cx="143992" cy="143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 flipH="1" flipV="1">
            <a:off x="7396454" y="875481"/>
            <a:ext cx="202034" cy="19310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46" name="Rectangle 58"/>
          <p:cNvSpPr>
            <a:spLocks noChangeArrowheads="1"/>
          </p:cNvSpPr>
          <p:nvPr/>
        </p:nvSpPr>
        <p:spPr bwMode="auto">
          <a:xfrm>
            <a:off x="7330599" y="1272853"/>
            <a:ext cx="142874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47" name="Rectangle 59"/>
          <p:cNvSpPr>
            <a:spLocks noChangeArrowheads="1"/>
          </p:cNvSpPr>
          <p:nvPr/>
        </p:nvSpPr>
        <p:spPr bwMode="auto">
          <a:xfrm>
            <a:off x="7487184" y="1742778"/>
            <a:ext cx="143991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48" name="Rectangle 60"/>
          <p:cNvSpPr>
            <a:spLocks noChangeArrowheads="1"/>
          </p:cNvSpPr>
          <p:nvPr/>
        </p:nvSpPr>
        <p:spPr bwMode="auto">
          <a:xfrm>
            <a:off x="7415188" y="2174750"/>
            <a:ext cx="143992" cy="143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49" name="Rectangle 61"/>
          <p:cNvSpPr>
            <a:spLocks noChangeArrowheads="1"/>
          </p:cNvSpPr>
          <p:nvPr/>
        </p:nvSpPr>
        <p:spPr bwMode="auto">
          <a:xfrm>
            <a:off x="3048813" y="4215336"/>
            <a:ext cx="143992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3367490" y="6024562"/>
            <a:ext cx="143992" cy="14399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3294380" y="6306404"/>
            <a:ext cx="145107" cy="143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52" name="Rectangle 64"/>
          <p:cNvSpPr>
            <a:spLocks noChangeArrowheads="1"/>
          </p:cNvSpPr>
          <p:nvPr/>
        </p:nvSpPr>
        <p:spPr bwMode="auto">
          <a:xfrm>
            <a:off x="7343193" y="2918147"/>
            <a:ext cx="143991" cy="143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7487184" y="3182690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7762572" y="3487415"/>
            <a:ext cx="145107" cy="145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55" name="Rectangle 67"/>
          <p:cNvSpPr>
            <a:spLocks noChangeArrowheads="1"/>
          </p:cNvSpPr>
          <p:nvPr/>
        </p:nvSpPr>
        <p:spPr bwMode="auto">
          <a:xfrm>
            <a:off x="7662182" y="4071345"/>
            <a:ext cx="143991" cy="14399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7330599" y="5142197"/>
            <a:ext cx="145107" cy="14399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7487184" y="5704209"/>
            <a:ext cx="145107" cy="143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3343622" y="5677607"/>
            <a:ext cx="143992" cy="143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0" marR="0" lvl="0" indent="0" algn="l" defTabSz="914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43BBA9-D077-4B0F-82BA-0236FA1993C2}"/>
              </a:ext>
            </a:extLst>
          </p:cNvPr>
          <p:cNvSpPr txBox="1"/>
          <p:nvPr/>
        </p:nvSpPr>
        <p:spPr>
          <a:xfrm>
            <a:off x="0" y="663184"/>
            <a:ext cx="203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Label  20 bones.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ECE42-1EAD-4498-857E-79D273B4F60B}"/>
              </a:ext>
            </a:extLst>
          </p:cNvPr>
          <p:cNvSpPr txBox="1"/>
          <p:nvPr/>
        </p:nvSpPr>
        <p:spPr>
          <a:xfrm>
            <a:off x="136684" y="4911700"/>
            <a:ext cx="1301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Challenge</a:t>
            </a:r>
            <a:r>
              <a:rPr lang="en-GB" dirty="0"/>
              <a:t>: can you label the synovial joints on there too?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79292" y="0"/>
            <a:ext cx="5121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GREEN FOR GROWTH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60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430" y="1298233"/>
            <a:ext cx="49020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These protect the internal organs.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A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ttachment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of muscles to help movement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3095" y="3028858"/>
            <a:ext cx="485966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Provide shape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 and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protection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2475" y="4188124"/>
            <a:ext cx="481446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Movement - to generate strength and speed.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8520" y="5658176"/>
            <a:ext cx="481446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Shock absorption – spreading the load.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A7661-DB16-46AC-AC30-CDEE7F5B1D57}"/>
              </a:ext>
            </a:extLst>
          </p:cNvPr>
          <p:cNvSpPr txBox="1"/>
          <p:nvPr/>
        </p:nvSpPr>
        <p:spPr>
          <a:xfrm>
            <a:off x="313338" y="1597000"/>
            <a:ext cx="29242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Irregular bones</a:t>
            </a:r>
          </a:p>
          <a:p>
            <a:endParaRPr lang="en-GB" sz="2800" dirty="0" smtClean="0">
              <a:solidFill>
                <a:srgbClr val="00B050"/>
              </a:solidFill>
            </a:endParaRPr>
          </a:p>
          <a:p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>
                <a:solidFill>
                  <a:srgbClr val="00B050"/>
                </a:solidFill>
              </a:rPr>
              <a:t>Long bones</a:t>
            </a:r>
          </a:p>
          <a:p>
            <a:endParaRPr lang="en-GB" sz="2800" dirty="0" smtClean="0">
              <a:solidFill>
                <a:srgbClr val="00B050"/>
              </a:solidFill>
            </a:endParaRPr>
          </a:p>
          <a:p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>
                <a:solidFill>
                  <a:srgbClr val="00B050"/>
                </a:solidFill>
              </a:rPr>
              <a:t>Short bones</a:t>
            </a:r>
          </a:p>
          <a:p>
            <a:endParaRPr lang="en-GB" sz="2800" dirty="0">
              <a:solidFill>
                <a:srgbClr val="00B050"/>
              </a:solidFill>
            </a:endParaRPr>
          </a:p>
          <a:p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>
                <a:solidFill>
                  <a:srgbClr val="00B050"/>
                </a:solidFill>
              </a:rPr>
              <a:t>Flat bones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97A47-C5E8-484E-879A-A576B23749BA}"/>
              </a:ext>
            </a:extLst>
          </p:cNvPr>
          <p:cNvSpPr txBox="1"/>
          <p:nvPr/>
        </p:nvSpPr>
        <p:spPr>
          <a:xfrm>
            <a:off x="0" y="0"/>
            <a:ext cx="2157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Draw a line and match the correct classification of bone to their description.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6DF92-FFAC-4B7D-8383-67D45B1EC6B4}"/>
              </a:ext>
            </a:extLst>
          </p:cNvPr>
          <p:cNvSpPr txBox="1"/>
          <p:nvPr/>
        </p:nvSpPr>
        <p:spPr>
          <a:xfrm>
            <a:off x="0" y="6519446"/>
            <a:ext cx="6581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Challenge</a:t>
            </a:r>
            <a:r>
              <a:rPr lang="en-GB" sz="1600" dirty="0"/>
              <a:t>: list the bones in each classification. Example Clavicle is a flat bone.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7203" y="0"/>
            <a:ext cx="5121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GREEN FOR GROWTH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56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D9889D-7B9A-47AB-8E03-8E8EB4EC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34" y="152615"/>
            <a:ext cx="8291448" cy="5667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8B55D7-F00B-4C97-A5EC-75B683E173DD}"/>
              </a:ext>
            </a:extLst>
          </p:cNvPr>
          <p:cNvSpPr txBox="1"/>
          <p:nvPr/>
        </p:nvSpPr>
        <p:spPr>
          <a:xfrm>
            <a:off x="250257" y="6063916"/>
            <a:ext cx="551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Help sheet</a:t>
            </a:r>
          </a:p>
        </p:txBody>
      </p:sp>
    </p:spTree>
    <p:extLst>
      <p:ext uri="{BB962C8B-B14F-4D97-AF65-F5344CB8AC3E}">
        <p14:creationId xmlns:p14="http://schemas.microsoft.com/office/powerpoint/2010/main" val="15569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19E15827-116B-43C9-94E5-553799D6C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53988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u="sng">
                <a:solidFill>
                  <a:srgbClr val="FF0000"/>
                </a:solidFill>
              </a:rPr>
              <a:t>Fact Sheet!</a:t>
            </a: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>Pivot Joint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E9DE49F-A2AD-4573-A35D-45410F2A7B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8925" y="1296988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ea typeface="ＭＳ Ｐゴシック" charset="0"/>
                <a:cs typeface="+mn-cs"/>
              </a:rPr>
              <a:t>One bone has a bit that juts out, like a peg or a ridge. </a:t>
            </a:r>
          </a:p>
          <a:p>
            <a:pPr eaLnBrk="1" hangingPunct="1">
              <a:defRPr/>
            </a:pPr>
            <a:r>
              <a:rPr lang="en-GB">
                <a:ea typeface="ＭＳ Ｐゴシック" charset="0"/>
                <a:cs typeface="+mn-cs"/>
              </a:rPr>
              <a:t>This fits into a ring or notch on the other bone. </a:t>
            </a:r>
          </a:p>
          <a:p>
            <a:pPr eaLnBrk="1" hangingPunct="1">
              <a:defRPr/>
            </a:pPr>
            <a:r>
              <a:rPr lang="en-GB">
                <a:ea typeface="ＭＳ Ｐゴシック" charset="0"/>
                <a:cs typeface="+mn-cs"/>
              </a:rPr>
              <a:t>The joint allows only rotation.</a:t>
            </a:r>
          </a:p>
          <a:p>
            <a:pPr eaLnBrk="1" hangingPunct="1">
              <a:defRPr/>
            </a:pPr>
            <a:endParaRPr lang="en-GB">
              <a:ea typeface="ＭＳ Ｐゴシック" charset="0"/>
              <a:cs typeface="+mn-cs"/>
            </a:endParaRP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12B67FD2-C56F-49A6-8790-7E2BEC8872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655763"/>
            <a:ext cx="4464050" cy="2709862"/>
          </a:xfrm>
        </p:spPr>
      </p:pic>
      <p:sp>
        <p:nvSpPr>
          <p:cNvPr id="18438" name="Rectangle 6">
            <a:extLst>
              <a:ext uri="{FF2B5EF4-FFF2-40B4-BE49-F238E27FC236}">
                <a16:creationId xmlns:a16="http://schemas.microsoft.com/office/drawing/2014/main" id="{025354E1-7A23-409C-91EF-70C9A8B73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4724400"/>
            <a:ext cx="457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Examples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• the joint between the atlas and axis (the top two vertebrae)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• the joint between the radius and ulna, below the elbow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5" grpId="0" build="p"/>
      <p:bldP spid="184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90F3F3-A95A-4608-93C9-385C62EC6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613" y="23495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5400" u="sng">
                <a:solidFill>
                  <a:srgbClr val="FF0000"/>
                </a:solidFill>
              </a:rPr>
              <a:t>Fact Sheet!</a:t>
            </a:r>
            <a:r>
              <a:rPr lang="en-GB" altLang="en-US" sz="5400"/>
              <a:t/>
            </a:r>
            <a:br>
              <a:rPr lang="en-GB" altLang="en-US" sz="5400"/>
            </a:br>
            <a:r>
              <a:rPr lang="en-GB" altLang="en-US" sz="5400"/>
              <a:t>Hinge Joint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AE63578-4ADB-4FCD-9EE3-DBEEB04AA5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410527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/>
              <a:t>This works like a hinge on a door.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/>
              <a:t>The bone can swing back and forward. The end of one bone is shaped like a spool of thread.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/>
              <a:t>It fits into a hollow in the other. The joint will open until it’s straight, but no further.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4AE24926-4FAF-49DF-ACC1-72830FF003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8563" y="1582738"/>
            <a:ext cx="3449637" cy="2159000"/>
          </a:xfrm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B01F40C9-1FAB-4893-9987-A697806D6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149725"/>
            <a:ext cx="4175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Examples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• the elbow joint (between the humerus  and ulna)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• the knee joint (between the tibia and femur)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  <p:bldP spid="16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B50B9275-EE7D-448E-8492-EC8A140DE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u="sng">
                <a:solidFill>
                  <a:srgbClr val="FF0000"/>
                </a:solidFill>
              </a:rPr>
              <a:t>Fact Sheet!</a:t>
            </a:r>
            <a:r>
              <a:rPr lang="en-GB" altLang="en-US" sz="4000"/>
              <a:t/>
            </a:r>
            <a:br>
              <a:rPr lang="en-GB" altLang="en-US" sz="4000"/>
            </a:br>
            <a:r>
              <a:rPr lang="en-GB" altLang="en-US" sz="4000"/>
              <a:t>The Condyloid Joint</a:t>
            </a:r>
            <a:br>
              <a:rPr lang="en-GB" altLang="en-US" sz="4000"/>
            </a:br>
            <a:endParaRPr lang="en-GB" altLang="en-US" sz="4000"/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D9E1151F-7B3D-4FC3-BA7E-97A848B9F85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613" y="1951038"/>
            <a:ext cx="3457575" cy="1966912"/>
          </a:xfrm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0C675444-E91F-4BB7-BBD2-E1B20F0A4B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>
                <a:ea typeface="ＭＳ Ｐゴシック" charset="0"/>
                <a:cs typeface="+mn-cs"/>
              </a:rPr>
              <a:t>A rounded bump on one bone sits in a hollow formed by another bone or bones. </a:t>
            </a:r>
          </a:p>
          <a:p>
            <a:pPr eaLnBrk="1" hangingPunct="1">
              <a:defRPr/>
            </a:pPr>
            <a:r>
              <a:rPr lang="en-GB" sz="2400">
                <a:ea typeface="ＭＳ Ｐゴシック" charset="0"/>
                <a:cs typeface="+mn-cs"/>
              </a:rPr>
              <a:t>The joint allows movement back and forward and from side to side. </a:t>
            </a:r>
          </a:p>
          <a:p>
            <a:pPr eaLnBrk="1" hangingPunct="1">
              <a:defRPr/>
            </a:pPr>
            <a:r>
              <a:rPr lang="en-GB" sz="2400">
                <a:ea typeface="ＭＳ Ｐゴシック" charset="0"/>
                <a:cs typeface="+mn-cs"/>
              </a:rPr>
              <a:t>Ligaments prevent the bones from rotating.</a:t>
            </a:r>
          </a:p>
          <a:p>
            <a:pPr eaLnBrk="1" hangingPunct="1">
              <a:defRPr/>
            </a:pPr>
            <a:endParaRPr lang="en-GB" sz="2400">
              <a:ea typeface="ＭＳ Ｐゴシック" charset="0"/>
              <a:cs typeface="+mn-cs"/>
            </a:endParaRP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985E32C7-E2D0-4A44-9DEF-F45F53652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4292600"/>
            <a:ext cx="457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Examples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• the joint at the wrist between the radius and carpals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• the joint between the base of the skull and the top vertebra (atlas)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1" grpId="0" build="p"/>
      <p:bldP spid="22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18133"/>
              </p:ext>
            </p:extLst>
          </p:nvPr>
        </p:nvGraphicFramePr>
        <p:xfrm>
          <a:off x="395536" y="243167"/>
          <a:ext cx="8352928" cy="5498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4296">
                <a:tc>
                  <a:txBody>
                    <a:bodyPr/>
                    <a:lstStyle/>
                    <a:p>
                      <a:r>
                        <a:rPr lang="en-GB" dirty="0"/>
                        <a:t>1.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Rotation</a:t>
                      </a:r>
                      <a:r>
                        <a:rPr lang="en-GB" dirty="0"/>
                        <a:t>          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Plantar Flexion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GB" dirty="0"/>
                        <a:t>Tendons connect__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muscle</a:t>
                      </a:r>
                      <a:r>
                        <a:rPr lang="en-GB" dirty="0"/>
                        <a:t>________ </a:t>
                      </a:r>
                      <a:r>
                        <a:rPr lang="en-GB" dirty="0" err="1"/>
                        <a:t>to___</a:t>
                      </a:r>
                      <a:r>
                        <a:rPr lang="en-GB" dirty="0" err="1">
                          <a:solidFill>
                            <a:srgbClr val="00B050"/>
                          </a:solidFill>
                        </a:rPr>
                        <a:t>bone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___________</a:t>
                      </a:r>
                    </a:p>
                    <a:p>
                      <a:pPr marL="342900" indent="-342900">
                        <a:buAutoNum type="arabicPeriod" startAt="2"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      ligaments connect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__bone________</a:t>
                      </a:r>
                      <a:r>
                        <a:rPr lang="en-GB" dirty="0"/>
                        <a:t>       to___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bone____________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The difference between both is: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Tendons aid movement, bones are pulled by contracting muscles. Ligaments keep joints stable.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296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GB" dirty="0"/>
                        <a:t>Where in the body are the following synovial joints located?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Hinge joint: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elbow/knee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Ball and socket: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shoulder/hip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Pivot: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elbow joint ulna/radius or between atlas and axis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Condyloid: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wrist between radius and carpals or joint between base of the skull atlas.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GB" dirty="0"/>
                        <a:t>Give examples of the following classifications of bones.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Flat-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cranium, scapula, ribs, pelvis, clavicle, sternum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Short-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carpals and tarsals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Long- </a:t>
                      </a:r>
                      <a:r>
                        <a:rPr lang="en-GB" dirty="0" err="1">
                          <a:solidFill>
                            <a:srgbClr val="00B050"/>
                          </a:solidFill>
                        </a:rPr>
                        <a:t>humerus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, femur, metatarsals, phalanges, radius, ulna, metacarpals, fibula, tibia.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Irregular-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patella, vertebrae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DFF648-8315-4967-9910-AA3600A3EC17}"/>
              </a:ext>
            </a:extLst>
          </p:cNvPr>
          <p:cNvSpPr txBox="1"/>
          <p:nvPr/>
        </p:nvSpPr>
        <p:spPr>
          <a:xfrm>
            <a:off x="242903" y="5756972"/>
            <a:ext cx="8352928" cy="830997"/>
          </a:xfrm>
          <a:prstGeom prst="rect">
            <a:avLst/>
          </a:prstGeom>
          <a:ln w="47625">
            <a:prstDash val="lg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5861154"/>
                      <a:gd name="connsiteY0" fmla="*/ 0 h 534935"/>
                      <a:gd name="connsiteX1" fmla="*/ 586115 w 5861154"/>
                      <a:gd name="connsiteY1" fmla="*/ 0 h 534935"/>
                      <a:gd name="connsiteX2" fmla="*/ 1172231 w 5861154"/>
                      <a:gd name="connsiteY2" fmla="*/ 0 h 534935"/>
                      <a:gd name="connsiteX3" fmla="*/ 1758346 w 5861154"/>
                      <a:gd name="connsiteY3" fmla="*/ 0 h 534935"/>
                      <a:gd name="connsiteX4" fmla="*/ 2461685 w 5861154"/>
                      <a:gd name="connsiteY4" fmla="*/ 0 h 534935"/>
                      <a:gd name="connsiteX5" fmla="*/ 3106412 w 5861154"/>
                      <a:gd name="connsiteY5" fmla="*/ 0 h 534935"/>
                      <a:gd name="connsiteX6" fmla="*/ 3516692 w 5861154"/>
                      <a:gd name="connsiteY6" fmla="*/ 0 h 534935"/>
                      <a:gd name="connsiteX7" fmla="*/ 4044196 w 5861154"/>
                      <a:gd name="connsiteY7" fmla="*/ 0 h 534935"/>
                      <a:gd name="connsiteX8" fmla="*/ 4747535 w 5861154"/>
                      <a:gd name="connsiteY8" fmla="*/ 0 h 534935"/>
                      <a:gd name="connsiteX9" fmla="*/ 5333650 w 5861154"/>
                      <a:gd name="connsiteY9" fmla="*/ 0 h 534935"/>
                      <a:gd name="connsiteX10" fmla="*/ 5861154 w 5861154"/>
                      <a:gd name="connsiteY10" fmla="*/ 0 h 534935"/>
                      <a:gd name="connsiteX11" fmla="*/ 5861154 w 5861154"/>
                      <a:gd name="connsiteY11" fmla="*/ 534935 h 534935"/>
                      <a:gd name="connsiteX12" fmla="*/ 5392262 w 5861154"/>
                      <a:gd name="connsiteY12" fmla="*/ 534935 h 534935"/>
                      <a:gd name="connsiteX13" fmla="*/ 4688923 w 5861154"/>
                      <a:gd name="connsiteY13" fmla="*/ 534935 h 534935"/>
                      <a:gd name="connsiteX14" fmla="*/ 4220031 w 5861154"/>
                      <a:gd name="connsiteY14" fmla="*/ 534935 h 534935"/>
                      <a:gd name="connsiteX15" fmla="*/ 3809750 w 5861154"/>
                      <a:gd name="connsiteY15" fmla="*/ 534935 h 534935"/>
                      <a:gd name="connsiteX16" fmla="*/ 3399469 w 5861154"/>
                      <a:gd name="connsiteY16" fmla="*/ 534935 h 534935"/>
                      <a:gd name="connsiteX17" fmla="*/ 2754742 w 5861154"/>
                      <a:gd name="connsiteY17" fmla="*/ 534935 h 534935"/>
                      <a:gd name="connsiteX18" fmla="*/ 2344462 w 5861154"/>
                      <a:gd name="connsiteY18" fmla="*/ 534935 h 534935"/>
                      <a:gd name="connsiteX19" fmla="*/ 1758346 w 5861154"/>
                      <a:gd name="connsiteY19" fmla="*/ 534935 h 534935"/>
                      <a:gd name="connsiteX20" fmla="*/ 1289454 w 5861154"/>
                      <a:gd name="connsiteY20" fmla="*/ 534935 h 534935"/>
                      <a:gd name="connsiteX21" fmla="*/ 703338 w 5861154"/>
                      <a:gd name="connsiteY21" fmla="*/ 534935 h 534935"/>
                      <a:gd name="connsiteX22" fmla="*/ 0 w 5861154"/>
                      <a:gd name="connsiteY22" fmla="*/ 534935 h 534935"/>
                      <a:gd name="connsiteX23" fmla="*/ 0 w 5861154"/>
                      <a:gd name="connsiteY23" fmla="*/ 0 h 5349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61154" h="534935" fill="none" extrusionOk="0">
                        <a:moveTo>
                          <a:pt x="0" y="0"/>
                        </a:moveTo>
                        <a:cubicBezTo>
                          <a:pt x="141372" y="-27973"/>
                          <a:pt x="361935" y="28565"/>
                          <a:pt x="586115" y="0"/>
                        </a:cubicBezTo>
                        <a:cubicBezTo>
                          <a:pt x="810295" y="-28565"/>
                          <a:pt x="977926" y="51757"/>
                          <a:pt x="1172231" y="0"/>
                        </a:cubicBezTo>
                        <a:cubicBezTo>
                          <a:pt x="1366536" y="-51757"/>
                          <a:pt x="1611232" y="27217"/>
                          <a:pt x="1758346" y="0"/>
                        </a:cubicBezTo>
                        <a:cubicBezTo>
                          <a:pt x="1905460" y="-27217"/>
                          <a:pt x="2234623" y="59669"/>
                          <a:pt x="2461685" y="0"/>
                        </a:cubicBezTo>
                        <a:cubicBezTo>
                          <a:pt x="2688747" y="-59669"/>
                          <a:pt x="2824828" y="24026"/>
                          <a:pt x="3106412" y="0"/>
                        </a:cubicBezTo>
                        <a:cubicBezTo>
                          <a:pt x="3387996" y="-24026"/>
                          <a:pt x="3411690" y="16364"/>
                          <a:pt x="3516692" y="0"/>
                        </a:cubicBezTo>
                        <a:cubicBezTo>
                          <a:pt x="3621694" y="-16364"/>
                          <a:pt x="3859844" y="40843"/>
                          <a:pt x="4044196" y="0"/>
                        </a:cubicBezTo>
                        <a:cubicBezTo>
                          <a:pt x="4228548" y="-40843"/>
                          <a:pt x="4506155" y="68127"/>
                          <a:pt x="4747535" y="0"/>
                        </a:cubicBezTo>
                        <a:cubicBezTo>
                          <a:pt x="4988915" y="-68127"/>
                          <a:pt x="5191432" y="46491"/>
                          <a:pt x="5333650" y="0"/>
                        </a:cubicBezTo>
                        <a:cubicBezTo>
                          <a:pt x="5475869" y="-46491"/>
                          <a:pt x="5612046" y="20980"/>
                          <a:pt x="5861154" y="0"/>
                        </a:cubicBezTo>
                        <a:cubicBezTo>
                          <a:pt x="5870026" y="219859"/>
                          <a:pt x="5845536" y="287804"/>
                          <a:pt x="5861154" y="534935"/>
                        </a:cubicBezTo>
                        <a:cubicBezTo>
                          <a:pt x="5694611" y="585393"/>
                          <a:pt x="5586710" y="494246"/>
                          <a:pt x="5392262" y="534935"/>
                        </a:cubicBezTo>
                        <a:cubicBezTo>
                          <a:pt x="5197814" y="575624"/>
                          <a:pt x="5017500" y="452951"/>
                          <a:pt x="4688923" y="534935"/>
                        </a:cubicBezTo>
                        <a:cubicBezTo>
                          <a:pt x="4360346" y="616919"/>
                          <a:pt x="4386019" y="512704"/>
                          <a:pt x="4220031" y="534935"/>
                        </a:cubicBezTo>
                        <a:cubicBezTo>
                          <a:pt x="4054043" y="557166"/>
                          <a:pt x="3907947" y="490075"/>
                          <a:pt x="3809750" y="534935"/>
                        </a:cubicBezTo>
                        <a:cubicBezTo>
                          <a:pt x="3711553" y="579795"/>
                          <a:pt x="3546499" y="502933"/>
                          <a:pt x="3399469" y="534935"/>
                        </a:cubicBezTo>
                        <a:cubicBezTo>
                          <a:pt x="3252439" y="566937"/>
                          <a:pt x="3051804" y="486034"/>
                          <a:pt x="2754742" y="534935"/>
                        </a:cubicBezTo>
                        <a:cubicBezTo>
                          <a:pt x="2457680" y="583836"/>
                          <a:pt x="2488329" y="486645"/>
                          <a:pt x="2344462" y="534935"/>
                        </a:cubicBezTo>
                        <a:cubicBezTo>
                          <a:pt x="2200595" y="583225"/>
                          <a:pt x="1950793" y="479165"/>
                          <a:pt x="1758346" y="534935"/>
                        </a:cubicBezTo>
                        <a:cubicBezTo>
                          <a:pt x="1565899" y="590705"/>
                          <a:pt x="1497024" y="507129"/>
                          <a:pt x="1289454" y="534935"/>
                        </a:cubicBezTo>
                        <a:cubicBezTo>
                          <a:pt x="1081884" y="562741"/>
                          <a:pt x="926087" y="469831"/>
                          <a:pt x="703338" y="534935"/>
                        </a:cubicBezTo>
                        <a:cubicBezTo>
                          <a:pt x="480589" y="600039"/>
                          <a:pt x="202105" y="497990"/>
                          <a:pt x="0" y="534935"/>
                        </a:cubicBezTo>
                        <a:cubicBezTo>
                          <a:pt x="-1227" y="336576"/>
                          <a:pt x="27156" y="212255"/>
                          <a:pt x="0" y="0"/>
                        </a:cubicBezTo>
                        <a:close/>
                      </a:path>
                      <a:path w="5861154" h="534935" stroke="0" extrusionOk="0">
                        <a:moveTo>
                          <a:pt x="0" y="0"/>
                        </a:moveTo>
                        <a:cubicBezTo>
                          <a:pt x="193801" y="-19927"/>
                          <a:pt x="322767" y="24285"/>
                          <a:pt x="527504" y="0"/>
                        </a:cubicBezTo>
                        <a:cubicBezTo>
                          <a:pt x="732241" y="-24285"/>
                          <a:pt x="762961" y="44726"/>
                          <a:pt x="937785" y="0"/>
                        </a:cubicBezTo>
                        <a:cubicBezTo>
                          <a:pt x="1112609" y="-44726"/>
                          <a:pt x="1393444" y="32296"/>
                          <a:pt x="1641123" y="0"/>
                        </a:cubicBezTo>
                        <a:cubicBezTo>
                          <a:pt x="1888802" y="-32296"/>
                          <a:pt x="1923918" y="55332"/>
                          <a:pt x="2168627" y="0"/>
                        </a:cubicBezTo>
                        <a:cubicBezTo>
                          <a:pt x="2413336" y="-55332"/>
                          <a:pt x="2450200" y="15797"/>
                          <a:pt x="2696131" y="0"/>
                        </a:cubicBezTo>
                        <a:cubicBezTo>
                          <a:pt x="2942062" y="-15797"/>
                          <a:pt x="3049230" y="37367"/>
                          <a:pt x="3399469" y="0"/>
                        </a:cubicBezTo>
                        <a:cubicBezTo>
                          <a:pt x="3749708" y="-37367"/>
                          <a:pt x="3739713" y="35065"/>
                          <a:pt x="3868362" y="0"/>
                        </a:cubicBezTo>
                        <a:cubicBezTo>
                          <a:pt x="3997011" y="-35065"/>
                          <a:pt x="4411363" y="57584"/>
                          <a:pt x="4571700" y="0"/>
                        </a:cubicBezTo>
                        <a:cubicBezTo>
                          <a:pt x="4732037" y="-57584"/>
                          <a:pt x="5078083" y="73980"/>
                          <a:pt x="5275039" y="0"/>
                        </a:cubicBezTo>
                        <a:cubicBezTo>
                          <a:pt x="5471995" y="-73980"/>
                          <a:pt x="5701344" y="27143"/>
                          <a:pt x="5861154" y="0"/>
                        </a:cubicBezTo>
                        <a:cubicBezTo>
                          <a:pt x="5914841" y="128864"/>
                          <a:pt x="5838670" y="427409"/>
                          <a:pt x="5861154" y="534935"/>
                        </a:cubicBezTo>
                        <a:cubicBezTo>
                          <a:pt x="5603089" y="570183"/>
                          <a:pt x="5503600" y="501127"/>
                          <a:pt x="5216427" y="534935"/>
                        </a:cubicBezTo>
                        <a:cubicBezTo>
                          <a:pt x="4929254" y="568743"/>
                          <a:pt x="4749953" y="493655"/>
                          <a:pt x="4513089" y="534935"/>
                        </a:cubicBezTo>
                        <a:cubicBezTo>
                          <a:pt x="4276225" y="576215"/>
                          <a:pt x="4100266" y="499085"/>
                          <a:pt x="3809750" y="534935"/>
                        </a:cubicBezTo>
                        <a:cubicBezTo>
                          <a:pt x="3519234" y="570785"/>
                          <a:pt x="3523497" y="488683"/>
                          <a:pt x="3340858" y="534935"/>
                        </a:cubicBezTo>
                        <a:cubicBezTo>
                          <a:pt x="3158219" y="581187"/>
                          <a:pt x="2907946" y="502288"/>
                          <a:pt x="2754742" y="534935"/>
                        </a:cubicBezTo>
                        <a:cubicBezTo>
                          <a:pt x="2601538" y="567582"/>
                          <a:pt x="2240487" y="475664"/>
                          <a:pt x="2051404" y="534935"/>
                        </a:cubicBezTo>
                        <a:cubicBezTo>
                          <a:pt x="1862321" y="594206"/>
                          <a:pt x="1613385" y="470275"/>
                          <a:pt x="1465289" y="534935"/>
                        </a:cubicBezTo>
                        <a:cubicBezTo>
                          <a:pt x="1317193" y="599595"/>
                          <a:pt x="1255588" y="504446"/>
                          <a:pt x="1055008" y="534935"/>
                        </a:cubicBezTo>
                        <a:cubicBezTo>
                          <a:pt x="854428" y="565424"/>
                          <a:pt x="700744" y="508625"/>
                          <a:pt x="586115" y="534935"/>
                        </a:cubicBezTo>
                        <a:cubicBezTo>
                          <a:pt x="471486" y="561245"/>
                          <a:pt x="137904" y="477910"/>
                          <a:pt x="0" y="534935"/>
                        </a:cubicBezTo>
                        <a:cubicBezTo>
                          <a:pt x="-39153" y="275437"/>
                          <a:pt x="47687" y="1731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1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one function of the skeletal system is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of red and white blood cells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can you recall others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Platelets, movement, protection, storage of calcium, muscle attachment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2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There are 20 bones of the human body you need to know, how many can you recall?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9E0D3719-5F91-4CC4-9F62-32CF1B044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9628"/>
          <a:stretch>
            <a:fillRect/>
          </a:stretch>
        </p:blipFill>
        <p:spPr bwMode="auto">
          <a:xfrm>
            <a:off x="690361" y="648620"/>
            <a:ext cx="589650" cy="6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F4C197-2B43-48BA-BB89-FF72AC4B4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5" t="25542" r="41203" b="14338"/>
          <a:stretch/>
        </p:blipFill>
        <p:spPr>
          <a:xfrm>
            <a:off x="3670852" y="794067"/>
            <a:ext cx="589650" cy="7816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C6191C-0100-4F03-8303-1EC0DF74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300" y="794067"/>
            <a:ext cx="339955" cy="492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E84F7-8BF6-482C-8619-44B39F94A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90" y="1509391"/>
            <a:ext cx="840927" cy="926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298AA-39B6-4BD2-BAEB-2B25FCD7D8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619" t="20825" r="25910" b="18812"/>
          <a:stretch/>
        </p:blipFill>
        <p:spPr>
          <a:xfrm>
            <a:off x="2577430" y="1370434"/>
            <a:ext cx="826859" cy="866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665552-9C77-4425-87BD-810281359D41}"/>
              </a:ext>
            </a:extLst>
          </p:cNvPr>
          <p:cNvSpPr txBox="1"/>
          <p:nvPr/>
        </p:nvSpPr>
        <p:spPr>
          <a:xfrm>
            <a:off x="510139" y="2436366"/>
            <a:ext cx="13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Abduction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300E1-35A0-425B-81EA-8E017A0D768D}"/>
              </a:ext>
            </a:extLst>
          </p:cNvPr>
          <p:cNvSpPr txBox="1"/>
          <p:nvPr/>
        </p:nvSpPr>
        <p:spPr>
          <a:xfrm>
            <a:off x="2521255" y="2329314"/>
            <a:ext cx="10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Dorsi-flexion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5DF38-6D40-465D-AAAD-4FCC91689B60}"/>
              </a:ext>
            </a:extLst>
          </p:cNvPr>
          <p:cNvSpPr txBox="1"/>
          <p:nvPr/>
        </p:nvSpPr>
        <p:spPr>
          <a:xfrm>
            <a:off x="3404288" y="1617039"/>
            <a:ext cx="116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adduction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E9A1F6-621F-4EE5-8BF7-2AA3FEDCB109}"/>
              </a:ext>
            </a:extLst>
          </p:cNvPr>
          <p:cNvSpPr/>
          <p:nvPr/>
        </p:nvSpPr>
        <p:spPr>
          <a:xfrm>
            <a:off x="4703149" y="317633"/>
            <a:ext cx="3892682" cy="2629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CAF57C-743B-4E1C-A546-D62453874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66" y="3071525"/>
            <a:ext cx="3901778" cy="26397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0B0412-02F5-46AA-BFF9-C183DB5E9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3149" y="3109740"/>
            <a:ext cx="3901778" cy="26397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630FD35-642C-402D-BB03-10903490556E}"/>
              </a:ext>
            </a:extLst>
          </p:cNvPr>
          <p:cNvSpPr/>
          <p:nvPr/>
        </p:nvSpPr>
        <p:spPr>
          <a:xfrm>
            <a:off x="242903" y="5874321"/>
            <a:ext cx="8188828" cy="666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>
            <a:extLst>
              <a:ext uri="{FF2B5EF4-FFF2-40B4-BE49-F238E27FC236}">
                <a16:creationId xmlns:a16="http://schemas.microsoft.com/office/drawing/2014/main" id="{06D58BB3-E6CB-41C9-976E-C544ACE13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2238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u="sng">
                <a:solidFill>
                  <a:srgbClr val="FF0000"/>
                </a:solidFill>
              </a:rPr>
              <a:t>Fact Sheet!</a:t>
            </a:r>
            <a:r>
              <a:rPr lang="en-GB" altLang="en-US" u="sng"/>
              <a:t/>
            </a:r>
            <a:br>
              <a:rPr lang="en-GB" altLang="en-US" u="sng"/>
            </a:br>
            <a:r>
              <a:rPr lang="en-GB" altLang="en-US" u="sng"/>
              <a:t>Ball and Socket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67924ED-612B-42D7-A5F4-CE05A8787B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5238"/>
            <a:ext cx="3960813" cy="53387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>
                <a:ea typeface="ＭＳ Ｐゴシック" charset="0"/>
                <a:cs typeface="+mn-cs"/>
              </a:rPr>
              <a:t>This is the most moveable joint in the body. </a:t>
            </a:r>
          </a:p>
          <a:p>
            <a:pPr eaLnBrk="1" hangingPunct="1">
              <a:defRPr/>
            </a:pPr>
            <a:r>
              <a:rPr lang="en-GB" sz="2800">
                <a:ea typeface="ＭＳ Ｐゴシック" charset="0"/>
                <a:cs typeface="+mn-cs"/>
              </a:rPr>
              <a:t>One bone has a bulge like a ball at the end. </a:t>
            </a:r>
          </a:p>
          <a:p>
            <a:pPr eaLnBrk="1" hangingPunct="1">
              <a:defRPr/>
            </a:pPr>
            <a:r>
              <a:rPr lang="en-GB" sz="2800">
                <a:ea typeface="ＭＳ Ｐゴシック" charset="0"/>
                <a:cs typeface="+mn-cs"/>
              </a:rPr>
              <a:t>This fits into a socket in the other bone. </a:t>
            </a:r>
          </a:p>
          <a:p>
            <a:pPr eaLnBrk="1" hangingPunct="1">
              <a:defRPr/>
            </a:pPr>
            <a:r>
              <a:rPr lang="en-GB" sz="2800">
                <a:ea typeface="ＭＳ Ｐゴシック" charset="0"/>
                <a:cs typeface="+mn-cs"/>
              </a:rPr>
              <a:t>It can turn in many directions.</a:t>
            </a:r>
          </a:p>
          <a:p>
            <a:pPr eaLnBrk="1" hangingPunct="1">
              <a:defRPr/>
            </a:pPr>
            <a:endParaRPr lang="en-GB" sz="2800">
              <a:ea typeface="ＭＳ Ｐゴシック" charset="0"/>
              <a:cs typeface="+mn-cs"/>
            </a:endParaRP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5E45C9CC-EB80-4396-810B-2F6A678858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1050" y="1568450"/>
            <a:ext cx="3810000" cy="2957513"/>
          </a:xfrm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BCF77CA9-6610-4744-A9B1-B6D1A7BE3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4868863"/>
            <a:ext cx="39608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Examples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• the hip joint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• the shoulder joint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5" grpId="0" build="p"/>
      <p:bldP spid="133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31958" y="1840123"/>
            <a:ext cx="1969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Of the skeletal system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18979" y="1951374"/>
            <a:ext cx="188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Forming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the heart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0390" y="2546085"/>
            <a:ext cx="1660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In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blood vessels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90390" y="4970585"/>
            <a:ext cx="277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231F20"/>
                </a:solidFill>
                <a:latin typeface="ReithSans"/>
              </a:rPr>
              <a:t>found in the internal organs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31958" y="2796027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231F20"/>
                </a:solidFill>
                <a:latin typeface="ReithSans"/>
              </a:rPr>
              <a:t>this is involuntary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641102" y="3599967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231F20"/>
                </a:solidFill>
                <a:latin typeface="ReithSans"/>
              </a:rPr>
              <a:t> this is voluntary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126625" y="4431312"/>
            <a:ext cx="2699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not under our conscious control 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999663" y="3500388"/>
            <a:ext cx="326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we can't make them contract when we think about it.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123077" y="5204461"/>
            <a:ext cx="2801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are under our conscious control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055229" y="5774656"/>
            <a:ext cx="3010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we can move these muscles when we want to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18979" y="2966063"/>
            <a:ext cx="2368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striated muscles due to their appearance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126625" y="6098910"/>
            <a:ext cx="3055351" cy="649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  <a:latin typeface="Helvetica Neue"/>
              </a:rPr>
              <a:t>Sometimes known as smooth </a:t>
            </a:r>
            <a:r>
              <a:rPr lang="en-GB" dirty="0">
                <a:solidFill>
                  <a:srgbClr val="333333"/>
                </a:solidFill>
                <a:latin typeface="Helvetica Neue"/>
              </a:rPr>
              <a:t>muscle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0390" y="5839758"/>
            <a:ext cx="3058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 found in the walls of hollow organs such as the Stomach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9043" y="3784633"/>
            <a:ext cx="2694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It is under the control of the autonomic nervous system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6262853" y="4271813"/>
            <a:ext cx="2906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highly resistant to fatigue due to the presence of a large number of mitochondria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7135" t="3157" r="9693" b="4365"/>
          <a:stretch/>
        </p:blipFill>
        <p:spPr>
          <a:xfrm>
            <a:off x="4561251" y="156782"/>
            <a:ext cx="4454482" cy="3095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11640" y="404746"/>
            <a:ext cx="4339998" cy="835414"/>
          </a:xfrm>
        </p:spPr>
        <p:txBody>
          <a:bodyPr>
            <a:noAutofit/>
          </a:bodyPr>
          <a:lstStyle/>
          <a:p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Classification and characteristics of muscle types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: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0414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08517"/>
            <a:ext cx="3083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1) Voluntary muscles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5803275" y="2234092"/>
            <a:ext cx="360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3) Involuntary muscles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073891" y="2271434"/>
            <a:ext cx="2839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2) Cardiac muscle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99" y="944913"/>
            <a:ext cx="5779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Problem: </a:t>
            </a:r>
          </a:p>
          <a:p>
            <a:endParaRPr lang="en-GB" sz="1600" b="1" dirty="0"/>
          </a:p>
          <a:p>
            <a:r>
              <a:rPr lang="en-GB" sz="1600" dirty="0" smtClean="0"/>
              <a:t>There are 3 types of muscles make a list of the characteristics of each type using the  </a:t>
            </a:r>
            <a:endParaRPr lang="en-GB" sz="16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958456" y="2227917"/>
            <a:ext cx="31323" cy="451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19226" y="2805308"/>
            <a:ext cx="13955" cy="3949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8060" y="0"/>
            <a:ext cx="5685346" cy="1297978"/>
          </a:xfrm>
        </p:spPr>
        <p:txBody>
          <a:bodyPr>
            <a:noAutofit/>
          </a:bodyPr>
          <a:lstStyle/>
          <a:p>
            <a:r>
              <a:rPr lang="en-GB" sz="2800" b="1" u="sng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Classification and characteristics of muscle types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: </a:t>
            </a:r>
            <a:endParaRPr lang="en-GB" sz="28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7135" t="3157" r="9693" b="4365"/>
          <a:stretch/>
        </p:blipFill>
        <p:spPr>
          <a:xfrm>
            <a:off x="5805272" y="114911"/>
            <a:ext cx="3101494" cy="2155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89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24636"/>
            <a:ext cx="3083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1) Voluntary muscles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5914914" y="1619995"/>
            <a:ext cx="360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3) Involuntary muscles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171576" y="1615466"/>
            <a:ext cx="2839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2) Cardiac muscle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69199" y="2252997"/>
            <a:ext cx="2236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Of the skeletal system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301252" y="2326373"/>
            <a:ext cx="188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Forming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the heart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086745" y="2107194"/>
            <a:ext cx="1660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In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blood vessels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958870"/>
            <a:ext cx="66565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Problem: </a:t>
            </a:r>
            <a:r>
              <a:rPr lang="en-GB" sz="1600" dirty="0"/>
              <a:t>T</a:t>
            </a:r>
            <a:r>
              <a:rPr lang="en-GB" sz="1600" dirty="0" smtClean="0"/>
              <a:t>here are 3 types of muscles make a list of the characteristics of each type using the  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6086745" y="2613111"/>
            <a:ext cx="277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231F20"/>
                </a:solidFill>
                <a:latin typeface="ReithSans"/>
              </a:rPr>
              <a:t>found in the internal organs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10767" y="29255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latin typeface="ReithSans"/>
              </a:rPr>
              <a:t>T</a:t>
            </a:r>
            <a:r>
              <a:rPr lang="en-GB" dirty="0" smtClean="0">
                <a:solidFill>
                  <a:srgbClr val="231F20"/>
                </a:solidFill>
                <a:latin typeface="ReithSans"/>
              </a:rPr>
              <a:t>his is involuntary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9799" y="287125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231F20"/>
                </a:solidFill>
                <a:latin typeface="ReithSans"/>
              </a:rPr>
              <a:t> this is voluntary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079387" y="3353332"/>
            <a:ext cx="2699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not under our conscious control 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010590" y="4016598"/>
            <a:ext cx="326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we can't make them contract when we think about it.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9599" y="3527713"/>
            <a:ext cx="2801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are under our conscious control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57627" y="4463271"/>
            <a:ext cx="3010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we can move these muscles when we want to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7627" y="5301336"/>
            <a:ext cx="292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striated muscles due to their appearance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007682" y="4699768"/>
            <a:ext cx="3055351" cy="649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  <a:latin typeface="Helvetica Neue"/>
              </a:rPr>
              <a:t>Sometimes known as smooth </a:t>
            </a:r>
            <a:r>
              <a:rPr lang="en-GB" dirty="0">
                <a:solidFill>
                  <a:srgbClr val="333333"/>
                </a:solidFill>
                <a:latin typeface="Helvetica Neue"/>
              </a:rPr>
              <a:t>muscle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007682" y="5391395"/>
            <a:ext cx="3058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 found in the walls of hollow organs such as the Stomach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210767" y="3406704"/>
            <a:ext cx="2694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It is under the control of the autonomic nervous system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142615" y="4484888"/>
            <a:ext cx="2906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highly resistant to fatigue due to the presence of a large number of mitochondria</a:t>
            </a:r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401260" y="6352261"/>
            <a:ext cx="6156225" cy="5057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FIX IT WITH GREEN PEN!!!</a:t>
            </a:r>
            <a:endParaRPr lang="en-GB" sz="3600" b="1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978627" y="2227917"/>
            <a:ext cx="11152" cy="4044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36095" y="2112240"/>
            <a:ext cx="11152" cy="4044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8059" y="0"/>
            <a:ext cx="6578466" cy="835414"/>
          </a:xfrm>
        </p:spPr>
        <p:txBody>
          <a:bodyPr>
            <a:noAutofit/>
          </a:bodyPr>
          <a:lstStyle/>
          <a:p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Classification and characteristics of muscle types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: </a:t>
            </a:r>
            <a:endParaRPr lang="en-GB" sz="3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7135" t="3157" r="9693" b="4365"/>
          <a:stretch/>
        </p:blipFill>
        <p:spPr>
          <a:xfrm>
            <a:off x="6742927" y="114911"/>
            <a:ext cx="2401073" cy="16685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7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/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243167"/>
          <a:ext cx="8352928" cy="5498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4296">
                <a:tc>
                  <a:txBody>
                    <a:bodyPr/>
                    <a:lstStyle/>
                    <a:p>
                      <a:r>
                        <a:rPr lang="en-GB" dirty="0"/>
                        <a:t>1.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Rotation</a:t>
                      </a:r>
                      <a:r>
                        <a:rPr lang="en-GB" dirty="0"/>
                        <a:t>          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Plantar Flexion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GB" dirty="0"/>
                        <a:t>Tendons connect__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muscle</a:t>
                      </a:r>
                      <a:r>
                        <a:rPr lang="en-GB" dirty="0"/>
                        <a:t>________ </a:t>
                      </a:r>
                      <a:r>
                        <a:rPr lang="en-GB" dirty="0" err="1"/>
                        <a:t>to___</a:t>
                      </a:r>
                      <a:r>
                        <a:rPr lang="en-GB" dirty="0" err="1">
                          <a:solidFill>
                            <a:srgbClr val="00B050"/>
                          </a:solidFill>
                        </a:rPr>
                        <a:t>bone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___________</a:t>
                      </a:r>
                    </a:p>
                    <a:p>
                      <a:pPr marL="342900" indent="-342900">
                        <a:buAutoNum type="arabicPeriod" startAt="2"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      ligaments connect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__bone________</a:t>
                      </a:r>
                      <a:r>
                        <a:rPr lang="en-GB" dirty="0"/>
                        <a:t>       to___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bone____________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The difference between both is: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Tendons aid movement, bones are pulled by contracting muscles. Ligaments keep joints stable.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296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GB" dirty="0"/>
                        <a:t>Where in the body are the following synovial joints located?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Hinge joint: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elbow/knee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Ball and socket: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shoulder/hip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Pivot: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elbow joint ulna/radius or between atlas and axis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Condyloid: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wrist between radius and carpals or joint between base of the skull atlas.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GB" dirty="0"/>
                        <a:t>Give examples of the following classifications of bones.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Flat-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cranium, scapula, ribs, pelvis, clavicle, sternum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Short-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carpals and tarsals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Long- </a:t>
                      </a:r>
                      <a:r>
                        <a:rPr lang="en-GB" dirty="0" err="1">
                          <a:solidFill>
                            <a:srgbClr val="00B050"/>
                          </a:solidFill>
                        </a:rPr>
                        <a:t>humerus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, femur, metatarsals, phalanges, radius, ulna, metacarpals, fibula, tibia.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Irregular-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patella, vertebrae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DFF648-8315-4967-9910-AA3600A3EC17}"/>
              </a:ext>
            </a:extLst>
          </p:cNvPr>
          <p:cNvSpPr txBox="1"/>
          <p:nvPr/>
        </p:nvSpPr>
        <p:spPr>
          <a:xfrm>
            <a:off x="242903" y="5756972"/>
            <a:ext cx="8352928" cy="830997"/>
          </a:xfrm>
          <a:prstGeom prst="rect">
            <a:avLst/>
          </a:prstGeom>
          <a:ln w="47625">
            <a:prstDash val="lg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5861154"/>
                      <a:gd name="connsiteY0" fmla="*/ 0 h 534935"/>
                      <a:gd name="connsiteX1" fmla="*/ 586115 w 5861154"/>
                      <a:gd name="connsiteY1" fmla="*/ 0 h 534935"/>
                      <a:gd name="connsiteX2" fmla="*/ 1172231 w 5861154"/>
                      <a:gd name="connsiteY2" fmla="*/ 0 h 534935"/>
                      <a:gd name="connsiteX3" fmla="*/ 1758346 w 5861154"/>
                      <a:gd name="connsiteY3" fmla="*/ 0 h 534935"/>
                      <a:gd name="connsiteX4" fmla="*/ 2461685 w 5861154"/>
                      <a:gd name="connsiteY4" fmla="*/ 0 h 534935"/>
                      <a:gd name="connsiteX5" fmla="*/ 3106412 w 5861154"/>
                      <a:gd name="connsiteY5" fmla="*/ 0 h 534935"/>
                      <a:gd name="connsiteX6" fmla="*/ 3516692 w 5861154"/>
                      <a:gd name="connsiteY6" fmla="*/ 0 h 534935"/>
                      <a:gd name="connsiteX7" fmla="*/ 4044196 w 5861154"/>
                      <a:gd name="connsiteY7" fmla="*/ 0 h 534935"/>
                      <a:gd name="connsiteX8" fmla="*/ 4747535 w 5861154"/>
                      <a:gd name="connsiteY8" fmla="*/ 0 h 534935"/>
                      <a:gd name="connsiteX9" fmla="*/ 5333650 w 5861154"/>
                      <a:gd name="connsiteY9" fmla="*/ 0 h 534935"/>
                      <a:gd name="connsiteX10" fmla="*/ 5861154 w 5861154"/>
                      <a:gd name="connsiteY10" fmla="*/ 0 h 534935"/>
                      <a:gd name="connsiteX11" fmla="*/ 5861154 w 5861154"/>
                      <a:gd name="connsiteY11" fmla="*/ 534935 h 534935"/>
                      <a:gd name="connsiteX12" fmla="*/ 5392262 w 5861154"/>
                      <a:gd name="connsiteY12" fmla="*/ 534935 h 534935"/>
                      <a:gd name="connsiteX13" fmla="*/ 4688923 w 5861154"/>
                      <a:gd name="connsiteY13" fmla="*/ 534935 h 534935"/>
                      <a:gd name="connsiteX14" fmla="*/ 4220031 w 5861154"/>
                      <a:gd name="connsiteY14" fmla="*/ 534935 h 534935"/>
                      <a:gd name="connsiteX15" fmla="*/ 3809750 w 5861154"/>
                      <a:gd name="connsiteY15" fmla="*/ 534935 h 534935"/>
                      <a:gd name="connsiteX16" fmla="*/ 3399469 w 5861154"/>
                      <a:gd name="connsiteY16" fmla="*/ 534935 h 534935"/>
                      <a:gd name="connsiteX17" fmla="*/ 2754742 w 5861154"/>
                      <a:gd name="connsiteY17" fmla="*/ 534935 h 534935"/>
                      <a:gd name="connsiteX18" fmla="*/ 2344462 w 5861154"/>
                      <a:gd name="connsiteY18" fmla="*/ 534935 h 534935"/>
                      <a:gd name="connsiteX19" fmla="*/ 1758346 w 5861154"/>
                      <a:gd name="connsiteY19" fmla="*/ 534935 h 534935"/>
                      <a:gd name="connsiteX20" fmla="*/ 1289454 w 5861154"/>
                      <a:gd name="connsiteY20" fmla="*/ 534935 h 534935"/>
                      <a:gd name="connsiteX21" fmla="*/ 703338 w 5861154"/>
                      <a:gd name="connsiteY21" fmla="*/ 534935 h 534935"/>
                      <a:gd name="connsiteX22" fmla="*/ 0 w 5861154"/>
                      <a:gd name="connsiteY22" fmla="*/ 534935 h 534935"/>
                      <a:gd name="connsiteX23" fmla="*/ 0 w 5861154"/>
                      <a:gd name="connsiteY23" fmla="*/ 0 h 5349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61154" h="534935" fill="none" extrusionOk="0">
                        <a:moveTo>
                          <a:pt x="0" y="0"/>
                        </a:moveTo>
                        <a:cubicBezTo>
                          <a:pt x="141372" y="-27973"/>
                          <a:pt x="361935" y="28565"/>
                          <a:pt x="586115" y="0"/>
                        </a:cubicBezTo>
                        <a:cubicBezTo>
                          <a:pt x="810295" y="-28565"/>
                          <a:pt x="977926" y="51757"/>
                          <a:pt x="1172231" y="0"/>
                        </a:cubicBezTo>
                        <a:cubicBezTo>
                          <a:pt x="1366536" y="-51757"/>
                          <a:pt x="1611232" y="27217"/>
                          <a:pt x="1758346" y="0"/>
                        </a:cubicBezTo>
                        <a:cubicBezTo>
                          <a:pt x="1905460" y="-27217"/>
                          <a:pt x="2234623" y="59669"/>
                          <a:pt x="2461685" y="0"/>
                        </a:cubicBezTo>
                        <a:cubicBezTo>
                          <a:pt x="2688747" y="-59669"/>
                          <a:pt x="2824828" y="24026"/>
                          <a:pt x="3106412" y="0"/>
                        </a:cubicBezTo>
                        <a:cubicBezTo>
                          <a:pt x="3387996" y="-24026"/>
                          <a:pt x="3411690" y="16364"/>
                          <a:pt x="3516692" y="0"/>
                        </a:cubicBezTo>
                        <a:cubicBezTo>
                          <a:pt x="3621694" y="-16364"/>
                          <a:pt x="3859844" y="40843"/>
                          <a:pt x="4044196" y="0"/>
                        </a:cubicBezTo>
                        <a:cubicBezTo>
                          <a:pt x="4228548" y="-40843"/>
                          <a:pt x="4506155" y="68127"/>
                          <a:pt x="4747535" y="0"/>
                        </a:cubicBezTo>
                        <a:cubicBezTo>
                          <a:pt x="4988915" y="-68127"/>
                          <a:pt x="5191432" y="46491"/>
                          <a:pt x="5333650" y="0"/>
                        </a:cubicBezTo>
                        <a:cubicBezTo>
                          <a:pt x="5475869" y="-46491"/>
                          <a:pt x="5612046" y="20980"/>
                          <a:pt x="5861154" y="0"/>
                        </a:cubicBezTo>
                        <a:cubicBezTo>
                          <a:pt x="5870026" y="219859"/>
                          <a:pt x="5845536" y="287804"/>
                          <a:pt x="5861154" y="534935"/>
                        </a:cubicBezTo>
                        <a:cubicBezTo>
                          <a:pt x="5694611" y="585393"/>
                          <a:pt x="5586710" y="494246"/>
                          <a:pt x="5392262" y="534935"/>
                        </a:cubicBezTo>
                        <a:cubicBezTo>
                          <a:pt x="5197814" y="575624"/>
                          <a:pt x="5017500" y="452951"/>
                          <a:pt x="4688923" y="534935"/>
                        </a:cubicBezTo>
                        <a:cubicBezTo>
                          <a:pt x="4360346" y="616919"/>
                          <a:pt x="4386019" y="512704"/>
                          <a:pt x="4220031" y="534935"/>
                        </a:cubicBezTo>
                        <a:cubicBezTo>
                          <a:pt x="4054043" y="557166"/>
                          <a:pt x="3907947" y="490075"/>
                          <a:pt x="3809750" y="534935"/>
                        </a:cubicBezTo>
                        <a:cubicBezTo>
                          <a:pt x="3711553" y="579795"/>
                          <a:pt x="3546499" y="502933"/>
                          <a:pt x="3399469" y="534935"/>
                        </a:cubicBezTo>
                        <a:cubicBezTo>
                          <a:pt x="3252439" y="566937"/>
                          <a:pt x="3051804" y="486034"/>
                          <a:pt x="2754742" y="534935"/>
                        </a:cubicBezTo>
                        <a:cubicBezTo>
                          <a:pt x="2457680" y="583836"/>
                          <a:pt x="2488329" y="486645"/>
                          <a:pt x="2344462" y="534935"/>
                        </a:cubicBezTo>
                        <a:cubicBezTo>
                          <a:pt x="2200595" y="583225"/>
                          <a:pt x="1950793" y="479165"/>
                          <a:pt x="1758346" y="534935"/>
                        </a:cubicBezTo>
                        <a:cubicBezTo>
                          <a:pt x="1565899" y="590705"/>
                          <a:pt x="1497024" y="507129"/>
                          <a:pt x="1289454" y="534935"/>
                        </a:cubicBezTo>
                        <a:cubicBezTo>
                          <a:pt x="1081884" y="562741"/>
                          <a:pt x="926087" y="469831"/>
                          <a:pt x="703338" y="534935"/>
                        </a:cubicBezTo>
                        <a:cubicBezTo>
                          <a:pt x="480589" y="600039"/>
                          <a:pt x="202105" y="497990"/>
                          <a:pt x="0" y="534935"/>
                        </a:cubicBezTo>
                        <a:cubicBezTo>
                          <a:pt x="-1227" y="336576"/>
                          <a:pt x="27156" y="212255"/>
                          <a:pt x="0" y="0"/>
                        </a:cubicBezTo>
                        <a:close/>
                      </a:path>
                      <a:path w="5861154" h="534935" stroke="0" extrusionOk="0">
                        <a:moveTo>
                          <a:pt x="0" y="0"/>
                        </a:moveTo>
                        <a:cubicBezTo>
                          <a:pt x="193801" y="-19927"/>
                          <a:pt x="322767" y="24285"/>
                          <a:pt x="527504" y="0"/>
                        </a:cubicBezTo>
                        <a:cubicBezTo>
                          <a:pt x="732241" y="-24285"/>
                          <a:pt x="762961" y="44726"/>
                          <a:pt x="937785" y="0"/>
                        </a:cubicBezTo>
                        <a:cubicBezTo>
                          <a:pt x="1112609" y="-44726"/>
                          <a:pt x="1393444" y="32296"/>
                          <a:pt x="1641123" y="0"/>
                        </a:cubicBezTo>
                        <a:cubicBezTo>
                          <a:pt x="1888802" y="-32296"/>
                          <a:pt x="1923918" y="55332"/>
                          <a:pt x="2168627" y="0"/>
                        </a:cubicBezTo>
                        <a:cubicBezTo>
                          <a:pt x="2413336" y="-55332"/>
                          <a:pt x="2450200" y="15797"/>
                          <a:pt x="2696131" y="0"/>
                        </a:cubicBezTo>
                        <a:cubicBezTo>
                          <a:pt x="2942062" y="-15797"/>
                          <a:pt x="3049230" y="37367"/>
                          <a:pt x="3399469" y="0"/>
                        </a:cubicBezTo>
                        <a:cubicBezTo>
                          <a:pt x="3749708" y="-37367"/>
                          <a:pt x="3739713" y="35065"/>
                          <a:pt x="3868362" y="0"/>
                        </a:cubicBezTo>
                        <a:cubicBezTo>
                          <a:pt x="3997011" y="-35065"/>
                          <a:pt x="4411363" y="57584"/>
                          <a:pt x="4571700" y="0"/>
                        </a:cubicBezTo>
                        <a:cubicBezTo>
                          <a:pt x="4732037" y="-57584"/>
                          <a:pt x="5078083" y="73980"/>
                          <a:pt x="5275039" y="0"/>
                        </a:cubicBezTo>
                        <a:cubicBezTo>
                          <a:pt x="5471995" y="-73980"/>
                          <a:pt x="5701344" y="27143"/>
                          <a:pt x="5861154" y="0"/>
                        </a:cubicBezTo>
                        <a:cubicBezTo>
                          <a:pt x="5914841" y="128864"/>
                          <a:pt x="5838670" y="427409"/>
                          <a:pt x="5861154" y="534935"/>
                        </a:cubicBezTo>
                        <a:cubicBezTo>
                          <a:pt x="5603089" y="570183"/>
                          <a:pt x="5503600" y="501127"/>
                          <a:pt x="5216427" y="534935"/>
                        </a:cubicBezTo>
                        <a:cubicBezTo>
                          <a:pt x="4929254" y="568743"/>
                          <a:pt x="4749953" y="493655"/>
                          <a:pt x="4513089" y="534935"/>
                        </a:cubicBezTo>
                        <a:cubicBezTo>
                          <a:pt x="4276225" y="576215"/>
                          <a:pt x="4100266" y="499085"/>
                          <a:pt x="3809750" y="534935"/>
                        </a:cubicBezTo>
                        <a:cubicBezTo>
                          <a:pt x="3519234" y="570785"/>
                          <a:pt x="3523497" y="488683"/>
                          <a:pt x="3340858" y="534935"/>
                        </a:cubicBezTo>
                        <a:cubicBezTo>
                          <a:pt x="3158219" y="581187"/>
                          <a:pt x="2907946" y="502288"/>
                          <a:pt x="2754742" y="534935"/>
                        </a:cubicBezTo>
                        <a:cubicBezTo>
                          <a:pt x="2601538" y="567582"/>
                          <a:pt x="2240487" y="475664"/>
                          <a:pt x="2051404" y="534935"/>
                        </a:cubicBezTo>
                        <a:cubicBezTo>
                          <a:pt x="1862321" y="594206"/>
                          <a:pt x="1613385" y="470275"/>
                          <a:pt x="1465289" y="534935"/>
                        </a:cubicBezTo>
                        <a:cubicBezTo>
                          <a:pt x="1317193" y="599595"/>
                          <a:pt x="1255588" y="504446"/>
                          <a:pt x="1055008" y="534935"/>
                        </a:cubicBezTo>
                        <a:cubicBezTo>
                          <a:pt x="854428" y="565424"/>
                          <a:pt x="700744" y="508625"/>
                          <a:pt x="586115" y="534935"/>
                        </a:cubicBezTo>
                        <a:cubicBezTo>
                          <a:pt x="471486" y="561245"/>
                          <a:pt x="137904" y="477910"/>
                          <a:pt x="0" y="534935"/>
                        </a:cubicBezTo>
                        <a:cubicBezTo>
                          <a:pt x="-39153" y="275437"/>
                          <a:pt x="47687" y="1731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1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one function of the skeletal system is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of red and white blood cells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can you recall others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Platelets, movement, protection, storage of calcium, muscle attachment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2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There are 20 bones of the human body you need to know, how many can you recall?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9E0D3719-5F91-4CC4-9F62-32CF1B044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9628"/>
          <a:stretch>
            <a:fillRect/>
          </a:stretch>
        </p:blipFill>
        <p:spPr bwMode="auto">
          <a:xfrm>
            <a:off x="690361" y="648620"/>
            <a:ext cx="589650" cy="6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F4C197-2B43-48BA-BB89-FF72AC4B4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5" t="25542" r="41203" b="14338"/>
          <a:stretch/>
        </p:blipFill>
        <p:spPr>
          <a:xfrm>
            <a:off x="3670852" y="794067"/>
            <a:ext cx="589650" cy="7816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C6191C-0100-4F03-8303-1EC0DF74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300" y="794067"/>
            <a:ext cx="339955" cy="492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E84F7-8BF6-482C-8619-44B39F94A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90" y="1509391"/>
            <a:ext cx="840927" cy="926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298AA-39B6-4BD2-BAEB-2B25FCD7D8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619" t="20825" r="25910" b="18812"/>
          <a:stretch/>
        </p:blipFill>
        <p:spPr>
          <a:xfrm>
            <a:off x="2577430" y="1370434"/>
            <a:ext cx="826859" cy="866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665552-9C77-4425-87BD-810281359D41}"/>
              </a:ext>
            </a:extLst>
          </p:cNvPr>
          <p:cNvSpPr txBox="1"/>
          <p:nvPr/>
        </p:nvSpPr>
        <p:spPr>
          <a:xfrm>
            <a:off x="510139" y="2436366"/>
            <a:ext cx="13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300E1-35A0-425B-81EA-8E017A0D768D}"/>
              </a:ext>
            </a:extLst>
          </p:cNvPr>
          <p:cNvSpPr txBox="1"/>
          <p:nvPr/>
        </p:nvSpPr>
        <p:spPr>
          <a:xfrm>
            <a:off x="2521255" y="2329314"/>
            <a:ext cx="10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Dorsi-flexion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5DF38-6D40-465D-AAAD-4FCC91689B60}"/>
              </a:ext>
            </a:extLst>
          </p:cNvPr>
          <p:cNvSpPr txBox="1"/>
          <p:nvPr/>
        </p:nvSpPr>
        <p:spPr>
          <a:xfrm>
            <a:off x="3404288" y="1617039"/>
            <a:ext cx="116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adduction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3A89DD-3043-4B4E-9E28-22DC1E32F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89" y="3038975"/>
            <a:ext cx="3901778" cy="2639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CDB11-0F7D-4F23-90F3-9F037FBBA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000" y="5871022"/>
            <a:ext cx="8199831" cy="676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1FE721-A8D5-40D7-B0AF-8589EB59F7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4053" y="3078306"/>
            <a:ext cx="3901778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243167"/>
          <a:ext cx="8352928" cy="5498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4296">
                <a:tc>
                  <a:txBody>
                    <a:bodyPr/>
                    <a:lstStyle/>
                    <a:p>
                      <a:r>
                        <a:rPr lang="en-GB" dirty="0"/>
                        <a:t>1.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Rotation</a:t>
                      </a:r>
                      <a:r>
                        <a:rPr lang="en-GB" dirty="0"/>
                        <a:t>          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Plantar Flexion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GB" dirty="0"/>
                        <a:t>Tendons connect__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muscle</a:t>
                      </a:r>
                      <a:r>
                        <a:rPr lang="en-GB" dirty="0"/>
                        <a:t>________ </a:t>
                      </a:r>
                      <a:r>
                        <a:rPr lang="en-GB" dirty="0" err="1"/>
                        <a:t>to___</a:t>
                      </a:r>
                      <a:r>
                        <a:rPr lang="en-GB" dirty="0" err="1">
                          <a:solidFill>
                            <a:srgbClr val="00B050"/>
                          </a:solidFill>
                        </a:rPr>
                        <a:t>bone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___________</a:t>
                      </a:r>
                    </a:p>
                    <a:p>
                      <a:pPr marL="342900" indent="-342900">
                        <a:buAutoNum type="arabicPeriod" startAt="2"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      ligaments connect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__bone________</a:t>
                      </a:r>
                      <a:r>
                        <a:rPr lang="en-GB" dirty="0"/>
                        <a:t>       to___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bone____________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The difference between both is: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Tendons aid movement, bones are pulled by contracting muscles. Ligaments keep joints stable.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296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GB" dirty="0"/>
                        <a:t>Where in the body are the following synovial joints located?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Hinge joint: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elbow/knee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Ball and socket: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shoulder/hip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Pivot: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elbow joint ulna/radius or between atlas and axis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Condyloid: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wrist between radius and carpals or joint between base of the skull atlas.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GB" dirty="0"/>
                        <a:t>Give examples of the following classifications of bones.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Flat-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cranium, scapula, ribs, pelvis, clavicle, sternum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Short-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carpals and tarsals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Long- </a:t>
                      </a:r>
                      <a:r>
                        <a:rPr lang="en-GB" dirty="0" err="1">
                          <a:solidFill>
                            <a:srgbClr val="00B050"/>
                          </a:solidFill>
                        </a:rPr>
                        <a:t>humerus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, femur, metatarsals, phalanges, radius, ulna, metacarpals, fibula, tibia.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Irregular-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patella, vertebrae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DFF648-8315-4967-9910-AA3600A3EC17}"/>
              </a:ext>
            </a:extLst>
          </p:cNvPr>
          <p:cNvSpPr txBox="1"/>
          <p:nvPr/>
        </p:nvSpPr>
        <p:spPr>
          <a:xfrm>
            <a:off x="242903" y="5756972"/>
            <a:ext cx="8352928" cy="830997"/>
          </a:xfrm>
          <a:prstGeom prst="rect">
            <a:avLst/>
          </a:prstGeom>
          <a:ln w="47625">
            <a:prstDash val="lg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5861154"/>
                      <a:gd name="connsiteY0" fmla="*/ 0 h 534935"/>
                      <a:gd name="connsiteX1" fmla="*/ 586115 w 5861154"/>
                      <a:gd name="connsiteY1" fmla="*/ 0 h 534935"/>
                      <a:gd name="connsiteX2" fmla="*/ 1172231 w 5861154"/>
                      <a:gd name="connsiteY2" fmla="*/ 0 h 534935"/>
                      <a:gd name="connsiteX3" fmla="*/ 1758346 w 5861154"/>
                      <a:gd name="connsiteY3" fmla="*/ 0 h 534935"/>
                      <a:gd name="connsiteX4" fmla="*/ 2461685 w 5861154"/>
                      <a:gd name="connsiteY4" fmla="*/ 0 h 534935"/>
                      <a:gd name="connsiteX5" fmla="*/ 3106412 w 5861154"/>
                      <a:gd name="connsiteY5" fmla="*/ 0 h 534935"/>
                      <a:gd name="connsiteX6" fmla="*/ 3516692 w 5861154"/>
                      <a:gd name="connsiteY6" fmla="*/ 0 h 534935"/>
                      <a:gd name="connsiteX7" fmla="*/ 4044196 w 5861154"/>
                      <a:gd name="connsiteY7" fmla="*/ 0 h 534935"/>
                      <a:gd name="connsiteX8" fmla="*/ 4747535 w 5861154"/>
                      <a:gd name="connsiteY8" fmla="*/ 0 h 534935"/>
                      <a:gd name="connsiteX9" fmla="*/ 5333650 w 5861154"/>
                      <a:gd name="connsiteY9" fmla="*/ 0 h 534935"/>
                      <a:gd name="connsiteX10" fmla="*/ 5861154 w 5861154"/>
                      <a:gd name="connsiteY10" fmla="*/ 0 h 534935"/>
                      <a:gd name="connsiteX11" fmla="*/ 5861154 w 5861154"/>
                      <a:gd name="connsiteY11" fmla="*/ 534935 h 534935"/>
                      <a:gd name="connsiteX12" fmla="*/ 5392262 w 5861154"/>
                      <a:gd name="connsiteY12" fmla="*/ 534935 h 534935"/>
                      <a:gd name="connsiteX13" fmla="*/ 4688923 w 5861154"/>
                      <a:gd name="connsiteY13" fmla="*/ 534935 h 534935"/>
                      <a:gd name="connsiteX14" fmla="*/ 4220031 w 5861154"/>
                      <a:gd name="connsiteY14" fmla="*/ 534935 h 534935"/>
                      <a:gd name="connsiteX15" fmla="*/ 3809750 w 5861154"/>
                      <a:gd name="connsiteY15" fmla="*/ 534935 h 534935"/>
                      <a:gd name="connsiteX16" fmla="*/ 3399469 w 5861154"/>
                      <a:gd name="connsiteY16" fmla="*/ 534935 h 534935"/>
                      <a:gd name="connsiteX17" fmla="*/ 2754742 w 5861154"/>
                      <a:gd name="connsiteY17" fmla="*/ 534935 h 534935"/>
                      <a:gd name="connsiteX18" fmla="*/ 2344462 w 5861154"/>
                      <a:gd name="connsiteY18" fmla="*/ 534935 h 534935"/>
                      <a:gd name="connsiteX19" fmla="*/ 1758346 w 5861154"/>
                      <a:gd name="connsiteY19" fmla="*/ 534935 h 534935"/>
                      <a:gd name="connsiteX20" fmla="*/ 1289454 w 5861154"/>
                      <a:gd name="connsiteY20" fmla="*/ 534935 h 534935"/>
                      <a:gd name="connsiteX21" fmla="*/ 703338 w 5861154"/>
                      <a:gd name="connsiteY21" fmla="*/ 534935 h 534935"/>
                      <a:gd name="connsiteX22" fmla="*/ 0 w 5861154"/>
                      <a:gd name="connsiteY22" fmla="*/ 534935 h 534935"/>
                      <a:gd name="connsiteX23" fmla="*/ 0 w 5861154"/>
                      <a:gd name="connsiteY23" fmla="*/ 0 h 5349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61154" h="534935" fill="none" extrusionOk="0">
                        <a:moveTo>
                          <a:pt x="0" y="0"/>
                        </a:moveTo>
                        <a:cubicBezTo>
                          <a:pt x="141372" y="-27973"/>
                          <a:pt x="361935" y="28565"/>
                          <a:pt x="586115" y="0"/>
                        </a:cubicBezTo>
                        <a:cubicBezTo>
                          <a:pt x="810295" y="-28565"/>
                          <a:pt x="977926" y="51757"/>
                          <a:pt x="1172231" y="0"/>
                        </a:cubicBezTo>
                        <a:cubicBezTo>
                          <a:pt x="1366536" y="-51757"/>
                          <a:pt x="1611232" y="27217"/>
                          <a:pt x="1758346" y="0"/>
                        </a:cubicBezTo>
                        <a:cubicBezTo>
                          <a:pt x="1905460" y="-27217"/>
                          <a:pt x="2234623" y="59669"/>
                          <a:pt x="2461685" y="0"/>
                        </a:cubicBezTo>
                        <a:cubicBezTo>
                          <a:pt x="2688747" y="-59669"/>
                          <a:pt x="2824828" y="24026"/>
                          <a:pt x="3106412" y="0"/>
                        </a:cubicBezTo>
                        <a:cubicBezTo>
                          <a:pt x="3387996" y="-24026"/>
                          <a:pt x="3411690" y="16364"/>
                          <a:pt x="3516692" y="0"/>
                        </a:cubicBezTo>
                        <a:cubicBezTo>
                          <a:pt x="3621694" y="-16364"/>
                          <a:pt x="3859844" y="40843"/>
                          <a:pt x="4044196" y="0"/>
                        </a:cubicBezTo>
                        <a:cubicBezTo>
                          <a:pt x="4228548" y="-40843"/>
                          <a:pt x="4506155" y="68127"/>
                          <a:pt x="4747535" y="0"/>
                        </a:cubicBezTo>
                        <a:cubicBezTo>
                          <a:pt x="4988915" y="-68127"/>
                          <a:pt x="5191432" y="46491"/>
                          <a:pt x="5333650" y="0"/>
                        </a:cubicBezTo>
                        <a:cubicBezTo>
                          <a:pt x="5475869" y="-46491"/>
                          <a:pt x="5612046" y="20980"/>
                          <a:pt x="5861154" y="0"/>
                        </a:cubicBezTo>
                        <a:cubicBezTo>
                          <a:pt x="5870026" y="219859"/>
                          <a:pt x="5845536" y="287804"/>
                          <a:pt x="5861154" y="534935"/>
                        </a:cubicBezTo>
                        <a:cubicBezTo>
                          <a:pt x="5694611" y="585393"/>
                          <a:pt x="5586710" y="494246"/>
                          <a:pt x="5392262" y="534935"/>
                        </a:cubicBezTo>
                        <a:cubicBezTo>
                          <a:pt x="5197814" y="575624"/>
                          <a:pt x="5017500" y="452951"/>
                          <a:pt x="4688923" y="534935"/>
                        </a:cubicBezTo>
                        <a:cubicBezTo>
                          <a:pt x="4360346" y="616919"/>
                          <a:pt x="4386019" y="512704"/>
                          <a:pt x="4220031" y="534935"/>
                        </a:cubicBezTo>
                        <a:cubicBezTo>
                          <a:pt x="4054043" y="557166"/>
                          <a:pt x="3907947" y="490075"/>
                          <a:pt x="3809750" y="534935"/>
                        </a:cubicBezTo>
                        <a:cubicBezTo>
                          <a:pt x="3711553" y="579795"/>
                          <a:pt x="3546499" y="502933"/>
                          <a:pt x="3399469" y="534935"/>
                        </a:cubicBezTo>
                        <a:cubicBezTo>
                          <a:pt x="3252439" y="566937"/>
                          <a:pt x="3051804" y="486034"/>
                          <a:pt x="2754742" y="534935"/>
                        </a:cubicBezTo>
                        <a:cubicBezTo>
                          <a:pt x="2457680" y="583836"/>
                          <a:pt x="2488329" y="486645"/>
                          <a:pt x="2344462" y="534935"/>
                        </a:cubicBezTo>
                        <a:cubicBezTo>
                          <a:pt x="2200595" y="583225"/>
                          <a:pt x="1950793" y="479165"/>
                          <a:pt x="1758346" y="534935"/>
                        </a:cubicBezTo>
                        <a:cubicBezTo>
                          <a:pt x="1565899" y="590705"/>
                          <a:pt x="1497024" y="507129"/>
                          <a:pt x="1289454" y="534935"/>
                        </a:cubicBezTo>
                        <a:cubicBezTo>
                          <a:pt x="1081884" y="562741"/>
                          <a:pt x="926087" y="469831"/>
                          <a:pt x="703338" y="534935"/>
                        </a:cubicBezTo>
                        <a:cubicBezTo>
                          <a:pt x="480589" y="600039"/>
                          <a:pt x="202105" y="497990"/>
                          <a:pt x="0" y="534935"/>
                        </a:cubicBezTo>
                        <a:cubicBezTo>
                          <a:pt x="-1227" y="336576"/>
                          <a:pt x="27156" y="212255"/>
                          <a:pt x="0" y="0"/>
                        </a:cubicBezTo>
                        <a:close/>
                      </a:path>
                      <a:path w="5861154" h="534935" stroke="0" extrusionOk="0">
                        <a:moveTo>
                          <a:pt x="0" y="0"/>
                        </a:moveTo>
                        <a:cubicBezTo>
                          <a:pt x="193801" y="-19927"/>
                          <a:pt x="322767" y="24285"/>
                          <a:pt x="527504" y="0"/>
                        </a:cubicBezTo>
                        <a:cubicBezTo>
                          <a:pt x="732241" y="-24285"/>
                          <a:pt x="762961" y="44726"/>
                          <a:pt x="937785" y="0"/>
                        </a:cubicBezTo>
                        <a:cubicBezTo>
                          <a:pt x="1112609" y="-44726"/>
                          <a:pt x="1393444" y="32296"/>
                          <a:pt x="1641123" y="0"/>
                        </a:cubicBezTo>
                        <a:cubicBezTo>
                          <a:pt x="1888802" y="-32296"/>
                          <a:pt x="1923918" y="55332"/>
                          <a:pt x="2168627" y="0"/>
                        </a:cubicBezTo>
                        <a:cubicBezTo>
                          <a:pt x="2413336" y="-55332"/>
                          <a:pt x="2450200" y="15797"/>
                          <a:pt x="2696131" y="0"/>
                        </a:cubicBezTo>
                        <a:cubicBezTo>
                          <a:pt x="2942062" y="-15797"/>
                          <a:pt x="3049230" y="37367"/>
                          <a:pt x="3399469" y="0"/>
                        </a:cubicBezTo>
                        <a:cubicBezTo>
                          <a:pt x="3749708" y="-37367"/>
                          <a:pt x="3739713" y="35065"/>
                          <a:pt x="3868362" y="0"/>
                        </a:cubicBezTo>
                        <a:cubicBezTo>
                          <a:pt x="3997011" y="-35065"/>
                          <a:pt x="4411363" y="57584"/>
                          <a:pt x="4571700" y="0"/>
                        </a:cubicBezTo>
                        <a:cubicBezTo>
                          <a:pt x="4732037" y="-57584"/>
                          <a:pt x="5078083" y="73980"/>
                          <a:pt x="5275039" y="0"/>
                        </a:cubicBezTo>
                        <a:cubicBezTo>
                          <a:pt x="5471995" y="-73980"/>
                          <a:pt x="5701344" y="27143"/>
                          <a:pt x="5861154" y="0"/>
                        </a:cubicBezTo>
                        <a:cubicBezTo>
                          <a:pt x="5914841" y="128864"/>
                          <a:pt x="5838670" y="427409"/>
                          <a:pt x="5861154" y="534935"/>
                        </a:cubicBezTo>
                        <a:cubicBezTo>
                          <a:pt x="5603089" y="570183"/>
                          <a:pt x="5503600" y="501127"/>
                          <a:pt x="5216427" y="534935"/>
                        </a:cubicBezTo>
                        <a:cubicBezTo>
                          <a:pt x="4929254" y="568743"/>
                          <a:pt x="4749953" y="493655"/>
                          <a:pt x="4513089" y="534935"/>
                        </a:cubicBezTo>
                        <a:cubicBezTo>
                          <a:pt x="4276225" y="576215"/>
                          <a:pt x="4100266" y="499085"/>
                          <a:pt x="3809750" y="534935"/>
                        </a:cubicBezTo>
                        <a:cubicBezTo>
                          <a:pt x="3519234" y="570785"/>
                          <a:pt x="3523497" y="488683"/>
                          <a:pt x="3340858" y="534935"/>
                        </a:cubicBezTo>
                        <a:cubicBezTo>
                          <a:pt x="3158219" y="581187"/>
                          <a:pt x="2907946" y="502288"/>
                          <a:pt x="2754742" y="534935"/>
                        </a:cubicBezTo>
                        <a:cubicBezTo>
                          <a:pt x="2601538" y="567582"/>
                          <a:pt x="2240487" y="475664"/>
                          <a:pt x="2051404" y="534935"/>
                        </a:cubicBezTo>
                        <a:cubicBezTo>
                          <a:pt x="1862321" y="594206"/>
                          <a:pt x="1613385" y="470275"/>
                          <a:pt x="1465289" y="534935"/>
                        </a:cubicBezTo>
                        <a:cubicBezTo>
                          <a:pt x="1317193" y="599595"/>
                          <a:pt x="1255588" y="504446"/>
                          <a:pt x="1055008" y="534935"/>
                        </a:cubicBezTo>
                        <a:cubicBezTo>
                          <a:pt x="854428" y="565424"/>
                          <a:pt x="700744" y="508625"/>
                          <a:pt x="586115" y="534935"/>
                        </a:cubicBezTo>
                        <a:cubicBezTo>
                          <a:pt x="471486" y="561245"/>
                          <a:pt x="137904" y="477910"/>
                          <a:pt x="0" y="534935"/>
                        </a:cubicBezTo>
                        <a:cubicBezTo>
                          <a:pt x="-39153" y="275437"/>
                          <a:pt x="47687" y="1731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1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one function of the skeletal system is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of red and white blood cells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can you recall others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Platelets, movement, protection, storage of calcium, muscle attachment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2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There are 20 bones of the human body you need to know, how many can you recall?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9E0D3719-5F91-4CC4-9F62-32CF1B044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9628"/>
          <a:stretch>
            <a:fillRect/>
          </a:stretch>
        </p:blipFill>
        <p:spPr bwMode="auto">
          <a:xfrm>
            <a:off x="690361" y="648620"/>
            <a:ext cx="589650" cy="6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F4C197-2B43-48BA-BB89-FF72AC4B4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5" t="25542" r="41203" b="14338"/>
          <a:stretch/>
        </p:blipFill>
        <p:spPr>
          <a:xfrm>
            <a:off x="3670852" y="794067"/>
            <a:ext cx="589650" cy="7816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C6191C-0100-4F03-8303-1EC0DF74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300" y="794067"/>
            <a:ext cx="339955" cy="492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E84F7-8BF6-482C-8619-44B39F94A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90" y="1509391"/>
            <a:ext cx="840927" cy="926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298AA-39B6-4BD2-BAEB-2B25FCD7D8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619" t="20825" r="25910" b="18812"/>
          <a:stretch/>
        </p:blipFill>
        <p:spPr>
          <a:xfrm>
            <a:off x="2577430" y="1370434"/>
            <a:ext cx="826859" cy="866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665552-9C77-4425-87BD-810281359D41}"/>
              </a:ext>
            </a:extLst>
          </p:cNvPr>
          <p:cNvSpPr txBox="1"/>
          <p:nvPr/>
        </p:nvSpPr>
        <p:spPr>
          <a:xfrm>
            <a:off x="510139" y="2436366"/>
            <a:ext cx="13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300E1-35A0-425B-81EA-8E017A0D768D}"/>
              </a:ext>
            </a:extLst>
          </p:cNvPr>
          <p:cNvSpPr txBox="1"/>
          <p:nvPr/>
        </p:nvSpPr>
        <p:spPr>
          <a:xfrm>
            <a:off x="2521255" y="2329314"/>
            <a:ext cx="10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Dorsi-flexion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5DF38-6D40-465D-AAAD-4FCC91689B60}"/>
              </a:ext>
            </a:extLst>
          </p:cNvPr>
          <p:cNvSpPr txBox="1"/>
          <p:nvPr/>
        </p:nvSpPr>
        <p:spPr>
          <a:xfrm>
            <a:off x="3404288" y="1617039"/>
            <a:ext cx="116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adduction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6AB5FE-60DA-4458-BDA9-BE579B867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4053" y="3117175"/>
            <a:ext cx="3901778" cy="2639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0B6C86-1EE6-4D1B-8438-DBC1CA8F9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451" y="5894271"/>
            <a:ext cx="8199831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243167"/>
          <a:ext cx="8352928" cy="5498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4296">
                <a:tc>
                  <a:txBody>
                    <a:bodyPr/>
                    <a:lstStyle/>
                    <a:p>
                      <a:r>
                        <a:rPr lang="en-GB" dirty="0"/>
                        <a:t>1.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Rotation</a:t>
                      </a:r>
                      <a:r>
                        <a:rPr lang="en-GB" dirty="0"/>
                        <a:t>          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Plantar Flexion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GB" dirty="0"/>
                        <a:t>Tendons connect__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muscle</a:t>
                      </a:r>
                      <a:r>
                        <a:rPr lang="en-GB" dirty="0"/>
                        <a:t>________ </a:t>
                      </a:r>
                      <a:r>
                        <a:rPr lang="en-GB" dirty="0" err="1"/>
                        <a:t>to___</a:t>
                      </a:r>
                      <a:r>
                        <a:rPr lang="en-GB" dirty="0" err="1">
                          <a:solidFill>
                            <a:srgbClr val="00B050"/>
                          </a:solidFill>
                        </a:rPr>
                        <a:t>bone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___________</a:t>
                      </a:r>
                    </a:p>
                    <a:p>
                      <a:pPr marL="342900" indent="-342900">
                        <a:buAutoNum type="arabicPeriod" startAt="2"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      ligaments connect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__bone________</a:t>
                      </a:r>
                      <a:r>
                        <a:rPr lang="en-GB" dirty="0"/>
                        <a:t>       to___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bone____________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The difference between both is: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Tendons aid movement, bones are pulled by contracting muscles. Ligaments keep joints stable.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296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GB" dirty="0"/>
                        <a:t>Where in the body are the following synovial joints located?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Hinge joint: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elbow/knee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Ball and socket: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shoulder/hip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Pivot: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elbow joint ulna/radius or between atlas and axis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Condyloid: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wrist between radius and carpals or joint between base of the skull atlas.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GB" dirty="0"/>
                        <a:t>Give examples of the following classifications of bones.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Flat-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cranium, scapula, ribs, pelvis, clavicle, sternum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Short-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carpals and tarsals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Long- </a:t>
                      </a:r>
                      <a:r>
                        <a:rPr lang="en-GB" dirty="0" err="1">
                          <a:solidFill>
                            <a:srgbClr val="00B050"/>
                          </a:solidFill>
                        </a:rPr>
                        <a:t>humerus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, femur, metatarsals, phalanges, radius, ulna, metacarpals, fibula, tibia.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Irregular-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patella, vertebrae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DFF648-8315-4967-9910-AA3600A3EC17}"/>
              </a:ext>
            </a:extLst>
          </p:cNvPr>
          <p:cNvSpPr txBox="1"/>
          <p:nvPr/>
        </p:nvSpPr>
        <p:spPr>
          <a:xfrm>
            <a:off x="242903" y="5756972"/>
            <a:ext cx="8352928" cy="830997"/>
          </a:xfrm>
          <a:prstGeom prst="rect">
            <a:avLst/>
          </a:prstGeom>
          <a:ln w="47625">
            <a:prstDash val="lg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5861154"/>
                      <a:gd name="connsiteY0" fmla="*/ 0 h 534935"/>
                      <a:gd name="connsiteX1" fmla="*/ 586115 w 5861154"/>
                      <a:gd name="connsiteY1" fmla="*/ 0 h 534935"/>
                      <a:gd name="connsiteX2" fmla="*/ 1172231 w 5861154"/>
                      <a:gd name="connsiteY2" fmla="*/ 0 h 534935"/>
                      <a:gd name="connsiteX3" fmla="*/ 1758346 w 5861154"/>
                      <a:gd name="connsiteY3" fmla="*/ 0 h 534935"/>
                      <a:gd name="connsiteX4" fmla="*/ 2461685 w 5861154"/>
                      <a:gd name="connsiteY4" fmla="*/ 0 h 534935"/>
                      <a:gd name="connsiteX5" fmla="*/ 3106412 w 5861154"/>
                      <a:gd name="connsiteY5" fmla="*/ 0 h 534935"/>
                      <a:gd name="connsiteX6" fmla="*/ 3516692 w 5861154"/>
                      <a:gd name="connsiteY6" fmla="*/ 0 h 534935"/>
                      <a:gd name="connsiteX7" fmla="*/ 4044196 w 5861154"/>
                      <a:gd name="connsiteY7" fmla="*/ 0 h 534935"/>
                      <a:gd name="connsiteX8" fmla="*/ 4747535 w 5861154"/>
                      <a:gd name="connsiteY8" fmla="*/ 0 h 534935"/>
                      <a:gd name="connsiteX9" fmla="*/ 5333650 w 5861154"/>
                      <a:gd name="connsiteY9" fmla="*/ 0 h 534935"/>
                      <a:gd name="connsiteX10" fmla="*/ 5861154 w 5861154"/>
                      <a:gd name="connsiteY10" fmla="*/ 0 h 534935"/>
                      <a:gd name="connsiteX11" fmla="*/ 5861154 w 5861154"/>
                      <a:gd name="connsiteY11" fmla="*/ 534935 h 534935"/>
                      <a:gd name="connsiteX12" fmla="*/ 5392262 w 5861154"/>
                      <a:gd name="connsiteY12" fmla="*/ 534935 h 534935"/>
                      <a:gd name="connsiteX13" fmla="*/ 4688923 w 5861154"/>
                      <a:gd name="connsiteY13" fmla="*/ 534935 h 534935"/>
                      <a:gd name="connsiteX14" fmla="*/ 4220031 w 5861154"/>
                      <a:gd name="connsiteY14" fmla="*/ 534935 h 534935"/>
                      <a:gd name="connsiteX15" fmla="*/ 3809750 w 5861154"/>
                      <a:gd name="connsiteY15" fmla="*/ 534935 h 534935"/>
                      <a:gd name="connsiteX16" fmla="*/ 3399469 w 5861154"/>
                      <a:gd name="connsiteY16" fmla="*/ 534935 h 534935"/>
                      <a:gd name="connsiteX17" fmla="*/ 2754742 w 5861154"/>
                      <a:gd name="connsiteY17" fmla="*/ 534935 h 534935"/>
                      <a:gd name="connsiteX18" fmla="*/ 2344462 w 5861154"/>
                      <a:gd name="connsiteY18" fmla="*/ 534935 h 534935"/>
                      <a:gd name="connsiteX19" fmla="*/ 1758346 w 5861154"/>
                      <a:gd name="connsiteY19" fmla="*/ 534935 h 534935"/>
                      <a:gd name="connsiteX20" fmla="*/ 1289454 w 5861154"/>
                      <a:gd name="connsiteY20" fmla="*/ 534935 h 534935"/>
                      <a:gd name="connsiteX21" fmla="*/ 703338 w 5861154"/>
                      <a:gd name="connsiteY21" fmla="*/ 534935 h 534935"/>
                      <a:gd name="connsiteX22" fmla="*/ 0 w 5861154"/>
                      <a:gd name="connsiteY22" fmla="*/ 534935 h 534935"/>
                      <a:gd name="connsiteX23" fmla="*/ 0 w 5861154"/>
                      <a:gd name="connsiteY23" fmla="*/ 0 h 5349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61154" h="534935" fill="none" extrusionOk="0">
                        <a:moveTo>
                          <a:pt x="0" y="0"/>
                        </a:moveTo>
                        <a:cubicBezTo>
                          <a:pt x="141372" y="-27973"/>
                          <a:pt x="361935" y="28565"/>
                          <a:pt x="586115" y="0"/>
                        </a:cubicBezTo>
                        <a:cubicBezTo>
                          <a:pt x="810295" y="-28565"/>
                          <a:pt x="977926" y="51757"/>
                          <a:pt x="1172231" y="0"/>
                        </a:cubicBezTo>
                        <a:cubicBezTo>
                          <a:pt x="1366536" y="-51757"/>
                          <a:pt x="1611232" y="27217"/>
                          <a:pt x="1758346" y="0"/>
                        </a:cubicBezTo>
                        <a:cubicBezTo>
                          <a:pt x="1905460" y="-27217"/>
                          <a:pt x="2234623" y="59669"/>
                          <a:pt x="2461685" y="0"/>
                        </a:cubicBezTo>
                        <a:cubicBezTo>
                          <a:pt x="2688747" y="-59669"/>
                          <a:pt x="2824828" y="24026"/>
                          <a:pt x="3106412" y="0"/>
                        </a:cubicBezTo>
                        <a:cubicBezTo>
                          <a:pt x="3387996" y="-24026"/>
                          <a:pt x="3411690" y="16364"/>
                          <a:pt x="3516692" y="0"/>
                        </a:cubicBezTo>
                        <a:cubicBezTo>
                          <a:pt x="3621694" y="-16364"/>
                          <a:pt x="3859844" y="40843"/>
                          <a:pt x="4044196" y="0"/>
                        </a:cubicBezTo>
                        <a:cubicBezTo>
                          <a:pt x="4228548" y="-40843"/>
                          <a:pt x="4506155" y="68127"/>
                          <a:pt x="4747535" y="0"/>
                        </a:cubicBezTo>
                        <a:cubicBezTo>
                          <a:pt x="4988915" y="-68127"/>
                          <a:pt x="5191432" y="46491"/>
                          <a:pt x="5333650" y="0"/>
                        </a:cubicBezTo>
                        <a:cubicBezTo>
                          <a:pt x="5475869" y="-46491"/>
                          <a:pt x="5612046" y="20980"/>
                          <a:pt x="5861154" y="0"/>
                        </a:cubicBezTo>
                        <a:cubicBezTo>
                          <a:pt x="5870026" y="219859"/>
                          <a:pt x="5845536" y="287804"/>
                          <a:pt x="5861154" y="534935"/>
                        </a:cubicBezTo>
                        <a:cubicBezTo>
                          <a:pt x="5694611" y="585393"/>
                          <a:pt x="5586710" y="494246"/>
                          <a:pt x="5392262" y="534935"/>
                        </a:cubicBezTo>
                        <a:cubicBezTo>
                          <a:pt x="5197814" y="575624"/>
                          <a:pt x="5017500" y="452951"/>
                          <a:pt x="4688923" y="534935"/>
                        </a:cubicBezTo>
                        <a:cubicBezTo>
                          <a:pt x="4360346" y="616919"/>
                          <a:pt x="4386019" y="512704"/>
                          <a:pt x="4220031" y="534935"/>
                        </a:cubicBezTo>
                        <a:cubicBezTo>
                          <a:pt x="4054043" y="557166"/>
                          <a:pt x="3907947" y="490075"/>
                          <a:pt x="3809750" y="534935"/>
                        </a:cubicBezTo>
                        <a:cubicBezTo>
                          <a:pt x="3711553" y="579795"/>
                          <a:pt x="3546499" y="502933"/>
                          <a:pt x="3399469" y="534935"/>
                        </a:cubicBezTo>
                        <a:cubicBezTo>
                          <a:pt x="3252439" y="566937"/>
                          <a:pt x="3051804" y="486034"/>
                          <a:pt x="2754742" y="534935"/>
                        </a:cubicBezTo>
                        <a:cubicBezTo>
                          <a:pt x="2457680" y="583836"/>
                          <a:pt x="2488329" y="486645"/>
                          <a:pt x="2344462" y="534935"/>
                        </a:cubicBezTo>
                        <a:cubicBezTo>
                          <a:pt x="2200595" y="583225"/>
                          <a:pt x="1950793" y="479165"/>
                          <a:pt x="1758346" y="534935"/>
                        </a:cubicBezTo>
                        <a:cubicBezTo>
                          <a:pt x="1565899" y="590705"/>
                          <a:pt x="1497024" y="507129"/>
                          <a:pt x="1289454" y="534935"/>
                        </a:cubicBezTo>
                        <a:cubicBezTo>
                          <a:pt x="1081884" y="562741"/>
                          <a:pt x="926087" y="469831"/>
                          <a:pt x="703338" y="534935"/>
                        </a:cubicBezTo>
                        <a:cubicBezTo>
                          <a:pt x="480589" y="600039"/>
                          <a:pt x="202105" y="497990"/>
                          <a:pt x="0" y="534935"/>
                        </a:cubicBezTo>
                        <a:cubicBezTo>
                          <a:pt x="-1227" y="336576"/>
                          <a:pt x="27156" y="212255"/>
                          <a:pt x="0" y="0"/>
                        </a:cubicBezTo>
                        <a:close/>
                      </a:path>
                      <a:path w="5861154" h="534935" stroke="0" extrusionOk="0">
                        <a:moveTo>
                          <a:pt x="0" y="0"/>
                        </a:moveTo>
                        <a:cubicBezTo>
                          <a:pt x="193801" y="-19927"/>
                          <a:pt x="322767" y="24285"/>
                          <a:pt x="527504" y="0"/>
                        </a:cubicBezTo>
                        <a:cubicBezTo>
                          <a:pt x="732241" y="-24285"/>
                          <a:pt x="762961" y="44726"/>
                          <a:pt x="937785" y="0"/>
                        </a:cubicBezTo>
                        <a:cubicBezTo>
                          <a:pt x="1112609" y="-44726"/>
                          <a:pt x="1393444" y="32296"/>
                          <a:pt x="1641123" y="0"/>
                        </a:cubicBezTo>
                        <a:cubicBezTo>
                          <a:pt x="1888802" y="-32296"/>
                          <a:pt x="1923918" y="55332"/>
                          <a:pt x="2168627" y="0"/>
                        </a:cubicBezTo>
                        <a:cubicBezTo>
                          <a:pt x="2413336" y="-55332"/>
                          <a:pt x="2450200" y="15797"/>
                          <a:pt x="2696131" y="0"/>
                        </a:cubicBezTo>
                        <a:cubicBezTo>
                          <a:pt x="2942062" y="-15797"/>
                          <a:pt x="3049230" y="37367"/>
                          <a:pt x="3399469" y="0"/>
                        </a:cubicBezTo>
                        <a:cubicBezTo>
                          <a:pt x="3749708" y="-37367"/>
                          <a:pt x="3739713" y="35065"/>
                          <a:pt x="3868362" y="0"/>
                        </a:cubicBezTo>
                        <a:cubicBezTo>
                          <a:pt x="3997011" y="-35065"/>
                          <a:pt x="4411363" y="57584"/>
                          <a:pt x="4571700" y="0"/>
                        </a:cubicBezTo>
                        <a:cubicBezTo>
                          <a:pt x="4732037" y="-57584"/>
                          <a:pt x="5078083" y="73980"/>
                          <a:pt x="5275039" y="0"/>
                        </a:cubicBezTo>
                        <a:cubicBezTo>
                          <a:pt x="5471995" y="-73980"/>
                          <a:pt x="5701344" y="27143"/>
                          <a:pt x="5861154" y="0"/>
                        </a:cubicBezTo>
                        <a:cubicBezTo>
                          <a:pt x="5914841" y="128864"/>
                          <a:pt x="5838670" y="427409"/>
                          <a:pt x="5861154" y="534935"/>
                        </a:cubicBezTo>
                        <a:cubicBezTo>
                          <a:pt x="5603089" y="570183"/>
                          <a:pt x="5503600" y="501127"/>
                          <a:pt x="5216427" y="534935"/>
                        </a:cubicBezTo>
                        <a:cubicBezTo>
                          <a:pt x="4929254" y="568743"/>
                          <a:pt x="4749953" y="493655"/>
                          <a:pt x="4513089" y="534935"/>
                        </a:cubicBezTo>
                        <a:cubicBezTo>
                          <a:pt x="4276225" y="576215"/>
                          <a:pt x="4100266" y="499085"/>
                          <a:pt x="3809750" y="534935"/>
                        </a:cubicBezTo>
                        <a:cubicBezTo>
                          <a:pt x="3519234" y="570785"/>
                          <a:pt x="3523497" y="488683"/>
                          <a:pt x="3340858" y="534935"/>
                        </a:cubicBezTo>
                        <a:cubicBezTo>
                          <a:pt x="3158219" y="581187"/>
                          <a:pt x="2907946" y="502288"/>
                          <a:pt x="2754742" y="534935"/>
                        </a:cubicBezTo>
                        <a:cubicBezTo>
                          <a:pt x="2601538" y="567582"/>
                          <a:pt x="2240487" y="475664"/>
                          <a:pt x="2051404" y="534935"/>
                        </a:cubicBezTo>
                        <a:cubicBezTo>
                          <a:pt x="1862321" y="594206"/>
                          <a:pt x="1613385" y="470275"/>
                          <a:pt x="1465289" y="534935"/>
                        </a:cubicBezTo>
                        <a:cubicBezTo>
                          <a:pt x="1317193" y="599595"/>
                          <a:pt x="1255588" y="504446"/>
                          <a:pt x="1055008" y="534935"/>
                        </a:cubicBezTo>
                        <a:cubicBezTo>
                          <a:pt x="854428" y="565424"/>
                          <a:pt x="700744" y="508625"/>
                          <a:pt x="586115" y="534935"/>
                        </a:cubicBezTo>
                        <a:cubicBezTo>
                          <a:pt x="471486" y="561245"/>
                          <a:pt x="137904" y="477910"/>
                          <a:pt x="0" y="534935"/>
                        </a:cubicBezTo>
                        <a:cubicBezTo>
                          <a:pt x="-39153" y="275437"/>
                          <a:pt x="47687" y="1731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1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one function of the skeletal system is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of red and white blood cells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can you recall others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Platelets, movement, protection, storage of calcium, muscle attachment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2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There are 20 bones of the human body you need to know, how many can you recall?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9E0D3719-5F91-4CC4-9F62-32CF1B044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9628"/>
          <a:stretch>
            <a:fillRect/>
          </a:stretch>
        </p:blipFill>
        <p:spPr bwMode="auto">
          <a:xfrm>
            <a:off x="690361" y="648620"/>
            <a:ext cx="589650" cy="6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F4C197-2B43-48BA-BB89-FF72AC4B4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5" t="25542" r="41203" b="14338"/>
          <a:stretch/>
        </p:blipFill>
        <p:spPr>
          <a:xfrm>
            <a:off x="3670852" y="794067"/>
            <a:ext cx="589650" cy="7816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C6191C-0100-4F03-8303-1EC0DF74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300" y="794067"/>
            <a:ext cx="339955" cy="492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E84F7-8BF6-482C-8619-44B39F94A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90" y="1509391"/>
            <a:ext cx="840927" cy="926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298AA-39B6-4BD2-BAEB-2B25FCD7D8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619" t="20825" r="25910" b="18812"/>
          <a:stretch/>
        </p:blipFill>
        <p:spPr>
          <a:xfrm>
            <a:off x="2577430" y="1370434"/>
            <a:ext cx="826859" cy="866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665552-9C77-4425-87BD-810281359D41}"/>
              </a:ext>
            </a:extLst>
          </p:cNvPr>
          <p:cNvSpPr txBox="1"/>
          <p:nvPr/>
        </p:nvSpPr>
        <p:spPr>
          <a:xfrm>
            <a:off x="510139" y="2436366"/>
            <a:ext cx="13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300E1-35A0-425B-81EA-8E017A0D768D}"/>
              </a:ext>
            </a:extLst>
          </p:cNvPr>
          <p:cNvSpPr txBox="1"/>
          <p:nvPr/>
        </p:nvSpPr>
        <p:spPr>
          <a:xfrm>
            <a:off x="2521255" y="2329314"/>
            <a:ext cx="10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Dorsi-flexion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5DF38-6D40-465D-AAAD-4FCC91689B60}"/>
              </a:ext>
            </a:extLst>
          </p:cNvPr>
          <p:cNvSpPr txBox="1"/>
          <p:nvPr/>
        </p:nvSpPr>
        <p:spPr>
          <a:xfrm>
            <a:off x="3404288" y="1617039"/>
            <a:ext cx="116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adduction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59C0ED-6323-4064-A154-98DE2DBDB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5834112"/>
            <a:ext cx="820592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243167"/>
          <a:ext cx="8352928" cy="5498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4296">
                <a:tc>
                  <a:txBody>
                    <a:bodyPr/>
                    <a:lstStyle/>
                    <a:p>
                      <a:r>
                        <a:rPr lang="en-GB" dirty="0"/>
                        <a:t>1.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Rotation</a:t>
                      </a:r>
                      <a:r>
                        <a:rPr lang="en-GB" dirty="0"/>
                        <a:t>          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Plantar Flexion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GB" dirty="0"/>
                        <a:t>Tendons connect__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muscle</a:t>
                      </a:r>
                      <a:r>
                        <a:rPr lang="en-GB" dirty="0"/>
                        <a:t>________ </a:t>
                      </a:r>
                      <a:r>
                        <a:rPr lang="en-GB" dirty="0" err="1"/>
                        <a:t>to___</a:t>
                      </a:r>
                      <a:r>
                        <a:rPr lang="en-GB" dirty="0" err="1">
                          <a:solidFill>
                            <a:srgbClr val="00B050"/>
                          </a:solidFill>
                        </a:rPr>
                        <a:t>bone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___________</a:t>
                      </a:r>
                    </a:p>
                    <a:p>
                      <a:pPr marL="342900" indent="-342900">
                        <a:buAutoNum type="arabicPeriod" startAt="2"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      ligaments connect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__bone________</a:t>
                      </a:r>
                      <a:r>
                        <a:rPr lang="en-GB" dirty="0"/>
                        <a:t>       to___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bone____________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The difference between both is: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Tendons aid movement, bones are pulled by contracting muscles. Ligaments keep joints stable.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296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GB" dirty="0"/>
                        <a:t>Where in the body are the following synovial joints located?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Hinge joint: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elbow/knee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Ball and socket: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shoulder/hip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Pivot: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elbow joint ulna/radius or between atlas and axis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Condyloid: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wrist between radius and carpals or joint between base of the skull atlas.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GB" dirty="0"/>
                        <a:t>Give examples of the following classifications of bones.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Flat-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cranium, scapula, ribs, pelvis, clavicle, sternum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Short-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carpals and tarsals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Long- </a:t>
                      </a:r>
                      <a:r>
                        <a:rPr lang="en-GB" dirty="0" err="1">
                          <a:solidFill>
                            <a:srgbClr val="00B050"/>
                          </a:solidFill>
                        </a:rPr>
                        <a:t>humerus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, femur, metatarsals, phalanges, radius, ulna, metacarpals, fibula, tibia.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Irregular-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patella, vertebrae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DFF648-8315-4967-9910-AA3600A3EC17}"/>
              </a:ext>
            </a:extLst>
          </p:cNvPr>
          <p:cNvSpPr txBox="1"/>
          <p:nvPr/>
        </p:nvSpPr>
        <p:spPr>
          <a:xfrm>
            <a:off x="242903" y="5756972"/>
            <a:ext cx="8352928" cy="830997"/>
          </a:xfrm>
          <a:prstGeom prst="rect">
            <a:avLst/>
          </a:prstGeom>
          <a:ln w="47625">
            <a:prstDash val="lg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5861154"/>
                      <a:gd name="connsiteY0" fmla="*/ 0 h 534935"/>
                      <a:gd name="connsiteX1" fmla="*/ 586115 w 5861154"/>
                      <a:gd name="connsiteY1" fmla="*/ 0 h 534935"/>
                      <a:gd name="connsiteX2" fmla="*/ 1172231 w 5861154"/>
                      <a:gd name="connsiteY2" fmla="*/ 0 h 534935"/>
                      <a:gd name="connsiteX3" fmla="*/ 1758346 w 5861154"/>
                      <a:gd name="connsiteY3" fmla="*/ 0 h 534935"/>
                      <a:gd name="connsiteX4" fmla="*/ 2461685 w 5861154"/>
                      <a:gd name="connsiteY4" fmla="*/ 0 h 534935"/>
                      <a:gd name="connsiteX5" fmla="*/ 3106412 w 5861154"/>
                      <a:gd name="connsiteY5" fmla="*/ 0 h 534935"/>
                      <a:gd name="connsiteX6" fmla="*/ 3516692 w 5861154"/>
                      <a:gd name="connsiteY6" fmla="*/ 0 h 534935"/>
                      <a:gd name="connsiteX7" fmla="*/ 4044196 w 5861154"/>
                      <a:gd name="connsiteY7" fmla="*/ 0 h 534935"/>
                      <a:gd name="connsiteX8" fmla="*/ 4747535 w 5861154"/>
                      <a:gd name="connsiteY8" fmla="*/ 0 h 534935"/>
                      <a:gd name="connsiteX9" fmla="*/ 5333650 w 5861154"/>
                      <a:gd name="connsiteY9" fmla="*/ 0 h 534935"/>
                      <a:gd name="connsiteX10" fmla="*/ 5861154 w 5861154"/>
                      <a:gd name="connsiteY10" fmla="*/ 0 h 534935"/>
                      <a:gd name="connsiteX11" fmla="*/ 5861154 w 5861154"/>
                      <a:gd name="connsiteY11" fmla="*/ 534935 h 534935"/>
                      <a:gd name="connsiteX12" fmla="*/ 5392262 w 5861154"/>
                      <a:gd name="connsiteY12" fmla="*/ 534935 h 534935"/>
                      <a:gd name="connsiteX13" fmla="*/ 4688923 w 5861154"/>
                      <a:gd name="connsiteY13" fmla="*/ 534935 h 534935"/>
                      <a:gd name="connsiteX14" fmla="*/ 4220031 w 5861154"/>
                      <a:gd name="connsiteY14" fmla="*/ 534935 h 534935"/>
                      <a:gd name="connsiteX15" fmla="*/ 3809750 w 5861154"/>
                      <a:gd name="connsiteY15" fmla="*/ 534935 h 534935"/>
                      <a:gd name="connsiteX16" fmla="*/ 3399469 w 5861154"/>
                      <a:gd name="connsiteY16" fmla="*/ 534935 h 534935"/>
                      <a:gd name="connsiteX17" fmla="*/ 2754742 w 5861154"/>
                      <a:gd name="connsiteY17" fmla="*/ 534935 h 534935"/>
                      <a:gd name="connsiteX18" fmla="*/ 2344462 w 5861154"/>
                      <a:gd name="connsiteY18" fmla="*/ 534935 h 534935"/>
                      <a:gd name="connsiteX19" fmla="*/ 1758346 w 5861154"/>
                      <a:gd name="connsiteY19" fmla="*/ 534935 h 534935"/>
                      <a:gd name="connsiteX20" fmla="*/ 1289454 w 5861154"/>
                      <a:gd name="connsiteY20" fmla="*/ 534935 h 534935"/>
                      <a:gd name="connsiteX21" fmla="*/ 703338 w 5861154"/>
                      <a:gd name="connsiteY21" fmla="*/ 534935 h 534935"/>
                      <a:gd name="connsiteX22" fmla="*/ 0 w 5861154"/>
                      <a:gd name="connsiteY22" fmla="*/ 534935 h 534935"/>
                      <a:gd name="connsiteX23" fmla="*/ 0 w 5861154"/>
                      <a:gd name="connsiteY23" fmla="*/ 0 h 5349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861154" h="534935" fill="none" extrusionOk="0">
                        <a:moveTo>
                          <a:pt x="0" y="0"/>
                        </a:moveTo>
                        <a:cubicBezTo>
                          <a:pt x="141372" y="-27973"/>
                          <a:pt x="361935" y="28565"/>
                          <a:pt x="586115" y="0"/>
                        </a:cubicBezTo>
                        <a:cubicBezTo>
                          <a:pt x="810295" y="-28565"/>
                          <a:pt x="977926" y="51757"/>
                          <a:pt x="1172231" y="0"/>
                        </a:cubicBezTo>
                        <a:cubicBezTo>
                          <a:pt x="1366536" y="-51757"/>
                          <a:pt x="1611232" y="27217"/>
                          <a:pt x="1758346" y="0"/>
                        </a:cubicBezTo>
                        <a:cubicBezTo>
                          <a:pt x="1905460" y="-27217"/>
                          <a:pt x="2234623" y="59669"/>
                          <a:pt x="2461685" y="0"/>
                        </a:cubicBezTo>
                        <a:cubicBezTo>
                          <a:pt x="2688747" y="-59669"/>
                          <a:pt x="2824828" y="24026"/>
                          <a:pt x="3106412" y="0"/>
                        </a:cubicBezTo>
                        <a:cubicBezTo>
                          <a:pt x="3387996" y="-24026"/>
                          <a:pt x="3411690" y="16364"/>
                          <a:pt x="3516692" y="0"/>
                        </a:cubicBezTo>
                        <a:cubicBezTo>
                          <a:pt x="3621694" y="-16364"/>
                          <a:pt x="3859844" y="40843"/>
                          <a:pt x="4044196" y="0"/>
                        </a:cubicBezTo>
                        <a:cubicBezTo>
                          <a:pt x="4228548" y="-40843"/>
                          <a:pt x="4506155" y="68127"/>
                          <a:pt x="4747535" y="0"/>
                        </a:cubicBezTo>
                        <a:cubicBezTo>
                          <a:pt x="4988915" y="-68127"/>
                          <a:pt x="5191432" y="46491"/>
                          <a:pt x="5333650" y="0"/>
                        </a:cubicBezTo>
                        <a:cubicBezTo>
                          <a:pt x="5475869" y="-46491"/>
                          <a:pt x="5612046" y="20980"/>
                          <a:pt x="5861154" y="0"/>
                        </a:cubicBezTo>
                        <a:cubicBezTo>
                          <a:pt x="5870026" y="219859"/>
                          <a:pt x="5845536" y="287804"/>
                          <a:pt x="5861154" y="534935"/>
                        </a:cubicBezTo>
                        <a:cubicBezTo>
                          <a:pt x="5694611" y="585393"/>
                          <a:pt x="5586710" y="494246"/>
                          <a:pt x="5392262" y="534935"/>
                        </a:cubicBezTo>
                        <a:cubicBezTo>
                          <a:pt x="5197814" y="575624"/>
                          <a:pt x="5017500" y="452951"/>
                          <a:pt x="4688923" y="534935"/>
                        </a:cubicBezTo>
                        <a:cubicBezTo>
                          <a:pt x="4360346" y="616919"/>
                          <a:pt x="4386019" y="512704"/>
                          <a:pt x="4220031" y="534935"/>
                        </a:cubicBezTo>
                        <a:cubicBezTo>
                          <a:pt x="4054043" y="557166"/>
                          <a:pt x="3907947" y="490075"/>
                          <a:pt x="3809750" y="534935"/>
                        </a:cubicBezTo>
                        <a:cubicBezTo>
                          <a:pt x="3711553" y="579795"/>
                          <a:pt x="3546499" y="502933"/>
                          <a:pt x="3399469" y="534935"/>
                        </a:cubicBezTo>
                        <a:cubicBezTo>
                          <a:pt x="3252439" y="566937"/>
                          <a:pt x="3051804" y="486034"/>
                          <a:pt x="2754742" y="534935"/>
                        </a:cubicBezTo>
                        <a:cubicBezTo>
                          <a:pt x="2457680" y="583836"/>
                          <a:pt x="2488329" y="486645"/>
                          <a:pt x="2344462" y="534935"/>
                        </a:cubicBezTo>
                        <a:cubicBezTo>
                          <a:pt x="2200595" y="583225"/>
                          <a:pt x="1950793" y="479165"/>
                          <a:pt x="1758346" y="534935"/>
                        </a:cubicBezTo>
                        <a:cubicBezTo>
                          <a:pt x="1565899" y="590705"/>
                          <a:pt x="1497024" y="507129"/>
                          <a:pt x="1289454" y="534935"/>
                        </a:cubicBezTo>
                        <a:cubicBezTo>
                          <a:pt x="1081884" y="562741"/>
                          <a:pt x="926087" y="469831"/>
                          <a:pt x="703338" y="534935"/>
                        </a:cubicBezTo>
                        <a:cubicBezTo>
                          <a:pt x="480589" y="600039"/>
                          <a:pt x="202105" y="497990"/>
                          <a:pt x="0" y="534935"/>
                        </a:cubicBezTo>
                        <a:cubicBezTo>
                          <a:pt x="-1227" y="336576"/>
                          <a:pt x="27156" y="212255"/>
                          <a:pt x="0" y="0"/>
                        </a:cubicBezTo>
                        <a:close/>
                      </a:path>
                      <a:path w="5861154" h="534935" stroke="0" extrusionOk="0">
                        <a:moveTo>
                          <a:pt x="0" y="0"/>
                        </a:moveTo>
                        <a:cubicBezTo>
                          <a:pt x="193801" y="-19927"/>
                          <a:pt x="322767" y="24285"/>
                          <a:pt x="527504" y="0"/>
                        </a:cubicBezTo>
                        <a:cubicBezTo>
                          <a:pt x="732241" y="-24285"/>
                          <a:pt x="762961" y="44726"/>
                          <a:pt x="937785" y="0"/>
                        </a:cubicBezTo>
                        <a:cubicBezTo>
                          <a:pt x="1112609" y="-44726"/>
                          <a:pt x="1393444" y="32296"/>
                          <a:pt x="1641123" y="0"/>
                        </a:cubicBezTo>
                        <a:cubicBezTo>
                          <a:pt x="1888802" y="-32296"/>
                          <a:pt x="1923918" y="55332"/>
                          <a:pt x="2168627" y="0"/>
                        </a:cubicBezTo>
                        <a:cubicBezTo>
                          <a:pt x="2413336" y="-55332"/>
                          <a:pt x="2450200" y="15797"/>
                          <a:pt x="2696131" y="0"/>
                        </a:cubicBezTo>
                        <a:cubicBezTo>
                          <a:pt x="2942062" y="-15797"/>
                          <a:pt x="3049230" y="37367"/>
                          <a:pt x="3399469" y="0"/>
                        </a:cubicBezTo>
                        <a:cubicBezTo>
                          <a:pt x="3749708" y="-37367"/>
                          <a:pt x="3739713" y="35065"/>
                          <a:pt x="3868362" y="0"/>
                        </a:cubicBezTo>
                        <a:cubicBezTo>
                          <a:pt x="3997011" y="-35065"/>
                          <a:pt x="4411363" y="57584"/>
                          <a:pt x="4571700" y="0"/>
                        </a:cubicBezTo>
                        <a:cubicBezTo>
                          <a:pt x="4732037" y="-57584"/>
                          <a:pt x="5078083" y="73980"/>
                          <a:pt x="5275039" y="0"/>
                        </a:cubicBezTo>
                        <a:cubicBezTo>
                          <a:pt x="5471995" y="-73980"/>
                          <a:pt x="5701344" y="27143"/>
                          <a:pt x="5861154" y="0"/>
                        </a:cubicBezTo>
                        <a:cubicBezTo>
                          <a:pt x="5914841" y="128864"/>
                          <a:pt x="5838670" y="427409"/>
                          <a:pt x="5861154" y="534935"/>
                        </a:cubicBezTo>
                        <a:cubicBezTo>
                          <a:pt x="5603089" y="570183"/>
                          <a:pt x="5503600" y="501127"/>
                          <a:pt x="5216427" y="534935"/>
                        </a:cubicBezTo>
                        <a:cubicBezTo>
                          <a:pt x="4929254" y="568743"/>
                          <a:pt x="4749953" y="493655"/>
                          <a:pt x="4513089" y="534935"/>
                        </a:cubicBezTo>
                        <a:cubicBezTo>
                          <a:pt x="4276225" y="576215"/>
                          <a:pt x="4100266" y="499085"/>
                          <a:pt x="3809750" y="534935"/>
                        </a:cubicBezTo>
                        <a:cubicBezTo>
                          <a:pt x="3519234" y="570785"/>
                          <a:pt x="3523497" y="488683"/>
                          <a:pt x="3340858" y="534935"/>
                        </a:cubicBezTo>
                        <a:cubicBezTo>
                          <a:pt x="3158219" y="581187"/>
                          <a:pt x="2907946" y="502288"/>
                          <a:pt x="2754742" y="534935"/>
                        </a:cubicBezTo>
                        <a:cubicBezTo>
                          <a:pt x="2601538" y="567582"/>
                          <a:pt x="2240487" y="475664"/>
                          <a:pt x="2051404" y="534935"/>
                        </a:cubicBezTo>
                        <a:cubicBezTo>
                          <a:pt x="1862321" y="594206"/>
                          <a:pt x="1613385" y="470275"/>
                          <a:pt x="1465289" y="534935"/>
                        </a:cubicBezTo>
                        <a:cubicBezTo>
                          <a:pt x="1317193" y="599595"/>
                          <a:pt x="1255588" y="504446"/>
                          <a:pt x="1055008" y="534935"/>
                        </a:cubicBezTo>
                        <a:cubicBezTo>
                          <a:pt x="854428" y="565424"/>
                          <a:pt x="700744" y="508625"/>
                          <a:pt x="586115" y="534935"/>
                        </a:cubicBezTo>
                        <a:cubicBezTo>
                          <a:pt x="471486" y="561245"/>
                          <a:pt x="137904" y="477910"/>
                          <a:pt x="0" y="534935"/>
                        </a:cubicBezTo>
                        <a:cubicBezTo>
                          <a:pt x="-39153" y="275437"/>
                          <a:pt x="47687" y="1731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1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one function of the skeletal system is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of red and white blood cells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can you recall others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Platelets, movement, protection, storage of calcium, muscle attachment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2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There are 20 bones of the human body you need to know, how many can you recall?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9E0D3719-5F91-4CC4-9F62-32CF1B044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9628"/>
          <a:stretch>
            <a:fillRect/>
          </a:stretch>
        </p:blipFill>
        <p:spPr bwMode="auto">
          <a:xfrm>
            <a:off x="690361" y="648620"/>
            <a:ext cx="589650" cy="6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F4C197-2B43-48BA-BB89-FF72AC4B4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5" t="25542" r="41203" b="14338"/>
          <a:stretch/>
        </p:blipFill>
        <p:spPr>
          <a:xfrm>
            <a:off x="3670852" y="794067"/>
            <a:ext cx="589650" cy="7816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C6191C-0100-4F03-8303-1EC0DF74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300" y="794067"/>
            <a:ext cx="339955" cy="492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E84F7-8BF6-482C-8619-44B39F94A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90" y="1509391"/>
            <a:ext cx="840927" cy="926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298AA-39B6-4BD2-BAEB-2B25FCD7D8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619" t="20825" r="25910" b="18812"/>
          <a:stretch/>
        </p:blipFill>
        <p:spPr>
          <a:xfrm>
            <a:off x="2577430" y="1370434"/>
            <a:ext cx="826859" cy="866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665552-9C77-4425-87BD-810281359D41}"/>
              </a:ext>
            </a:extLst>
          </p:cNvPr>
          <p:cNvSpPr txBox="1"/>
          <p:nvPr/>
        </p:nvSpPr>
        <p:spPr>
          <a:xfrm>
            <a:off x="510139" y="2436366"/>
            <a:ext cx="13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300E1-35A0-425B-81EA-8E017A0D768D}"/>
              </a:ext>
            </a:extLst>
          </p:cNvPr>
          <p:cNvSpPr txBox="1"/>
          <p:nvPr/>
        </p:nvSpPr>
        <p:spPr>
          <a:xfrm>
            <a:off x="2521255" y="2329314"/>
            <a:ext cx="109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Dorsi-flexion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5DF38-6D40-465D-AAAD-4FCC91689B60}"/>
              </a:ext>
            </a:extLst>
          </p:cNvPr>
          <p:cNvSpPr txBox="1"/>
          <p:nvPr/>
        </p:nvSpPr>
        <p:spPr>
          <a:xfrm>
            <a:off x="3404288" y="1617039"/>
            <a:ext cx="116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adduction</a:t>
            </a:r>
          </a:p>
        </p:txBody>
      </p:sp>
    </p:spTree>
    <p:extLst>
      <p:ext uri="{BB962C8B-B14F-4D97-AF65-F5344CB8AC3E}">
        <p14:creationId xmlns:p14="http://schemas.microsoft.com/office/powerpoint/2010/main" val="6613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7B73-E400-4B16-98C4-44F79687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02475"/>
          </a:xfrm>
        </p:spPr>
        <p:txBody>
          <a:bodyPr>
            <a:noAutofit/>
          </a:bodyPr>
          <a:lstStyle/>
          <a:p>
            <a:r>
              <a:rPr lang="en-GB" sz="4800" b="1" u="sng" dirty="0" smtClean="0"/>
              <a:t>Team Sweet’s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Exam </a:t>
            </a:r>
            <a:r>
              <a:rPr lang="en-GB" dirty="0"/>
              <a:t>league table: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CB32CE-8B50-42EA-9C21-0E58A57C5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075480"/>
              </p:ext>
            </p:extLst>
          </p:nvPr>
        </p:nvGraphicFramePr>
        <p:xfrm>
          <a:off x="5651767" y="5373349"/>
          <a:ext cx="3352683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16">
                  <a:extLst>
                    <a:ext uri="{9D8B030D-6E8A-4147-A177-3AD203B41FA5}">
                      <a16:colId xmlns:a16="http://schemas.microsoft.com/office/drawing/2014/main" val="753680161"/>
                    </a:ext>
                  </a:extLst>
                </a:gridCol>
                <a:gridCol w="2022967">
                  <a:extLst>
                    <a:ext uri="{9D8B030D-6E8A-4147-A177-3AD203B41FA5}">
                      <a16:colId xmlns:a16="http://schemas.microsoft.com/office/drawing/2014/main" val="2341863999"/>
                    </a:ext>
                  </a:extLst>
                </a:gridCol>
              </a:tblGrid>
              <a:tr h="230172">
                <a:tc>
                  <a:txBody>
                    <a:bodyPr/>
                    <a:lstStyle/>
                    <a:p>
                      <a:r>
                        <a:rPr lang="en-GB" sz="1050" dirty="0"/>
                        <a:t>Position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Learner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208454"/>
                  </a:ext>
                </a:extLst>
              </a:tr>
              <a:tr h="376289">
                <a:tc>
                  <a:txBody>
                    <a:bodyPr/>
                    <a:lstStyle/>
                    <a:p>
                      <a:r>
                        <a:rPr lang="en-GB" sz="2000" dirty="0"/>
                        <a:t>1</a:t>
                      </a:r>
                      <a:r>
                        <a:rPr lang="en-GB" sz="2000" baseline="30000" dirty="0"/>
                        <a:t>st</a:t>
                      </a:r>
                      <a:r>
                        <a:rPr lang="en-GB" sz="20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Clarke  (34)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789639"/>
                  </a:ext>
                </a:extLst>
              </a:tr>
              <a:tr h="376289">
                <a:tc>
                  <a:txBody>
                    <a:bodyPr/>
                    <a:lstStyle/>
                    <a:p>
                      <a:r>
                        <a:rPr lang="en-GB" sz="2000" dirty="0"/>
                        <a:t>2</a:t>
                      </a:r>
                      <a:r>
                        <a:rPr lang="en-GB" sz="2000" baseline="30000" dirty="0"/>
                        <a:t>nd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Abi (31)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578901"/>
                  </a:ext>
                </a:extLst>
              </a:tr>
              <a:tr h="376289">
                <a:tc>
                  <a:txBody>
                    <a:bodyPr/>
                    <a:lstStyle/>
                    <a:p>
                      <a:r>
                        <a:rPr lang="en-GB" sz="2000" dirty="0"/>
                        <a:t>3</a:t>
                      </a:r>
                      <a:r>
                        <a:rPr lang="en-GB" sz="2000" baseline="30000" dirty="0"/>
                        <a:t>rd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Lewis (24)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048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CB32CE-8B50-42EA-9C21-0E58A57C53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114107"/>
              </p:ext>
            </p:extLst>
          </p:nvPr>
        </p:nvGraphicFramePr>
        <p:xfrm>
          <a:off x="307009" y="1848842"/>
          <a:ext cx="5261027" cy="42439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977">
                  <a:extLst>
                    <a:ext uri="{9D8B030D-6E8A-4147-A177-3AD203B41FA5}">
                      <a16:colId xmlns:a16="http://schemas.microsoft.com/office/drawing/2014/main" val="753680161"/>
                    </a:ext>
                  </a:extLst>
                </a:gridCol>
                <a:gridCol w="4309050">
                  <a:extLst>
                    <a:ext uri="{9D8B030D-6E8A-4147-A177-3AD203B41FA5}">
                      <a16:colId xmlns:a16="http://schemas.microsoft.com/office/drawing/2014/main" val="2341863999"/>
                    </a:ext>
                  </a:extLst>
                </a:gridCol>
              </a:tblGrid>
              <a:tr h="38918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Position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Learner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208454"/>
                  </a:ext>
                </a:extLst>
              </a:tr>
              <a:tr h="715964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  <a:r>
                        <a:rPr lang="en-GB" sz="2800" baseline="30000" dirty="0"/>
                        <a:t>st</a:t>
                      </a:r>
                      <a:r>
                        <a:rPr lang="en-GB" sz="28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Tahir</a:t>
                      </a:r>
                      <a:r>
                        <a:rPr lang="en-GB" sz="2800" dirty="0" smtClean="0"/>
                        <a:t> </a:t>
                      </a:r>
                      <a:r>
                        <a:rPr lang="en-GB" sz="2800" dirty="0" err="1" smtClean="0"/>
                        <a:t>Zada</a:t>
                      </a:r>
                      <a:r>
                        <a:rPr lang="en-GB" sz="2800" dirty="0" smtClean="0"/>
                        <a:t> (36)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789639"/>
                  </a:ext>
                </a:extLst>
              </a:tr>
              <a:tr h="715964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  <a:r>
                        <a:rPr lang="en-GB" sz="2800" baseline="30000" dirty="0"/>
                        <a:t>nd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Jasmin</a:t>
                      </a:r>
                      <a:r>
                        <a:rPr lang="en-GB" sz="2800" baseline="0" dirty="0" smtClean="0"/>
                        <a:t> </a:t>
                      </a:r>
                      <a:r>
                        <a:rPr lang="en-GB" sz="2800" baseline="0" dirty="0" err="1" smtClean="0"/>
                        <a:t>Celaj</a:t>
                      </a:r>
                      <a:r>
                        <a:rPr lang="en-GB" sz="2800" dirty="0" smtClean="0"/>
                        <a:t> (33)</a:t>
                      </a:r>
                    </a:p>
                    <a:p>
                      <a:r>
                        <a:rPr lang="en-GB" sz="2800" dirty="0" smtClean="0"/>
                        <a:t>Mohammad </a:t>
                      </a:r>
                      <a:r>
                        <a:rPr lang="en-GB" sz="2800" dirty="0" err="1" smtClean="0"/>
                        <a:t>Annas</a:t>
                      </a:r>
                      <a:r>
                        <a:rPr lang="en-GB" sz="2800" dirty="0" smtClean="0"/>
                        <a:t> (33)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578901"/>
                  </a:ext>
                </a:extLst>
              </a:tr>
              <a:tr h="715964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  <a:r>
                        <a:rPr lang="en-GB" sz="2800" baseline="30000" dirty="0"/>
                        <a:t>rd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Dally </a:t>
                      </a:r>
                      <a:r>
                        <a:rPr lang="en-GB" sz="2800" dirty="0" err="1" smtClean="0"/>
                        <a:t>Samra</a:t>
                      </a:r>
                      <a:r>
                        <a:rPr lang="en-GB" sz="2800" dirty="0" smtClean="0"/>
                        <a:t> (31) </a:t>
                      </a:r>
                    </a:p>
                    <a:p>
                      <a:pPr algn="ctr"/>
                      <a:r>
                        <a:rPr lang="en-GB" sz="1600" dirty="0" smtClean="0"/>
                        <a:t>FYI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L</a:t>
                      </a:r>
                      <a:r>
                        <a:rPr lang="en-GB" sz="1600" dirty="0" err="1" smtClean="0"/>
                        <a:t>ornie</a:t>
                      </a:r>
                      <a:r>
                        <a:rPr lang="en-GB" sz="1600" baseline="0" dirty="0" smtClean="0"/>
                        <a:t> got 34 ;-)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0482"/>
                  </a:ext>
                </a:extLst>
              </a:tr>
              <a:tr h="715964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</a:t>
                      </a:r>
                      <a:r>
                        <a:rPr lang="en-GB" sz="2800" baseline="30000" dirty="0" smtClean="0"/>
                        <a:t>th</a:t>
                      </a:r>
                      <a:r>
                        <a:rPr lang="en-GB" sz="2800" dirty="0" smtClean="0"/>
                        <a:t> 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Izzy</a:t>
                      </a:r>
                      <a:r>
                        <a:rPr lang="en-GB" sz="2800" dirty="0" smtClean="0"/>
                        <a:t> Pearson (29)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964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</a:t>
                      </a:r>
                      <a:r>
                        <a:rPr lang="en-GB" sz="2800" baseline="30000" dirty="0" smtClean="0"/>
                        <a:t>th</a:t>
                      </a:r>
                      <a:r>
                        <a:rPr lang="en-GB" sz="2800" dirty="0" smtClean="0"/>
                        <a:t> 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Ruben Wilkinson (28)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 descr="race-winner-vector-clip-art_csp305196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4"/>
          <a:stretch/>
        </p:blipFill>
        <p:spPr>
          <a:xfrm>
            <a:off x="5623856" y="1857235"/>
            <a:ext cx="3377105" cy="2776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6010" y="4968605"/>
            <a:ext cx="221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 </a:t>
            </a:r>
            <a:r>
              <a:rPr lang="en-US" dirty="0" err="1" smtClean="0"/>
              <a:t>Curlett’s</a:t>
            </a:r>
            <a:r>
              <a:rPr lang="en-US" dirty="0" smtClean="0"/>
              <a:t> group…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71B321-173D-49D4-BEC6-759C681BB5EA}"/>
              </a:ext>
            </a:extLst>
          </p:cNvPr>
          <p:cNvSpPr txBox="1"/>
          <p:nvPr/>
        </p:nvSpPr>
        <p:spPr>
          <a:xfrm>
            <a:off x="5168766" y="16362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Monday 4</a:t>
            </a:r>
            <a:r>
              <a:rPr lang="en-GB" u="sng" baseline="30000" dirty="0"/>
              <a:t>th</a:t>
            </a:r>
            <a:r>
              <a:rPr lang="en-GB" u="sng" dirty="0"/>
              <a:t> November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D5102-9579-45F1-8141-86A036011F7B}"/>
              </a:ext>
            </a:extLst>
          </p:cNvPr>
          <p:cNvSpPr txBox="1"/>
          <p:nvPr/>
        </p:nvSpPr>
        <p:spPr>
          <a:xfrm>
            <a:off x="1896177" y="760396"/>
            <a:ext cx="5255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rgbClr val="00B050"/>
                </a:solidFill>
              </a:rPr>
              <a:t>Green for </a:t>
            </a:r>
            <a:r>
              <a:rPr lang="en-GB" sz="4800" b="1" u="sng" dirty="0">
                <a:solidFill>
                  <a:srgbClr val="00B050"/>
                </a:solidFill>
              </a:rPr>
              <a:t>Growth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98D850D-CE34-4C8A-9C3B-41A053077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347026"/>
              </p:ext>
            </p:extLst>
          </p:nvPr>
        </p:nvGraphicFramePr>
        <p:xfrm>
          <a:off x="259882" y="1772489"/>
          <a:ext cx="8701238" cy="1757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301">
                  <a:extLst>
                    <a:ext uri="{9D8B030D-6E8A-4147-A177-3AD203B41FA5}">
                      <a16:colId xmlns:a16="http://schemas.microsoft.com/office/drawing/2014/main" val="1612702921"/>
                    </a:ext>
                  </a:extLst>
                </a:gridCol>
                <a:gridCol w="4495937">
                  <a:extLst>
                    <a:ext uri="{9D8B030D-6E8A-4147-A177-3AD203B41FA5}">
                      <a16:colId xmlns:a16="http://schemas.microsoft.com/office/drawing/2014/main" val="3776280931"/>
                    </a:ext>
                  </a:extLst>
                </a:gridCol>
              </a:tblGrid>
              <a:tr h="75192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Good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Outstanding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784814"/>
                  </a:ext>
                </a:extLst>
              </a:tr>
              <a:tr h="907585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Will be able to identify</a:t>
                      </a:r>
                      <a:r>
                        <a:rPr lang="en-GB" sz="2000" baseline="0" dirty="0" smtClean="0"/>
                        <a:t> areas of development and  with some support work towards recapping the learning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Will be able to identify</a:t>
                      </a:r>
                      <a:r>
                        <a:rPr lang="en-GB" sz="2000" baseline="0" dirty="0" smtClean="0"/>
                        <a:t> areas of development and independently  work towards recapping the learning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6097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566749-00F1-49CB-AD16-7AA9A64E10D7}"/>
              </a:ext>
            </a:extLst>
          </p:cNvPr>
          <p:cNvSpPr txBox="1"/>
          <p:nvPr/>
        </p:nvSpPr>
        <p:spPr>
          <a:xfrm rot="10800000" flipV="1">
            <a:off x="587141" y="4702891"/>
            <a:ext cx="797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Task: complete your individual feedback in your books in </a:t>
            </a:r>
            <a:r>
              <a:rPr lang="en-GB" sz="3200" b="1" dirty="0">
                <a:solidFill>
                  <a:srgbClr val="00B050"/>
                </a:solidFill>
              </a:rPr>
              <a:t>GREEN </a:t>
            </a:r>
            <a:r>
              <a:rPr lang="en-GB" sz="3200" dirty="0"/>
              <a:t>pen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47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09 at 18.1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5" y="100276"/>
            <a:ext cx="3353142" cy="2524797"/>
          </a:xfrm>
          <a:prstGeom prst="rect">
            <a:avLst/>
          </a:prstGeom>
          <a:ln w="19050" cmpd="sng">
            <a:solidFill>
              <a:schemeClr val="accent5"/>
            </a:solidFill>
          </a:ln>
        </p:spPr>
      </p:pic>
      <p:pic>
        <p:nvPicPr>
          <p:cNvPr id="5" name="Picture 4" descr="Screen Shot 2019-11-09 at 18.22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50" y="77381"/>
            <a:ext cx="3838803" cy="298107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 descr="Screen Shot 2019-11-09 at 18.22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51" y="3841410"/>
            <a:ext cx="3838802" cy="2892673"/>
          </a:xfrm>
          <a:prstGeom prst="rect">
            <a:avLst/>
          </a:prstGeom>
          <a:ln w="38100" cmpd="sng">
            <a:solidFill>
              <a:schemeClr val="accent3"/>
            </a:solidFill>
          </a:ln>
        </p:spPr>
      </p:pic>
      <p:pic>
        <p:nvPicPr>
          <p:cNvPr id="7" name="Picture 6" descr="Screen Shot 2019-11-09 at 18.22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9" y="2675920"/>
            <a:ext cx="3479790" cy="1752352"/>
          </a:xfrm>
          <a:prstGeom prst="rect">
            <a:avLst/>
          </a:prstGeom>
          <a:ln w="28575" cmpd="sng">
            <a:solidFill>
              <a:schemeClr val="accent4"/>
            </a:solidFill>
          </a:ln>
        </p:spPr>
      </p:pic>
      <p:pic>
        <p:nvPicPr>
          <p:cNvPr id="8" name="Picture 7" descr="Screen Shot 2019-11-09 at 18.22.3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519"/>
            <a:ext cx="3066351" cy="22854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Picture 8" descr="Screen Shot 2019-11-09 at 18.22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4" b="59090"/>
          <a:stretch/>
        </p:blipFill>
        <p:spPr>
          <a:xfrm>
            <a:off x="3819969" y="1858747"/>
            <a:ext cx="1221133" cy="138884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0" name="Picture 9" descr="Screen Shot 2019-11-09 at 18.22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6" t="71536" r="33438" b="1"/>
          <a:stretch/>
        </p:blipFill>
        <p:spPr>
          <a:xfrm>
            <a:off x="5132885" y="3002532"/>
            <a:ext cx="1073601" cy="78295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1" name="Picture 10" descr="Screen Shot 2019-11-09 at 18.22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0" r="70484"/>
          <a:stretch/>
        </p:blipFill>
        <p:spPr>
          <a:xfrm>
            <a:off x="3863615" y="3394010"/>
            <a:ext cx="1073601" cy="135280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2" name="Picture 11" descr="Screen Shot 2019-11-09 at 18.22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7" t="50000" b="820"/>
          <a:stretch/>
        </p:blipFill>
        <p:spPr>
          <a:xfrm>
            <a:off x="4077068" y="5505196"/>
            <a:ext cx="964034" cy="135280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3" name="Picture 12" descr="Screen Shot 2019-11-09 at 18.22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2" t="1" b="68748"/>
          <a:stretch/>
        </p:blipFill>
        <p:spPr>
          <a:xfrm>
            <a:off x="3150782" y="4886220"/>
            <a:ext cx="855468" cy="85963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4" name="Picture 13" descr="Screen Shot 2019-11-09 at 18.22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r="26900" b="33697"/>
          <a:stretch/>
        </p:blipFill>
        <p:spPr>
          <a:xfrm>
            <a:off x="3645629" y="100276"/>
            <a:ext cx="1395473" cy="1560611"/>
          </a:xfrm>
          <a:prstGeom prst="rect">
            <a:avLst/>
          </a:prstGeom>
          <a:ln w="57150" cmpd="sng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2079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1910</Words>
  <Application>Microsoft Office PowerPoint</Application>
  <PresentationFormat>On-screen Show (4:3)</PresentationFormat>
  <Paragraphs>275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MS PGothic</vt:lpstr>
      <vt:lpstr>MS PGothic</vt:lpstr>
      <vt:lpstr>Arial</vt:lpstr>
      <vt:lpstr>Calibri</vt:lpstr>
      <vt:lpstr>Calibri Light</vt:lpstr>
      <vt:lpstr>Comic Sans MS</vt:lpstr>
      <vt:lpstr>Helvetica Neue</vt:lpstr>
      <vt:lpstr>ReithSans</vt:lpstr>
      <vt:lpstr>Times New Roman</vt:lpstr>
      <vt:lpstr>Verdana</vt:lpstr>
      <vt:lpstr>Office Theme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Sweet’s  Exam league table: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 Sheet! Pivot Joint</vt:lpstr>
      <vt:lpstr>Fact Sheet! Hinge Joint</vt:lpstr>
      <vt:lpstr>Fact Sheet! The Condyloid Joint </vt:lpstr>
      <vt:lpstr>Fact Sheet! Ball and Socket</vt:lpstr>
      <vt:lpstr>Classification and characteristics of muscle types: </vt:lpstr>
      <vt:lpstr>Classification and characteristics of muscle types: </vt:lpstr>
      <vt:lpstr>Classification and characteristics of muscle types: 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Roe</dc:creator>
  <cp:lastModifiedBy>Rebecca Sweet</cp:lastModifiedBy>
  <cp:revision>49</cp:revision>
  <cp:lastPrinted>2019-11-11T07:38:10Z</cp:lastPrinted>
  <dcterms:created xsi:type="dcterms:W3CDTF">2019-10-14T09:11:41Z</dcterms:created>
  <dcterms:modified xsi:type="dcterms:W3CDTF">2019-11-11T08:03:45Z</dcterms:modified>
</cp:coreProperties>
</file>