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dirty="0"/>
            <a:t>Explain how the media can have a detrimental effect on individuals</a:t>
          </a:r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9D270672-A924-4484-98F1-026109417396}">
      <dgm:prSet phldrT="[Text]" phldr="1"/>
      <dgm:spPr/>
      <dgm:t>
        <a:bodyPr/>
        <a:lstStyle/>
        <a:p>
          <a:endParaRPr lang="en-US" dirty="0"/>
        </a:p>
      </dgm:t>
    </dgm:pt>
    <dgm:pt modelId="{36764727-5F6F-4805-AE31-FA9AF0C79CCE}" type="parTrans" cxnId="{9D35B9CD-C9DB-43EC-94BC-F24F692CFE37}">
      <dgm:prSet/>
      <dgm:spPr/>
      <dgm:t>
        <a:bodyPr/>
        <a:lstStyle/>
        <a:p>
          <a:endParaRPr lang="en-US"/>
        </a:p>
      </dgm:t>
    </dgm:pt>
    <dgm:pt modelId="{679DB20C-9391-402D-B927-DD0175984915}" type="sibTrans" cxnId="{9D35B9CD-C9DB-43EC-94BC-F24F692CFE37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Explore the relevance of a royal family in modern society</a:t>
          </a:r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C87E7549-25F8-469B-9BAB-916097323D17}">
      <dgm:prSet phldrT="[Text]" phldr="1"/>
      <dgm:spPr/>
      <dgm:t>
        <a:bodyPr/>
        <a:lstStyle/>
        <a:p>
          <a:endParaRPr lang="en-US" dirty="0"/>
        </a:p>
      </dgm:t>
    </dgm:pt>
    <dgm:pt modelId="{F8511CEB-E6AF-4921-A908-3DA81A7DDDEA}" type="parTrans" cxnId="{C7390A6C-7DF0-4251-B253-76472CA5214F}">
      <dgm:prSet/>
      <dgm:spPr/>
      <dgm:t>
        <a:bodyPr/>
        <a:lstStyle/>
        <a:p>
          <a:endParaRPr lang="en-US"/>
        </a:p>
      </dgm:t>
    </dgm:pt>
    <dgm:pt modelId="{3BE71934-9A03-4E8A-8C0E-952354410596}" type="sibTrans" cxnId="{C7390A6C-7DF0-4251-B253-76472CA5214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Consider the benefits and drawbacks </a:t>
          </a:r>
          <a:r>
            <a:rPr lang="en-US"/>
            <a:t>of the </a:t>
          </a:r>
          <a:r>
            <a:rPr lang="en-US" dirty="0"/>
            <a:t>British royal family.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FC354D39-0B1C-4C9C-815B-BDD1B5746EDD}" type="pres">
      <dgm:prSet presAssocID="{A874258E-0180-4C4D-B3B6-E8B606BE48C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A1397636-07B2-45DD-862D-1729CB8ECB22}" type="pres">
      <dgm:prSet presAssocID="{22517444-2D09-47E7-A055-E000D4AA66C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1DA33B00-A718-49FD-8285-09359C7AC89A}" type="presOf" srcId="{F1F12898-0B5C-4FD2-98FF-93072E5B6F53}" destId="{8E560D77-881C-48D9-A944-AFEF62A0C9A3}" srcOrd="0" destOrd="0" presId="urn:microsoft.com/office/officeart/2005/8/layout/StepDownProcess"/>
    <dgm:cxn modelId="{3E8A0204-8B7D-414B-A14C-B38BC231C62C}" type="presOf" srcId="{22517444-2D09-47E7-A055-E000D4AA66C4}" destId="{75ADDAB6-EDD0-4D47-92F7-73ABB7ECBDE5}" srcOrd="0" destOrd="0" presId="urn:microsoft.com/office/officeart/2005/8/layout/StepDownProcess"/>
    <dgm:cxn modelId="{63CEAD08-238C-42A7-BEFC-9681446B66BD}" type="presOf" srcId="{A874258E-0180-4C4D-B3B6-E8B606BE48CE}" destId="{064F6A4E-6649-41FE-9F7E-0FD591E20CEC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7AEFD847-DA65-4B77-AF2F-35F31C349F33}" type="presOf" srcId="{C87E7549-25F8-469B-9BAB-916097323D17}" destId="{A1397636-07B2-45DD-862D-1729CB8ECB22}" srcOrd="0" destOrd="0" presId="urn:microsoft.com/office/officeart/2005/8/layout/StepDownProcess"/>
    <dgm:cxn modelId="{C7390A6C-7DF0-4251-B253-76472CA5214F}" srcId="{22517444-2D09-47E7-A055-E000D4AA66C4}" destId="{C87E7549-25F8-469B-9BAB-916097323D17}" srcOrd="0" destOrd="0" parTransId="{F8511CEB-E6AF-4921-A908-3DA81A7DDDEA}" sibTransId="{3BE71934-9A03-4E8A-8C0E-952354410596}"/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07CEBF4F-222C-4647-9D7F-DCC2E815AF64}" type="presOf" srcId="{9D270672-A924-4484-98F1-026109417396}" destId="{FC354D39-0B1C-4C9C-815B-BDD1B5746EDD}" srcOrd="0" destOrd="0" presId="urn:microsoft.com/office/officeart/2005/8/layout/StepDownProcess"/>
    <dgm:cxn modelId="{9D35B9CD-C9DB-43EC-94BC-F24F692CFE37}" srcId="{A874258E-0180-4C4D-B3B6-E8B606BE48CE}" destId="{9D270672-A924-4484-98F1-026109417396}" srcOrd="0" destOrd="0" parTransId="{36764727-5F6F-4805-AE31-FA9AF0C79CCE}" sibTransId="{679DB20C-9391-402D-B927-DD0175984915}"/>
    <dgm:cxn modelId="{9E77FDDE-20F8-4F55-9D31-4FEE12F10032}" type="presOf" srcId="{878BC6BE-3918-47A7-8113-C40F0AB83A04}" destId="{698908F5-3661-4634-AA51-972239BC2BDF}" srcOrd="0" destOrd="0" presId="urn:microsoft.com/office/officeart/2005/8/layout/StepDownProcess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D37B0DF2-7AB2-4DE7-AF77-EDE9F784E75E}" type="presParOf" srcId="{8E560D77-881C-48D9-A944-AFEF62A0C9A3}" destId="{CB6E480D-8366-46C7-900A-894EEBA8D426}" srcOrd="0" destOrd="0" presId="urn:microsoft.com/office/officeart/2005/8/layout/StepDownProcess"/>
    <dgm:cxn modelId="{54CFA011-E37E-4822-8CEF-0FFA05767A21}" type="presParOf" srcId="{CB6E480D-8366-46C7-900A-894EEBA8D426}" destId="{0E04D851-F15F-4343-A7E3-BCACA13F098E}" srcOrd="0" destOrd="0" presId="urn:microsoft.com/office/officeart/2005/8/layout/StepDownProcess"/>
    <dgm:cxn modelId="{EB4237A9-E10B-4508-9219-63DC663F087A}" type="presParOf" srcId="{CB6E480D-8366-46C7-900A-894EEBA8D426}" destId="{064F6A4E-6649-41FE-9F7E-0FD591E20CEC}" srcOrd="1" destOrd="0" presId="urn:microsoft.com/office/officeart/2005/8/layout/StepDownProcess"/>
    <dgm:cxn modelId="{91BF88F0-E117-4302-AB30-77D754B878D1}" type="presParOf" srcId="{CB6E480D-8366-46C7-900A-894EEBA8D426}" destId="{FC354D39-0B1C-4C9C-815B-BDD1B5746EDD}" srcOrd="2" destOrd="0" presId="urn:microsoft.com/office/officeart/2005/8/layout/StepDownProcess"/>
    <dgm:cxn modelId="{593A7AEB-723D-4C83-A12E-C78632C2357D}" type="presParOf" srcId="{8E560D77-881C-48D9-A944-AFEF62A0C9A3}" destId="{C4D3C406-86E7-44BC-BE20-165A5F4935B6}" srcOrd="1" destOrd="0" presId="urn:microsoft.com/office/officeart/2005/8/layout/StepDownProcess"/>
    <dgm:cxn modelId="{B64F4B19-9FCF-4E35-A0AE-DAA9AE901C85}" type="presParOf" srcId="{8E560D77-881C-48D9-A944-AFEF62A0C9A3}" destId="{535545DE-5AEF-45FF-8459-FBF0897EEAAD}" srcOrd="2" destOrd="0" presId="urn:microsoft.com/office/officeart/2005/8/layout/StepDownProcess"/>
    <dgm:cxn modelId="{85D9446F-DEA0-4FAA-8ED6-6B1928FFEAFF}" type="presParOf" srcId="{535545DE-5AEF-45FF-8459-FBF0897EEAAD}" destId="{D068FED9-96D5-4E7C-B483-072463F4641C}" srcOrd="0" destOrd="0" presId="urn:microsoft.com/office/officeart/2005/8/layout/StepDownProcess"/>
    <dgm:cxn modelId="{0BDFBC45-6CFC-42A7-8F95-44F67CF29C91}" type="presParOf" srcId="{535545DE-5AEF-45FF-8459-FBF0897EEAAD}" destId="{75ADDAB6-EDD0-4D47-92F7-73ABB7ECBDE5}" srcOrd="1" destOrd="0" presId="urn:microsoft.com/office/officeart/2005/8/layout/StepDownProcess"/>
    <dgm:cxn modelId="{ABA3C92A-2CB5-4585-AE63-A1FEE27906AE}" type="presParOf" srcId="{535545DE-5AEF-45FF-8459-FBF0897EEAAD}" destId="{A1397636-07B2-45DD-862D-1729CB8ECB22}" srcOrd="2" destOrd="0" presId="urn:microsoft.com/office/officeart/2005/8/layout/StepDownProcess"/>
    <dgm:cxn modelId="{FB764B4A-2618-4D3A-BD7D-3A8231274D57}" type="presParOf" srcId="{8E560D77-881C-48D9-A944-AFEF62A0C9A3}" destId="{4E43E776-3E48-49E9-BF5C-79389676F3E5}" srcOrd="3" destOrd="0" presId="urn:microsoft.com/office/officeart/2005/8/layout/StepDownProcess"/>
    <dgm:cxn modelId="{224F81C6-EAB2-4C41-BC1E-F3A4C7E369AC}" type="presParOf" srcId="{8E560D77-881C-48D9-A944-AFEF62A0C9A3}" destId="{CB5C0B21-74CD-4125-813D-855B13126507}" srcOrd="4" destOrd="0" presId="urn:microsoft.com/office/officeart/2005/8/layout/StepDownProcess"/>
    <dgm:cxn modelId="{1CC142C8-A778-416C-8F3F-D3A01F46B489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3314401" y="1301474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3009445" y="25521"/>
          <a:ext cx="1937677" cy="1356311"/>
        </a:xfrm>
        <a:prstGeom prst="roundRect">
          <a:avLst>
            <a:gd name="adj" fmla="val 16670"/>
          </a:avLst>
        </a:prstGeom>
        <a:solidFill>
          <a:srgbClr val="FF0000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Explain how the media can have a detrimental effect on individuals</a:t>
          </a:r>
        </a:p>
      </dsp:txBody>
      <dsp:txXfrm>
        <a:off x="3075667" y="91743"/>
        <a:ext cx="1805233" cy="1223867"/>
      </dsp:txXfrm>
    </dsp:sp>
    <dsp:sp modelId="{FC354D39-0B1C-4C9C-815B-BDD1B5746EDD}">
      <dsp:nvSpPr>
        <dsp:cNvPr id="0" name=""/>
        <dsp:cNvSpPr/>
      </dsp:nvSpPr>
      <dsp:spPr>
        <a:xfrm>
          <a:off x="4947123" y="154876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4947123" y="154876"/>
        <a:ext cx="1409282" cy="1096230"/>
      </dsp:txXfrm>
    </dsp:sp>
    <dsp:sp modelId="{D068FED9-96D5-4E7C-B483-072463F4641C}">
      <dsp:nvSpPr>
        <dsp:cNvPr id="0" name=""/>
        <dsp:cNvSpPr/>
      </dsp:nvSpPr>
      <dsp:spPr>
        <a:xfrm rot="5400000">
          <a:off x="4920942" y="2825060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4615986" y="1549106"/>
          <a:ext cx="1937677" cy="1356311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Explore the relevance of a royal family in modern society</a:t>
          </a:r>
        </a:p>
      </dsp:txBody>
      <dsp:txXfrm>
        <a:off x="4682208" y="1615328"/>
        <a:ext cx="1805233" cy="1223867"/>
      </dsp:txXfrm>
    </dsp:sp>
    <dsp:sp modelId="{A1397636-07B2-45DD-862D-1729CB8ECB22}">
      <dsp:nvSpPr>
        <dsp:cNvPr id="0" name=""/>
        <dsp:cNvSpPr/>
      </dsp:nvSpPr>
      <dsp:spPr>
        <a:xfrm>
          <a:off x="6553663" y="1678461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6553663" y="1678461"/>
        <a:ext cx="1409282" cy="1096230"/>
      </dsp:txXfrm>
    </dsp:sp>
    <dsp:sp modelId="{698908F5-3661-4634-AA51-972239BC2BDF}">
      <dsp:nvSpPr>
        <dsp:cNvPr id="0" name=""/>
        <dsp:cNvSpPr/>
      </dsp:nvSpPr>
      <dsp:spPr>
        <a:xfrm>
          <a:off x="6222526" y="3072692"/>
          <a:ext cx="1937677" cy="1356311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Consider the benefits and drawbacks </a:t>
          </a:r>
          <a:r>
            <a:rPr lang="en-US" sz="1700" kern="1200"/>
            <a:t>of the </a:t>
          </a:r>
          <a:r>
            <a:rPr lang="en-US" sz="1700" kern="1200" dirty="0"/>
            <a:t>British royal family.</a:t>
          </a:r>
        </a:p>
      </dsp:txBody>
      <dsp:txXfrm>
        <a:off x="6288748" y="3138914"/>
        <a:ext cx="1805233" cy="1223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DCEEF-2D66-49DE-AE64-5AC95DD8FCF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CD2FD-154D-494B-BC23-97DA9B41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D0A38-781F-414F-BD2C-FA8AAE07957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1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7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6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9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7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9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0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8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E766-3447-4360-A468-1258F844282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4A01-86D7-4FAE-9DF2-83E0FDF51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0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v846OCBQ8" TargetMode="External"/><Relationship Id="rId2" Type="http://schemas.openxmlformats.org/officeDocument/2006/relationships/hyperlink" Target="https://www.youtube.com/watch?v=bhyYgnhhKFw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03B7-F263-41E2-89D3-1F7484E3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DNA: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2A978B-155D-46CC-B4E7-9FFA175A0B70}"/>
              </a:ext>
            </a:extLst>
          </p:cNvPr>
          <p:cNvSpPr/>
          <p:nvPr/>
        </p:nvSpPr>
        <p:spPr>
          <a:xfrm>
            <a:off x="2246196" y="1244906"/>
            <a:ext cx="7513982" cy="40762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7030A0"/>
                </a:solidFill>
              </a:rPr>
              <a:t>It is still important to have a royal family in modern society.</a:t>
            </a:r>
            <a:endParaRPr lang="en-GB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How far do you agree with the statement above and why?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1. </a:t>
            </a:r>
          </a:p>
          <a:p>
            <a:r>
              <a:rPr lang="en-GB" dirty="0">
                <a:solidFill>
                  <a:srgbClr val="7030A0"/>
                </a:solidFill>
              </a:rPr>
              <a:t>2. </a:t>
            </a:r>
          </a:p>
          <a:p>
            <a:r>
              <a:rPr lang="en-GB" dirty="0">
                <a:solidFill>
                  <a:srgbClr val="7030A0"/>
                </a:solidFill>
              </a:rPr>
              <a:t>3. 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95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EFD8-6F4C-4F12-9FAA-5D0B5137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opinions…….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173C-A076-41DD-BEF7-FBE121AE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The royal family is still necessary in modern society – how far do you agree with this statement now and why?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98B4C907-0FDB-4598-91D5-A0BAC1CBDF9F}"/>
              </a:ext>
            </a:extLst>
          </p:cNvPr>
          <p:cNvSpPr/>
          <p:nvPr/>
        </p:nvSpPr>
        <p:spPr>
          <a:xfrm>
            <a:off x="975360" y="3657600"/>
            <a:ext cx="2397760" cy="20726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Reason one and explanation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4E360F4D-8162-494E-8154-3E99B1990BDA}"/>
              </a:ext>
            </a:extLst>
          </p:cNvPr>
          <p:cNvSpPr/>
          <p:nvPr/>
        </p:nvSpPr>
        <p:spPr>
          <a:xfrm>
            <a:off x="4632960" y="3429000"/>
            <a:ext cx="2397760" cy="20726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Reason two and explanation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F90FAB6-6A62-48C6-BE1D-7FFEEB28803C}"/>
              </a:ext>
            </a:extLst>
          </p:cNvPr>
          <p:cNvSpPr/>
          <p:nvPr/>
        </p:nvSpPr>
        <p:spPr>
          <a:xfrm>
            <a:off x="8427720" y="3190240"/>
            <a:ext cx="2397760" cy="20726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Reason three and explanation</a:t>
            </a:r>
          </a:p>
        </p:txBody>
      </p:sp>
    </p:spTree>
    <p:extLst>
      <p:ext uri="{BB962C8B-B14F-4D97-AF65-F5344CB8AC3E}">
        <p14:creationId xmlns:p14="http://schemas.microsoft.com/office/powerpoint/2010/main" val="107156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BB8F2-E1F0-4B24-989C-0718B33F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874B-820D-41CB-824E-67715CE78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7030A0"/>
                </a:solidFill>
              </a:rPr>
              <a:t>Which reasons do people have for questioning the importance of having a royal family in modern society? </a:t>
            </a:r>
          </a:p>
          <a:p>
            <a:pPr marL="0" indent="0">
              <a:buNone/>
            </a:pPr>
            <a:endParaRPr lang="en-GB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3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629952" y="242798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Year 9: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 Transactional Writing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C1606B5-359E-44EA-8429-2D0A5A0A551B}"/>
              </a:ext>
            </a:extLst>
          </p:cNvPr>
          <p:cNvSpPr txBox="1">
            <a:spLocks/>
          </p:cNvSpPr>
          <p:nvPr/>
        </p:nvSpPr>
        <p:spPr>
          <a:xfrm>
            <a:off x="1733006" y="1670124"/>
            <a:ext cx="9144000" cy="3099740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Title: </a:t>
            </a:r>
            <a:r>
              <a:rPr lang="en-GB" sz="3500" b="1" u="sng" dirty="0">
                <a:solidFill>
                  <a:sysClr val="windowText" lastClr="000000"/>
                </a:solidFill>
              </a:rPr>
              <a:t>The Royal Family in the Modern Era</a:t>
            </a:r>
            <a:endParaRPr kumimoji="0" lang="en-GB" sz="3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Focus: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from a range of strategies to locate, retrieve and compare information</a:t>
            </a:r>
            <a:endParaRPr kumimoji="0" lang="en-GB" sz="3500" b="1" i="0" u="none" strike="noStrike" kern="1200" cap="none" spc="0" normalizeH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Progress indicators: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76543" y="4559559"/>
          <a:ext cx="6794618" cy="1668512"/>
        </p:xfrm>
        <a:graphic>
          <a:graphicData uri="http://schemas.openxmlformats.org/drawingml/2006/table">
            <a:tbl>
              <a:tblPr firstRow="1" bandRow="1"/>
              <a:tblGrid>
                <a:gridCol w="649130">
                  <a:extLst>
                    <a:ext uri="{9D8B030D-6E8A-4147-A177-3AD203B41FA5}">
                      <a16:colId xmlns:a16="http://schemas.microsoft.com/office/drawing/2014/main" val="935326277"/>
                    </a:ext>
                  </a:extLst>
                </a:gridCol>
                <a:gridCol w="2948379">
                  <a:extLst>
                    <a:ext uri="{9D8B030D-6E8A-4147-A177-3AD203B41FA5}">
                      <a16:colId xmlns:a16="http://schemas.microsoft.com/office/drawing/2014/main" val="2509799390"/>
                    </a:ext>
                  </a:extLst>
                </a:gridCol>
                <a:gridCol w="3197109">
                  <a:extLst>
                    <a:ext uri="{9D8B030D-6E8A-4147-A177-3AD203B41FA5}">
                      <a16:colId xmlns:a16="http://schemas.microsoft.com/office/drawing/2014/main" val="4286054926"/>
                    </a:ext>
                  </a:extLst>
                </a:gridCol>
              </a:tblGrid>
              <a:tr h="41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dirty="0"/>
                        <a:t>Good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dirty="0"/>
                        <a:t>Outstanding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90811"/>
                  </a:ext>
                </a:extLst>
              </a:tr>
              <a:tr h="41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91414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995126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71764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8412" y="6056334"/>
            <a:ext cx="11073008" cy="76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Assessment reminder: The paparazzi have a damaging impact on society. Write an article in which you explain your </a:t>
            </a:r>
          </a:p>
          <a:p>
            <a:r>
              <a:rPr lang="en-GB" dirty="0"/>
              <a:t>point of view on this statement. </a:t>
            </a:r>
          </a:p>
        </p:txBody>
      </p:sp>
    </p:spTree>
    <p:extLst>
      <p:ext uri="{BB962C8B-B14F-4D97-AF65-F5344CB8AC3E}">
        <p14:creationId xmlns:p14="http://schemas.microsoft.com/office/powerpoint/2010/main" val="309904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524000" y="730478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Word Consciousness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 – Please record on the back page of your exercise books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Segoe UI Semibold" panose="020B07020402040202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06320" y="2636777"/>
          <a:ext cx="7390916" cy="33455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95458">
                  <a:extLst>
                    <a:ext uri="{9D8B030D-6E8A-4147-A177-3AD203B41FA5}">
                      <a16:colId xmlns:a16="http://schemas.microsoft.com/office/drawing/2014/main" val="4050230822"/>
                    </a:ext>
                  </a:extLst>
                </a:gridCol>
                <a:gridCol w="3695458">
                  <a:extLst>
                    <a:ext uri="{9D8B030D-6E8A-4147-A177-3AD203B41FA5}">
                      <a16:colId xmlns:a16="http://schemas.microsoft.com/office/drawing/2014/main" val="1989019206"/>
                    </a:ext>
                  </a:extLst>
                </a:gridCol>
              </a:tblGrid>
              <a:tr h="718938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  <a:r>
                        <a:rPr lang="en-GB" baseline="0" dirty="0"/>
                        <a:t> and definition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Your definition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41173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Constitution (noun) </a:t>
                      </a:r>
                      <a:br>
                        <a:rPr lang="en-GB" dirty="0"/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decree, ordinance, or law.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89144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Tourism (noun) </a:t>
                      </a:r>
                      <a:r>
                        <a:rPr lang="en-GB" b="0" dirty="0"/>
                        <a:t>t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commercial organization and operation of holidays and visits to places of interest.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28328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Perpetuates (verb)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(something) continue indefinitely.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881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65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Learning Journey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116965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192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ourism">
            <a:extLst>
              <a:ext uri="{FF2B5EF4-FFF2-40B4-BE49-F238E27FC236}">
                <a16:creationId xmlns:a16="http://schemas.microsoft.com/office/drawing/2014/main" id="{BF1FEE42-456E-4791-A2F3-DE06808AC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1494848"/>
            <a:ext cx="4487636" cy="342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F1C0FF-5EAC-46AE-92E4-B0243B0DFF76}"/>
              </a:ext>
            </a:extLst>
          </p:cNvPr>
          <p:cNvSpPr/>
          <p:nvPr/>
        </p:nvSpPr>
        <p:spPr>
          <a:xfrm>
            <a:off x="6421120" y="701040"/>
            <a:ext cx="4988560" cy="4643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‘</a:t>
            </a:r>
            <a:r>
              <a:rPr lang="en-GB" sz="2400" dirty="0"/>
              <a:t>The royal family are great for the tourist industry in the United Kingdom’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What does this statement mean?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Discuss with your partner and then write in 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46159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DDA339-70CC-4FD9-B822-F2880FBF5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522" y="931862"/>
            <a:ext cx="4867275" cy="479107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FB79DC-7590-41E0-995A-20FAEDCE653E}"/>
              </a:ext>
            </a:extLst>
          </p:cNvPr>
          <p:cNvSpPr/>
          <p:nvPr/>
        </p:nvSpPr>
        <p:spPr>
          <a:xfrm>
            <a:off x="6553199" y="548641"/>
            <a:ext cx="4867275" cy="5024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We are going to read an article about the benefits and drawbacks of the United Kingdom’s Royal Family.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If there are any words you can’t define or understand, they highlight them and we’ll discuss them afterwards.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5669" y="236483"/>
            <a:ext cx="2758965" cy="695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Teacher note – copy in resources folder – lesson 21</a:t>
            </a:r>
          </a:p>
        </p:txBody>
      </p:sp>
    </p:spTree>
    <p:extLst>
      <p:ext uri="{BB962C8B-B14F-4D97-AF65-F5344CB8AC3E}">
        <p14:creationId xmlns:p14="http://schemas.microsoft.com/office/powerpoint/2010/main" val="306401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C955-2A9E-45CF-8ABC-8E962A7E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Comprehension Questions: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5AE0-4426-4F20-9092-E43C2D37C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What does a successful royal family create over the generations?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 Which type of royals generate more interest in the general public?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How is a royal family funded?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How much was the Sovereign Grant Reserve in the year 2018/2019?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Which things were funded by the Sovereign Grant in 2018/2019?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How many tourists visited the royal family’s tourist attractions in 2016?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How much money was made as a result of these tourists in 2016?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38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2266-2B01-483D-BB9B-8C1D8191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Watch the video clips below to explore peoples’ views on the royal family’s impact on the tourism industry.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B76EC-580B-449C-8C39-B94186363B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D7CA9-66D7-49D0-8D17-034142A5A9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https://www.youtube.com/watch?v=bhyYgnhhKFw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B1182-A660-40DC-87FA-72D3188E2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Against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72813-5435-4B42-B70A-EDBAC7B5C8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https://www.youtube.com/watch?v=Kav846OCBQ8</a:t>
            </a:r>
            <a:r>
              <a:rPr lang="en-GB" dirty="0"/>
              <a:t> 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88C03CCD-13D2-422D-B9B3-4499C5F1DC94}"/>
              </a:ext>
            </a:extLst>
          </p:cNvPr>
          <p:cNvSpPr/>
          <p:nvPr/>
        </p:nvSpPr>
        <p:spPr>
          <a:xfrm>
            <a:off x="2357120" y="3429000"/>
            <a:ext cx="5784532" cy="33799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Both videos are obviously at least slightly biased – can you spot any features which show you that they are biased pieces?</a:t>
            </a:r>
          </a:p>
        </p:txBody>
      </p:sp>
    </p:spTree>
    <p:extLst>
      <p:ext uri="{BB962C8B-B14F-4D97-AF65-F5344CB8AC3E}">
        <p14:creationId xmlns:p14="http://schemas.microsoft.com/office/powerpoint/2010/main" val="414029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88E6-F98F-4C4D-BBFF-302F6085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Use the article and video clips to create a comparison table of the benefits and drawbacks of a royal family: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7BD4C-3673-456D-ACEF-3E340D777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0E20F-51E3-48F1-9BD9-261CB7C720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C1BE90-04A8-44C8-AB0E-178C1F428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Potential Problems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09E36-7281-474E-94B5-69883E5A11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4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074DD5-3A54-456F-AA3F-7079B05E267E}"/>
</file>

<file path=customXml/itemProps2.xml><?xml version="1.0" encoding="utf-8"?>
<ds:datastoreItem xmlns:ds="http://schemas.openxmlformats.org/officeDocument/2006/customXml" ds:itemID="{02B6C81E-DDDA-4269-AC86-8AAF403D8670}"/>
</file>

<file path=customXml/itemProps3.xml><?xml version="1.0" encoding="utf-8"?>
<ds:datastoreItem xmlns:ds="http://schemas.openxmlformats.org/officeDocument/2006/customXml" ds:itemID="{462C611B-AAC0-4187-B4EE-1873CAB2075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Widescreen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 Light</vt:lpstr>
      <vt:lpstr>Segoe UI Semibold</vt:lpstr>
      <vt:lpstr>Times New Roman</vt:lpstr>
      <vt:lpstr>Office Theme</vt:lpstr>
      <vt:lpstr>DNA:</vt:lpstr>
      <vt:lpstr>PowerPoint Presentation</vt:lpstr>
      <vt:lpstr>PowerPoint Presentation</vt:lpstr>
      <vt:lpstr>Learning Journey</vt:lpstr>
      <vt:lpstr>PowerPoint Presentation</vt:lpstr>
      <vt:lpstr>PowerPoint Presentation</vt:lpstr>
      <vt:lpstr>Comprehension Questions: </vt:lpstr>
      <vt:lpstr>Watch the video clips below to explore peoples’ views on the royal family’s impact on the tourism industry.</vt:lpstr>
      <vt:lpstr>Use the article and video clips to create a comparison table of the benefits and drawbacks of a royal family:</vt:lpstr>
      <vt:lpstr>Your opinions…….</vt:lpstr>
      <vt:lpstr>Review Question: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DNA:</dc:title>
  <dc:creator>Ms C. Martin</dc:creator>
  <cp:lastModifiedBy>Rebecca Aston</cp:lastModifiedBy>
  <cp:revision>1</cp:revision>
  <dcterms:created xsi:type="dcterms:W3CDTF">2020-11-02T16:40:29Z</dcterms:created>
  <dcterms:modified xsi:type="dcterms:W3CDTF">2020-11-10T15:03:51Z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