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 varScale="1">
        <p:scale>
          <a:sx n="76" d="100"/>
          <a:sy n="76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16,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16, 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769152" cy="23080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b="1" u="sng" dirty="0" smtClean="0"/>
              <a:t>Principles of training </a:t>
            </a:r>
          </a:p>
          <a:p>
            <a:pPr marL="0" indent="0" algn="ctr">
              <a:buNone/>
            </a:pPr>
            <a:r>
              <a:rPr lang="en-GB" sz="4800" b="1" u="sng" dirty="0" smtClean="0"/>
              <a:t>&amp; </a:t>
            </a:r>
          </a:p>
          <a:p>
            <a:pPr marL="0" indent="0" algn="ctr">
              <a:buNone/>
            </a:pPr>
            <a:r>
              <a:rPr lang="en-GB" sz="4800" b="1" u="sng" dirty="0" smtClean="0"/>
              <a:t>Normative data </a:t>
            </a:r>
            <a:endParaRPr lang="en-GB" sz="4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2236"/>
              </p:ext>
            </p:extLst>
          </p:nvPr>
        </p:nvGraphicFramePr>
        <p:xfrm>
          <a:off x="1259632" y="4437112"/>
          <a:ext cx="6674296" cy="213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148">
                  <a:extLst>
                    <a:ext uri="{9D8B030D-6E8A-4147-A177-3AD203B41FA5}">
                      <a16:colId xmlns:a16="http://schemas.microsoft.com/office/drawing/2014/main" val="2134055948"/>
                    </a:ext>
                  </a:extLst>
                </a:gridCol>
                <a:gridCol w="3337148">
                  <a:extLst>
                    <a:ext uri="{9D8B030D-6E8A-4147-A177-3AD203B41FA5}">
                      <a16:colId xmlns:a16="http://schemas.microsoft.com/office/drawing/2014/main" val="947071005"/>
                    </a:ext>
                  </a:extLst>
                </a:gridCol>
              </a:tblGrid>
              <a:tr h="38127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Progress Indicators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62070"/>
                  </a:ext>
                </a:extLst>
              </a:tr>
              <a:tr h="53273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Good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Outstanding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007664"/>
                  </a:ext>
                </a:extLst>
              </a:tr>
              <a:tr h="1222156">
                <a:tc>
                  <a:txBody>
                    <a:bodyPr/>
                    <a:lstStyle/>
                    <a:p>
                      <a:r>
                        <a:rPr lang="en-GB" dirty="0" smtClean="0"/>
                        <a:t>Be</a:t>
                      </a:r>
                      <a:r>
                        <a:rPr lang="en-GB" baseline="0" dirty="0" smtClean="0"/>
                        <a:t> able to explain the purpose of normative data and state 4 principles of training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</a:t>
                      </a:r>
                      <a:r>
                        <a:rPr lang="en-GB" baseline="0" dirty="0" smtClean="0"/>
                        <a:t> a principle of training to  a sporting example (of it being used effectively)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726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2996952"/>
            <a:ext cx="8712968" cy="12241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DNA – On whiteboard - List and discuss what you can remember about principles of training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51" y="760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6000" b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Principles of Training</a:t>
            </a:r>
            <a:endParaRPr lang="en-GB" sz="60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1845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48912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408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workou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47" y="4797152"/>
            <a:ext cx="3577843" cy="19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nip Single Corner Rectangle 7168"/>
          <p:cNvSpPr/>
          <p:nvPr/>
        </p:nvSpPr>
        <p:spPr>
          <a:xfrm>
            <a:off x="5415901" y="4345012"/>
            <a:ext cx="3476168" cy="985807"/>
          </a:xfrm>
          <a:prstGeom prst="snip1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8280" y="47000"/>
            <a:ext cx="5076825" cy="62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6600" dirty="0" smtClean="0">
                <a:solidFill>
                  <a:srgbClr val="0099FF"/>
                </a:solidFill>
                <a:latin typeface="Arial" panose="020B0604020202020204" pitchFamily="34" charset="0"/>
                <a:ea typeface="+mn-ea"/>
              </a:rPr>
              <a:t>S</a:t>
            </a:r>
            <a:endParaRPr lang="en-GB" altLang="en-US" sz="5400" dirty="0" smtClean="0">
              <a:latin typeface="Arial" panose="020B060402020202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GB" altLang="en-US" sz="6600" dirty="0" smtClean="0">
                <a:solidFill>
                  <a:srgbClr val="43DE00"/>
                </a:solidFill>
                <a:latin typeface="Arial" panose="020B0604020202020204" pitchFamily="34" charset="0"/>
                <a:ea typeface="+mn-ea"/>
              </a:rPr>
              <a:t>P</a:t>
            </a:r>
            <a:r>
              <a:rPr lang="en-GB" altLang="en-US" sz="5400" dirty="0" smtClean="0">
                <a:solidFill>
                  <a:srgbClr val="43DE00"/>
                </a:solidFill>
                <a:latin typeface="Arial" panose="020B0604020202020204" pitchFamily="34" charset="0"/>
                <a:ea typeface="+mn-ea"/>
              </a:rPr>
              <a:t>         </a:t>
            </a:r>
            <a:r>
              <a:rPr lang="en-GB" altLang="en-US" sz="6600" dirty="0" smtClean="0">
                <a:solidFill>
                  <a:srgbClr val="43DE00"/>
                </a:solidFill>
                <a:latin typeface="Arial" panose="020B0604020202020204" pitchFamily="34" charset="0"/>
                <a:ea typeface="+mn-ea"/>
              </a:rPr>
              <a:t>O</a:t>
            </a:r>
          </a:p>
          <a:p>
            <a:pPr eaLnBrk="1" hangingPunct="1">
              <a:defRPr/>
            </a:pPr>
            <a:r>
              <a:rPr lang="en-GB" altLang="en-US" sz="660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</a:rPr>
              <a:t>O</a:t>
            </a:r>
          </a:p>
          <a:p>
            <a:pPr eaLnBrk="1" hangingPunct="1">
              <a:defRPr/>
            </a:pPr>
            <a:r>
              <a:rPr lang="en-GB" altLang="en-US" sz="7200" dirty="0" smtClean="0">
                <a:solidFill>
                  <a:srgbClr val="FF00FF"/>
                </a:solidFill>
                <a:latin typeface="Arial" panose="020B0604020202020204" pitchFamily="34" charset="0"/>
                <a:ea typeface="+mn-ea"/>
              </a:rPr>
              <a:t>R</a:t>
            </a:r>
            <a:endParaRPr lang="en-GB" altLang="en-US" sz="5400" dirty="0">
              <a:solidFill>
                <a:srgbClr val="FF00FF"/>
              </a:solidFill>
              <a:latin typeface="Arial" panose="020B060402020202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7200" dirty="0" smtClean="0">
                <a:solidFill>
                  <a:srgbClr val="F79646"/>
                </a:solidFill>
                <a:latin typeface="Arial" panose="020B0604020202020204" pitchFamily="34" charset="0"/>
                <a:ea typeface="+mn-ea"/>
              </a:rPr>
              <a:t>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720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</a:rPr>
              <a:t>I</a:t>
            </a:r>
            <a:endParaRPr lang="en-GB" altLang="en-US" sz="54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696033" y="158144"/>
            <a:ext cx="3196035" cy="405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5400" dirty="0" smtClean="0">
                <a:solidFill>
                  <a:srgbClr val="43DE00"/>
                </a:solidFill>
              </a:rPr>
              <a:t>F</a:t>
            </a:r>
            <a:endParaRPr lang="en-GB" sz="5400" dirty="0">
              <a:solidFill>
                <a:srgbClr val="43DE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GB" sz="5400" dirty="0" smtClean="0">
                <a:solidFill>
                  <a:srgbClr val="43DE00"/>
                </a:solidFill>
              </a:rPr>
              <a:t>I </a:t>
            </a:r>
            <a:endParaRPr lang="en-GB" sz="5400" dirty="0">
              <a:solidFill>
                <a:srgbClr val="43DE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GB" sz="5400" dirty="0" smtClean="0">
                <a:solidFill>
                  <a:srgbClr val="43DE00"/>
                </a:solidFill>
              </a:rPr>
              <a:t>T</a:t>
            </a:r>
            <a:endParaRPr lang="en-GB" sz="5400" dirty="0">
              <a:solidFill>
                <a:srgbClr val="43DE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GB" sz="5400" dirty="0" smtClean="0">
                <a:solidFill>
                  <a:srgbClr val="43DE00"/>
                </a:solidFill>
              </a:rPr>
              <a:t>T</a:t>
            </a:r>
            <a:endParaRPr lang="en-GB" sz="5400" dirty="0">
              <a:solidFill>
                <a:srgbClr val="43DE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164643" y="2161349"/>
            <a:ext cx="531390" cy="232039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uble Brace 7"/>
          <p:cNvSpPr/>
          <p:nvPr/>
        </p:nvSpPr>
        <p:spPr>
          <a:xfrm>
            <a:off x="5164644" y="252412"/>
            <a:ext cx="3868232" cy="395914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928617" y="6013005"/>
            <a:ext cx="2104257" cy="7567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r>
              <a:rPr lang="en-GB" sz="3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SPORTI</a:t>
            </a:r>
            <a:endParaRPr lang="en-GB" sz="3600" b="1" dirty="0">
              <a:solidFill>
                <a:srgbClr val="99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8280" y="252413"/>
            <a:ext cx="4986363" cy="7746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8280" y="3281406"/>
            <a:ext cx="4986363" cy="7746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8280" y="4345012"/>
            <a:ext cx="4986363" cy="7746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78281" y="5273423"/>
            <a:ext cx="4986363" cy="7746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892068" y="1774023"/>
            <a:ext cx="0" cy="270772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96033" y="426495"/>
            <a:ext cx="2969407" cy="774653"/>
          </a:xfrm>
          <a:prstGeom prst="rect">
            <a:avLst/>
          </a:prstGeom>
          <a:noFill/>
          <a:ln>
            <a:solidFill>
              <a:srgbClr val="43D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96033" y="1386696"/>
            <a:ext cx="2969407" cy="774653"/>
          </a:xfrm>
          <a:prstGeom prst="rect">
            <a:avLst/>
          </a:prstGeom>
          <a:noFill/>
          <a:ln>
            <a:solidFill>
              <a:srgbClr val="43D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96033" y="2399915"/>
            <a:ext cx="2969407" cy="774653"/>
          </a:xfrm>
          <a:prstGeom prst="rect">
            <a:avLst/>
          </a:prstGeom>
          <a:noFill/>
          <a:ln>
            <a:solidFill>
              <a:srgbClr val="43D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96033" y="3321136"/>
            <a:ext cx="2969407" cy="774653"/>
          </a:xfrm>
          <a:prstGeom prst="rect">
            <a:avLst/>
          </a:prstGeom>
          <a:noFill/>
          <a:ln>
            <a:solidFill>
              <a:srgbClr val="43D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2" idx="3"/>
          </p:cNvCxnSpPr>
          <p:nvPr/>
        </p:nvCxnSpPr>
        <p:spPr>
          <a:xfrm>
            <a:off x="8665440" y="1774023"/>
            <a:ext cx="226628" cy="0"/>
          </a:xfrm>
          <a:prstGeom prst="line">
            <a:avLst/>
          </a:prstGeom>
          <a:ln w="381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0" name="TextBox 7169"/>
          <p:cNvSpPr txBox="1"/>
          <p:nvPr/>
        </p:nvSpPr>
        <p:spPr>
          <a:xfrm>
            <a:off x="178280" y="6013005"/>
            <a:ext cx="494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Principles of Training</a:t>
            </a:r>
            <a:endParaRPr lang="en-US" sz="3600" b="1" u="sng" dirty="0"/>
          </a:p>
        </p:txBody>
      </p:sp>
      <p:sp>
        <p:nvSpPr>
          <p:cNvPr id="7171" name="Right Arrow 7170"/>
          <p:cNvSpPr/>
          <p:nvPr/>
        </p:nvSpPr>
        <p:spPr>
          <a:xfrm>
            <a:off x="5729946" y="6365805"/>
            <a:ext cx="1130606" cy="2594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78281" y="2201705"/>
            <a:ext cx="4986363" cy="7746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78281" y="1201148"/>
            <a:ext cx="4986363" cy="7746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610" t="26837" r="22851" b="19490"/>
          <a:stretch/>
        </p:blipFill>
        <p:spPr>
          <a:xfrm>
            <a:off x="2393990" y="1451085"/>
            <a:ext cx="6476776" cy="4819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65" y="3861048"/>
            <a:ext cx="3600400" cy="272701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/>
              <a:t>Using the text books or PC’s research the principles of training and explain how they can be applied in training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7465" y="37152"/>
            <a:ext cx="8907266" cy="1167452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sz="3600" dirty="0" smtClean="0"/>
              <a:t>The most valuable part is the ‘how can it be used’ section</a:t>
            </a:r>
            <a:endParaRPr lang="en-GB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17132" y="1955224"/>
            <a:ext cx="883244" cy="615779"/>
          </a:xfrm>
          <a:prstGeom prst="straightConnector1">
            <a:avLst/>
          </a:prstGeom>
          <a:ln w="1016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4601098" y="1204604"/>
            <a:ext cx="2419174" cy="1720340"/>
          </a:xfrm>
          <a:prstGeom prst="straightConnector1">
            <a:avLst/>
          </a:prstGeom>
          <a:ln w="1016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902" t="4032" r="3670" b="37328"/>
          <a:stretch/>
        </p:blipFill>
        <p:spPr>
          <a:xfrm>
            <a:off x="9211" y="1032136"/>
            <a:ext cx="9144000" cy="5825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848"/>
            <a:ext cx="515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Demonstrate</a:t>
            </a:r>
            <a:endParaRPr lang="en-US" sz="44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705646" y="1124298"/>
            <a:ext cx="55936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Question</a:t>
            </a:r>
            <a:r>
              <a:rPr lang="en-US" sz="1600" dirty="0" smtClean="0"/>
              <a:t>: Discuss</a:t>
            </a:r>
            <a:r>
              <a:rPr lang="en-US" sz="1600" dirty="0"/>
              <a:t>, using examples, how </a:t>
            </a:r>
            <a:r>
              <a:rPr lang="en-US" sz="1600" dirty="0" smtClean="0"/>
              <a:t>the </a:t>
            </a:r>
            <a:r>
              <a:rPr lang="en-US" sz="1600" dirty="0"/>
              <a:t>principles of training can improve the fitness of a group of GCSE PE students</a:t>
            </a:r>
            <a:r>
              <a:rPr lang="en-US" sz="1600" dirty="0" smtClean="0"/>
              <a:t>. (6)</a:t>
            </a:r>
          </a:p>
        </p:txBody>
      </p:sp>
      <p:pic>
        <p:nvPicPr>
          <p:cNvPr id="13" name="Picture 12" descr="82914287-boy-with-big-highlighter-carto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2" b="96154" l="38000" r="99615">
                        <a14:foregroundMark x1="84000" y1="33846" x2="82923" y2="36615"/>
                        <a14:foregroundMark x1="90231" y1="53000" x2="86462" y2="58923"/>
                        <a14:foregroundMark x1="92000" y1="53000" x2="92000" y2="54385"/>
                        <a14:foregroundMark x1="61692" y1="31385" x2="61692" y2="39077"/>
                        <a14:foregroundMark x1="61692" y1="29308" x2="62077" y2="31769"/>
                        <a14:foregroundMark x1="57538" y1="29692" x2="55077" y2="32846"/>
                        <a14:foregroundMark x1="63769" y1="27615" x2="63769" y2="27615"/>
                        <a14:foregroundMark x1="58923" y1="29692" x2="58923" y2="29692"/>
                        <a14:foregroundMark x1="57538" y1="36308" x2="46769" y2="44615"/>
                        <a14:foregroundMark x1="52692" y1="50231" x2="50538" y2="54769"/>
                        <a14:foregroundMark x1="48462" y1="48846" x2="46077" y2="54769"/>
                        <a14:foregroundMark x1="43231" y1="41846" x2="40846" y2="48462"/>
                        <a14:foregroundMark x1="44615" y1="45000" x2="43231" y2="52308"/>
                        <a14:foregroundMark x1="90231" y1="57538" x2="90231" y2="60308"/>
                        <a14:foregroundMark x1="92000" y1="57154" x2="92000" y2="57154"/>
                        <a14:foregroundMark x1="57846" y1="27923" x2="57846" y2="27923"/>
                        <a14:foregroundMark x1="76538" y1="33154" x2="76077" y2="32615"/>
                        <a14:foregroundMark x1="43538" y1="40385" x2="38923" y2="43231"/>
                        <a14:foregroundMark x1="38769" y1="47308" x2="41308" y2="45769"/>
                        <a14:foregroundMark x1="46538" y1="46615" x2="44846" y2="49154"/>
                        <a14:foregroundMark x1="47538" y1="47615" x2="46538" y2="50692"/>
                        <a14:foregroundMark x1="50923" y1="48615" x2="49769" y2="51538"/>
                        <a14:foregroundMark x1="62385" y1="36000" x2="62385" y2="37538"/>
                        <a14:backgroundMark x1="92692" y1="46769" x2="92692" y2="4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3438" b="10608"/>
          <a:stretch/>
        </p:blipFill>
        <p:spPr>
          <a:xfrm>
            <a:off x="5729042" y="0"/>
            <a:ext cx="1353307" cy="1631265"/>
          </a:xfrm>
          <a:prstGeom prst="rect">
            <a:avLst/>
          </a:prstGeom>
        </p:spPr>
      </p:pic>
      <p:pic>
        <p:nvPicPr>
          <p:cNvPr id="14" name="Picture 13" descr="single-pink-cartoon-highlighter-pen-with-bold-tick-or-check-mark-JF1DR2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8" b="77482" l="58038" r="98846">
                        <a14:foregroundMark x1="87552" y1="51799" x2="87552" y2="55899"/>
                        <a14:foregroundMark x1="65870" y1="22950" x2="66282" y2="26763"/>
                        <a14:foregroundMark x1="86315" y1="20935" x2="86315" y2="20935"/>
                        <a14:foregroundMark x1="67601" y1="27626" x2="65622" y2="29353"/>
                        <a14:foregroundMark x1="63561" y1="28058" x2="63067" y2="27770"/>
                        <a14:foregroundMark x1="89860" y1="54173" x2="91344" y2="54748"/>
                        <a14:foregroundMark x1="92003" y1="54173" x2="89530" y2="52806"/>
                        <a14:foregroundMark x1="88129" y1="51367" x2="88129" y2="51367"/>
                        <a14:foregroundMark x1="80956" y1="23381" x2="80956" y2="23381"/>
                        <a14:foregroundMark x1="80214" y1="20576" x2="80214" y2="20576"/>
                        <a14:foregroundMark x1="83759" y1="23094" x2="83759" y2="23094"/>
                        <a14:foregroundMark x1="84996" y1="25612" x2="84996" y2="25612"/>
                        <a14:foregroundMark x1="82605" y1="18993" x2="84254" y2="26475"/>
                        <a14:backgroundMark x1="63149" y1="26403" x2="63149" y2="2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0" t="6741" b="22161"/>
          <a:stretch/>
        </p:blipFill>
        <p:spPr>
          <a:xfrm>
            <a:off x="8141460" y="-19085"/>
            <a:ext cx="892192" cy="1817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95024" y="6303608"/>
            <a:ext cx="11386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___/ 6</a:t>
            </a:r>
            <a:endParaRPr lang="en-US" sz="2800" b="1" dirty="0"/>
          </a:p>
        </p:txBody>
      </p:sp>
      <p:pic>
        <p:nvPicPr>
          <p:cNvPr id="17" name="Picture 16" descr="cartoon-felt-tip-pen-white-vector-illustration-55089198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04" l="10000" r="99125">
                        <a14:foregroundMark x1="77125" y1="27724" x2="77125" y2="27724"/>
                        <a14:foregroundMark x1="84500" y1="31250" x2="84250" y2="39583"/>
                        <a14:foregroundMark x1="74750" y1="28205" x2="74750" y2="33013"/>
                        <a14:foregroundMark x1="71250" y1="42949" x2="79125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5"/>
          <a:stretch/>
        </p:blipFill>
        <p:spPr>
          <a:xfrm rot="20401766">
            <a:off x="7099237" y="69149"/>
            <a:ext cx="1100507" cy="1732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69826">
            <a:off x="198873" y="3645038"/>
            <a:ext cx="8752692" cy="101566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Add to your Demonstrate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816"/>
          <a:stretch/>
        </p:blipFill>
        <p:spPr>
          <a:xfrm>
            <a:off x="707887" y="177800"/>
            <a:ext cx="8279405" cy="2582762"/>
          </a:xfrm>
          <a:prstGeom prst="rect">
            <a:avLst/>
          </a:prstGeom>
          <a:ln>
            <a:solidFill>
              <a:srgbClr val="FF66E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4897"/>
          <a:stretch/>
        </p:blipFill>
        <p:spPr>
          <a:xfrm>
            <a:off x="707887" y="2931774"/>
            <a:ext cx="8279405" cy="2753997"/>
          </a:xfrm>
          <a:prstGeom prst="rect">
            <a:avLst/>
          </a:prstGeom>
          <a:ln>
            <a:solidFill>
              <a:srgbClr val="F7964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5104"/>
          <a:stretch/>
        </p:blipFill>
        <p:spPr>
          <a:xfrm>
            <a:off x="707887" y="5818886"/>
            <a:ext cx="8279405" cy="9062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0381" y="969270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1-2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096" y="376209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-</a:t>
            </a:r>
            <a:r>
              <a:rPr lang="en-US" sz="2400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54" y="6015317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dirty="0" smtClean="0"/>
              <a:t>-6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50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39738" y="252413"/>
            <a:ext cx="507682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4400" dirty="0">
                <a:solidFill>
                  <a:srgbClr val="0099FF"/>
                </a:solidFill>
                <a:latin typeface="Arial" panose="020B0604020202020204" pitchFamily="34" charset="0"/>
                <a:ea typeface="+mn-ea"/>
              </a:rPr>
              <a:t>S</a:t>
            </a:r>
            <a:r>
              <a:rPr lang="en-GB" altLang="en-US" sz="3600" dirty="0">
                <a:latin typeface="Arial" panose="020B0604020202020204" pitchFamily="34" charset="0"/>
                <a:ea typeface="+mn-ea"/>
              </a:rPr>
              <a:t>pecificity </a:t>
            </a:r>
          </a:p>
          <a:p>
            <a:pPr eaLnBrk="1" hangingPunct="1">
              <a:defRPr/>
            </a:pPr>
            <a:r>
              <a:rPr lang="en-GB" altLang="en-US" sz="4400" dirty="0">
                <a:solidFill>
                  <a:srgbClr val="00FF00"/>
                </a:solidFill>
                <a:latin typeface="Arial" panose="020B0604020202020204" pitchFamily="34" charset="0"/>
                <a:ea typeface="+mn-ea"/>
              </a:rPr>
              <a:t>P</a:t>
            </a:r>
            <a:r>
              <a:rPr lang="en-GB" altLang="en-US" sz="3600" dirty="0">
                <a:latin typeface="Arial" panose="020B0604020202020204" pitchFamily="34" charset="0"/>
                <a:ea typeface="+mn-ea"/>
              </a:rPr>
              <a:t>rogressive </a:t>
            </a:r>
            <a:r>
              <a:rPr lang="en-GB" altLang="en-US" sz="3600" dirty="0" smtClean="0">
                <a:solidFill>
                  <a:srgbClr val="43DE00"/>
                </a:solidFill>
                <a:latin typeface="Arial" panose="020B0604020202020204" pitchFamily="34" charset="0"/>
                <a:ea typeface="+mn-ea"/>
              </a:rPr>
              <a:t>O</a:t>
            </a:r>
            <a:r>
              <a:rPr lang="en-GB" altLang="en-US" sz="3600" dirty="0" smtClean="0">
                <a:latin typeface="Arial" panose="020B0604020202020204" pitchFamily="34" charset="0"/>
                <a:ea typeface="+mn-ea"/>
              </a:rPr>
              <a:t>verload</a:t>
            </a:r>
            <a:endParaRPr lang="en-GB" altLang="en-US" sz="36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O</a:t>
            </a:r>
            <a:r>
              <a:rPr lang="en-GB" altLang="en-US" sz="3600" dirty="0" smtClean="0">
                <a:latin typeface="Arial" panose="020B0604020202020204" pitchFamily="34" charset="0"/>
                <a:ea typeface="+mn-ea"/>
              </a:rPr>
              <a:t>vertraining</a:t>
            </a:r>
            <a:endParaRPr lang="en-GB" altLang="en-US" sz="3600" dirty="0">
              <a:latin typeface="Arial" panose="020B060402020202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GB" altLang="en-US" sz="4800" dirty="0">
                <a:solidFill>
                  <a:srgbClr val="FF00FF"/>
                </a:solidFill>
                <a:latin typeface="Arial" panose="020B0604020202020204" pitchFamily="34" charset="0"/>
                <a:ea typeface="+mn-ea"/>
              </a:rPr>
              <a:t>R</a:t>
            </a:r>
            <a:r>
              <a:rPr lang="en-GB" altLang="en-US" sz="3600" dirty="0">
                <a:latin typeface="Arial" panose="020B0604020202020204" pitchFamily="34" charset="0"/>
                <a:ea typeface="+mn-ea"/>
              </a:rPr>
              <a:t>eversibility</a:t>
            </a:r>
            <a:r>
              <a:rPr lang="en-GB" altLang="en-US" sz="3600" dirty="0">
                <a:solidFill>
                  <a:srgbClr val="FF00FF"/>
                </a:solidFill>
                <a:latin typeface="Arial" panose="020B0604020202020204" pitchFamily="34" charset="0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GB" altLang="en-US" sz="48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</a:rPr>
              <a:t>T</a:t>
            </a:r>
            <a:r>
              <a:rPr lang="en-GB" altLang="en-US" sz="3600" dirty="0">
                <a:latin typeface="Arial" panose="020B0604020202020204" pitchFamily="34" charset="0"/>
                <a:ea typeface="+mn-ea"/>
              </a:rPr>
              <a:t>hreshold Training </a:t>
            </a:r>
          </a:p>
          <a:p>
            <a:pPr eaLnBrk="1" hangingPunct="1">
              <a:defRPr/>
            </a:pPr>
            <a:r>
              <a:rPr lang="en-GB" altLang="en-US" sz="4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</a:rPr>
              <a:t>I</a:t>
            </a:r>
            <a:r>
              <a:rPr lang="en-GB" altLang="en-US" sz="3600" dirty="0">
                <a:latin typeface="Arial" panose="020B0604020202020204" pitchFamily="34" charset="0"/>
                <a:ea typeface="+mn-ea"/>
              </a:rPr>
              <a:t>ndividual needs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527800" y="252413"/>
            <a:ext cx="26257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accent2"/>
                </a:solidFill>
              </a:rPr>
              <a:t>F</a:t>
            </a:r>
            <a:r>
              <a:rPr lang="en-GB" sz="3600"/>
              <a:t>requency </a:t>
            </a:r>
          </a:p>
          <a:p>
            <a:pPr eaLnBrk="1" hangingPunct="1"/>
            <a:r>
              <a:rPr lang="en-GB" sz="3600">
                <a:solidFill>
                  <a:srgbClr val="00CC00"/>
                </a:solidFill>
              </a:rPr>
              <a:t>I</a:t>
            </a:r>
            <a:r>
              <a:rPr lang="en-GB" sz="3600"/>
              <a:t>ntensity </a:t>
            </a:r>
          </a:p>
          <a:p>
            <a:pPr eaLnBrk="1" hangingPunct="1"/>
            <a:r>
              <a:rPr lang="en-GB" sz="3600">
                <a:solidFill>
                  <a:srgbClr val="FF0000"/>
                </a:solidFill>
              </a:rPr>
              <a:t>T</a:t>
            </a:r>
            <a:r>
              <a:rPr lang="en-GB" sz="3600"/>
              <a:t>ime</a:t>
            </a:r>
          </a:p>
          <a:p>
            <a:pPr eaLnBrk="1" hangingPunct="1"/>
            <a:r>
              <a:rPr lang="en-GB" sz="3600">
                <a:solidFill>
                  <a:srgbClr val="9900FF"/>
                </a:solidFill>
              </a:rPr>
              <a:t>T</a:t>
            </a:r>
            <a:r>
              <a:rPr lang="en-GB" sz="3600"/>
              <a:t>ype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113338" y="981075"/>
            <a:ext cx="1223962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931277" y="1268414"/>
            <a:ext cx="2728286" cy="20575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uble Brace 7"/>
          <p:cNvSpPr/>
          <p:nvPr/>
        </p:nvSpPr>
        <p:spPr>
          <a:xfrm>
            <a:off x="6337300" y="252413"/>
            <a:ext cx="2695575" cy="238442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8" name="AutoShape 4"/>
          <p:cNvSpPr>
            <a:spLocks noChangeArrowheads="1"/>
          </p:cNvSpPr>
          <p:nvPr/>
        </p:nvSpPr>
        <p:spPr bwMode="auto">
          <a:xfrm>
            <a:off x="4187825" y="4008710"/>
            <a:ext cx="4679950" cy="1271588"/>
          </a:xfrm>
          <a:prstGeom prst="star16">
            <a:avLst>
              <a:gd name="adj" fmla="val 37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/>
              <a:t>So what are the </a:t>
            </a:r>
          </a:p>
          <a:p>
            <a:pPr algn="ctr" eaLnBrk="1" hangingPunct="1"/>
            <a:r>
              <a:rPr lang="en-US"/>
              <a:t>principles of training</a:t>
            </a:r>
          </a:p>
        </p:txBody>
      </p:sp>
      <p:sp>
        <p:nvSpPr>
          <p:cNvPr id="5" name="Down Arrow 4"/>
          <p:cNvSpPr/>
          <p:nvPr/>
        </p:nvSpPr>
        <p:spPr>
          <a:xfrm>
            <a:off x="6227763" y="5276850"/>
            <a:ext cx="704850" cy="300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91038" y="5603875"/>
            <a:ext cx="4176712" cy="1081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r>
              <a:rPr lang="en-GB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THINK</a:t>
            </a:r>
            <a:endParaRPr lang="en-GB" sz="320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0"/>
              <a:buNone/>
            </a:pPr>
            <a:r>
              <a:rPr lang="en-GB" sz="4000" b="1">
                <a:solidFill>
                  <a:srgbClr val="99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SPORTI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51767" y="1268413"/>
            <a:ext cx="518682" cy="162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2924945"/>
            <a:ext cx="31605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Anaerobic = 80-90% </a:t>
            </a:r>
          </a:p>
          <a:p>
            <a:pPr algn="ctr"/>
            <a:r>
              <a:rPr lang="en-US" dirty="0" smtClean="0"/>
              <a:t>Aerobic = 60-80%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6563" y="3578148"/>
            <a:ext cx="364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will become clearer later – but so you get used to remembering this 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4866"/>
          <a:stretch/>
        </p:blipFill>
        <p:spPr>
          <a:xfrm>
            <a:off x="256344" y="4618551"/>
            <a:ext cx="2016956" cy="20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5123" grpId="0"/>
      <p:bldP spid="2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1099" y="274639"/>
            <a:ext cx="4214102" cy="27829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800" b="1" u="sng" dirty="0" smtClean="0">
                <a:latin typeface="+mj-lt"/>
              </a:rPr>
              <a:t>Cardiovascular Endurance:</a:t>
            </a:r>
            <a:r>
              <a:rPr lang="en-GB" sz="2800" dirty="0" smtClean="0">
                <a:latin typeface="+mj-lt"/>
              </a:rPr>
              <a:t>		</a:t>
            </a:r>
            <a:endParaRPr lang="en-GB" sz="2800" dirty="0">
              <a:latin typeface="+mj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61811" y="1049697"/>
            <a:ext cx="4177249" cy="200788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b="1" u="sng" dirty="0" smtClean="0">
                <a:latin typeface="+mj-lt"/>
              </a:rPr>
              <a:t>Muscular endurance: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altLang="en-US" dirty="0" smtClean="0">
                <a:latin typeface="+mj-lt"/>
              </a:rPr>
              <a:t>	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61812" y="3202452"/>
            <a:ext cx="4177248" cy="168967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b="1" u="sng" dirty="0" smtClean="0">
                <a:latin typeface="+mj-lt"/>
              </a:rPr>
              <a:t>Speed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1099" y="3217292"/>
            <a:ext cx="4214102" cy="167483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b="1" u="sng" dirty="0" smtClean="0">
                <a:latin typeface="+mj-lt"/>
              </a:rPr>
              <a:t>Flexibility</a:t>
            </a:r>
            <a:r>
              <a:rPr lang="en-GB" altLang="en-US" dirty="0" smtClean="0">
                <a:latin typeface="+mj-lt"/>
              </a:rPr>
              <a:t>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800" dirty="0" smtClean="0">
              <a:latin typeface="+mj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61812" y="5167852"/>
            <a:ext cx="4302802" cy="151178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b="1" u="sng" dirty="0" smtClean="0">
                <a:latin typeface="+mj-lt"/>
              </a:rPr>
              <a:t>Power: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1099" y="5194631"/>
            <a:ext cx="4214102" cy="14850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b="1" u="sng" dirty="0" smtClean="0">
                <a:latin typeface="+mj-lt"/>
              </a:rPr>
              <a:t>Muscular strength: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400" y="1836191"/>
            <a:ext cx="15696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Circuit training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266" y="6279589"/>
            <a:ext cx="192873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Plyometric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064" y="2474488"/>
            <a:ext cx="199285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Continuous 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9622" y="5293083"/>
            <a:ext cx="164660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Interval training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770" y="2474488"/>
            <a:ext cx="158248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Fartlek training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4179" y="1612736"/>
            <a:ext cx="308133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Weight/resistance training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3064" y="1836986"/>
            <a:ext cx="164660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Interval training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5694089"/>
            <a:ext cx="308133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Weight/resistance training 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13699" y="10100"/>
            <a:ext cx="4325361" cy="1039597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Help</a:t>
            </a:r>
            <a:endParaRPr lang="en-US" sz="60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257770" y="3741688"/>
            <a:ext cx="308133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 smtClean="0"/>
              <a:t>Flexibility training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770" y="4361398"/>
            <a:ext cx="308133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 smtClean="0"/>
              <a:t>Yoga / </a:t>
            </a:r>
            <a:r>
              <a:rPr lang="en-US" sz="1600" dirty="0" err="1" smtClean="0"/>
              <a:t>pilates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2160" y="3429000"/>
            <a:ext cx="1849438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Interval training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4149080"/>
            <a:ext cx="308133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Weight/resistance training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6690" y="5879539"/>
            <a:ext cx="308133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Weight/resistance training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400" y="6279529"/>
            <a:ext cx="140607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/>
              <a:t>Body Pump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57770" y="1236911"/>
            <a:ext cx="15700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/>
              <a:t>Body Pump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2463" y="1296367"/>
            <a:ext cx="157003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 smtClean="0"/>
              <a:t>Aerobics 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23064" y="792854"/>
            <a:ext cx="15700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/>
              <a:t>Spinning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744809" y="2435763"/>
            <a:ext cx="15700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/>
              <a:t>Spinning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989622" y="2635818"/>
            <a:ext cx="15696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/>
              <a:t>Circuit training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89622" y="2108997"/>
            <a:ext cx="15700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 smtClean="0"/>
              <a:t>Body Pump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22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66130" y="1196766"/>
            <a:ext cx="2665364" cy="4134218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0769" y="59848"/>
            <a:ext cx="445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Connect</a:t>
            </a:r>
            <a:endParaRPr lang="en-US" sz="4400" b="1" u="sng" dirty="0"/>
          </a:p>
        </p:txBody>
      </p:sp>
      <p:pic>
        <p:nvPicPr>
          <p:cNvPr id="13" name="Picture 12" descr="82914287-boy-with-big-highlighter-carto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2" b="96154" l="38000" r="99615">
                        <a14:foregroundMark x1="84000" y1="33846" x2="82923" y2="36615"/>
                        <a14:foregroundMark x1="90231" y1="53000" x2="86462" y2="58923"/>
                        <a14:foregroundMark x1="92000" y1="53000" x2="92000" y2="54385"/>
                        <a14:foregroundMark x1="61692" y1="31385" x2="61692" y2="39077"/>
                        <a14:foregroundMark x1="61692" y1="29308" x2="62077" y2="31769"/>
                        <a14:foregroundMark x1="57538" y1="29692" x2="55077" y2="32846"/>
                        <a14:foregroundMark x1="63769" y1="27615" x2="63769" y2="27615"/>
                        <a14:foregroundMark x1="58923" y1="29692" x2="58923" y2="29692"/>
                        <a14:foregroundMark x1="57538" y1="36308" x2="46769" y2="44615"/>
                        <a14:foregroundMark x1="52692" y1="50231" x2="50538" y2="54769"/>
                        <a14:foregroundMark x1="48462" y1="48846" x2="46077" y2="54769"/>
                        <a14:foregroundMark x1="43231" y1="41846" x2="40846" y2="48462"/>
                        <a14:foregroundMark x1="44615" y1="45000" x2="43231" y2="52308"/>
                        <a14:foregroundMark x1="90231" y1="57538" x2="90231" y2="60308"/>
                        <a14:foregroundMark x1="92000" y1="57154" x2="92000" y2="57154"/>
                        <a14:foregroundMark x1="57846" y1="27923" x2="57846" y2="27923"/>
                        <a14:foregroundMark x1="76538" y1="33154" x2="76077" y2="32615"/>
                        <a14:foregroundMark x1="43538" y1="40385" x2="38923" y2="43231"/>
                        <a14:foregroundMark x1="38769" y1="47308" x2="41308" y2="45769"/>
                        <a14:foregroundMark x1="46538" y1="46615" x2="44846" y2="49154"/>
                        <a14:foregroundMark x1="47538" y1="47615" x2="46538" y2="50692"/>
                        <a14:foregroundMark x1="50923" y1="48615" x2="49769" y2="51538"/>
                        <a14:foregroundMark x1="62385" y1="36000" x2="62385" y2="37538"/>
                        <a14:backgroundMark x1="92692" y1="46769" x2="92692" y2="4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3438" b="10608"/>
          <a:stretch/>
        </p:blipFill>
        <p:spPr>
          <a:xfrm>
            <a:off x="5729042" y="0"/>
            <a:ext cx="1353307" cy="1631265"/>
          </a:xfrm>
          <a:prstGeom prst="rect">
            <a:avLst/>
          </a:prstGeom>
        </p:spPr>
      </p:pic>
      <p:pic>
        <p:nvPicPr>
          <p:cNvPr id="14" name="Picture 13" descr="single-pink-cartoon-highlighter-pen-with-bold-tick-or-check-mark-JF1D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8" b="77482" l="58038" r="98846">
                        <a14:foregroundMark x1="87552" y1="51799" x2="87552" y2="55899"/>
                        <a14:foregroundMark x1="65870" y1="22950" x2="66282" y2="26763"/>
                        <a14:foregroundMark x1="86315" y1="20935" x2="86315" y2="20935"/>
                        <a14:foregroundMark x1="67601" y1="27626" x2="65622" y2="29353"/>
                        <a14:foregroundMark x1="63561" y1="28058" x2="63067" y2="27770"/>
                        <a14:foregroundMark x1="89860" y1="54173" x2="91344" y2="54748"/>
                        <a14:foregroundMark x1="92003" y1="54173" x2="89530" y2="52806"/>
                        <a14:foregroundMark x1="88129" y1="51367" x2="88129" y2="51367"/>
                        <a14:foregroundMark x1="80956" y1="23381" x2="80956" y2="23381"/>
                        <a14:foregroundMark x1="80214" y1="20576" x2="80214" y2="20576"/>
                        <a14:foregroundMark x1="83759" y1="23094" x2="83759" y2="23094"/>
                        <a14:foregroundMark x1="84996" y1="25612" x2="84996" y2="25612"/>
                        <a14:foregroundMark x1="82605" y1="18993" x2="84254" y2="26475"/>
                        <a14:backgroundMark x1="63149" y1="26403" x2="63149" y2="2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0" t="6741" b="22161"/>
          <a:stretch/>
        </p:blipFill>
        <p:spPr>
          <a:xfrm>
            <a:off x="8085982" y="-2247"/>
            <a:ext cx="936214" cy="190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01" y="1196766"/>
            <a:ext cx="2822955" cy="421693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1673" y="1196765"/>
            <a:ext cx="2873948" cy="4134219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1593" y="1631265"/>
            <a:ext cx="2255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400" b="1" dirty="0" smtClean="0"/>
              <a:t>Identify all the Principles of training </a:t>
            </a:r>
          </a:p>
          <a:p>
            <a:pPr marL="285750" indent="-285750" algn="ctr">
              <a:buFont typeface="Arial"/>
              <a:buChar char="•"/>
            </a:pPr>
            <a:endParaRPr lang="en-US" sz="2400" b="1" dirty="0"/>
          </a:p>
          <a:p>
            <a:pPr marL="285750" indent="-285750" algn="ctr">
              <a:buFont typeface="Arial"/>
              <a:buChar char="•"/>
            </a:pPr>
            <a:r>
              <a:rPr lang="en-US" sz="2400" b="1" dirty="0" smtClean="0"/>
              <a:t>Give a definition of each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46050" y="2064349"/>
            <a:ext cx="2255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400" b="1" dirty="0" smtClean="0"/>
              <a:t>Give </a:t>
            </a:r>
            <a:r>
              <a:rPr lang="en-US" sz="2400" b="1" u="sng" dirty="0" smtClean="0"/>
              <a:t>simple examples </a:t>
            </a:r>
            <a:r>
              <a:rPr lang="en-US" sz="2400" b="1" dirty="0" smtClean="0"/>
              <a:t>of how most the </a:t>
            </a:r>
            <a:r>
              <a:rPr lang="en-US" sz="2400" b="1" dirty="0" err="1" smtClean="0"/>
              <a:t>PoT</a:t>
            </a:r>
            <a:r>
              <a:rPr lang="en-US" sz="2400" b="1" dirty="0" smtClean="0"/>
              <a:t> will help improve fitness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2994" y="1990802"/>
            <a:ext cx="2255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400" b="1" u="sng" dirty="0" smtClean="0"/>
              <a:t>Detail of how each </a:t>
            </a:r>
            <a:r>
              <a:rPr lang="en-US" sz="2400" b="1" u="sng" dirty="0" err="1" smtClean="0"/>
              <a:t>PoT</a:t>
            </a:r>
            <a:r>
              <a:rPr lang="en-US" sz="2400" b="1" u="sng" dirty="0" smtClean="0"/>
              <a:t> will be applied</a:t>
            </a:r>
            <a:r>
              <a:rPr lang="en-US" sz="2400" b="1" dirty="0" smtClean="0"/>
              <a:t> in a PEP to improve </a:t>
            </a:r>
            <a:r>
              <a:rPr lang="en-US" sz="2400" b="1" dirty="0"/>
              <a:t>M</a:t>
            </a:r>
            <a:r>
              <a:rPr lang="en-US" sz="2400" b="1" dirty="0" smtClean="0"/>
              <a:t>uscular Strength </a:t>
            </a:r>
          </a:p>
          <a:p>
            <a:pPr algn="ctr"/>
            <a:r>
              <a:rPr lang="en-US" sz="2400" b="1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5549" y="5684056"/>
            <a:ext cx="111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Challenge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01" y="6067130"/>
            <a:ext cx="8610030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Describe how this would be different for a 21 year old male athlete trying to improve his strength and a 40 year old female who wants to improve her cardiovascular fitness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2823821" y="4870925"/>
            <a:ext cx="722229" cy="385345"/>
          </a:xfrm>
          <a:prstGeom prst="rightArrow">
            <a:avLst/>
          </a:prstGeom>
          <a:solidFill>
            <a:schemeClr val="accent6"/>
          </a:solidFill>
          <a:ln w="28575" cmpd="sng">
            <a:solidFill>
              <a:srgbClr val="FF66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05015" y="4870925"/>
            <a:ext cx="722229" cy="385345"/>
          </a:xfrm>
          <a:prstGeom prst="rightArrow">
            <a:avLst/>
          </a:prstGeom>
          <a:solidFill>
            <a:srgbClr val="008000"/>
          </a:solidFill>
          <a:ln w="28575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367542" y="5513343"/>
            <a:ext cx="722229" cy="385345"/>
          </a:xfrm>
          <a:prstGeom prst="rightArrow">
            <a:avLst/>
          </a:prstGeom>
          <a:solidFill>
            <a:srgbClr val="3366FF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artoon-felt-tip-pen-white-vector-illustration-55089198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4" l="10000" r="99125">
                        <a14:foregroundMark x1="77125" y1="27724" x2="77125" y2="27724"/>
                        <a14:foregroundMark x1="84500" y1="31250" x2="84250" y2="39583"/>
                        <a14:foregroundMark x1="74750" y1="28205" x2="74750" y2="33013"/>
                        <a14:foregroundMark x1="71250" y1="42949" x2="79125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5"/>
          <a:stretch/>
        </p:blipFill>
        <p:spPr>
          <a:xfrm rot="20401766">
            <a:off x="7082349" y="-26773"/>
            <a:ext cx="1157006" cy="18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76064"/>
          </a:xfrm>
        </p:spPr>
        <p:txBody>
          <a:bodyPr>
            <a:noAutofit/>
          </a:bodyPr>
          <a:lstStyle/>
          <a:p>
            <a:r>
              <a:rPr lang="en-GB" sz="6000" b="1" u="sng" dirty="0" smtClean="0"/>
              <a:t>Make an acronym …….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07288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ardiovascular fitness (aerobic endurance)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trength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uscular endurance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F</a:t>
            </a:r>
            <a:r>
              <a:rPr lang="en-GB" dirty="0" smtClean="0"/>
              <a:t>lexibility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ody composition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gility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alance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oordination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ower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R</a:t>
            </a:r>
            <a:r>
              <a:rPr lang="en-GB" dirty="0" smtClean="0"/>
              <a:t>eaction time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peed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239741" cy="36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5472608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What is </a:t>
            </a:r>
            <a:br>
              <a:rPr lang="en-GB" sz="6000" dirty="0" smtClean="0"/>
            </a:br>
            <a:r>
              <a:rPr lang="en-GB" sz="6000" dirty="0" smtClean="0"/>
              <a:t>‘Normative data’…?</a:t>
            </a:r>
            <a:br>
              <a:rPr lang="en-GB" sz="6000" dirty="0" smtClean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 smtClean="0"/>
              <a:t>Discuss,   2 minutes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392488" cy="2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/>
              <a:t>Normative Data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944216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Normative data is data from a population that gives a range of measurements in an area that can be used for a comparison. This data is taken from a randomly selected general population.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990" y="4365104"/>
            <a:ext cx="8229600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In normal speak…. It can gives a set of fitness test results you can compare your own with to see what level you are at!</a:t>
            </a:r>
          </a:p>
          <a:p>
            <a:pPr marL="0" indent="0" algn="ctr">
              <a:buFont typeface="Wingdings 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35833" r="19844" b="23056"/>
          <a:stretch/>
        </p:blipFill>
        <p:spPr bwMode="auto">
          <a:xfrm>
            <a:off x="2627784" y="2564904"/>
            <a:ext cx="6336704" cy="22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56992"/>
            <a:ext cx="2808312" cy="576064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Press Up Test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t="43051" r="23095" b="43827"/>
          <a:stretch/>
        </p:blipFill>
        <p:spPr bwMode="auto">
          <a:xfrm>
            <a:off x="179512" y="836712"/>
            <a:ext cx="8295090" cy="10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188640"/>
            <a:ext cx="2808312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rgbClr val="FF0000"/>
                </a:solidFill>
              </a:rPr>
              <a:t>Sit Up Test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171" y="5526994"/>
            <a:ext cx="3186243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F0000"/>
                </a:solidFill>
              </a:rPr>
              <a:t>Ruler drop test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931" t="37449" r="62783" b="52118"/>
          <a:stretch/>
        </p:blipFill>
        <p:spPr>
          <a:xfrm>
            <a:off x="3203848" y="5373216"/>
            <a:ext cx="5741775" cy="10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7200" dirty="0" smtClean="0"/>
              <a:t>Your turn!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6" y="1412776"/>
            <a:ext cx="8943641" cy="51125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Chose two of the available fitness tests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Do them both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Write your result in your book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Use </a:t>
            </a:r>
            <a:r>
              <a:rPr lang="en-GB" sz="4400" b="1" dirty="0" smtClean="0">
                <a:solidFill>
                  <a:srgbClr val="FF0000"/>
                </a:solidFill>
              </a:rPr>
              <a:t>‘www.brianmac.co.uk’ </a:t>
            </a:r>
            <a:r>
              <a:rPr lang="en-GB" sz="3200" dirty="0" smtClean="0"/>
              <a:t>to make a normative data comparison of your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Write down what normative data category for your age group you were in for each test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9327369" cy="1512168"/>
          </a:xfrm>
        </p:spPr>
        <p:txBody>
          <a:bodyPr>
            <a:noAutofit/>
          </a:bodyPr>
          <a:lstStyle/>
          <a:p>
            <a:r>
              <a:rPr lang="en-GB" sz="4800" dirty="0" smtClean="0"/>
              <a:t>How can we improve these fitness components?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4005064"/>
            <a:ext cx="8712968" cy="172819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rgbClr val="FF0000"/>
                </a:solidFill>
              </a:rPr>
              <a:t>Will improving these fitness components improve performance?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72" y="12778"/>
            <a:ext cx="9144000" cy="738336"/>
          </a:xfrm>
        </p:spPr>
        <p:txBody>
          <a:bodyPr>
            <a:noAutofit/>
          </a:bodyPr>
          <a:lstStyle/>
          <a:p>
            <a:pPr algn="ctr"/>
            <a:r>
              <a:rPr lang="en-GB" sz="4600" u="sng" dirty="0" smtClean="0">
                <a:solidFill>
                  <a:srgbClr val="FF0000"/>
                </a:solidFill>
              </a:rPr>
              <a:t>Answer each question for each result</a:t>
            </a:r>
            <a:endParaRPr lang="en-GB" sz="4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2" y="836712"/>
            <a:ext cx="8929825" cy="583264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test have you completed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component of fitness is it testing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was your score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normative data category are you in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does this mean in terms of this fitness component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How far away (in measurement) are you from the next category up on this test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method of training would improve this component of fitness (last year!)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9" y="1750233"/>
            <a:ext cx="9112143" cy="387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9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558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Make an acronym …….</vt:lpstr>
      <vt:lpstr>What is  ‘Normative data’…?    Discuss,   2 minutes</vt:lpstr>
      <vt:lpstr>Normative Data</vt:lpstr>
      <vt:lpstr>Press Up Test</vt:lpstr>
      <vt:lpstr>Your turn!</vt:lpstr>
      <vt:lpstr>How can we improve these fitness components?</vt:lpstr>
      <vt:lpstr>Answer each question for each result</vt:lpstr>
      <vt:lpstr>PowerPoint Presentation</vt:lpstr>
      <vt:lpstr>Principles of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</dc:creator>
  <cp:lastModifiedBy>Rebecca Sweet</cp:lastModifiedBy>
  <cp:revision>16</cp:revision>
  <dcterms:created xsi:type="dcterms:W3CDTF">2017-09-13T20:21:45Z</dcterms:created>
  <dcterms:modified xsi:type="dcterms:W3CDTF">2019-09-16T06:41:55Z</dcterms:modified>
</cp:coreProperties>
</file>