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35B5FF-01A3-4A36-A02D-2BF8B803049E}" v="1" dt="2020-03-18T09:16:54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hignett" userId="cad70a0029b05b78" providerId="LiveId" clId="{7E35B5FF-01A3-4A36-A02D-2BF8B803049E}"/>
    <pc:docChg chg="delSld">
      <pc:chgData name="lucy hignett" userId="cad70a0029b05b78" providerId="LiveId" clId="{7E35B5FF-01A3-4A36-A02D-2BF8B803049E}" dt="2020-03-18T09:16:51.910" v="0" actId="47"/>
      <pc:docMkLst>
        <pc:docMk/>
      </pc:docMkLst>
      <pc:sldChg chg="del">
        <pc:chgData name="lucy hignett" userId="cad70a0029b05b78" providerId="LiveId" clId="{7E35B5FF-01A3-4A36-A02D-2BF8B803049E}" dt="2020-03-18T09:16:51.910" v="0" actId="47"/>
        <pc:sldMkLst>
          <pc:docMk/>
          <pc:sldMk cId="3379210222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B395-65DF-41CD-91FB-C67D7A22F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4B466-6DB9-49E0-B1D4-F8B488711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3812D-D41B-4436-8223-FD351771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1FA3B-B018-4837-922A-D4CEACD01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57668-2E85-4FFF-882B-38559CF0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46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955FF-7C9C-471A-9709-338F338E1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B8735-5F92-40AC-9210-19EA457B2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4A1B4-405F-49C4-9D31-D6B799902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69575-E3DA-4150-BAB5-DEC5F3D9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D0902-2865-4A01-9C6E-60F6A97AC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BEA9DF-977B-4F6B-8633-FD2346646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F7FCDD-3FC5-49EF-BF68-A7BD6113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9B6E3-CE80-4D52-A084-FF9BCED2F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1D2FA-1C42-42C9-A971-60E578764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8FD02-6C41-4E63-8B84-905DD961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54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5B66-D07C-4655-9B50-C77CE893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49F44-303D-4EB8-91DA-773722670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F359F-1AC7-4F88-AD8B-59118D756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21E7-4E56-4AEF-980F-FEB335741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49258-13DB-42F4-A66C-75DB75ED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93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426A0-381D-46D6-A748-D4D2B2361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78530-57E5-48B7-BA4F-E60F10597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5D90B-14A9-4F3E-B1DF-63C2BF6A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8B670-C3A9-4913-8C06-500C824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EB0D9-AE62-4B84-ADFF-E5290F3E4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4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1D572-53C6-4328-B7CE-F9CF6ED9F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0B4FE-0CD2-4EA1-971F-29A790E80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C722E-3C6F-48F5-9278-473C4D3FF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44180-562E-4E68-988F-F886EC2F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A2536-7597-4D05-815B-639734A20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323CD-AA37-4EF6-A26E-44D0B1A23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07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A57F2-F643-4014-8EF9-10877BBA5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87B7D-A21A-47C3-A01E-FD661D745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74A88F-A062-418F-97BF-027090654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A80615-E20F-4AC5-8843-593F41C96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2CEB38-F59B-4A84-BC3D-6FFD6590AC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360F5B-6536-4238-A401-EDD72988F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105421-0235-4DFB-B844-3DFBD77B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736D2F-7CBB-4A8B-BC51-2B2FEA43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38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FBE7-3AFF-4FFA-AE58-A6961D335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4DAF5-6B96-4D8E-A20D-70610261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701BFF-8751-41F3-91C6-147449647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C8CB64-CA42-454F-BE3B-EFA90689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12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D7C603-CCCD-4FAC-BCB9-A3BEBD0BE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34E735-73DD-4DF3-8E68-CF20C8B8D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9935F-D878-4E5F-9996-167E6F83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7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EAE36-116E-4ABE-94A9-C33E16BD2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BC5E9-EC61-4AED-AE43-C58FC2F60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90777-7496-4981-B5E4-1AD24BFDB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43920-5ABE-4551-B96E-26EA65ACB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0D873-294C-486F-B0BD-7CF36EB5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E89EF-8A34-41F1-BFBC-58181B1DA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73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AC1D-441D-4CAF-8725-E1A98533E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472631-76CD-44F3-A8CA-685E9E76F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D7BD6-9C06-41B5-AAA4-1168B19B3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E83CB-8E5D-4F45-9A76-EF1F637F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2773F-E0AC-4640-BBB0-B31D4F4AB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8A560-E3ED-4E93-A64F-D7EC5752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11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1AB23D-73E6-48A8-8F7B-887ACE19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0512E-14E7-43C8-A9F9-2496FE421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083DC-ED7F-4375-B43C-7DCBD98F1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714C1-AC7A-4CEF-A752-5740A36A67CA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78600-79E5-4E69-97AD-EC323F89D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9BE84-9D78-4583-B457-A07D236DC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D8B81-1B66-4EE9-A340-8E18AFEC0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D6C7BA-07E0-498E-9AC9-93C164113A08}"/>
              </a:ext>
            </a:extLst>
          </p:cNvPr>
          <p:cNvSpPr txBox="1"/>
          <p:nvPr/>
        </p:nvSpPr>
        <p:spPr>
          <a:xfrm>
            <a:off x="6096001" y="133165"/>
            <a:ext cx="4287915" cy="369332"/>
          </a:xfrm>
          <a:prstGeom prst="rect">
            <a:avLst/>
          </a:prstGeom>
          <a:solidFill>
            <a:schemeClr val="bg1"/>
          </a:solidFill>
          <a:ln w="4127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Date work completed: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________________________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38F153-243A-4FF7-856F-67255509BC08}"/>
              </a:ext>
            </a:extLst>
          </p:cNvPr>
          <p:cNvSpPr txBox="1"/>
          <p:nvPr/>
        </p:nvSpPr>
        <p:spPr>
          <a:xfrm>
            <a:off x="1658646" y="133165"/>
            <a:ext cx="4287915" cy="369332"/>
          </a:xfrm>
          <a:prstGeom prst="rect">
            <a:avLst/>
          </a:prstGeom>
          <a:solidFill>
            <a:schemeClr val="bg1"/>
          </a:solidFill>
          <a:ln w="4127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Student name: 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____________________________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CE6503-10E3-4111-8415-0C2642475542}"/>
              </a:ext>
            </a:extLst>
          </p:cNvPr>
          <p:cNvSpPr txBox="1"/>
          <p:nvPr/>
        </p:nvSpPr>
        <p:spPr>
          <a:xfrm>
            <a:off x="1658645" y="621437"/>
            <a:ext cx="8725270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Title: Unseen Poetry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E0B638-5FC6-4E92-9E33-F1832ABEAFA1}"/>
              </a:ext>
            </a:extLst>
          </p:cNvPr>
          <p:cNvSpPr txBox="1"/>
          <p:nvPr/>
        </p:nvSpPr>
        <p:spPr>
          <a:xfrm>
            <a:off x="1658645" y="1091953"/>
            <a:ext cx="872527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99C739-678B-4079-BDD6-C0BF9FEF4AF0}"/>
              </a:ext>
            </a:extLst>
          </p:cNvPr>
          <p:cNvSpPr/>
          <p:nvPr/>
        </p:nvSpPr>
        <p:spPr>
          <a:xfrm>
            <a:off x="1658645" y="1912646"/>
            <a:ext cx="4572000" cy="3354765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US" sz="1600" b="1" dirty="0"/>
              <a:t>The House Was Still – Charlotte Bronte</a:t>
            </a:r>
          </a:p>
          <a:p>
            <a:endParaRPr lang="en-US" sz="1600" b="1" dirty="0"/>
          </a:p>
          <a:p>
            <a:r>
              <a:rPr lang="en-US" sz="1600" dirty="0"/>
              <a:t>The house was still – the room was still</a:t>
            </a:r>
            <a:br>
              <a:rPr lang="en-US" sz="1600" dirty="0"/>
            </a:br>
            <a:r>
              <a:rPr lang="en-US" sz="1600" dirty="0" err="1"/>
              <a:t>‘Twas</a:t>
            </a:r>
            <a:r>
              <a:rPr lang="en-US" sz="1600" dirty="0"/>
              <a:t> eventide in June</a:t>
            </a:r>
            <a:br>
              <a:rPr lang="en-US" sz="1600" dirty="0"/>
            </a:br>
            <a:r>
              <a:rPr lang="en-US" sz="1600" dirty="0"/>
              <a:t>A caged canary to the sun</a:t>
            </a:r>
            <a:br>
              <a:rPr lang="en-US" sz="1600" dirty="0"/>
            </a:br>
            <a:r>
              <a:rPr lang="en-US" sz="1600" dirty="0"/>
              <a:t>Then setting – trilled a tune</a:t>
            </a:r>
          </a:p>
          <a:p>
            <a:endParaRPr lang="en-US" sz="1600" dirty="0"/>
          </a:p>
          <a:p>
            <a:r>
              <a:rPr lang="en-US" sz="1600" dirty="0"/>
              <a:t>A free bird on that lilac bush</a:t>
            </a:r>
            <a:br>
              <a:rPr lang="en-US" sz="1600" dirty="0"/>
            </a:br>
            <a:r>
              <a:rPr lang="en-US" sz="1600" dirty="0"/>
              <a:t>Outside the lattice heard</a:t>
            </a:r>
            <a:br>
              <a:rPr lang="en-US" sz="1600" dirty="0"/>
            </a:br>
            <a:r>
              <a:rPr lang="en-US" sz="1600" dirty="0"/>
              <a:t>He listened long – there came a hush</a:t>
            </a:r>
            <a:br>
              <a:rPr lang="en-US" sz="1600" dirty="0"/>
            </a:br>
            <a:r>
              <a:rPr lang="en-US" sz="1600" dirty="0"/>
              <a:t>He dropped an answering word –</a:t>
            </a:r>
          </a:p>
          <a:p>
            <a:endParaRPr lang="en-US" sz="1600" dirty="0"/>
          </a:p>
          <a:p>
            <a:r>
              <a:rPr lang="en-US" sz="1600" dirty="0"/>
              <a:t>The prisoner to the free replied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1317C0-EA62-4C81-9156-AC549975378C}"/>
              </a:ext>
            </a:extLst>
          </p:cNvPr>
          <p:cNvSpPr txBox="1"/>
          <p:nvPr/>
        </p:nvSpPr>
        <p:spPr>
          <a:xfrm>
            <a:off x="6362331" y="1912646"/>
            <a:ext cx="4021585" cy="355481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500" b="1" dirty="0">
                <a:solidFill>
                  <a:srgbClr val="7030A0"/>
                </a:solidFill>
                <a:latin typeface="Calibri" panose="020F0502020204030204"/>
              </a:rPr>
              <a:t>This poem was discovered unfinished. We will never know how the writer was going to end it!</a:t>
            </a:r>
          </a:p>
          <a:p>
            <a:pPr defTabSz="457200">
              <a:defRPr/>
            </a:pPr>
            <a:endParaRPr lang="en-GB" sz="1500" dirty="0">
              <a:solidFill>
                <a:srgbClr val="FF0000"/>
              </a:solidFill>
              <a:latin typeface="Calibri" panose="020F0502020204030204"/>
            </a:endParaRPr>
          </a:p>
          <a:p>
            <a:pPr defTabSz="457200">
              <a:defRPr/>
            </a:pPr>
            <a:r>
              <a:rPr lang="en-GB" sz="1500" dirty="0">
                <a:solidFill>
                  <a:srgbClr val="FF0000"/>
                </a:solidFill>
                <a:latin typeface="Calibri" panose="020F0502020204030204"/>
              </a:rPr>
              <a:t>Challenge: How do you think the caged bird in the house feels? How do you think the ‘free bird’ outside feels? Why? Make notes.</a:t>
            </a:r>
          </a:p>
          <a:p>
            <a:pPr defTabSz="457200">
              <a:defRPr/>
            </a:pPr>
            <a:endParaRPr lang="en-GB" sz="15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>
              <a:defRPr/>
            </a:pPr>
            <a:r>
              <a:rPr lang="en-GB" sz="1500" dirty="0">
                <a:solidFill>
                  <a:srgbClr val="FFC000">
                    <a:lumMod val="50000"/>
                  </a:srgbClr>
                </a:solidFill>
                <a:latin typeface="Calibri" panose="020F0502020204030204"/>
              </a:rPr>
              <a:t>Extra Challenge: Find all the examples of </a:t>
            </a:r>
            <a:r>
              <a:rPr lang="en-GB" sz="1500" b="1" dirty="0">
                <a:solidFill>
                  <a:srgbClr val="FFC000">
                    <a:lumMod val="50000"/>
                  </a:srgbClr>
                </a:solidFill>
                <a:latin typeface="Calibri" panose="020F0502020204030204"/>
              </a:rPr>
              <a:t>alliteration</a:t>
            </a:r>
            <a:r>
              <a:rPr lang="en-GB" sz="1500" dirty="0">
                <a:solidFill>
                  <a:srgbClr val="FFC000">
                    <a:lumMod val="50000"/>
                  </a:srgbClr>
                </a:solidFill>
                <a:latin typeface="Calibri" panose="020F0502020204030204"/>
              </a:rPr>
              <a:t>. Make notes on how you think they help to get across the feelings of the two birds.</a:t>
            </a:r>
            <a:endParaRPr lang="en-GB" sz="1500" i="1" dirty="0">
              <a:solidFill>
                <a:srgbClr val="FFC000">
                  <a:lumMod val="50000"/>
                </a:srgbClr>
              </a:solidFill>
              <a:latin typeface="Calibri" panose="020F0502020204030204"/>
            </a:endParaRPr>
          </a:p>
          <a:p>
            <a:pPr defTabSz="457200">
              <a:defRPr/>
            </a:pPr>
            <a:endParaRPr lang="en-GB" sz="1500" i="1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>
              <a:defRPr/>
            </a:pPr>
            <a:r>
              <a:rPr lang="en-GB" sz="1500" dirty="0">
                <a:solidFill>
                  <a:srgbClr val="00B050"/>
                </a:solidFill>
                <a:latin typeface="Calibri" panose="020F0502020204030204"/>
              </a:rPr>
              <a:t>Mega Challenge: This poem could be a metaphor for how people live their lives. What do you think Bronte might have been trying to tell us and why? Use quotes from the poem in your notes.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339F0E-50B0-4495-9B8C-75C8CA3CDC9F}"/>
              </a:ext>
            </a:extLst>
          </p:cNvPr>
          <p:cNvSpPr txBox="1"/>
          <p:nvPr/>
        </p:nvSpPr>
        <p:spPr>
          <a:xfrm>
            <a:off x="1660125" y="5339841"/>
            <a:ext cx="4572000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400" dirty="0">
                <a:solidFill>
                  <a:srgbClr val="C00000"/>
                </a:solidFill>
                <a:latin typeface="Calibri" panose="020F0502020204030204"/>
              </a:rPr>
              <a:t>1) F</a:t>
            </a:r>
            <a:r>
              <a:rPr lang="en-GB" sz="1400" dirty="0" err="1">
                <a:solidFill>
                  <a:srgbClr val="C00000"/>
                </a:solidFill>
                <a:latin typeface="Calibri" panose="020F0502020204030204"/>
              </a:rPr>
              <a:t>inish</a:t>
            </a:r>
            <a:r>
              <a:rPr lang="en-GB" sz="1400" dirty="0">
                <a:solidFill>
                  <a:srgbClr val="C00000"/>
                </a:solidFill>
                <a:latin typeface="Calibri" panose="020F0502020204030204"/>
              </a:rPr>
              <a:t> the poem! What would the ‘free bird’ have said to the ‘caged canary’? Try to write in the same style as Bronte.</a:t>
            </a:r>
          </a:p>
          <a:p>
            <a:pPr defTabSz="457200">
              <a:defRPr/>
            </a:pPr>
            <a:endParaRPr lang="en-GB" sz="1400" dirty="0">
              <a:solidFill>
                <a:srgbClr val="C00000"/>
              </a:solidFill>
              <a:latin typeface="Calibri" panose="020F0502020204030204"/>
            </a:endParaRPr>
          </a:p>
          <a:p>
            <a:pPr defTabSz="457200">
              <a:defRPr/>
            </a:pPr>
            <a:r>
              <a:rPr lang="en-GB" sz="1400" dirty="0">
                <a:solidFill>
                  <a:srgbClr val="C00000"/>
                </a:solidFill>
                <a:latin typeface="Calibri" panose="020F0502020204030204"/>
              </a:rPr>
              <a:t>2) Find the language techniques used by Bronte and write a paragraph and how she makes the reader feel.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E9C664C6-1928-47CE-98E9-81FF2B910CA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395" y="2709691"/>
            <a:ext cx="1736250" cy="15951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177F61E-AA92-4A35-BA28-22AB44A4211F}"/>
              </a:ext>
            </a:extLst>
          </p:cNvPr>
          <p:cNvSpPr txBox="1"/>
          <p:nvPr/>
        </p:nvSpPr>
        <p:spPr>
          <a:xfrm>
            <a:off x="6362330" y="5641826"/>
            <a:ext cx="402158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srgbClr val="C00000"/>
                </a:solidFill>
                <a:latin typeface="Calibri" panose="020F0502020204030204"/>
              </a:rPr>
              <a:t>3) Write your own poem about someone ‘imprisoned’ and someone free. For example, your poem could be about mobile phones.</a:t>
            </a:r>
          </a:p>
        </p:txBody>
      </p:sp>
    </p:spTree>
    <p:extLst>
      <p:ext uri="{BB962C8B-B14F-4D97-AF65-F5344CB8AC3E}">
        <p14:creationId xmlns:p14="http://schemas.microsoft.com/office/powerpoint/2010/main" val="1978410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hignett</dc:creator>
  <cp:lastModifiedBy>lucy hignett</cp:lastModifiedBy>
  <cp:revision>1</cp:revision>
  <dcterms:created xsi:type="dcterms:W3CDTF">2020-03-18T09:14:44Z</dcterms:created>
  <dcterms:modified xsi:type="dcterms:W3CDTF">2020-03-18T09:16:59Z</dcterms:modified>
</cp:coreProperties>
</file>