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62" r:id="rId2"/>
    <p:sldId id="256" r:id="rId3"/>
    <p:sldId id="272" r:id="rId4"/>
    <p:sldId id="275" r:id="rId5"/>
    <p:sldId id="273" r:id="rId6"/>
    <p:sldId id="274" r:id="rId7"/>
    <p:sldId id="280" r:id="rId8"/>
    <p:sldId id="276" r:id="rId9"/>
    <p:sldId id="277" r:id="rId10"/>
    <p:sldId id="278" r:id="rId11"/>
    <p:sldId id="279"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5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281" autoAdjust="0"/>
  </p:normalViewPr>
  <p:slideViewPr>
    <p:cSldViewPr>
      <p:cViewPr varScale="1">
        <p:scale>
          <a:sx n="104" d="100"/>
          <a:sy n="104" d="100"/>
        </p:scale>
        <p:origin x="132" y="426"/>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306A6-3454-40FD-A3D8-F039C44CDB3B}" type="datetimeFigureOut">
              <a:rPr lang="en-GB" smtClean="0"/>
              <a:t>02/04/2019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010D6-F18C-4CE3-ACF1-ED4CF1B0AD87}" type="slidenum">
              <a:rPr lang="en-GB" smtClean="0"/>
              <a:t>‹#›</a:t>
            </a:fld>
            <a:endParaRPr lang="en-GB"/>
          </a:p>
        </p:txBody>
      </p:sp>
    </p:spTree>
    <p:extLst>
      <p:ext uri="{BB962C8B-B14F-4D97-AF65-F5344CB8AC3E}">
        <p14:creationId xmlns:p14="http://schemas.microsoft.com/office/powerpoint/2010/main" val="147673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29172"/>
            <a:ext cx="9144000" cy="1102519"/>
          </a:xfrm>
          <a:prstGeom prst="rect">
            <a:avLst/>
          </a:prstGeom>
          <a:solidFill>
            <a:schemeClr val="bg1"/>
          </a:solidFill>
        </p:spPr>
        <p:txBody>
          <a:bodyPr>
            <a:noAutofit/>
          </a:bodyPr>
          <a:lstStyle>
            <a:lvl1pPr algn="ctr">
              <a:defRPr sz="8000" b="1">
                <a:ln>
                  <a:solidFill>
                    <a:schemeClr val="tx1"/>
                  </a:solidFill>
                </a:ln>
                <a:solidFill>
                  <a:schemeClr val="accent3">
                    <a:lumMod val="75000"/>
                  </a:schemeClr>
                </a:solidFill>
                <a:latin typeface="Candy Square BTN Striped" panose="020B0704010102040306"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0" y="3128646"/>
            <a:ext cx="9144000" cy="901266"/>
          </a:xfrm>
        </p:spPr>
        <p:txBody>
          <a:bodyPr/>
          <a:lstStyle>
            <a:lvl1pPr marL="0" indent="0" algn="ctr">
              <a:buNone/>
              <a:defRPr>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Text Placeholder 4"/>
          <p:cNvSpPr>
            <a:spLocks noGrp="1"/>
          </p:cNvSpPr>
          <p:nvPr>
            <p:ph type="body" sz="quarter" idx="10" hasCustomPrompt="1"/>
          </p:nvPr>
        </p:nvSpPr>
        <p:spPr>
          <a:xfrm>
            <a:off x="0" y="4192191"/>
            <a:ext cx="9144000" cy="685800"/>
          </a:xfrm>
        </p:spPr>
        <p:txBody>
          <a:bodyPr>
            <a:normAutofit/>
          </a:bodyPr>
          <a:lstStyle>
            <a:lvl1pPr marL="0" indent="0" algn="ctr">
              <a:buNone/>
              <a:defRPr sz="2400" baseline="0">
                <a:solidFill>
                  <a:schemeClr val="bg1">
                    <a:lumMod val="6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Add specification number here</a:t>
            </a:r>
          </a:p>
        </p:txBody>
      </p:sp>
      <p:sp>
        <p:nvSpPr>
          <p:cNvPr id="6" name="Date Placeholder 3">
            <a:extLst>
              <a:ext uri="{FF2B5EF4-FFF2-40B4-BE49-F238E27FC236}">
                <a16:creationId xmlns:a16="http://schemas.microsoft.com/office/drawing/2014/main" id="{56AC47C6-FCD0-4347-BB98-002187743FE4}"/>
              </a:ext>
            </a:extLst>
          </p:cNvPr>
          <p:cNvSpPr txBox="1">
            <a:spLocks/>
          </p:cNvSpPr>
          <p:nvPr userDrawn="1"/>
        </p:nvSpPr>
        <p:spPr>
          <a:xfrm>
            <a:off x="107504" y="128587"/>
            <a:ext cx="1966919" cy="273844"/>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F1D49-4172-431C-AA1A-4D1E031D1461}" type="datetime2">
              <a:rPr lang="en-GB" smtClean="0"/>
              <a:t>Tuesday, 02 April 2019</a:t>
            </a:fld>
            <a:endParaRPr lang="en-GB" dirty="0"/>
          </a:p>
        </p:txBody>
      </p:sp>
    </p:spTree>
    <p:extLst>
      <p:ext uri="{BB962C8B-B14F-4D97-AF65-F5344CB8AC3E}">
        <p14:creationId xmlns:p14="http://schemas.microsoft.com/office/powerpoint/2010/main" val="527774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0" y="-8006"/>
            <a:ext cx="9144000" cy="458695"/>
          </a:xfrm>
          <a:prstGeom prst="rect">
            <a:avLst/>
          </a:prstGeom>
          <a:solidFill>
            <a:schemeClr val="accent3">
              <a:lumMod val="75000"/>
            </a:schemeClr>
          </a:solidFill>
        </p:spPr>
        <p:txBody>
          <a:bodyPr>
            <a:normAutofit/>
          </a:bodyPr>
          <a:lstStyle>
            <a:lvl1pPr algn="l">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51520" y="583119"/>
            <a:ext cx="8640960" cy="3859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Box 3"/>
          <p:cNvSpPr txBox="1"/>
          <p:nvPr userDrawn="1"/>
        </p:nvSpPr>
        <p:spPr>
          <a:xfrm>
            <a:off x="-20400" y="4694650"/>
            <a:ext cx="4499992" cy="292388"/>
          </a:xfrm>
          <a:prstGeom prst="rect">
            <a:avLst/>
          </a:prstGeom>
          <a:noFill/>
        </p:spPr>
        <p:txBody>
          <a:bodyPr wrap="square" rtlCol="0">
            <a:spAutoFit/>
          </a:bodyPr>
          <a:lstStyle/>
          <a:p>
            <a:pPr algn="l"/>
            <a:r>
              <a:rPr lang="en-GB" sz="1300" dirty="0">
                <a:solidFill>
                  <a:srgbClr val="FF0000"/>
                </a:solidFill>
              </a:rPr>
              <a:t>Legislation relevant to Computer Science</a:t>
            </a:r>
          </a:p>
        </p:txBody>
      </p:sp>
      <p:sp>
        <p:nvSpPr>
          <p:cNvPr id="2" name="TextBox 1">
            <a:extLst>
              <a:ext uri="{FF2B5EF4-FFF2-40B4-BE49-F238E27FC236}">
                <a16:creationId xmlns:a16="http://schemas.microsoft.com/office/drawing/2014/main" id="{37C83E89-DF66-4225-8C82-B4E4100275E6}"/>
              </a:ext>
            </a:extLst>
          </p:cNvPr>
          <p:cNvSpPr txBox="1"/>
          <p:nvPr userDrawn="1"/>
        </p:nvSpPr>
        <p:spPr>
          <a:xfrm>
            <a:off x="4572000" y="4619515"/>
            <a:ext cx="4572000" cy="461665"/>
          </a:xfrm>
          <a:prstGeom prst="rect">
            <a:avLst/>
          </a:prstGeom>
          <a:noFill/>
          <a:ln>
            <a:noFill/>
          </a:ln>
        </p:spPr>
        <p:txBody>
          <a:bodyPr wrap="square" rtlCol="0">
            <a:spAutoFit/>
          </a:bodyPr>
          <a:lstStyle/>
          <a:p>
            <a:pPr algn="l"/>
            <a:r>
              <a:rPr lang="en-GB" sz="1200" b="1" u="sng" dirty="0">
                <a:solidFill>
                  <a:srgbClr val="7030A0"/>
                </a:solidFill>
              </a:rPr>
              <a:t>Good</a:t>
            </a:r>
            <a:r>
              <a:rPr lang="en-GB" sz="1200" b="1" dirty="0">
                <a:solidFill>
                  <a:srgbClr val="7030A0"/>
                </a:solidFill>
              </a:rPr>
              <a:t> – </a:t>
            </a:r>
            <a:r>
              <a:rPr lang="en-GB" sz="1200" dirty="0">
                <a:solidFill>
                  <a:srgbClr val="7030A0"/>
                </a:solidFill>
              </a:rPr>
              <a:t>Describe how Copyright and Creative Commons works </a:t>
            </a:r>
          </a:p>
          <a:p>
            <a:pPr algn="l"/>
            <a:r>
              <a:rPr lang="en-GB" sz="1200" b="1" u="sng" dirty="0">
                <a:solidFill>
                  <a:srgbClr val="00B050"/>
                </a:solidFill>
              </a:rPr>
              <a:t>Outstanding</a:t>
            </a:r>
            <a:r>
              <a:rPr lang="en-GB" sz="1200" b="1" dirty="0">
                <a:solidFill>
                  <a:srgbClr val="00B050"/>
                </a:solidFill>
              </a:rPr>
              <a:t> – </a:t>
            </a:r>
            <a:r>
              <a:rPr lang="en-GB" sz="1200" dirty="0">
                <a:solidFill>
                  <a:srgbClr val="00B050"/>
                </a:solidFill>
              </a:rPr>
              <a:t>Compare Copyright and CC to software licencing</a:t>
            </a:r>
          </a:p>
        </p:txBody>
      </p:sp>
      <p:cxnSp>
        <p:nvCxnSpPr>
          <p:cNvPr id="9" name="Straight Connector 8">
            <a:extLst>
              <a:ext uri="{FF2B5EF4-FFF2-40B4-BE49-F238E27FC236}">
                <a16:creationId xmlns:a16="http://schemas.microsoft.com/office/drawing/2014/main" id="{F593F9F4-EB1F-4DE2-B5E2-7E7921B4C6AD}"/>
              </a:ext>
            </a:extLst>
          </p:cNvPr>
          <p:cNvCxnSpPr>
            <a:cxnSpLocks/>
          </p:cNvCxnSpPr>
          <p:nvPr userDrawn="1"/>
        </p:nvCxnSpPr>
        <p:spPr>
          <a:xfrm>
            <a:off x="4572000" y="4587974"/>
            <a:ext cx="0" cy="555526"/>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839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812360" y="176845"/>
            <a:ext cx="1296144" cy="273844"/>
          </a:xfrm>
          <a:prstGeom prst="rect">
            <a:avLst/>
          </a:prstGeom>
        </p:spPr>
        <p:txBody>
          <a:bodyPr/>
          <a:lstStyle/>
          <a:p>
            <a:fld id="{095D19BD-7837-4A96-8068-59BD5BFD070A}" type="datetime1">
              <a:rPr lang="en-GB" smtClean="0"/>
              <a:t>02/04/2019</a:t>
            </a:fld>
            <a:endParaRPr lang="en-GB" dirty="0"/>
          </a:p>
        </p:txBody>
      </p:sp>
      <p:sp>
        <p:nvSpPr>
          <p:cNvPr id="5" name="Content Placeholder 4"/>
          <p:cNvSpPr>
            <a:spLocks noGrp="1"/>
          </p:cNvSpPr>
          <p:nvPr>
            <p:ph sz="quarter" idx="11"/>
          </p:nvPr>
        </p:nvSpPr>
        <p:spPr>
          <a:xfrm>
            <a:off x="107504" y="771525"/>
            <a:ext cx="4384228" cy="39604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p:cNvSpPr>
            <a:spLocks noGrp="1"/>
          </p:cNvSpPr>
          <p:nvPr>
            <p:ph sz="quarter" idx="12"/>
          </p:nvPr>
        </p:nvSpPr>
        <p:spPr>
          <a:xfrm>
            <a:off x="4652268" y="771525"/>
            <a:ext cx="4384228" cy="39604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9"/>
          <p:cNvSpPr>
            <a:spLocks noGrp="1"/>
          </p:cNvSpPr>
          <p:nvPr>
            <p:ph type="title"/>
          </p:nvPr>
        </p:nvSpPr>
        <p:spPr>
          <a:xfrm>
            <a:off x="0" y="0"/>
            <a:ext cx="9144000" cy="627534"/>
          </a:xfrm>
          <a:prstGeom prst="rect">
            <a:avLst/>
          </a:prstGeom>
          <a:solidFill>
            <a:schemeClr val="accent3">
              <a:lumMod val="75000"/>
            </a:schemeClr>
          </a:solidFill>
        </p:spPr>
        <p:txBody>
          <a:bodyPr>
            <a:normAutofit/>
          </a:bodyPr>
          <a:lstStyle>
            <a:lvl1pPr algn="l">
              <a:defRPr sz="2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13672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735547"/>
            <a:ext cx="8640960" cy="38590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a:extLst>
              <a:ext uri="{FF2B5EF4-FFF2-40B4-BE49-F238E27FC236}">
                <a16:creationId xmlns:a16="http://schemas.microsoft.com/office/drawing/2014/main" id="{5DC52A31-C11A-4BED-BC60-1FE8E103DD4C}"/>
              </a:ext>
            </a:extLst>
          </p:cNvPr>
          <p:cNvCxnSpPr/>
          <p:nvPr userDrawn="1"/>
        </p:nvCxnSpPr>
        <p:spPr>
          <a:xfrm>
            <a:off x="0" y="4594623"/>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22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l" defTabSz="914400" rtl="0" eaLnBrk="1" latinLnBrk="0" hangingPunct="1">
        <a:spcBef>
          <a:spcPct val="0"/>
        </a:spcBef>
        <a:buNone/>
        <a:defRPr sz="4400" b="1" kern="1200">
          <a:solidFill>
            <a:schemeClr val="tx1"/>
          </a:solidFill>
          <a:latin typeface="Candy Square BTN Striped" panose="020B0704010102040306"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suMza6Q8J0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 Now Activity</a:t>
            </a:r>
          </a:p>
        </p:txBody>
      </p:sp>
      <p:sp>
        <p:nvSpPr>
          <p:cNvPr id="3" name="Content Placeholder 2"/>
          <p:cNvSpPr>
            <a:spLocks noGrp="1"/>
          </p:cNvSpPr>
          <p:nvPr>
            <p:ph idx="1"/>
          </p:nvPr>
        </p:nvSpPr>
        <p:spPr>
          <a:xfrm>
            <a:off x="251520" y="583119"/>
            <a:ext cx="8640960" cy="548471"/>
          </a:xfrm>
        </p:spPr>
        <p:txBody>
          <a:bodyPr/>
          <a:lstStyle/>
          <a:p>
            <a:pPr marL="0" indent="0">
              <a:buNone/>
            </a:pPr>
            <a:r>
              <a:rPr lang="en-GB" sz="2800" b="1" dirty="0"/>
              <a:t>What kind of work can be Copyrighted?</a:t>
            </a:r>
            <a:endParaRPr lang="en-GB" sz="2000" b="1" dirty="0">
              <a:solidFill>
                <a:srgbClr val="002060"/>
              </a:solidFill>
            </a:endParaRPr>
          </a:p>
          <a:p>
            <a:endParaRPr lang="en-GB" sz="1800" dirty="0">
              <a:solidFill>
                <a:srgbClr val="002060"/>
              </a:solidFill>
            </a:endParaRPr>
          </a:p>
          <a:p>
            <a:pPr marL="0" indent="0">
              <a:buNone/>
            </a:pPr>
            <a:endParaRPr lang="en-GB" dirty="0"/>
          </a:p>
          <a:p>
            <a:pPr marL="0" indent="0">
              <a:buNone/>
            </a:pPr>
            <a:endParaRPr lang="en-GB" dirty="0"/>
          </a:p>
          <a:p>
            <a:pPr marL="0" indent="0">
              <a:buNone/>
            </a:pPr>
            <a:endParaRPr lang="en-GB" dirty="0"/>
          </a:p>
        </p:txBody>
      </p:sp>
      <p:pic>
        <p:nvPicPr>
          <p:cNvPr id="1026" name="Picture 2" descr="http://www.legalshift.com.ua/wp-content/uploads/bfi_thumb/captain-copyright-300x300-36g3pgk9x7i0aeprfa60wa.png">
            <a:extLst>
              <a:ext uri="{FF2B5EF4-FFF2-40B4-BE49-F238E27FC236}">
                <a16:creationId xmlns:a16="http://schemas.microsoft.com/office/drawing/2014/main" id="{0D39CEFA-24CF-4C41-A70D-9F5707760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01835"/>
            <a:ext cx="3240360" cy="324036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5A916AC-FD1A-4825-9CF9-CA58FA6AA719}"/>
              </a:ext>
            </a:extLst>
          </p:cNvPr>
          <p:cNvSpPr txBox="1">
            <a:spLocks/>
          </p:cNvSpPr>
          <p:nvPr/>
        </p:nvSpPr>
        <p:spPr>
          <a:xfrm>
            <a:off x="3779914" y="1201835"/>
            <a:ext cx="5184573" cy="324036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b="1" dirty="0">
                <a:solidFill>
                  <a:srgbClr val="00B050"/>
                </a:solidFill>
              </a:rPr>
              <a:t>Software / Games</a:t>
            </a:r>
          </a:p>
          <a:p>
            <a:r>
              <a:rPr lang="en-GB" sz="2800" b="1" dirty="0">
                <a:solidFill>
                  <a:srgbClr val="00B050"/>
                </a:solidFill>
              </a:rPr>
              <a:t>Movies / Images / Graphics</a:t>
            </a:r>
          </a:p>
          <a:p>
            <a:r>
              <a:rPr lang="en-GB" sz="2800" b="1" dirty="0">
                <a:solidFill>
                  <a:srgbClr val="00B050"/>
                </a:solidFill>
              </a:rPr>
              <a:t>Literary and Dramatic works</a:t>
            </a:r>
          </a:p>
          <a:p>
            <a:r>
              <a:rPr lang="en-GB" sz="2800" b="1" dirty="0">
                <a:solidFill>
                  <a:srgbClr val="00B050"/>
                </a:solidFill>
              </a:rPr>
              <a:t>Music and Lyrics</a:t>
            </a:r>
          </a:p>
          <a:p>
            <a:r>
              <a:rPr lang="en-GB" sz="2800" b="1" dirty="0">
                <a:solidFill>
                  <a:srgbClr val="00B050"/>
                </a:solidFill>
              </a:rPr>
              <a:t>Architecture</a:t>
            </a:r>
          </a:p>
          <a:p>
            <a:r>
              <a:rPr lang="en-GB" sz="2800" b="1" dirty="0">
                <a:solidFill>
                  <a:srgbClr val="00B050"/>
                </a:solidFill>
              </a:rPr>
              <a:t>Choreography</a:t>
            </a:r>
          </a:p>
          <a:p>
            <a:r>
              <a:rPr lang="en-GB" sz="2800" b="1" dirty="0">
                <a:solidFill>
                  <a:srgbClr val="00B050"/>
                </a:solidFill>
              </a:rPr>
              <a:t>Art (Paintings and Sculptures)</a:t>
            </a:r>
          </a:p>
          <a:p>
            <a:endParaRPr lang="en-GB" sz="2000" b="1" dirty="0">
              <a:solidFill>
                <a:srgbClr val="00B050"/>
              </a:solidFill>
            </a:endParaRPr>
          </a:p>
          <a:p>
            <a:endParaRPr lang="en-GB" sz="1800" dirty="0">
              <a:solidFill>
                <a:srgbClr val="00B050"/>
              </a:solidFill>
            </a:endParaRPr>
          </a:p>
          <a:p>
            <a:pPr marL="0" indent="0">
              <a:buFont typeface="Arial" pitchFamily="34" charset="0"/>
              <a:buNone/>
            </a:pPr>
            <a:endParaRPr lang="en-GB" dirty="0">
              <a:solidFill>
                <a:srgbClr val="00B050"/>
              </a:solidFill>
            </a:endParaRPr>
          </a:p>
          <a:p>
            <a:pPr marL="0" indent="0">
              <a:buFont typeface="Arial" pitchFamily="34" charset="0"/>
              <a:buNone/>
            </a:pPr>
            <a:endParaRPr lang="en-GB" dirty="0"/>
          </a:p>
          <a:p>
            <a:pPr marL="0" indent="0">
              <a:buFont typeface="Arial" pitchFamily="34" charset="0"/>
              <a:buNone/>
            </a:pPr>
            <a:endParaRPr lang="en-GB" dirty="0"/>
          </a:p>
        </p:txBody>
      </p:sp>
    </p:spTree>
    <p:extLst>
      <p:ext uri="{BB962C8B-B14F-4D97-AF65-F5344CB8AC3E}">
        <p14:creationId xmlns:p14="http://schemas.microsoft.com/office/powerpoint/2010/main" val="3073779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7CA5-2820-4BED-9BDF-60AA3F7D2E93}"/>
              </a:ext>
            </a:extLst>
          </p:cNvPr>
          <p:cNvSpPr>
            <a:spLocks noGrp="1"/>
          </p:cNvSpPr>
          <p:nvPr>
            <p:ph type="title"/>
          </p:nvPr>
        </p:nvSpPr>
        <p:spPr/>
        <p:txBody>
          <a:bodyPr/>
          <a:lstStyle/>
          <a:p>
            <a:r>
              <a:rPr lang="en-GB" dirty="0"/>
              <a:t>Open Source vs Proprietary Software</a:t>
            </a:r>
          </a:p>
        </p:txBody>
      </p:sp>
      <p:sp>
        <p:nvSpPr>
          <p:cNvPr id="5" name="Content Placeholder 4">
            <a:extLst>
              <a:ext uri="{FF2B5EF4-FFF2-40B4-BE49-F238E27FC236}">
                <a16:creationId xmlns:a16="http://schemas.microsoft.com/office/drawing/2014/main" id="{7B231545-98FE-46C8-BC58-C59F8FDC8DC8}"/>
              </a:ext>
            </a:extLst>
          </p:cNvPr>
          <p:cNvSpPr>
            <a:spLocks noGrp="1"/>
          </p:cNvSpPr>
          <p:nvPr>
            <p:ph idx="1"/>
          </p:nvPr>
        </p:nvSpPr>
        <p:spPr/>
        <p:txBody>
          <a:bodyPr>
            <a:normAutofit/>
          </a:bodyPr>
          <a:lstStyle/>
          <a:p>
            <a:pPr marL="0" indent="0">
              <a:buNone/>
            </a:pPr>
            <a:r>
              <a:rPr lang="en-GB" sz="2000" dirty="0"/>
              <a:t>All software development takes time and expertise, but there are many models for funding software development, and different models of ownership.</a:t>
            </a:r>
            <a:endParaRPr lang="en-GB" sz="1600" dirty="0">
              <a:solidFill>
                <a:srgbClr val="7030A0"/>
              </a:solidFill>
            </a:endParaRPr>
          </a:p>
        </p:txBody>
      </p:sp>
      <p:graphicFrame>
        <p:nvGraphicFramePr>
          <p:cNvPr id="3" name="Table 2">
            <a:extLst>
              <a:ext uri="{FF2B5EF4-FFF2-40B4-BE49-F238E27FC236}">
                <a16:creationId xmlns:a16="http://schemas.microsoft.com/office/drawing/2014/main" id="{BAFDDE66-0C1D-47C8-88AC-E10D97C691E0}"/>
              </a:ext>
            </a:extLst>
          </p:cNvPr>
          <p:cNvGraphicFramePr>
            <a:graphicFrameLocks noGrp="1"/>
          </p:cNvGraphicFramePr>
          <p:nvPr>
            <p:extLst>
              <p:ext uri="{D42A27DB-BD31-4B8C-83A1-F6EECF244321}">
                <p14:modId xmlns:p14="http://schemas.microsoft.com/office/powerpoint/2010/main" val="2761759677"/>
              </p:ext>
            </p:extLst>
          </p:nvPr>
        </p:nvGraphicFramePr>
        <p:xfrm>
          <a:off x="323528" y="1419621"/>
          <a:ext cx="8496944" cy="2895600"/>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858959160"/>
                    </a:ext>
                  </a:extLst>
                </a:gridCol>
                <a:gridCol w="4248472">
                  <a:extLst>
                    <a:ext uri="{9D8B030D-6E8A-4147-A177-3AD203B41FA5}">
                      <a16:colId xmlns:a16="http://schemas.microsoft.com/office/drawing/2014/main" val="4225687268"/>
                    </a:ext>
                  </a:extLst>
                </a:gridCol>
              </a:tblGrid>
              <a:tr h="360041">
                <a:tc>
                  <a:txBody>
                    <a:bodyPr/>
                    <a:lstStyle/>
                    <a:p>
                      <a:pPr algn="ctr"/>
                      <a:r>
                        <a:rPr lang="en-GB" dirty="0"/>
                        <a:t>Proprietary Software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Open Source</a:t>
                      </a:r>
                    </a:p>
                  </a:txBody>
                  <a:tcPr/>
                </a:tc>
                <a:extLst>
                  <a:ext uri="{0D108BD9-81ED-4DB2-BD59-A6C34878D82A}">
                    <a16:rowId xmlns:a16="http://schemas.microsoft.com/office/drawing/2014/main" val="1520972257"/>
                  </a:ext>
                </a:extLst>
              </a:tr>
              <a:tr h="1511286">
                <a:tc>
                  <a:txBody>
                    <a:bodyPr/>
                    <a:lstStyle/>
                    <a:p>
                      <a:r>
                        <a:rPr lang="en-GB" sz="1600" kern="1200" dirty="0">
                          <a:solidFill>
                            <a:schemeClr val="dk1"/>
                          </a:solidFill>
                          <a:effectLst/>
                          <a:latin typeface="+mn-lt"/>
                          <a:ea typeface="+mn-ea"/>
                          <a:cs typeface="+mn-cs"/>
                        </a:rPr>
                        <a:t>Software that </a:t>
                      </a:r>
                      <a:r>
                        <a:rPr lang="en-GB" sz="1600" b="1" kern="1200" dirty="0">
                          <a:solidFill>
                            <a:srgbClr val="FF0000"/>
                          </a:solidFill>
                          <a:effectLst/>
                          <a:latin typeface="+mn-lt"/>
                          <a:ea typeface="+mn-ea"/>
                          <a:cs typeface="+mn-cs"/>
                        </a:rPr>
                        <a:t>legally remains the property of the organisation, group, or individual</a:t>
                      </a:r>
                      <a:r>
                        <a:rPr lang="en-GB" sz="1600" kern="1200" dirty="0">
                          <a:solidFill>
                            <a:schemeClr val="dk1"/>
                          </a:solidFill>
                          <a:effectLst/>
                          <a:latin typeface="+mn-lt"/>
                          <a:ea typeface="+mn-ea"/>
                          <a:cs typeface="+mn-cs"/>
                        </a:rPr>
                        <a:t> who created it. The organisation that </a:t>
                      </a:r>
                      <a:r>
                        <a:rPr lang="en-GB" sz="1600" b="1" kern="1200" dirty="0">
                          <a:solidFill>
                            <a:srgbClr val="FF0000"/>
                          </a:solidFill>
                          <a:effectLst/>
                          <a:latin typeface="+mn-lt"/>
                          <a:ea typeface="+mn-ea"/>
                          <a:cs typeface="+mn-cs"/>
                        </a:rPr>
                        <a:t>owns the rights </a:t>
                      </a:r>
                      <a:r>
                        <a:rPr lang="en-GB" sz="1600" kern="1200" dirty="0">
                          <a:solidFill>
                            <a:schemeClr val="dk1"/>
                          </a:solidFill>
                          <a:effectLst/>
                          <a:latin typeface="+mn-lt"/>
                          <a:ea typeface="+mn-ea"/>
                          <a:cs typeface="+mn-cs"/>
                        </a:rPr>
                        <a:t>to the product usually does not release the source code, and may insist that only those who have purchased a special licence key can use it.</a:t>
                      </a:r>
                    </a:p>
                    <a:p>
                      <a:r>
                        <a:rPr lang="en-GB" sz="1600" b="1" kern="1200" dirty="0">
                          <a:solidFill>
                            <a:schemeClr val="dk1"/>
                          </a:solidFill>
                          <a:effectLst/>
                          <a:latin typeface="+mn-lt"/>
                          <a:ea typeface="+mn-ea"/>
                          <a:cs typeface="+mn-cs"/>
                        </a:rPr>
                        <a:t>Free software</a:t>
                      </a:r>
                    </a:p>
                    <a:p>
                      <a:r>
                        <a:rPr lang="en-GB" sz="1600" kern="1200" dirty="0">
                          <a:solidFill>
                            <a:schemeClr val="dk1"/>
                          </a:solidFill>
                          <a:effectLst/>
                          <a:latin typeface="+mn-lt"/>
                          <a:ea typeface="+mn-ea"/>
                          <a:cs typeface="+mn-cs"/>
                        </a:rPr>
                        <a:t>Free software (also called </a:t>
                      </a:r>
                      <a:r>
                        <a:rPr lang="en-GB" sz="1600" b="1" kern="1200" dirty="0">
                          <a:solidFill>
                            <a:srgbClr val="FF0000"/>
                          </a:solidFill>
                          <a:effectLst/>
                          <a:latin typeface="+mn-lt"/>
                          <a:ea typeface="+mn-ea"/>
                          <a:cs typeface="+mn-cs"/>
                        </a:rPr>
                        <a:t>freeware</a:t>
                      </a:r>
                      <a:r>
                        <a:rPr lang="en-GB" sz="1600" kern="1200" dirty="0">
                          <a:solidFill>
                            <a:schemeClr val="dk1"/>
                          </a:solidFill>
                          <a:effectLst/>
                          <a:latin typeface="+mn-lt"/>
                          <a:ea typeface="+mn-ea"/>
                          <a:cs typeface="+mn-cs"/>
                        </a:rPr>
                        <a:t>) is licensed at no cost, or for an optional fee. It is usually closed source.</a:t>
                      </a:r>
                    </a:p>
                  </a:txBody>
                  <a:tcPr/>
                </a:tc>
                <a:tc>
                  <a:txBody>
                    <a:bodyPr/>
                    <a:lstStyle/>
                    <a:p>
                      <a:r>
                        <a:rPr lang="en-GB" sz="1600" b="0" i="0" kern="1200" dirty="0">
                          <a:solidFill>
                            <a:schemeClr val="dk1"/>
                          </a:solidFill>
                          <a:effectLst/>
                          <a:latin typeface="+mn-lt"/>
                          <a:ea typeface="+mn-ea"/>
                          <a:cs typeface="+mn-cs"/>
                        </a:rPr>
                        <a:t>Open source software is </a:t>
                      </a:r>
                      <a:r>
                        <a:rPr lang="en-GB" sz="1600" b="1" i="0" kern="1200" dirty="0">
                          <a:solidFill>
                            <a:schemeClr val="accent6">
                              <a:lumMod val="75000"/>
                            </a:schemeClr>
                          </a:solidFill>
                          <a:effectLst/>
                          <a:latin typeface="+mn-lt"/>
                          <a:ea typeface="+mn-ea"/>
                          <a:cs typeface="+mn-cs"/>
                        </a:rPr>
                        <a:t>free and openly available to everyone</a:t>
                      </a:r>
                      <a:r>
                        <a:rPr lang="en-GB" sz="1600" b="0" i="0" kern="1200" dirty="0">
                          <a:solidFill>
                            <a:schemeClr val="dk1"/>
                          </a:solidFill>
                          <a:effectLst/>
                          <a:latin typeface="+mn-lt"/>
                          <a:ea typeface="+mn-ea"/>
                          <a:cs typeface="+mn-cs"/>
                        </a:rPr>
                        <a:t>. People who create open source products </a:t>
                      </a:r>
                      <a:r>
                        <a:rPr lang="en-GB" sz="1600" b="1" i="0" kern="1200" dirty="0">
                          <a:solidFill>
                            <a:schemeClr val="accent6">
                              <a:lumMod val="75000"/>
                            </a:schemeClr>
                          </a:solidFill>
                          <a:effectLst/>
                          <a:latin typeface="+mn-lt"/>
                          <a:ea typeface="+mn-ea"/>
                          <a:cs typeface="+mn-cs"/>
                        </a:rPr>
                        <a:t>publish the code</a:t>
                      </a:r>
                      <a:r>
                        <a:rPr lang="en-GB" sz="1600" b="0" i="0" kern="1200" dirty="0">
                          <a:solidFill>
                            <a:schemeClr val="dk1"/>
                          </a:solidFill>
                          <a:effectLst/>
                          <a:latin typeface="+mn-lt"/>
                          <a:ea typeface="+mn-ea"/>
                          <a:cs typeface="+mn-cs"/>
                        </a:rPr>
                        <a:t> and </a:t>
                      </a:r>
                      <a:r>
                        <a:rPr lang="en-GB" sz="1600" b="1" i="0" kern="1200" dirty="0">
                          <a:solidFill>
                            <a:schemeClr val="accent6">
                              <a:lumMod val="75000"/>
                            </a:schemeClr>
                          </a:solidFill>
                          <a:effectLst/>
                          <a:latin typeface="+mn-lt"/>
                          <a:ea typeface="+mn-ea"/>
                          <a:cs typeface="+mn-cs"/>
                        </a:rPr>
                        <a:t>allow others to use and modify it</a:t>
                      </a:r>
                      <a:r>
                        <a:rPr lang="en-GB" sz="1600" b="0" i="0" kern="1200" dirty="0">
                          <a:solidFill>
                            <a:schemeClr val="dk1"/>
                          </a:solidFill>
                          <a:effectLst/>
                          <a:latin typeface="+mn-lt"/>
                          <a:ea typeface="+mn-ea"/>
                          <a:cs typeface="+mn-cs"/>
                        </a:rPr>
                        <a:t>. Communities of programmers often work together to develop the software and to support users. Open source products are usually tested in public by online contributors.</a:t>
                      </a:r>
                      <a:endParaRPr lang="en-GB" sz="1600" dirty="0"/>
                    </a:p>
                  </a:txBody>
                  <a:tcPr/>
                </a:tc>
                <a:extLst>
                  <a:ext uri="{0D108BD9-81ED-4DB2-BD59-A6C34878D82A}">
                    <a16:rowId xmlns:a16="http://schemas.microsoft.com/office/drawing/2014/main" val="4048810433"/>
                  </a:ext>
                </a:extLst>
              </a:tr>
            </a:tbl>
          </a:graphicData>
        </a:graphic>
      </p:graphicFrame>
    </p:spTree>
    <p:extLst>
      <p:ext uri="{BB962C8B-B14F-4D97-AF65-F5344CB8AC3E}">
        <p14:creationId xmlns:p14="http://schemas.microsoft.com/office/powerpoint/2010/main" val="3500120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7CA5-2820-4BED-9BDF-60AA3F7D2E93}"/>
              </a:ext>
            </a:extLst>
          </p:cNvPr>
          <p:cNvSpPr>
            <a:spLocks noGrp="1"/>
          </p:cNvSpPr>
          <p:nvPr>
            <p:ph type="title"/>
          </p:nvPr>
        </p:nvSpPr>
        <p:spPr/>
        <p:txBody>
          <a:bodyPr/>
          <a:lstStyle/>
          <a:p>
            <a:r>
              <a:rPr lang="en-GB" dirty="0"/>
              <a:t>Open Source vs Proprietary Software</a:t>
            </a:r>
          </a:p>
        </p:txBody>
      </p:sp>
      <p:graphicFrame>
        <p:nvGraphicFramePr>
          <p:cNvPr id="3" name="Table 2">
            <a:extLst>
              <a:ext uri="{FF2B5EF4-FFF2-40B4-BE49-F238E27FC236}">
                <a16:creationId xmlns:a16="http://schemas.microsoft.com/office/drawing/2014/main" id="{BAFDDE66-0C1D-47C8-88AC-E10D97C691E0}"/>
              </a:ext>
            </a:extLst>
          </p:cNvPr>
          <p:cNvGraphicFramePr>
            <a:graphicFrameLocks noGrp="1"/>
          </p:cNvGraphicFramePr>
          <p:nvPr>
            <p:extLst>
              <p:ext uri="{D42A27DB-BD31-4B8C-83A1-F6EECF244321}">
                <p14:modId xmlns:p14="http://schemas.microsoft.com/office/powerpoint/2010/main" val="857495109"/>
              </p:ext>
            </p:extLst>
          </p:nvPr>
        </p:nvGraphicFramePr>
        <p:xfrm>
          <a:off x="323528" y="699542"/>
          <a:ext cx="8496944" cy="3383280"/>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858959160"/>
                    </a:ext>
                  </a:extLst>
                </a:gridCol>
                <a:gridCol w="4248472">
                  <a:extLst>
                    <a:ext uri="{9D8B030D-6E8A-4147-A177-3AD203B41FA5}">
                      <a16:colId xmlns:a16="http://schemas.microsoft.com/office/drawing/2014/main" val="4225687268"/>
                    </a:ext>
                  </a:extLst>
                </a:gridCol>
              </a:tblGrid>
              <a:tr h="360041">
                <a:tc>
                  <a:txBody>
                    <a:bodyPr/>
                    <a:lstStyle/>
                    <a:p>
                      <a:pPr algn="ctr"/>
                      <a:r>
                        <a:rPr lang="en-GB" dirty="0"/>
                        <a:t>Proprietary Software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Open Source</a:t>
                      </a:r>
                    </a:p>
                  </a:txBody>
                  <a:tcPr/>
                </a:tc>
                <a:extLst>
                  <a:ext uri="{0D108BD9-81ED-4DB2-BD59-A6C34878D82A}">
                    <a16:rowId xmlns:a16="http://schemas.microsoft.com/office/drawing/2014/main" val="1520972257"/>
                  </a:ext>
                </a:extLst>
              </a:tr>
              <a:tr h="1511286">
                <a:tc>
                  <a:txBody>
                    <a:bodyPr/>
                    <a:lstStyle/>
                    <a:p>
                      <a:r>
                        <a:rPr lang="en-GB" sz="1600" b="1" u="sng" kern="1200" dirty="0">
                          <a:solidFill>
                            <a:srgbClr val="00B050"/>
                          </a:solidFill>
                          <a:effectLst/>
                          <a:latin typeface="+mn-lt"/>
                          <a:ea typeface="+mn-ea"/>
                          <a:cs typeface="+mn-cs"/>
                        </a:rPr>
                        <a:t>Advantages</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Developed carefully and tested thoroughly as people are paying for it</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Support provided by company</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Regular Updates</a:t>
                      </a:r>
                    </a:p>
                    <a:p>
                      <a:r>
                        <a:rPr lang="en-GB" sz="1600" b="1" u="sng" kern="1200" dirty="0">
                          <a:solidFill>
                            <a:srgbClr val="FF0000"/>
                          </a:solidFill>
                          <a:effectLst/>
                          <a:latin typeface="+mn-lt"/>
                          <a:ea typeface="+mn-ea"/>
                          <a:cs typeface="+mn-cs"/>
                        </a:rPr>
                        <a:t>Disadvantages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Can be expensive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Software developed for majority of users, may not meet the needs of individuals who aren’t able to modify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Support and Updates maybe expensive</a:t>
                      </a:r>
                    </a:p>
                  </a:txBody>
                  <a:tcPr/>
                </a:tc>
                <a:tc>
                  <a:txBody>
                    <a:bodyPr/>
                    <a:lstStyle/>
                    <a:p>
                      <a:r>
                        <a:rPr lang="en-GB" sz="1600" b="1" u="sng" kern="1200" dirty="0">
                          <a:solidFill>
                            <a:srgbClr val="00B050"/>
                          </a:solidFill>
                          <a:effectLst/>
                          <a:latin typeface="+mn-lt"/>
                          <a:ea typeface="+mn-ea"/>
                          <a:cs typeface="+mn-cs"/>
                        </a:rPr>
                        <a:t>Advantages</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Free to use</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Users can modify source code to adapt to their needs</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Constant upgrades available</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Community of enthusiasts who can provide support</a:t>
                      </a:r>
                    </a:p>
                    <a:p>
                      <a:r>
                        <a:rPr lang="en-GB" sz="1600" b="1" u="sng" kern="1200" dirty="0">
                          <a:solidFill>
                            <a:srgbClr val="FF0000"/>
                          </a:solidFill>
                          <a:effectLst/>
                          <a:latin typeface="+mn-lt"/>
                          <a:ea typeface="+mn-ea"/>
                          <a:cs typeface="+mn-cs"/>
                        </a:rPr>
                        <a:t>Disadvantages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May need specialist knowledge to develop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May not appear as professional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May not have been tested as thoroughly</a:t>
                      </a:r>
                    </a:p>
                    <a:p>
                      <a:endParaRPr lang="en-GB" sz="1600" dirty="0"/>
                    </a:p>
                  </a:txBody>
                  <a:tcPr/>
                </a:tc>
                <a:extLst>
                  <a:ext uri="{0D108BD9-81ED-4DB2-BD59-A6C34878D82A}">
                    <a16:rowId xmlns:a16="http://schemas.microsoft.com/office/drawing/2014/main" val="4048810433"/>
                  </a:ext>
                </a:extLst>
              </a:tr>
            </a:tbl>
          </a:graphicData>
        </a:graphic>
      </p:graphicFrame>
    </p:spTree>
    <p:extLst>
      <p:ext uri="{BB962C8B-B14F-4D97-AF65-F5344CB8AC3E}">
        <p14:creationId xmlns:p14="http://schemas.microsoft.com/office/powerpoint/2010/main" val="2765052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5" y="265509"/>
            <a:ext cx="9144000" cy="2234233"/>
          </a:xfrm>
          <a:noFill/>
        </p:spPr>
        <p:txBody>
          <a:bodyPr/>
          <a:lstStyle/>
          <a:p>
            <a:pPr>
              <a:lnSpc>
                <a:spcPct val="150000"/>
              </a:lnSpc>
            </a:pPr>
            <a:r>
              <a:rPr lang="en-GB" sz="3600" dirty="0"/>
              <a:t>Unit 7</a:t>
            </a:r>
            <a:br>
              <a:rPr lang="en-GB" sz="3600" dirty="0"/>
            </a:br>
            <a:r>
              <a:rPr lang="en-GB" sz="3600" dirty="0"/>
              <a:t>Ethical, Legal, Cultural </a:t>
            </a:r>
            <a:br>
              <a:rPr lang="en-GB" sz="3600" dirty="0"/>
            </a:br>
            <a:r>
              <a:rPr lang="en-GB" sz="3600" dirty="0"/>
              <a:t>and Environmental Concerns</a:t>
            </a:r>
            <a:endParaRPr lang="en-GB" sz="4400" b="0" dirty="0">
              <a:solidFill>
                <a:srgbClr val="FF0000"/>
              </a:solidFill>
            </a:endParaRPr>
          </a:p>
        </p:txBody>
      </p:sp>
      <p:sp>
        <p:nvSpPr>
          <p:cNvPr id="3" name="Subtitle 2"/>
          <p:cNvSpPr>
            <a:spLocks noGrp="1"/>
          </p:cNvSpPr>
          <p:nvPr>
            <p:ph type="subTitle" idx="1"/>
          </p:nvPr>
        </p:nvSpPr>
        <p:spPr>
          <a:xfrm>
            <a:off x="-7705" y="2859782"/>
            <a:ext cx="9144000" cy="1530170"/>
          </a:xfrm>
        </p:spPr>
        <p:txBody>
          <a:bodyPr>
            <a:normAutofit fontScale="92500"/>
          </a:bodyPr>
          <a:lstStyle/>
          <a:p>
            <a:pPr algn="l"/>
            <a:r>
              <a:rPr lang="en-GB" b="1" u="sng" dirty="0"/>
              <a:t>Progress Indicators</a:t>
            </a:r>
          </a:p>
          <a:p>
            <a:pPr algn="l"/>
            <a:r>
              <a:rPr lang="en-GB" b="1" u="sng" dirty="0">
                <a:solidFill>
                  <a:srgbClr val="7030A0"/>
                </a:solidFill>
              </a:rPr>
              <a:t>Good</a:t>
            </a:r>
            <a:r>
              <a:rPr lang="en-GB" b="1" dirty="0">
                <a:solidFill>
                  <a:srgbClr val="7030A0"/>
                </a:solidFill>
              </a:rPr>
              <a:t> – </a:t>
            </a:r>
            <a:r>
              <a:rPr lang="en-GB" dirty="0">
                <a:solidFill>
                  <a:srgbClr val="7030A0"/>
                </a:solidFill>
              </a:rPr>
              <a:t>Describe how Copyright and Creative Commons works </a:t>
            </a:r>
          </a:p>
          <a:p>
            <a:pPr algn="l"/>
            <a:r>
              <a:rPr lang="en-GB" b="1" u="sng" dirty="0">
                <a:solidFill>
                  <a:srgbClr val="00B050"/>
                </a:solidFill>
              </a:rPr>
              <a:t>Outstanding</a:t>
            </a:r>
            <a:r>
              <a:rPr lang="en-GB" b="1" dirty="0">
                <a:solidFill>
                  <a:srgbClr val="00B050"/>
                </a:solidFill>
              </a:rPr>
              <a:t> – </a:t>
            </a:r>
            <a:r>
              <a:rPr lang="en-GB" dirty="0">
                <a:solidFill>
                  <a:srgbClr val="00B050"/>
                </a:solidFill>
              </a:rPr>
              <a:t>Compare Copyright and CC to software licencing</a:t>
            </a:r>
          </a:p>
        </p:txBody>
      </p:sp>
      <p:sp>
        <p:nvSpPr>
          <p:cNvPr id="4" name="Text Placeholder 3"/>
          <p:cNvSpPr>
            <a:spLocks noGrp="1"/>
          </p:cNvSpPr>
          <p:nvPr>
            <p:ph type="body" sz="quarter" idx="10"/>
          </p:nvPr>
        </p:nvSpPr>
        <p:spPr>
          <a:xfrm>
            <a:off x="-7705" y="4587974"/>
            <a:ext cx="9144000" cy="555526"/>
          </a:xfrm>
        </p:spPr>
        <p:txBody>
          <a:bodyPr anchor="ctr" anchorCtr="0">
            <a:normAutofit/>
          </a:bodyPr>
          <a:lstStyle/>
          <a:p>
            <a:pPr algn="l"/>
            <a:r>
              <a:rPr lang="en-GB" dirty="0">
                <a:solidFill>
                  <a:schemeClr val="accent1">
                    <a:lumMod val="75000"/>
                  </a:schemeClr>
                </a:solidFill>
              </a:rPr>
              <a:t>Legislation= the process of making or enacting laws</a:t>
            </a:r>
          </a:p>
        </p:txBody>
      </p:sp>
      <p:pic>
        <p:nvPicPr>
          <p:cNvPr id="2050" name="Picture 2" descr="Image result for computer law">
            <a:extLst>
              <a:ext uri="{FF2B5EF4-FFF2-40B4-BE49-F238E27FC236}">
                <a16:creationId xmlns:a16="http://schemas.microsoft.com/office/drawing/2014/main" id="{6C61DCA9-2989-463D-860F-D81F9243A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56457"/>
            <a:ext cx="1837804" cy="163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55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7CA5-2820-4BED-9BDF-60AA3F7D2E93}"/>
              </a:ext>
            </a:extLst>
          </p:cNvPr>
          <p:cNvSpPr>
            <a:spLocks noGrp="1"/>
          </p:cNvSpPr>
          <p:nvPr>
            <p:ph type="title"/>
          </p:nvPr>
        </p:nvSpPr>
        <p:spPr/>
        <p:txBody>
          <a:bodyPr/>
          <a:lstStyle/>
          <a:p>
            <a:r>
              <a:rPr lang="en-GB" dirty="0"/>
              <a:t>Copyright Designs and Patents Act 1988</a:t>
            </a:r>
          </a:p>
        </p:txBody>
      </p:sp>
      <p:sp>
        <p:nvSpPr>
          <p:cNvPr id="5" name="Content Placeholder 4">
            <a:extLst>
              <a:ext uri="{FF2B5EF4-FFF2-40B4-BE49-F238E27FC236}">
                <a16:creationId xmlns:a16="http://schemas.microsoft.com/office/drawing/2014/main" id="{7B231545-98FE-46C8-BC58-C59F8FDC8DC8}"/>
              </a:ext>
            </a:extLst>
          </p:cNvPr>
          <p:cNvSpPr>
            <a:spLocks noGrp="1"/>
          </p:cNvSpPr>
          <p:nvPr>
            <p:ph idx="1"/>
          </p:nvPr>
        </p:nvSpPr>
        <p:spPr/>
        <p:txBody>
          <a:bodyPr>
            <a:normAutofit/>
          </a:bodyPr>
          <a:lstStyle/>
          <a:p>
            <a:pPr marL="0" indent="0">
              <a:buNone/>
            </a:pPr>
            <a:r>
              <a:rPr lang="en-GB" sz="2000" dirty="0"/>
              <a:t>Copyright gives the creators of some types of media rights to </a:t>
            </a:r>
            <a:r>
              <a:rPr lang="en-GB" sz="2000" dirty="0">
                <a:solidFill>
                  <a:srgbClr val="7030A0"/>
                </a:solidFill>
              </a:rPr>
              <a:t>control</a:t>
            </a:r>
            <a:r>
              <a:rPr lang="en-GB" sz="2000" dirty="0"/>
              <a:t> </a:t>
            </a:r>
            <a:r>
              <a:rPr lang="en-GB" sz="2000" dirty="0">
                <a:solidFill>
                  <a:srgbClr val="7030A0"/>
                </a:solidFill>
              </a:rPr>
              <a:t>how they're used </a:t>
            </a:r>
            <a:r>
              <a:rPr lang="en-GB" sz="2000" dirty="0"/>
              <a:t>and </a:t>
            </a:r>
            <a:r>
              <a:rPr lang="en-GB" sz="2000" dirty="0">
                <a:solidFill>
                  <a:srgbClr val="7030A0"/>
                </a:solidFill>
              </a:rPr>
              <a:t>distributed</a:t>
            </a:r>
            <a:r>
              <a:rPr lang="en-GB" sz="2000" dirty="0"/>
              <a:t>. Music, books, videos and software can all be covered by copyright law. It also makes it an </a:t>
            </a:r>
            <a:r>
              <a:rPr lang="en-GB" sz="2000" dirty="0">
                <a:solidFill>
                  <a:srgbClr val="7030A0"/>
                </a:solidFill>
              </a:rPr>
              <a:t>offence</a:t>
            </a:r>
            <a:r>
              <a:rPr lang="en-GB" sz="2000" dirty="0"/>
              <a:t> to copy or distribute other people’s </a:t>
            </a:r>
            <a:r>
              <a:rPr lang="en-GB" sz="2000" dirty="0">
                <a:solidFill>
                  <a:srgbClr val="FF0000"/>
                </a:solidFill>
              </a:rPr>
              <a:t>intellectual property </a:t>
            </a:r>
            <a:r>
              <a:rPr lang="en-GB" sz="2000" dirty="0"/>
              <a:t>without permission</a:t>
            </a:r>
          </a:p>
          <a:p>
            <a:pPr marL="0" indent="0">
              <a:buNone/>
            </a:pPr>
            <a:endParaRPr lang="en-GB" sz="2000" dirty="0"/>
          </a:p>
          <a:p>
            <a:pPr marL="457200" indent="-457200">
              <a:buFont typeface="+mj-lt"/>
              <a:buAutoNum type="arabicPeriod"/>
            </a:pPr>
            <a:r>
              <a:rPr lang="en-GB" sz="1800" dirty="0"/>
              <a:t>What effects would software piracy have on companies?</a:t>
            </a:r>
          </a:p>
          <a:p>
            <a:pPr marL="0" indent="0" defTabSz="449263">
              <a:buNone/>
            </a:pPr>
            <a:r>
              <a:rPr lang="en-GB" sz="1800" dirty="0"/>
              <a:t>	</a:t>
            </a:r>
            <a:r>
              <a:rPr lang="en-GB" sz="1800" dirty="0">
                <a:solidFill>
                  <a:srgbClr val="7030A0"/>
                </a:solidFill>
              </a:rPr>
              <a:t>Loss of income, Loss of jobs</a:t>
            </a:r>
          </a:p>
          <a:p>
            <a:pPr marL="457200" indent="-457200">
              <a:buFont typeface="+mj-lt"/>
              <a:buAutoNum type="arabicPeriod" startAt="2"/>
            </a:pPr>
            <a:r>
              <a:rPr lang="en-GB" sz="1800" dirty="0"/>
              <a:t>What steps can software companies take to stop piracy?  </a:t>
            </a:r>
            <a:endParaRPr lang="en-GB" sz="2000" dirty="0"/>
          </a:p>
          <a:p>
            <a:pPr marL="0" indent="0">
              <a:buNone/>
              <a:tabLst>
                <a:tab pos="449263" algn="l"/>
              </a:tabLst>
            </a:pPr>
            <a:r>
              <a:rPr lang="en-GB" dirty="0"/>
              <a:t>	</a:t>
            </a:r>
            <a:r>
              <a:rPr lang="en-GB" sz="1800" dirty="0">
                <a:solidFill>
                  <a:srgbClr val="7030A0"/>
                </a:solidFill>
              </a:rPr>
              <a:t>Licence agreements between users and developers</a:t>
            </a:r>
            <a:endParaRPr lang="en-GB" sz="1800" dirty="0"/>
          </a:p>
          <a:p>
            <a:pPr marL="0" indent="0">
              <a:buNone/>
              <a:tabLst>
                <a:tab pos="449263" algn="l"/>
              </a:tabLst>
            </a:pPr>
            <a:r>
              <a:rPr lang="en-GB" sz="1800" dirty="0">
                <a:solidFill>
                  <a:srgbClr val="7030A0"/>
                </a:solidFill>
              </a:rPr>
              <a:t>	Unique Key to activate software</a:t>
            </a:r>
          </a:p>
          <a:p>
            <a:pPr marL="0" indent="0">
              <a:buNone/>
              <a:tabLst>
                <a:tab pos="449263" algn="l"/>
              </a:tabLst>
            </a:pPr>
            <a:r>
              <a:rPr lang="en-GB" sz="1800" dirty="0">
                <a:solidFill>
                  <a:srgbClr val="7030A0"/>
                </a:solidFill>
              </a:rPr>
              <a:t>	Some applications only run if verified through the internet </a:t>
            </a:r>
          </a:p>
        </p:txBody>
      </p:sp>
      <p:pic>
        <p:nvPicPr>
          <p:cNvPr id="3" name="Picture 2">
            <a:extLst>
              <a:ext uri="{FF2B5EF4-FFF2-40B4-BE49-F238E27FC236}">
                <a16:creationId xmlns:a16="http://schemas.microsoft.com/office/drawing/2014/main" id="{FCF62B2D-6E10-43D5-9A27-253F326D7D06}"/>
              </a:ext>
            </a:extLst>
          </p:cNvPr>
          <p:cNvPicPr>
            <a:picLocks noChangeAspect="1"/>
          </p:cNvPicPr>
          <p:nvPr/>
        </p:nvPicPr>
        <p:blipFill>
          <a:blip r:embed="rId2"/>
          <a:stretch>
            <a:fillRect/>
          </a:stretch>
        </p:blipFill>
        <p:spPr>
          <a:xfrm>
            <a:off x="6300192" y="1672158"/>
            <a:ext cx="2771800" cy="2771800"/>
          </a:xfrm>
          <a:prstGeom prst="rect">
            <a:avLst/>
          </a:prstGeom>
        </p:spPr>
      </p:pic>
    </p:spTree>
    <p:extLst>
      <p:ext uri="{BB962C8B-B14F-4D97-AF65-F5344CB8AC3E}">
        <p14:creationId xmlns:p14="http://schemas.microsoft.com/office/powerpoint/2010/main" val="4229307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7CA5-2820-4BED-9BDF-60AA3F7D2E93}"/>
              </a:ext>
            </a:extLst>
          </p:cNvPr>
          <p:cNvSpPr>
            <a:spLocks noGrp="1"/>
          </p:cNvSpPr>
          <p:nvPr>
            <p:ph type="title"/>
          </p:nvPr>
        </p:nvSpPr>
        <p:spPr/>
        <p:txBody>
          <a:bodyPr/>
          <a:lstStyle/>
          <a:p>
            <a:r>
              <a:rPr lang="en-GB" dirty="0"/>
              <a:t>Copyright Designs and Patents Act 1988</a:t>
            </a:r>
          </a:p>
        </p:txBody>
      </p:sp>
      <p:sp>
        <p:nvSpPr>
          <p:cNvPr id="5" name="Content Placeholder 4">
            <a:extLst>
              <a:ext uri="{FF2B5EF4-FFF2-40B4-BE49-F238E27FC236}">
                <a16:creationId xmlns:a16="http://schemas.microsoft.com/office/drawing/2014/main" id="{7B231545-98FE-46C8-BC58-C59F8FDC8DC8}"/>
              </a:ext>
            </a:extLst>
          </p:cNvPr>
          <p:cNvSpPr>
            <a:spLocks noGrp="1"/>
          </p:cNvSpPr>
          <p:nvPr>
            <p:ph idx="1"/>
          </p:nvPr>
        </p:nvSpPr>
        <p:spPr/>
        <p:txBody>
          <a:bodyPr>
            <a:normAutofit fontScale="85000" lnSpcReduction="10000"/>
          </a:bodyPr>
          <a:lstStyle/>
          <a:p>
            <a:pPr marL="0" indent="0">
              <a:buNone/>
            </a:pPr>
            <a:r>
              <a:rPr lang="en-GB" dirty="0"/>
              <a:t>The </a:t>
            </a:r>
            <a:r>
              <a:rPr lang="en-GB" dirty="0">
                <a:solidFill>
                  <a:srgbClr val="7030A0"/>
                </a:solidFill>
              </a:rPr>
              <a:t>legal penalties </a:t>
            </a:r>
            <a:r>
              <a:rPr lang="en-GB" dirty="0"/>
              <a:t>for breaking the copyright law include </a:t>
            </a:r>
            <a:r>
              <a:rPr lang="en-GB" dirty="0">
                <a:solidFill>
                  <a:srgbClr val="FF0000"/>
                </a:solidFill>
              </a:rPr>
              <a:t>unlimited fines </a:t>
            </a:r>
            <a:r>
              <a:rPr lang="en-GB" dirty="0"/>
              <a:t>and up to </a:t>
            </a:r>
            <a:r>
              <a:rPr lang="en-GB" dirty="0">
                <a:solidFill>
                  <a:srgbClr val="FF0000"/>
                </a:solidFill>
              </a:rPr>
              <a:t>two years in prison</a:t>
            </a:r>
            <a:r>
              <a:rPr lang="en-GB" dirty="0"/>
              <a:t>. </a:t>
            </a:r>
          </a:p>
          <a:p>
            <a:pPr marL="0" indent="0">
              <a:buNone/>
            </a:pPr>
            <a:r>
              <a:rPr lang="en-GB" dirty="0"/>
              <a:t>All the software that you use should be </a:t>
            </a:r>
            <a:r>
              <a:rPr lang="en-GB" dirty="0">
                <a:solidFill>
                  <a:srgbClr val="00B050"/>
                </a:solidFill>
              </a:rPr>
              <a:t>fully licensed</a:t>
            </a:r>
            <a:r>
              <a:rPr lang="en-GB" dirty="0"/>
              <a:t>. When you purchase software you usually are licensed to use it on just one computer. It is illegal to make copies of the software to use on other computers, even if they are your own.</a:t>
            </a:r>
          </a:p>
          <a:p>
            <a:pPr marL="0" indent="0">
              <a:buNone/>
            </a:pPr>
            <a:r>
              <a:rPr lang="en-GB" b="1" dirty="0"/>
              <a:t>Software licences can be:</a:t>
            </a:r>
            <a:endParaRPr lang="en-GB" dirty="0"/>
          </a:p>
          <a:p>
            <a:r>
              <a:rPr lang="en-GB" dirty="0">
                <a:solidFill>
                  <a:srgbClr val="7030A0"/>
                </a:solidFill>
              </a:rPr>
              <a:t>Single user</a:t>
            </a:r>
            <a:r>
              <a:rPr lang="en-GB" dirty="0"/>
              <a:t> - licensed for installation on one computer</a:t>
            </a:r>
          </a:p>
          <a:p>
            <a:r>
              <a:rPr lang="en-GB" dirty="0">
                <a:solidFill>
                  <a:schemeClr val="accent2">
                    <a:lumMod val="75000"/>
                  </a:schemeClr>
                </a:solidFill>
              </a:rPr>
              <a:t>Multi-user</a:t>
            </a:r>
            <a:r>
              <a:rPr lang="en-GB" dirty="0"/>
              <a:t> - the license allows you to install the software on a named number of computers</a:t>
            </a:r>
          </a:p>
          <a:p>
            <a:r>
              <a:rPr lang="en-GB" dirty="0">
                <a:solidFill>
                  <a:srgbClr val="0070C0"/>
                </a:solidFill>
              </a:rPr>
              <a:t>Site-licence</a:t>
            </a:r>
            <a:r>
              <a:rPr lang="en-GB" dirty="0"/>
              <a:t> - the licence lets you install the software onto an unlimited number of computers, as long as they are on one distinct site such as a school</a:t>
            </a:r>
          </a:p>
          <a:p>
            <a:pPr marL="0" indent="0">
              <a:buNone/>
            </a:pPr>
            <a:endParaRPr lang="en-GB" sz="1800" dirty="0">
              <a:solidFill>
                <a:srgbClr val="7030A0"/>
              </a:solidFill>
            </a:endParaRPr>
          </a:p>
        </p:txBody>
      </p:sp>
    </p:spTree>
    <p:extLst>
      <p:ext uri="{BB962C8B-B14F-4D97-AF65-F5344CB8AC3E}">
        <p14:creationId xmlns:p14="http://schemas.microsoft.com/office/powerpoint/2010/main" val="2205251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7CA5-2820-4BED-9BDF-60AA3F7D2E93}"/>
              </a:ext>
            </a:extLst>
          </p:cNvPr>
          <p:cNvSpPr>
            <a:spLocks noGrp="1"/>
          </p:cNvSpPr>
          <p:nvPr>
            <p:ph type="title"/>
          </p:nvPr>
        </p:nvSpPr>
        <p:spPr/>
        <p:txBody>
          <a:bodyPr/>
          <a:lstStyle/>
          <a:p>
            <a:r>
              <a:rPr lang="en-GB" dirty="0"/>
              <a:t>Copyright Designs and Patents Act 1988</a:t>
            </a:r>
          </a:p>
        </p:txBody>
      </p:sp>
      <p:pic>
        <p:nvPicPr>
          <p:cNvPr id="7" name="Online Media 6" title="Copyright and Fair Use Animation">
            <a:hlinkClick r:id="" action="ppaction://media"/>
            <a:extLst>
              <a:ext uri="{FF2B5EF4-FFF2-40B4-BE49-F238E27FC236}">
                <a16:creationId xmlns:a16="http://schemas.microsoft.com/office/drawing/2014/main" id="{1F04B211-D720-48C8-9FCB-825366BCA8F6}"/>
              </a:ext>
            </a:extLst>
          </p:cNvPr>
          <p:cNvPicPr>
            <a:picLocks noGrp="1" noRot="1" noChangeAspect="1"/>
          </p:cNvPicPr>
          <p:nvPr>
            <p:ph idx="1"/>
            <a:videoFile r:link="rId1"/>
          </p:nvPr>
        </p:nvPicPr>
        <p:blipFill>
          <a:blip r:embed="rId3"/>
          <a:stretch>
            <a:fillRect/>
          </a:stretch>
        </p:blipFill>
        <p:spPr>
          <a:xfrm>
            <a:off x="958420" y="539111"/>
            <a:ext cx="7227159" cy="4065277"/>
          </a:xfrm>
          <a:prstGeom prst="rect">
            <a:avLst/>
          </a:prstGeom>
        </p:spPr>
      </p:pic>
    </p:spTree>
    <p:extLst>
      <p:ext uri="{BB962C8B-B14F-4D97-AF65-F5344CB8AC3E}">
        <p14:creationId xmlns:p14="http://schemas.microsoft.com/office/powerpoint/2010/main" val="3172148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7CA5-2820-4BED-9BDF-60AA3F7D2E93}"/>
              </a:ext>
            </a:extLst>
          </p:cNvPr>
          <p:cNvSpPr>
            <a:spLocks noGrp="1"/>
          </p:cNvSpPr>
          <p:nvPr>
            <p:ph type="title"/>
          </p:nvPr>
        </p:nvSpPr>
        <p:spPr/>
        <p:txBody>
          <a:bodyPr/>
          <a:lstStyle/>
          <a:p>
            <a:r>
              <a:rPr lang="en-GB" dirty="0"/>
              <a:t>Copyright and Fair use</a:t>
            </a:r>
          </a:p>
        </p:txBody>
      </p:sp>
      <p:sp>
        <p:nvSpPr>
          <p:cNvPr id="5" name="Content Placeholder 4">
            <a:extLst>
              <a:ext uri="{FF2B5EF4-FFF2-40B4-BE49-F238E27FC236}">
                <a16:creationId xmlns:a16="http://schemas.microsoft.com/office/drawing/2014/main" id="{7B231545-98FE-46C8-BC58-C59F8FDC8DC8}"/>
              </a:ext>
            </a:extLst>
          </p:cNvPr>
          <p:cNvSpPr>
            <a:spLocks noGrp="1"/>
          </p:cNvSpPr>
          <p:nvPr>
            <p:ph idx="1"/>
          </p:nvPr>
        </p:nvSpPr>
        <p:spPr/>
        <p:txBody>
          <a:bodyPr>
            <a:normAutofit fontScale="92500" lnSpcReduction="10000"/>
          </a:bodyPr>
          <a:lstStyle/>
          <a:p>
            <a:pPr marL="0" indent="0">
              <a:buNone/>
            </a:pPr>
            <a:r>
              <a:rPr lang="en-GB" sz="2000" dirty="0"/>
              <a:t>There are still instances where </a:t>
            </a:r>
            <a:r>
              <a:rPr lang="en-GB" sz="2000" dirty="0">
                <a:solidFill>
                  <a:srgbClr val="7030A0"/>
                </a:solidFill>
              </a:rPr>
              <a:t>you can use copyrighted materials </a:t>
            </a:r>
            <a:r>
              <a:rPr lang="en-GB" sz="2000" dirty="0"/>
              <a:t>as long as you:</a:t>
            </a:r>
          </a:p>
          <a:p>
            <a:r>
              <a:rPr lang="en-GB" sz="2000" dirty="0"/>
              <a:t>Check who owns the copyright</a:t>
            </a:r>
          </a:p>
          <a:p>
            <a:r>
              <a:rPr lang="en-GB" sz="2000" dirty="0"/>
              <a:t>Get permission to use it</a:t>
            </a:r>
          </a:p>
          <a:p>
            <a:r>
              <a:rPr lang="en-GB" sz="2000" dirty="0"/>
              <a:t>Give credit to the creator</a:t>
            </a:r>
          </a:p>
          <a:p>
            <a:r>
              <a:rPr lang="en-GB" sz="2000" dirty="0"/>
              <a:t>Buy it (if necessary)</a:t>
            </a:r>
          </a:p>
          <a:p>
            <a:r>
              <a:rPr lang="en-GB" sz="2000" dirty="0"/>
              <a:t>Use it responsibly</a:t>
            </a:r>
          </a:p>
          <a:p>
            <a:pPr marL="0" indent="0">
              <a:buNone/>
            </a:pPr>
            <a:r>
              <a:rPr lang="en-GB" sz="2000" dirty="0"/>
              <a:t>There are some </a:t>
            </a:r>
            <a:r>
              <a:rPr lang="en-GB" sz="2000" dirty="0">
                <a:solidFill>
                  <a:srgbClr val="7030A0"/>
                </a:solidFill>
              </a:rPr>
              <a:t>exceptions</a:t>
            </a:r>
            <a:r>
              <a:rPr lang="en-GB" sz="2000" dirty="0"/>
              <a:t> to the Copyright Law where people can use small sections of the Copyrighted work. This is called </a:t>
            </a:r>
            <a:r>
              <a:rPr lang="en-GB" sz="2000" dirty="0">
                <a:solidFill>
                  <a:srgbClr val="FF0000"/>
                </a:solidFill>
              </a:rPr>
              <a:t>Fair Use</a:t>
            </a:r>
            <a:r>
              <a:rPr lang="en-GB" sz="2000" dirty="0"/>
              <a:t>. Examples of this include:</a:t>
            </a:r>
          </a:p>
          <a:p>
            <a:r>
              <a:rPr lang="en-GB" sz="2000" dirty="0"/>
              <a:t>Use for Education / School work</a:t>
            </a:r>
          </a:p>
          <a:p>
            <a:r>
              <a:rPr lang="en-GB" sz="2000" dirty="0"/>
              <a:t>News Reporting</a:t>
            </a:r>
          </a:p>
          <a:p>
            <a:r>
              <a:rPr lang="en-GB" sz="2000" smtClean="0"/>
              <a:t>Criticising </a:t>
            </a:r>
            <a:r>
              <a:rPr lang="en-GB" sz="2000" dirty="0"/>
              <a:t>or Commenting</a:t>
            </a:r>
          </a:p>
          <a:p>
            <a:r>
              <a:rPr lang="en-GB" sz="2000" dirty="0"/>
              <a:t>Comedy or Parody  </a:t>
            </a:r>
            <a:endParaRPr lang="en-GB" sz="1800" dirty="0">
              <a:solidFill>
                <a:srgbClr val="7030A0"/>
              </a:solidFill>
            </a:endParaRPr>
          </a:p>
        </p:txBody>
      </p:sp>
      <p:pic>
        <p:nvPicPr>
          <p:cNvPr id="2050" name="Picture 2" descr="Related image">
            <a:extLst>
              <a:ext uri="{FF2B5EF4-FFF2-40B4-BE49-F238E27FC236}">
                <a16:creationId xmlns:a16="http://schemas.microsoft.com/office/drawing/2014/main" id="{C655F508-12F6-4869-8D6B-EF82023AC0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3094581"/>
            <a:ext cx="1347614" cy="13476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pyright fair use">
            <a:extLst>
              <a:ext uri="{FF2B5EF4-FFF2-40B4-BE49-F238E27FC236}">
                <a16:creationId xmlns:a16="http://schemas.microsoft.com/office/drawing/2014/main" id="{118A928D-0A3C-42FC-B7CE-35E42F10ED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006945"/>
            <a:ext cx="1347614" cy="134761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DE812265-07EF-43D4-8AFA-7814658928B1}"/>
              </a:ext>
            </a:extLst>
          </p:cNvPr>
          <p:cNvSpPr/>
          <p:nvPr/>
        </p:nvSpPr>
        <p:spPr>
          <a:xfrm>
            <a:off x="3707904" y="853677"/>
            <a:ext cx="3033216" cy="1726429"/>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70C0"/>
                </a:solidFill>
              </a:rPr>
              <a:t>Find an example of copyright infringement on the internet use the search term </a:t>
            </a:r>
          </a:p>
          <a:p>
            <a:pPr algn="ctr"/>
            <a:r>
              <a:rPr lang="en-GB" sz="1400" b="1" dirty="0">
                <a:solidFill>
                  <a:srgbClr val="FF0000"/>
                </a:solidFill>
              </a:rPr>
              <a:t>“copyright case study”  </a:t>
            </a:r>
          </a:p>
        </p:txBody>
      </p:sp>
    </p:spTree>
    <p:extLst>
      <p:ext uri="{BB962C8B-B14F-4D97-AF65-F5344CB8AC3E}">
        <p14:creationId xmlns:p14="http://schemas.microsoft.com/office/powerpoint/2010/main" val="3606938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Now Activity - Whiteboards</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What is </a:t>
            </a:r>
            <a:r>
              <a:rPr lang="en-GB" dirty="0" smtClean="0"/>
              <a:t>o</a:t>
            </a:r>
            <a:r>
              <a:rPr lang="en-GB" dirty="0" smtClean="0"/>
              <a:t>pen source software?</a:t>
            </a:r>
            <a:endParaRPr lang="en-GB" dirty="0" smtClean="0"/>
          </a:p>
          <a:p>
            <a:pPr marL="457200" indent="-457200">
              <a:buFont typeface="+mj-lt"/>
              <a:buAutoNum type="arabicPeriod"/>
            </a:pPr>
            <a:r>
              <a:rPr lang="en-GB" dirty="0" smtClean="0"/>
              <a:t>Give 2 examples of proprietary software?</a:t>
            </a:r>
            <a:endParaRPr lang="en-GB" dirty="0" smtClean="0"/>
          </a:p>
          <a:p>
            <a:pPr marL="457200" indent="-457200">
              <a:buFont typeface="+mj-lt"/>
              <a:buAutoNum type="arabicPeriod"/>
            </a:pPr>
            <a:r>
              <a:rPr lang="en-GB" dirty="0" smtClean="0"/>
              <a:t>Name the </a:t>
            </a:r>
            <a:r>
              <a:rPr lang="en-GB" dirty="0" smtClean="0"/>
              <a:t>4 creative commons licences?</a:t>
            </a:r>
            <a:endParaRPr lang="en-GB" dirty="0" smtClean="0"/>
          </a:p>
          <a:p>
            <a:pPr marL="457200" indent="-457200">
              <a:buFont typeface="+mj-lt"/>
              <a:buAutoNum type="arabicPeriod"/>
            </a:pPr>
            <a:r>
              <a:rPr lang="en-GB" dirty="0" smtClean="0"/>
              <a:t>Describe one advantage of open source software?</a:t>
            </a:r>
            <a:endParaRPr lang="en-GB" dirty="0" smtClean="0"/>
          </a:p>
          <a:p>
            <a:pPr marL="457200" indent="-457200">
              <a:buFont typeface="+mj-lt"/>
              <a:buAutoNum type="arabicPeriod"/>
            </a:pPr>
            <a:endParaRPr lang="en-GB" dirty="0" smtClean="0"/>
          </a:p>
          <a:p>
            <a:pPr marL="457200" indent="-457200">
              <a:buFont typeface="+mj-lt"/>
              <a:buAutoNum type="arabicPeriod"/>
            </a:pPr>
            <a:endParaRPr lang="en-GB" dirty="0"/>
          </a:p>
        </p:txBody>
      </p:sp>
    </p:spTree>
    <p:extLst>
      <p:ext uri="{BB962C8B-B14F-4D97-AF65-F5344CB8AC3E}">
        <p14:creationId xmlns:p14="http://schemas.microsoft.com/office/powerpoint/2010/main" val="4058447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7CA5-2820-4BED-9BDF-60AA3F7D2E93}"/>
              </a:ext>
            </a:extLst>
          </p:cNvPr>
          <p:cNvSpPr>
            <a:spLocks noGrp="1"/>
          </p:cNvSpPr>
          <p:nvPr>
            <p:ph type="title"/>
          </p:nvPr>
        </p:nvSpPr>
        <p:spPr/>
        <p:txBody>
          <a:bodyPr/>
          <a:lstStyle/>
          <a:p>
            <a:r>
              <a:rPr lang="en-GB" dirty="0"/>
              <a:t>Creative Commons Licensing</a:t>
            </a:r>
          </a:p>
        </p:txBody>
      </p:sp>
      <p:sp>
        <p:nvSpPr>
          <p:cNvPr id="5" name="Content Placeholder 4">
            <a:extLst>
              <a:ext uri="{FF2B5EF4-FFF2-40B4-BE49-F238E27FC236}">
                <a16:creationId xmlns:a16="http://schemas.microsoft.com/office/drawing/2014/main" id="{7B231545-98FE-46C8-BC58-C59F8FDC8DC8}"/>
              </a:ext>
            </a:extLst>
          </p:cNvPr>
          <p:cNvSpPr>
            <a:spLocks noGrp="1"/>
          </p:cNvSpPr>
          <p:nvPr>
            <p:ph idx="1"/>
          </p:nvPr>
        </p:nvSpPr>
        <p:spPr/>
        <p:txBody>
          <a:bodyPr>
            <a:normAutofit/>
          </a:bodyPr>
          <a:lstStyle/>
          <a:p>
            <a:pPr marL="0" indent="0">
              <a:buNone/>
            </a:pPr>
            <a:r>
              <a:rPr lang="en-GB" sz="2000" dirty="0"/>
              <a:t>Creative Commons is an organisation that provides licences that allow creators to give public permission to share and use their work under certain conditions. For example, a CC licence might say that other people can copy and distribute the copyright owner's work as long as they give them credit.</a:t>
            </a:r>
          </a:p>
          <a:p>
            <a:pPr marL="0" indent="0">
              <a:buNone/>
            </a:pPr>
            <a:endParaRPr lang="en-GB" sz="2000" dirty="0"/>
          </a:p>
          <a:p>
            <a:pPr marL="0" indent="0">
              <a:buNone/>
            </a:pPr>
            <a:r>
              <a:rPr lang="en-GB" sz="2000" dirty="0"/>
              <a:t>The four main licences are..</a:t>
            </a:r>
          </a:p>
          <a:p>
            <a:pPr marL="0" indent="0">
              <a:buNone/>
            </a:pPr>
            <a:endParaRPr lang="en-GB" sz="1800" dirty="0">
              <a:solidFill>
                <a:srgbClr val="7030A0"/>
              </a:solidFill>
            </a:endParaRPr>
          </a:p>
        </p:txBody>
      </p:sp>
      <p:pic>
        <p:nvPicPr>
          <p:cNvPr id="3074" name="Picture 2" descr="Image result for creative commons licence">
            <a:extLst>
              <a:ext uri="{FF2B5EF4-FFF2-40B4-BE49-F238E27FC236}">
                <a16:creationId xmlns:a16="http://schemas.microsoft.com/office/drawing/2014/main" id="{3F597C8D-CDCE-403F-A60D-3A82861FD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55" y="195486"/>
            <a:ext cx="8260151" cy="436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62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F0A9-1A77-47D9-939D-6EEE9B4BD8C1}"/>
              </a:ext>
            </a:extLst>
          </p:cNvPr>
          <p:cNvSpPr>
            <a:spLocks noGrp="1"/>
          </p:cNvSpPr>
          <p:nvPr>
            <p:ph type="title"/>
          </p:nvPr>
        </p:nvSpPr>
        <p:spPr/>
        <p:txBody>
          <a:bodyPr/>
          <a:lstStyle/>
          <a:p>
            <a:r>
              <a:rPr lang="en-GB" dirty="0"/>
              <a:t>Creative Commons Example</a:t>
            </a:r>
          </a:p>
        </p:txBody>
      </p:sp>
      <p:pic>
        <p:nvPicPr>
          <p:cNvPr id="5" name="Picture 4">
            <a:extLst>
              <a:ext uri="{FF2B5EF4-FFF2-40B4-BE49-F238E27FC236}">
                <a16:creationId xmlns:a16="http://schemas.microsoft.com/office/drawing/2014/main" id="{DB47763D-6BAB-4C49-A8DA-0D72DA056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50689"/>
            <a:ext cx="8136904" cy="4061977"/>
          </a:xfrm>
          <a:prstGeom prst="rect">
            <a:avLst/>
          </a:prstGeom>
        </p:spPr>
      </p:pic>
      <p:sp>
        <p:nvSpPr>
          <p:cNvPr id="6" name="Oval 5">
            <a:extLst>
              <a:ext uri="{FF2B5EF4-FFF2-40B4-BE49-F238E27FC236}">
                <a16:creationId xmlns:a16="http://schemas.microsoft.com/office/drawing/2014/main" id="{CBA3B650-B327-488B-89B1-A7E7141E0EEE}"/>
              </a:ext>
            </a:extLst>
          </p:cNvPr>
          <p:cNvSpPr/>
          <p:nvPr/>
        </p:nvSpPr>
        <p:spPr>
          <a:xfrm>
            <a:off x="5436096" y="4155925"/>
            <a:ext cx="1368152" cy="432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0150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2.1.1 databla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64C84913E9864F9C226E06F4D89945" ma:contentTypeVersion="0" ma:contentTypeDescription="Create a new document." ma:contentTypeScope="" ma:versionID="2981c21867d75c0e59ae11e3ed08d123">
  <xsd:schema xmlns:xsd="http://www.w3.org/2001/XMLSchema" xmlns:xs="http://www.w3.org/2001/XMLSchema" xmlns:p="http://schemas.microsoft.com/office/2006/metadata/properties" targetNamespace="http://schemas.microsoft.com/office/2006/metadata/properties" ma:root="true" ma:fieldsID="981aebc4f1b1c7440aaca86ffca8c17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B53241-0878-4F3B-A032-4F51B3926EB2}"/>
</file>

<file path=customXml/itemProps2.xml><?xml version="1.0" encoding="utf-8"?>
<ds:datastoreItem xmlns:ds="http://schemas.openxmlformats.org/officeDocument/2006/customXml" ds:itemID="{0F11C57F-DD09-49FD-A48B-95B0534D0E71}"/>
</file>

<file path=customXml/itemProps3.xml><?xml version="1.0" encoding="utf-8"?>
<ds:datastoreItem xmlns:ds="http://schemas.openxmlformats.org/officeDocument/2006/customXml" ds:itemID="{6B35435B-0E23-4AD7-9DB7-8DF839190B5D}"/>
</file>

<file path=docProps/app.xml><?xml version="1.0" encoding="utf-8"?>
<Properties xmlns="http://schemas.openxmlformats.org/officeDocument/2006/extended-properties" xmlns:vt="http://schemas.openxmlformats.org/officeDocument/2006/docPropsVTypes">
  <Template>2.1.1 datablast</Template>
  <TotalTime>3769</TotalTime>
  <Words>608</Words>
  <Application>Microsoft Office PowerPoint</Application>
  <PresentationFormat>On-screen Show (16:9)</PresentationFormat>
  <Paragraphs>88</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Candy Square BTN Striped</vt:lpstr>
      <vt:lpstr>Century Gothic</vt:lpstr>
      <vt:lpstr>2.1.1 datablast</vt:lpstr>
      <vt:lpstr>Do Now Activity</vt:lpstr>
      <vt:lpstr>Unit 7 Ethical, Legal, Cultural  and Environmental Concerns</vt:lpstr>
      <vt:lpstr>Copyright Designs and Patents Act 1988</vt:lpstr>
      <vt:lpstr>Copyright Designs and Patents Act 1988</vt:lpstr>
      <vt:lpstr>Copyright Designs and Patents Act 1988</vt:lpstr>
      <vt:lpstr>Copyright and Fair use</vt:lpstr>
      <vt:lpstr>Do Now Activity - Whiteboards</vt:lpstr>
      <vt:lpstr>Creative Commons Licensing</vt:lpstr>
      <vt:lpstr>Creative Commons Example</vt:lpstr>
      <vt:lpstr>Open Source vs Proprietary Software</vt:lpstr>
      <vt:lpstr>Open Source vs Proprietary Software</vt:lpstr>
    </vt:vector>
  </TitlesOfParts>
  <Company>Hillcrest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dc:title>
  <dc:creator>David Atton</dc:creator>
  <cp:lastModifiedBy>David Atton</cp:lastModifiedBy>
  <cp:revision>207</cp:revision>
  <dcterms:created xsi:type="dcterms:W3CDTF">2015-05-05T10:47:24Z</dcterms:created>
  <dcterms:modified xsi:type="dcterms:W3CDTF">2019-04-02T11:23:25Z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0x010100CB64C84913E9864F9C226E06F4D89945</vt:lpwstr>
  </property>
</Properties>
</file>