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259" r:id="rId5"/>
    <p:sldId id="370" r:id="rId6"/>
    <p:sldId id="260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6" autoAdjust="0"/>
    <p:restoredTop sz="73002" autoAdjust="0"/>
  </p:normalViewPr>
  <p:slideViewPr>
    <p:cSldViewPr snapToGrid="0">
      <p:cViewPr varScale="1">
        <p:scale>
          <a:sx n="62" d="100"/>
          <a:sy n="62" d="100"/>
        </p:scale>
        <p:origin x="12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200</c:v>
                </c:pt>
                <c:pt idx="1">
                  <c:v>100</c:v>
                </c:pt>
                <c:pt idx="2">
                  <c:v>50</c:v>
                </c:pt>
                <c:pt idx="3">
                  <c:v>25</c:v>
                </c:pt>
                <c:pt idx="4">
                  <c:v>12.5</c:v>
                </c:pt>
                <c:pt idx="5">
                  <c:v>6.25</c:v>
                </c:pt>
                <c:pt idx="6">
                  <c:v>3.125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7E-440D-B1D0-CE2AC637C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98848"/>
        <c:axId val="102800384"/>
      </c:lineChart>
      <c:catAx>
        <c:axId val="10279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800384"/>
        <c:crosses val="autoZero"/>
        <c:auto val="1"/>
        <c:lblAlgn val="ctr"/>
        <c:lblOffset val="100"/>
        <c:noMultiLvlLbl val="0"/>
      </c:catAx>
      <c:valAx>
        <c:axId val="10280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798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200</c:v>
                </c:pt>
                <c:pt idx="1">
                  <c:v>100</c:v>
                </c:pt>
                <c:pt idx="2">
                  <c:v>50</c:v>
                </c:pt>
                <c:pt idx="3">
                  <c:v>25</c:v>
                </c:pt>
                <c:pt idx="4">
                  <c:v>12.5</c:v>
                </c:pt>
                <c:pt idx="5">
                  <c:v>6.25</c:v>
                </c:pt>
                <c:pt idx="6">
                  <c:v>3.125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32-4F99-B5C1-415223BC80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951808"/>
        <c:axId val="104953344"/>
      </c:lineChart>
      <c:catAx>
        <c:axId val="10495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953344"/>
        <c:crosses val="autoZero"/>
        <c:auto val="1"/>
        <c:lblAlgn val="ctr"/>
        <c:lblOffset val="100"/>
        <c:noMultiLvlLbl val="0"/>
      </c:catAx>
      <c:valAx>
        <c:axId val="10495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951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500</c:v>
                </c:pt>
                <c:pt idx="1">
                  <c:v>250</c:v>
                </c:pt>
                <c:pt idx="2">
                  <c:v>125</c:v>
                </c:pt>
                <c:pt idx="3">
                  <c:v>62.5</c:v>
                </c:pt>
                <c:pt idx="4">
                  <c:v>31.25</c:v>
                </c:pt>
                <c:pt idx="5">
                  <c:v>15.625</c:v>
                </c:pt>
                <c:pt idx="6">
                  <c:v>7.8125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F2-4387-A68B-BB2090E16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241216"/>
        <c:axId val="105243008"/>
      </c:lineChart>
      <c:catAx>
        <c:axId val="105241216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crossAx val="10524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243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2412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FB27E-C2AC-4E87-8E46-E22DF471D7B0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F19F2-9136-43DF-BB90-0FEB053B0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65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AD019-F77D-4759-A672-941AE0FF0EA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11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12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13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14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3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4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5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6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7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8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9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10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76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07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84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5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23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2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5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42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6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323B-D0D7-4EDA-A68B-C733B1A8461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9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52400"/>
            <a:ext cx="6500004" cy="1295400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6668" y="457200"/>
            <a:ext cx="5671868" cy="9906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latin typeface="Comic Sans MS" pitchFamily="66" charset="0"/>
              </a:rPr>
              <a:t>More about Alpha, Beta and Gamma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9176-019C-4123-B28B-8A2CCB8D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1999" y="157942"/>
            <a:ext cx="2972765" cy="1289858"/>
          </a:xfrm>
        </p:spPr>
        <p:txBody>
          <a:bodyPr/>
          <a:lstStyle/>
          <a:p>
            <a:fld id="{DA4F8A54-D9D6-42BC-828F-544B0EC2496F}" type="datetime2">
              <a:rPr lang="en-GB" sz="2800">
                <a:solidFill>
                  <a:schemeClr val="tx1"/>
                </a:solidFill>
                <a:latin typeface="Comic Sans MS" panose="030F0702030302020204" pitchFamily="66" charset="0"/>
              </a:rPr>
              <a:t>Thursday, 24 September 2020</a:t>
            </a:fld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0756" y="3340329"/>
            <a:ext cx="4343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omic Sans MS" pitchFamily="66" charset="0"/>
              </a:rPr>
              <a:t>Do now activity</a:t>
            </a:r>
            <a:r>
              <a:rPr lang="en-GB" sz="2000" dirty="0">
                <a:latin typeface="Comic Sans MS" pitchFamily="66" charset="0"/>
              </a:rPr>
              <a:t>:</a:t>
            </a:r>
          </a:p>
          <a:p>
            <a:endParaRPr lang="en-GB" sz="2000" dirty="0"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What is an Isotope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What do we use to measure radioactivity?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What is this measured in?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Which type of particle is unaffected by a magnetic/electric field?</a:t>
            </a:r>
          </a:p>
          <a:p>
            <a:pPr marL="457200" indent="-457200">
              <a:buAutoNum type="arabicPeriod"/>
            </a:pP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9C1B7AB8-AD72-4487-A55A-E2596AF9968A}"/>
              </a:ext>
            </a:extLst>
          </p:cNvPr>
          <p:cNvSpPr/>
          <p:nvPr/>
        </p:nvSpPr>
        <p:spPr>
          <a:xfrm>
            <a:off x="4072890" y="1615639"/>
            <a:ext cx="1859423" cy="1556851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This Lesson: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Half Life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603F8EA0-DB32-42D9-BCCF-0DF5264811A0}"/>
              </a:ext>
            </a:extLst>
          </p:cNvPr>
          <p:cNvSpPr/>
          <p:nvPr/>
        </p:nvSpPr>
        <p:spPr>
          <a:xfrm>
            <a:off x="1752600" y="1609915"/>
            <a:ext cx="1859422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Last Lesson: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More about Alpha, Beta and Gamma</a:t>
            </a:r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001B824D-4192-4791-B6B1-B7D1798A2BA7}"/>
              </a:ext>
            </a:extLst>
          </p:cNvPr>
          <p:cNvSpPr/>
          <p:nvPr/>
        </p:nvSpPr>
        <p:spPr>
          <a:xfrm>
            <a:off x="6324600" y="1609915"/>
            <a:ext cx="1928004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Next Lesson: </a:t>
            </a:r>
            <a:r>
              <a:rPr lang="en-GB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Nuclear radiation in medicine.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BABD294-75D7-4053-A89F-F69AEB6D2C51}"/>
              </a:ext>
            </a:extLst>
          </p:cNvPr>
          <p:cNvSpPr/>
          <p:nvPr/>
        </p:nvSpPr>
        <p:spPr>
          <a:xfrm>
            <a:off x="3612022" y="2119745"/>
            <a:ext cx="460868" cy="27432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E15E50FB-E901-4E94-A0EC-3E3E0A59E03D}"/>
              </a:ext>
            </a:extLst>
          </p:cNvPr>
          <p:cNvSpPr/>
          <p:nvPr/>
        </p:nvSpPr>
        <p:spPr>
          <a:xfrm>
            <a:off x="5935428" y="2119745"/>
            <a:ext cx="460868" cy="27432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0BCC064D-75F3-4A84-A079-D5C33B367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149" y="3625705"/>
            <a:ext cx="20193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Half life  from a graph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3035BE7-9C41-43AE-9129-38A2DAD50A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0320854"/>
              </p:ext>
            </p:extLst>
          </p:nvPr>
        </p:nvGraphicFramePr>
        <p:xfrm>
          <a:off x="2521334" y="1686086"/>
          <a:ext cx="7409237" cy="4374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4AA24AA-5BB4-4AAA-9702-6B98927EDAA8}"/>
              </a:ext>
            </a:extLst>
          </p:cNvPr>
          <p:cNvSpPr txBox="1"/>
          <p:nvPr/>
        </p:nvSpPr>
        <p:spPr>
          <a:xfrm>
            <a:off x="8445088" y="5926268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Time (mins)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BC7E7B-4AB2-4AD5-AAE8-FED7D7A867C3}"/>
              </a:ext>
            </a:extLst>
          </p:cNvPr>
          <p:cNvSpPr txBox="1"/>
          <p:nvPr/>
        </p:nvSpPr>
        <p:spPr>
          <a:xfrm>
            <a:off x="2413423" y="1547587"/>
            <a:ext cx="87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Count Rate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D7468D-7D2C-4B65-8B4A-DE3D5D32B9C3}"/>
              </a:ext>
            </a:extLst>
          </p:cNvPr>
          <p:cNvCxnSpPr/>
          <p:nvPr/>
        </p:nvCxnSpPr>
        <p:spPr>
          <a:xfrm>
            <a:off x="2653462" y="3113473"/>
            <a:ext cx="946908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F168DD2-DDF9-4ECE-8E8E-3187BA261D64}"/>
              </a:ext>
            </a:extLst>
          </p:cNvPr>
          <p:cNvCxnSpPr/>
          <p:nvPr/>
        </p:nvCxnSpPr>
        <p:spPr>
          <a:xfrm>
            <a:off x="3611003" y="3124106"/>
            <a:ext cx="0" cy="2556613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1FF9627-E41D-4E85-96BD-2A60DC1786D5}"/>
              </a:ext>
            </a:extLst>
          </p:cNvPr>
          <p:cNvCxnSpPr/>
          <p:nvPr/>
        </p:nvCxnSpPr>
        <p:spPr>
          <a:xfrm>
            <a:off x="2749159" y="4331869"/>
            <a:ext cx="1912604" cy="0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B720788-4595-44A0-9FF8-0CA2B33B5DD9}"/>
              </a:ext>
            </a:extLst>
          </p:cNvPr>
          <p:cNvCxnSpPr/>
          <p:nvPr/>
        </p:nvCxnSpPr>
        <p:spPr>
          <a:xfrm>
            <a:off x="4683029" y="4342502"/>
            <a:ext cx="0" cy="1361968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F026C8-D19B-4559-B1C1-99CD8E486065}"/>
              </a:ext>
            </a:extLst>
          </p:cNvPr>
          <p:cNvCxnSpPr/>
          <p:nvPr/>
        </p:nvCxnSpPr>
        <p:spPr>
          <a:xfrm>
            <a:off x="2898021" y="4942432"/>
            <a:ext cx="286665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7D0A971-50C9-450F-940E-7792CDCABD59}"/>
              </a:ext>
            </a:extLst>
          </p:cNvPr>
          <p:cNvCxnSpPr/>
          <p:nvPr/>
        </p:nvCxnSpPr>
        <p:spPr>
          <a:xfrm>
            <a:off x="5763431" y="4964940"/>
            <a:ext cx="0" cy="73953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EC45FE9-FD25-4E04-8EA4-7519CED7151A}"/>
              </a:ext>
            </a:extLst>
          </p:cNvPr>
          <p:cNvSpPr txBox="1"/>
          <p:nvPr/>
        </p:nvSpPr>
        <p:spPr>
          <a:xfrm>
            <a:off x="3446587" y="573154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T1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C54A99-BD01-492B-A6AD-7BEA7E389B1F}"/>
              </a:ext>
            </a:extLst>
          </p:cNvPr>
          <p:cNvSpPr txBox="1"/>
          <p:nvPr/>
        </p:nvSpPr>
        <p:spPr>
          <a:xfrm>
            <a:off x="4412283" y="573154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T2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962A56-465D-4A94-A557-AC07F8E7AEA0}"/>
              </a:ext>
            </a:extLst>
          </p:cNvPr>
          <p:cNvSpPr txBox="1"/>
          <p:nvPr/>
        </p:nvSpPr>
        <p:spPr>
          <a:xfrm>
            <a:off x="5354456" y="573154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T3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9D6AA5-19FA-41E2-B01E-B493D6511861}"/>
              </a:ext>
            </a:extLst>
          </p:cNvPr>
          <p:cNvSpPr txBox="1"/>
          <p:nvPr/>
        </p:nvSpPr>
        <p:spPr>
          <a:xfrm>
            <a:off x="5573278" y="1984023"/>
            <a:ext cx="286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</a:rPr>
              <a:t>T2 </a:t>
            </a:r>
            <a:r>
              <a:rPr lang="en-GB" sz="2400" b="1" dirty="0"/>
              <a:t>- </a:t>
            </a:r>
            <a:r>
              <a:rPr lang="en-GB" sz="2400" b="1" dirty="0">
                <a:solidFill>
                  <a:srgbClr val="FF0000"/>
                </a:solidFill>
              </a:rPr>
              <a:t>T1</a:t>
            </a:r>
            <a:r>
              <a:rPr lang="en-GB" sz="2400" b="1" dirty="0"/>
              <a:t> = Half Life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D0E674D-5009-48BA-9FD5-F048C4C47B0B}"/>
              </a:ext>
            </a:extLst>
          </p:cNvPr>
          <p:cNvSpPr txBox="1"/>
          <p:nvPr/>
        </p:nvSpPr>
        <p:spPr>
          <a:xfrm>
            <a:off x="5579725" y="2725555"/>
            <a:ext cx="2865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To Check:</a:t>
            </a:r>
          </a:p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T3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/>
              <a:t>– </a:t>
            </a:r>
            <a:r>
              <a:rPr lang="en-GB" sz="2400" b="1" dirty="0">
                <a:solidFill>
                  <a:srgbClr val="00B050"/>
                </a:solidFill>
              </a:rPr>
              <a:t>T2</a:t>
            </a:r>
            <a:r>
              <a:rPr lang="en-GB" sz="2400" b="1" dirty="0"/>
              <a:t> = Half Life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7EA559-1F01-4FD4-B9F6-303CC322D899}"/>
              </a:ext>
            </a:extLst>
          </p:cNvPr>
          <p:cNvSpPr txBox="1"/>
          <p:nvPr/>
        </p:nvSpPr>
        <p:spPr>
          <a:xfrm>
            <a:off x="1466525" y="4135328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C1</a:t>
            </a:r>
            <a:r>
              <a:rPr lang="en-GB" b="1" dirty="0"/>
              <a:t> </a:t>
            </a:r>
            <a:r>
              <a:rPr lang="en-GB" b="1" dirty="0">
                <a:sym typeface="Symbol"/>
              </a:rPr>
              <a:t> 2 = </a:t>
            </a:r>
            <a:r>
              <a:rPr lang="en-GB" b="1" dirty="0">
                <a:solidFill>
                  <a:srgbClr val="00B050"/>
                </a:solidFill>
                <a:sym typeface="Symbol"/>
              </a:rPr>
              <a:t>C2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17AD05-6D89-4058-86AE-212F49B0E421}"/>
              </a:ext>
            </a:extLst>
          </p:cNvPr>
          <p:cNvSpPr txBox="1"/>
          <p:nvPr/>
        </p:nvSpPr>
        <p:spPr>
          <a:xfrm>
            <a:off x="2194520" y="2910129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C1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BA4268-4B2A-4D11-A122-A2ADB86DFF10}"/>
              </a:ext>
            </a:extLst>
          </p:cNvPr>
          <p:cNvSpPr txBox="1"/>
          <p:nvPr/>
        </p:nvSpPr>
        <p:spPr>
          <a:xfrm>
            <a:off x="1439821" y="4757766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C2</a:t>
            </a:r>
            <a:r>
              <a:rPr lang="en-GB" b="1" dirty="0"/>
              <a:t> </a:t>
            </a:r>
            <a:r>
              <a:rPr lang="en-GB" b="1" dirty="0">
                <a:sym typeface="Symbol"/>
              </a:rPr>
              <a:t> 2 =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C3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D972DEE-5708-4C53-851F-18FDE99E5D0A}"/>
              </a:ext>
            </a:extLst>
          </p:cNvPr>
          <p:cNvSpPr/>
          <p:nvPr/>
        </p:nvSpPr>
        <p:spPr>
          <a:xfrm>
            <a:off x="1829132" y="2883316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FC46C3A-745C-4BA4-A657-2EBD2AF28FD3}"/>
              </a:ext>
            </a:extLst>
          </p:cNvPr>
          <p:cNvSpPr/>
          <p:nvPr/>
        </p:nvSpPr>
        <p:spPr>
          <a:xfrm>
            <a:off x="3464856" y="6100880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B527431-8E79-46A4-90CF-5DCD428ECE9D}"/>
              </a:ext>
            </a:extLst>
          </p:cNvPr>
          <p:cNvSpPr/>
          <p:nvPr/>
        </p:nvSpPr>
        <p:spPr>
          <a:xfrm>
            <a:off x="1829131" y="3739183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58A6A37-143F-4B0C-A429-659EBC62A260}"/>
              </a:ext>
            </a:extLst>
          </p:cNvPr>
          <p:cNvSpPr/>
          <p:nvPr/>
        </p:nvSpPr>
        <p:spPr>
          <a:xfrm>
            <a:off x="4412283" y="6100879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64C8637-7E2A-44D0-AD1C-56C1E685CF89}"/>
              </a:ext>
            </a:extLst>
          </p:cNvPr>
          <p:cNvSpPr/>
          <p:nvPr/>
        </p:nvSpPr>
        <p:spPr>
          <a:xfrm>
            <a:off x="1829130" y="5125999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C44463B-7880-44A6-830C-4CC875C41CF6}"/>
              </a:ext>
            </a:extLst>
          </p:cNvPr>
          <p:cNvSpPr/>
          <p:nvPr/>
        </p:nvSpPr>
        <p:spPr>
          <a:xfrm>
            <a:off x="5335956" y="6100880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AEC214B-00EA-41F7-B66A-F709107CE21B}"/>
              </a:ext>
            </a:extLst>
          </p:cNvPr>
          <p:cNvSpPr/>
          <p:nvPr/>
        </p:nvSpPr>
        <p:spPr>
          <a:xfrm>
            <a:off x="5165259" y="2016782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B05FAD8-6EB8-4B60-9C57-330BECF7D092}"/>
              </a:ext>
            </a:extLst>
          </p:cNvPr>
          <p:cNvSpPr/>
          <p:nvPr/>
        </p:nvSpPr>
        <p:spPr>
          <a:xfrm>
            <a:off x="5165258" y="3121604"/>
            <a:ext cx="396145" cy="3961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4226E34E-E69C-411E-8832-80D9E77FFD5A}"/>
              </a:ext>
            </a:extLst>
          </p:cNvPr>
          <p:cNvSpPr/>
          <p:nvPr/>
        </p:nvSpPr>
        <p:spPr>
          <a:xfrm>
            <a:off x="8050517" y="2232965"/>
            <a:ext cx="546418" cy="1046666"/>
          </a:xfrm>
          <a:custGeom>
            <a:avLst/>
            <a:gdLst>
              <a:gd name="connsiteX0" fmla="*/ 0 w 548905"/>
              <a:gd name="connsiteY0" fmla="*/ 1052515 h 1052515"/>
              <a:gd name="connsiteX1" fmla="*/ 380011 w 548905"/>
              <a:gd name="connsiteY1" fmla="*/ 886261 h 1052515"/>
              <a:gd name="connsiteX2" fmla="*/ 546265 w 548905"/>
              <a:gd name="connsiteY2" fmla="*/ 494375 h 1052515"/>
              <a:gd name="connsiteX3" fmla="*/ 261258 w 548905"/>
              <a:gd name="connsiteY3" fmla="*/ 66863 h 1052515"/>
              <a:gd name="connsiteX4" fmla="*/ 11876 w 548905"/>
              <a:gd name="connsiteY4" fmla="*/ 7487 h 1052515"/>
              <a:gd name="connsiteX0" fmla="*/ 0 w 546374"/>
              <a:gd name="connsiteY0" fmla="*/ 1046666 h 1046666"/>
              <a:gd name="connsiteX1" fmla="*/ 380011 w 546374"/>
              <a:gd name="connsiteY1" fmla="*/ 880412 h 1046666"/>
              <a:gd name="connsiteX2" fmla="*/ 546265 w 546374"/>
              <a:gd name="connsiteY2" fmla="*/ 488526 h 1046666"/>
              <a:gd name="connsiteX3" fmla="*/ 398418 w 546374"/>
              <a:gd name="connsiteY3" fmla="*/ 115878 h 1046666"/>
              <a:gd name="connsiteX4" fmla="*/ 11876 w 546374"/>
              <a:gd name="connsiteY4" fmla="*/ 1638 h 1046666"/>
              <a:gd name="connsiteX0" fmla="*/ 0 w 546418"/>
              <a:gd name="connsiteY0" fmla="*/ 1046666 h 1046666"/>
              <a:gd name="connsiteX1" fmla="*/ 416587 w 546418"/>
              <a:gd name="connsiteY1" fmla="*/ 898700 h 1046666"/>
              <a:gd name="connsiteX2" fmla="*/ 546265 w 546418"/>
              <a:gd name="connsiteY2" fmla="*/ 488526 h 1046666"/>
              <a:gd name="connsiteX3" fmla="*/ 398418 w 546418"/>
              <a:gd name="connsiteY3" fmla="*/ 115878 h 1046666"/>
              <a:gd name="connsiteX4" fmla="*/ 11876 w 546418"/>
              <a:gd name="connsiteY4" fmla="*/ 1638 h 10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418" h="1046666">
                <a:moveTo>
                  <a:pt x="0" y="1046666"/>
                </a:moveTo>
                <a:cubicBezTo>
                  <a:pt x="144483" y="1010050"/>
                  <a:pt x="325543" y="991723"/>
                  <a:pt x="416587" y="898700"/>
                </a:cubicBezTo>
                <a:cubicBezTo>
                  <a:pt x="507631" y="805677"/>
                  <a:pt x="549293" y="618996"/>
                  <a:pt x="546265" y="488526"/>
                </a:cubicBezTo>
                <a:cubicBezTo>
                  <a:pt x="543237" y="358056"/>
                  <a:pt x="487483" y="197026"/>
                  <a:pt x="398418" y="115878"/>
                </a:cubicBezTo>
                <a:cubicBezTo>
                  <a:pt x="309353" y="34730"/>
                  <a:pt x="92034" y="-9248"/>
                  <a:pt x="11876" y="1638"/>
                </a:cubicBezTo>
              </a:path>
            </a:pathLst>
          </a:custGeom>
          <a:noFill/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47AF6FA-3AA8-4F9E-9D75-42BB99AEBBDE}"/>
              </a:ext>
            </a:extLst>
          </p:cNvPr>
          <p:cNvSpPr txBox="1"/>
          <p:nvPr/>
        </p:nvSpPr>
        <p:spPr>
          <a:xfrm>
            <a:off x="8596935" y="2294633"/>
            <a:ext cx="1120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Should be</a:t>
            </a:r>
          </a:p>
          <a:p>
            <a:pPr algn="ctr"/>
            <a:r>
              <a:rPr lang="en-GB" dirty="0"/>
              <a:t>roughly</a:t>
            </a:r>
          </a:p>
          <a:p>
            <a:pPr algn="ctr"/>
            <a:r>
              <a:rPr lang="en-GB" dirty="0"/>
              <a:t>the same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51E3922-CFCB-4DEA-A05E-80EA3AF5DB00}"/>
              </a:ext>
            </a:extLst>
          </p:cNvPr>
          <p:cNvSpPr txBox="1"/>
          <p:nvPr/>
        </p:nvSpPr>
        <p:spPr>
          <a:xfrm>
            <a:off x="6710680" y="3719829"/>
            <a:ext cx="3312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Complete the Worksheet on calculating Graphical Half Life</a:t>
            </a:r>
          </a:p>
        </p:txBody>
      </p:sp>
      <p:sp>
        <p:nvSpPr>
          <p:cNvPr id="42" name="Rounded Rectangle 40">
            <a:extLst>
              <a:ext uri="{FF2B5EF4-FFF2-40B4-BE49-F238E27FC236}">
                <a16:creationId xmlns:a16="http://schemas.microsoft.com/office/drawing/2014/main" id="{51378F51-7447-46F3-B2C3-97385E13F9FC}"/>
              </a:ext>
            </a:extLst>
          </p:cNvPr>
          <p:cNvSpPr/>
          <p:nvPr/>
        </p:nvSpPr>
        <p:spPr>
          <a:xfrm>
            <a:off x="6742684" y="3643241"/>
            <a:ext cx="3248580" cy="1321699"/>
          </a:xfrm>
          <a:prstGeom prst="roundRect">
            <a:avLst>
              <a:gd name="adj" fmla="val 526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46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1">
            <a:extLst>
              <a:ext uri="{FF2B5EF4-FFF2-40B4-BE49-F238E27FC236}">
                <a16:creationId xmlns:a16="http://schemas.microsoft.com/office/drawing/2014/main" id="{7327A6F3-F592-4470-B119-C14B6AC96353}"/>
              </a:ext>
            </a:extLst>
          </p:cNvPr>
          <p:cNvSpPr/>
          <p:nvPr/>
        </p:nvSpPr>
        <p:spPr>
          <a:xfrm>
            <a:off x="455814" y="1527907"/>
            <a:ext cx="10212186" cy="4984052"/>
          </a:xfrm>
          <a:prstGeom prst="roundRect">
            <a:avLst>
              <a:gd name="adj" fmla="val 378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31628B-0622-4981-B856-300FBA526739}"/>
              </a:ext>
            </a:extLst>
          </p:cNvPr>
          <p:cNvSpPr txBox="1"/>
          <p:nvPr/>
        </p:nvSpPr>
        <p:spPr>
          <a:xfrm>
            <a:off x="709707" y="1527907"/>
            <a:ext cx="970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omic Sans MS" panose="030F0702030302020204" pitchFamily="66" charset="0"/>
              </a:rPr>
              <a:t>Reminder Half Life – Definition 2: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The </a:t>
            </a:r>
            <a:r>
              <a:rPr lang="en-GB" sz="3600" u="sng" dirty="0">
                <a:latin typeface="Comic Sans MS" panose="030F0702030302020204" pitchFamily="66" charset="0"/>
              </a:rPr>
              <a:t>average time</a:t>
            </a:r>
            <a:r>
              <a:rPr lang="en-GB" sz="3600" dirty="0">
                <a:latin typeface="Comic Sans MS" panose="030F0702030302020204" pitchFamily="66" charset="0"/>
              </a:rPr>
              <a:t> taken for the number of un-stable radioactive isotope nuclei to half in number.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b="1" dirty="0">
                <a:latin typeface="Comic Sans MS" panose="030F0702030302020204" pitchFamily="66" charset="0"/>
              </a:rPr>
              <a:t>Half Life – Definition 3: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The </a:t>
            </a:r>
            <a:r>
              <a:rPr lang="en-GB" sz="3600" u="sng" dirty="0">
                <a:latin typeface="Comic Sans MS" panose="030F0702030302020204" pitchFamily="66" charset="0"/>
              </a:rPr>
              <a:t>average time</a:t>
            </a:r>
            <a:r>
              <a:rPr lang="en-GB" sz="3600" dirty="0">
                <a:latin typeface="Comic Sans MS" panose="030F0702030302020204" pitchFamily="66" charset="0"/>
              </a:rPr>
              <a:t> taken for the mass of un-stable radioactive isotope atoms to half in mass.</a:t>
            </a:r>
          </a:p>
          <a:p>
            <a:endParaRPr lang="en-GB" sz="3600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Half life - Definition</a:t>
            </a:r>
          </a:p>
        </p:txBody>
      </p:sp>
    </p:spTree>
    <p:extLst>
      <p:ext uri="{BB962C8B-B14F-4D97-AF65-F5344CB8AC3E}">
        <p14:creationId xmlns:p14="http://schemas.microsoft.com/office/powerpoint/2010/main" val="3485725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Task</a:t>
            </a:r>
          </a:p>
        </p:txBody>
      </p:sp>
      <p:sp>
        <p:nvSpPr>
          <p:cNvPr id="6" name="Rounded Rectangle 31">
            <a:extLst>
              <a:ext uri="{FF2B5EF4-FFF2-40B4-BE49-F238E27FC236}">
                <a16:creationId xmlns:a16="http://schemas.microsoft.com/office/drawing/2014/main" id="{7327A6F3-F592-4470-B119-C14B6AC96353}"/>
              </a:ext>
            </a:extLst>
          </p:cNvPr>
          <p:cNvSpPr/>
          <p:nvPr/>
        </p:nvSpPr>
        <p:spPr>
          <a:xfrm>
            <a:off x="391392" y="1124063"/>
            <a:ext cx="9381258" cy="5459617"/>
          </a:xfrm>
          <a:prstGeom prst="roundRect">
            <a:avLst>
              <a:gd name="adj" fmla="val 3781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7C95B4-F1A5-4D43-AA74-DBD4082EF722}"/>
              </a:ext>
            </a:extLst>
          </p:cNvPr>
          <p:cNvSpPr txBox="1"/>
          <p:nvPr/>
        </p:nvSpPr>
        <p:spPr>
          <a:xfrm>
            <a:off x="685408" y="1511130"/>
            <a:ext cx="882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What’s the difference between Activity and Count Rate?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E7FFD7-DA13-4467-BD10-0B9554D3A477}"/>
              </a:ext>
            </a:extLst>
          </p:cNvPr>
          <p:cNvSpPr txBox="1"/>
          <p:nvPr/>
        </p:nvSpPr>
        <p:spPr>
          <a:xfrm>
            <a:off x="685408" y="3208866"/>
            <a:ext cx="882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What are the three definitions of Half Life?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A15A42-6B24-4B8D-8D01-26F2FE5ECCB4}"/>
              </a:ext>
            </a:extLst>
          </p:cNvPr>
          <p:cNvSpPr/>
          <p:nvPr/>
        </p:nvSpPr>
        <p:spPr>
          <a:xfrm>
            <a:off x="685408" y="3702428"/>
            <a:ext cx="86952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average time taken for the count rate to reduce to half of its initial (previous)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average time taken for the number of un-stable radioactive isotope nuclei to half in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average time taken for the mass of un-stable radioactive isotope atoms to half in mass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5A9604-B9EB-4024-9D66-41084E24EF34}"/>
              </a:ext>
            </a:extLst>
          </p:cNvPr>
          <p:cNvSpPr/>
          <p:nvPr/>
        </p:nvSpPr>
        <p:spPr>
          <a:xfrm>
            <a:off x="685408" y="1944529"/>
            <a:ext cx="87679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Activity is the total number of all atoms that decay per second.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Count Rate is the number of counts per second from a Geiger Counter at a particular point from the source of the radioactivity</a:t>
            </a:r>
          </a:p>
        </p:txBody>
      </p:sp>
    </p:spTree>
    <p:extLst>
      <p:ext uri="{BB962C8B-B14F-4D97-AF65-F5344CB8AC3E}">
        <p14:creationId xmlns:p14="http://schemas.microsoft.com/office/powerpoint/2010/main" val="336630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1">
            <a:extLst>
              <a:ext uri="{FF2B5EF4-FFF2-40B4-BE49-F238E27FC236}">
                <a16:creationId xmlns:a16="http://schemas.microsoft.com/office/drawing/2014/main" id="{7327A6F3-F592-4470-B119-C14B6AC96353}"/>
              </a:ext>
            </a:extLst>
          </p:cNvPr>
          <p:cNvSpPr/>
          <p:nvPr/>
        </p:nvSpPr>
        <p:spPr>
          <a:xfrm>
            <a:off x="455813" y="1687681"/>
            <a:ext cx="11280371" cy="4984052"/>
          </a:xfrm>
          <a:prstGeom prst="roundRect">
            <a:avLst>
              <a:gd name="adj" fmla="val 378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31628B-0622-4981-B856-300FBA526739}"/>
              </a:ext>
            </a:extLst>
          </p:cNvPr>
          <p:cNvSpPr txBox="1"/>
          <p:nvPr/>
        </p:nvSpPr>
        <p:spPr>
          <a:xfrm>
            <a:off x="709706" y="1917549"/>
            <a:ext cx="110264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 half-life of a material is 3 hours. If the initial count rate is 544 </a:t>
            </a:r>
            <a:r>
              <a:rPr lang="en-GB" sz="2800" dirty="0" err="1">
                <a:latin typeface="Comic Sans MS" panose="030F0702030302020204" pitchFamily="66" charset="0"/>
              </a:rPr>
              <a:t>Bq</a:t>
            </a:r>
            <a:r>
              <a:rPr lang="en-GB" sz="2800" dirty="0">
                <a:latin typeface="Comic Sans MS" panose="030F0702030302020204" pitchFamily="66" charset="0"/>
              </a:rPr>
              <a:t>, what will the count rate be after 15 hours?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We are told that the half-life of the material is 3 hours.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In 15 hours there are 5 iterations of the half life (15 ÷ 3 = 5).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After each half-life the count rate is halved.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Calculating Half Life</a:t>
            </a:r>
          </a:p>
        </p:txBody>
      </p:sp>
    </p:spTree>
    <p:extLst>
      <p:ext uri="{BB962C8B-B14F-4D97-AF65-F5344CB8AC3E}">
        <p14:creationId xmlns:p14="http://schemas.microsoft.com/office/powerpoint/2010/main" val="2238476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Calculating Half Life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342248-7A15-49E2-B5E5-A6292C434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654110"/>
              </p:ext>
            </p:extLst>
          </p:nvPr>
        </p:nvGraphicFramePr>
        <p:xfrm>
          <a:off x="1592086" y="2115243"/>
          <a:ext cx="4521238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18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Notes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Count Rate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(Bq)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Number of Half Lives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Starting Count Rate = 554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554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554 ÷ 2 = 272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272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272 ÷ 2 = 136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136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136 ÷ 2 = 68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68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68 ÷ 2 = 34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34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34 ÷2 =17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GB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6" name="Picture 1">
            <a:extLst>
              <a:ext uri="{FF2B5EF4-FFF2-40B4-BE49-F238E27FC236}">
                <a16:creationId xmlns:a16="http://schemas.microsoft.com/office/drawing/2014/main" id="{DFEC46AB-EAC8-4426-8C73-563319ECC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110" y="2088780"/>
            <a:ext cx="4276256" cy="268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D97C277-F438-4ABC-9072-3478F8ADA79B}"/>
              </a:ext>
            </a:extLst>
          </p:cNvPr>
          <p:cNvSpPr/>
          <p:nvPr/>
        </p:nvSpPr>
        <p:spPr>
          <a:xfrm>
            <a:off x="7250847" y="4739659"/>
            <a:ext cx="2340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5 steps of 3 hours each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1BD96A-BAD3-47B8-B7D7-43AF736F32B6}"/>
              </a:ext>
            </a:extLst>
          </p:cNvPr>
          <p:cNvSpPr/>
          <p:nvPr/>
        </p:nvSpPr>
        <p:spPr>
          <a:xfrm>
            <a:off x="1775455" y="5205324"/>
            <a:ext cx="8280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Answer: That after five half-lives the count rate is 17 </a:t>
            </a:r>
            <a:r>
              <a:rPr lang="en-GB" sz="2400" dirty="0" err="1"/>
              <a:t>Bq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721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828800"/>
            <a:ext cx="8610600" cy="48006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GOOD PROGRESS:</a:t>
            </a:r>
          </a:p>
          <a:p>
            <a:pPr marL="0" indent="0">
              <a:buNone/>
            </a:pPr>
            <a:r>
              <a:rPr lang="en-GB" dirty="0"/>
              <a:t>- </a:t>
            </a:r>
            <a:r>
              <a:rPr lang="en-GB" sz="2800" dirty="0"/>
              <a:t>State the 3 definitions of half-life</a:t>
            </a:r>
          </a:p>
          <a:p>
            <a:pPr marL="0" indent="0">
              <a:buNone/>
            </a:pPr>
            <a:r>
              <a:rPr lang="en-GB" dirty="0"/>
              <a:t>- </a:t>
            </a:r>
            <a:r>
              <a:rPr lang="en-GB" sz="2800" dirty="0"/>
              <a:t>Find the half-life of a substance from a graph / Plot a graph showing the decay of a sample and use it to determine half life.</a:t>
            </a:r>
          </a:p>
          <a:p>
            <a:pPr marL="0" indent="0">
              <a:buNone/>
            </a:pPr>
            <a:r>
              <a:rPr lang="en-GB" b="1" u="sng" dirty="0"/>
              <a:t>OUTSTANDING PROGRESS:</a:t>
            </a:r>
          </a:p>
          <a:p>
            <a:pPr marL="0" indent="0">
              <a:buNone/>
            </a:pPr>
            <a:r>
              <a:rPr lang="en-GB" b="1" dirty="0"/>
              <a:t>- </a:t>
            </a:r>
            <a:r>
              <a:rPr lang="en-GB" sz="2800" dirty="0"/>
              <a:t>Calculate the changes in count rate or nuclei remaining.</a:t>
            </a:r>
          </a:p>
          <a:p>
            <a:pPr marL="0" indent="0">
              <a:buNone/>
            </a:pPr>
            <a:endParaRPr lang="en-GB" b="1" u="sng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1752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1752600" y="228602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1">
            <a:extLst>
              <a:ext uri="{FF2B5EF4-FFF2-40B4-BE49-F238E27FC236}">
                <a16:creationId xmlns:a16="http://schemas.microsoft.com/office/drawing/2014/main" id="{7327A6F3-F592-4470-B119-C14B6AC96353}"/>
              </a:ext>
            </a:extLst>
          </p:cNvPr>
          <p:cNvSpPr/>
          <p:nvPr/>
        </p:nvSpPr>
        <p:spPr>
          <a:xfrm>
            <a:off x="2630468" y="1552214"/>
            <a:ext cx="8107815" cy="3753571"/>
          </a:xfrm>
          <a:prstGeom prst="roundRect">
            <a:avLst>
              <a:gd name="adj" fmla="val 378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31628B-0622-4981-B856-300FBA526739}"/>
              </a:ext>
            </a:extLst>
          </p:cNvPr>
          <p:cNvSpPr txBox="1"/>
          <p:nvPr/>
        </p:nvSpPr>
        <p:spPr>
          <a:xfrm>
            <a:off x="2847350" y="2000585"/>
            <a:ext cx="77046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Atoms of the same element but a different number of neutrons than protons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The number of protons and neutrons is indicated by A which is also the mass number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91C382-418D-4F23-A333-3368A071637E}"/>
              </a:ext>
            </a:extLst>
          </p:cNvPr>
          <p:cNvSpPr txBox="1"/>
          <p:nvPr/>
        </p:nvSpPr>
        <p:spPr>
          <a:xfrm>
            <a:off x="1453717" y="2085749"/>
            <a:ext cx="828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31E9D2-2DCE-4357-8C20-EF3A9E3CCE73}"/>
              </a:ext>
            </a:extLst>
          </p:cNvPr>
          <p:cNvSpPr txBox="1"/>
          <p:nvPr/>
        </p:nvSpPr>
        <p:spPr>
          <a:xfrm>
            <a:off x="1213956" y="1940635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5C1025-11FC-4AE1-BB40-F0B61F5399FD}"/>
              </a:ext>
            </a:extLst>
          </p:cNvPr>
          <p:cNvSpPr txBox="1"/>
          <p:nvPr/>
        </p:nvSpPr>
        <p:spPr>
          <a:xfrm>
            <a:off x="1236398" y="2874598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Z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Isotopes</a:t>
            </a:r>
          </a:p>
        </p:txBody>
      </p:sp>
    </p:spTree>
    <p:extLst>
      <p:ext uri="{BB962C8B-B14F-4D97-AF65-F5344CB8AC3E}">
        <p14:creationId xmlns:p14="http://schemas.microsoft.com/office/powerpoint/2010/main" val="234948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Activity vs Count Rate</a:t>
            </a:r>
          </a:p>
        </p:txBody>
      </p:sp>
      <p:sp>
        <p:nvSpPr>
          <p:cNvPr id="12" name="Pie 8">
            <a:extLst>
              <a:ext uri="{FF2B5EF4-FFF2-40B4-BE49-F238E27FC236}">
                <a16:creationId xmlns:a16="http://schemas.microsoft.com/office/drawing/2014/main" id="{98ABD01F-73F7-4EF3-A4B7-B1C2B219A2BF}"/>
              </a:ext>
            </a:extLst>
          </p:cNvPr>
          <p:cNvSpPr/>
          <p:nvPr/>
        </p:nvSpPr>
        <p:spPr>
          <a:xfrm>
            <a:off x="2684994" y="1204473"/>
            <a:ext cx="5715000" cy="5715000"/>
          </a:xfrm>
          <a:prstGeom prst="pie">
            <a:avLst>
              <a:gd name="adj1" fmla="val 21381204"/>
              <a:gd name="adj2" fmla="val 26388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0873E1-BFE3-41A2-8CE6-F9C3E2B52814}"/>
              </a:ext>
            </a:extLst>
          </p:cNvPr>
          <p:cNvGrpSpPr/>
          <p:nvPr/>
        </p:nvGrpSpPr>
        <p:grpSpPr>
          <a:xfrm>
            <a:off x="8384371" y="3713692"/>
            <a:ext cx="1969391" cy="1434305"/>
            <a:chOff x="6117336" y="3825875"/>
            <a:chExt cx="1969391" cy="143430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2F81B98-A9CA-4ED1-B260-7EC872FB2C5F}"/>
                </a:ext>
              </a:extLst>
            </p:cNvPr>
            <p:cNvSpPr/>
            <p:nvPr/>
          </p:nvSpPr>
          <p:spPr>
            <a:xfrm>
              <a:off x="6117336" y="3996626"/>
              <a:ext cx="1734439" cy="398272"/>
            </a:xfrm>
            <a:prstGeom prst="rect">
              <a:avLst/>
            </a:prstGeom>
            <a:gradFill flip="none" rotWithShape="1">
              <a:gsLst>
                <a:gs pos="22000">
                  <a:srgbClr val="CBCBCB"/>
                </a:gs>
                <a:gs pos="55000">
                  <a:srgbClr val="5F5F5F"/>
                </a:gs>
                <a:gs pos="78000">
                  <a:srgbClr val="5F5F5F"/>
                </a:gs>
                <a:gs pos="96000">
                  <a:srgbClr val="292929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450CA0D3-35E9-42FF-A812-726BE2F35E03}"/>
                </a:ext>
              </a:extLst>
            </p:cNvPr>
            <p:cNvSpPr/>
            <p:nvPr/>
          </p:nvSpPr>
          <p:spPr>
            <a:xfrm>
              <a:off x="7813642" y="4190205"/>
              <a:ext cx="273085" cy="1069975"/>
            </a:xfrm>
            <a:custGeom>
              <a:avLst/>
              <a:gdLst>
                <a:gd name="connsiteX0" fmla="*/ 120685 w 273085"/>
                <a:gd name="connsiteY0" fmla="*/ 0 h 1069975"/>
                <a:gd name="connsiteX1" fmla="*/ 168310 w 273085"/>
                <a:gd name="connsiteY1" fmla="*/ 22225 h 1069975"/>
                <a:gd name="connsiteX2" fmla="*/ 184185 w 273085"/>
                <a:gd name="connsiteY2" fmla="*/ 92075 h 1069975"/>
                <a:gd name="connsiteX3" fmla="*/ 187360 w 273085"/>
                <a:gd name="connsiteY3" fmla="*/ 276225 h 1069975"/>
                <a:gd name="connsiteX4" fmla="*/ 181010 w 273085"/>
                <a:gd name="connsiteY4" fmla="*/ 409575 h 1069975"/>
                <a:gd name="connsiteX5" fmla="*/ 165135 w 273085"/>
                <a:gd name="connsiteY5" fmla="*/ 523875 h 1069975"/>
                <a:gd name="connsiteX6" fmla="*/ 104810 w 273085"/>
                <a:gd name="connsiteY6" fmla="*/ 600075 h 1069975"/>
                <a:gd name="connsiteX7" fmla="*/ 22260 w 273085"/>
                <a:gd name="connsiteY7" fmla="*/ 685800 h 1069975"/>
                <a:gd name="connsiteX8" fmla="*/ 35 w 273085"/>
                <a:gd name="connsiteY8" fmla="*/ 806450 h 1069975"/>
                <a:gd name="connsiteX9" fmla="*/ 25435 w 273085"/>
                <a:gd name="connsiteY9" fmla="*/ 904875 h 1069975"/>
                <a:gd name="connsiteX10" fmla="*/ 101635 w 273085"/>
                <a:gd name="connsiteY10" fmla="*/ 981075 h 1069975"/>
                <a:gd name="connsiteX11" fmla="*/ 273085 w 273085"/>
                <a:gd name="connsiteY11" fmla="*/ 1069975 h 1069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3085" h="1069975">
                  <a:moveTo>
                    <a:pt x="120685" y="0"/>
                  </a:moveTo>
                  <a:cubicBezTo>
                    <a:pt x="139206" y="3439"/>
                    <a:pt x="157727" y="6879"/>
                    <a:pt x="168310" y="22225"/>
                  </a:cubicBezTo>
                  <a:cubicBezTo>
                    <a:pt x="178893" y="37571"/>
                    <a:pt x="181010" y="49742"/>
                    <a:pt x="184185" y="92075"/>
                  </a:cubicBezTo>
                  <a:cubicBezTo>
                    <a:pt x="187360" y="134408"/>
                    <a:pt x="187889" y="223308"/>
                    <a:pt x="187360" y="276225"/>
                  </a:cubicBezTo>
                  <a:cubicBezTo>
                    <a:pt x="186831" y="329142"/>
                    <a:pt x="184714" y="368300"/>
                    <a:pt x="181010" y="409575"/>
                  </a:cubicBezTo>
                  <a:cubicBezTo>
                    <a:pt x="177306" y="450850"/>
                    <a:pt x="177835" y="492125"/>
                    <a:pt x="165135" y="523875"/>
                  </a:cubicBezTo>
                  <a:cubicBezTo>
                    <a:pt x="152435" y="555625"/>
                    <a:pt x="128622" y="573088"/>
                    <a:pt x="104810" y="600075"/>
                  </a:cubicBezTo>
                  <a:cubicBezTo>
                    <a:pt x="80998" y="627062"/>
                    <a:pt x="39722" y="651404"/>
                    <a:pt x="22260" y="685800"/>
                  </a:cubicBezTo>
                  <a:cubicBezTo>
                    <a:pt x="4798" y="720196"/>
                    <a:pt x="-494" y="769938"/>
                    <a:pt x="35" y="806450"/>
                  </a:cubicBezTo>
                  <a:cubicBezTo>
                    <a:pt x="564" y="842962"/>
                    <a:pt x="8502" y="875771"/>
                    <a:pt x="25435" y="904875"/>
                  </a:cubicBezTo>
                  <a:cubicBezTo>
                    <a:pt x="42368" y="933979"/>
                    <a:pt x="60360" y="953558"/>
                    <a:pt x="101635" y="981075"/>
                  </a:cubicBezTo>
                  <a:cubicBezTo>
                    <a:pt x="142910" y="1008592"/>
                    <a:pt x="207997" y="1039283"/>
                    <a:pt x="273085" y="1069975"/>
                  </a:cubicBezTo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6772D2F-ACD0-4430-912F-2B324185D5A5}"/>
                </a:ext>
              </a:extLst>
            </p:cNvPr>
            <p:cNvSpPr/>
            <p:nvPr/>
          </p:nvSpPr>
          <p:spPr>
            <a:xfrm>
              <a:off x="7198122" y="3888232"/>
              <a:ext cx="653653" cy="615061"/>
            </a:xfrm>
            <a:prstGeom prst="rect">
              <a:avLst/>
            </a:prstGeom>
            <a:gradFill flip="none" rotWithShape="1">
              <a:gsLst>
                <a:gs pos="22000">
                  <a:schemeClr val="accent6">
                    <a:lumMod val="20000"/>
                    <a:lumOff val="80000"/>
                  </a:schemeClr>
                </a:gs>
                <a:gs pos="55000">
                  <a:schemeClr val="accent6">
                    <a:lumMod val="60000"/>
                    <a:lumOff val="40000"/>
                  </a:schemeClr>
                </a:gs>
                <a:gs pos="78000">
                  <a:schemeClr val="accent6">
                    <a:lumMod val="75000"/>
                  </a:schemeClr>
                </a:gs>
                <a:gs pos="96000">
                  <a:schemeClr val="accent6">
                    <a:lumMod val="5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6CD14C6-9661-4D69-9ADF-CE8C3A392B24}"/>
                </a:ext>
              </a:extLst>
            </p:cNvPr>
            <p:cNvSpPr/>
            <p:nvPr/>
          </p:nvSpPr>
          <p:spPr>
            <a:xfrm>
              <a:off x="7461250" y="3825875"/>
              <a:ext cx="231775" cy="739775"/>
            </a:xfrm>
            <a:prstGeom prst="rect">
              <a:avLst/>
            </a:prstGeom>
            <a:gradFill flip="none" rotWithShape="1">
              <a:gsLst>
                <a:gs pos="22000">
                  <a:srgbClr val="CBCBCB"/>
                </a:gs>
                <a:gs pos="55000">
                  <a:srgbClr val="5F5F5F"/>
                </a:gs>
                <a:gs pos="78000">
                  <a:srgbClr val="5F5F5F"/>
                </a:gs>
                <a:gs pos="96000">
                  <a:srgbClr val="292929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42BF46D-1518-4843-973F-C739B106E707}"/>
                </a:ext>
              </a:extLst>
            </p:cNvPr>
            <p:cNvSpPr/>
            <p:nvPr/>
          </p:nvSpPr>
          <p:spPr>
            <a:xfrm>
              <a:off x="7851775" y="4114800"/>
              <a:ext cx="101600" cy="161925"/>
            </a:xfrm>
            <a:prstGeom prst="rect">
              <a:avLst/>
            </a:prstGeom>
            <a:gradFill flip="none" rotWithShape="1">
              <a:gsLst>
                <a:gs pos="22000">
                  <a:srgbClr val="CBCBCB"/>
                </a:gs>
                <a:gs pos="55000">
                  <a:srgbClr val="5F5F5F"/>
                </a:gs>
                <a:gs pos="78000">
                  <a:srgbClr val="5F5F5F"/>
                </a:gs>
                <a:gs pos="96000">
                  <a:srgbClr val="292929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Pie 24">
            <a:extLst>
              <a:ext uri="{FF2B5EF4-FFF2-40B4-BE49-F238E27FC236}">
                <a16:creationId xmlns:a16="http://schemas.microsoft.com/office/drawing/2014/main" id="{606594FB-0929-4A7F-865E-152557451DC0}"/>
              </a:ext>
            </a:extLst>
          </p:cNvPr>
          <p:cNvSpPr/>
          <p:nvPr/>
        </p:nvSpPr>
        <p:spPr>
          <a:xfrm>
            <a:off x="2684994" y="1204473"/>
            <a:ext cx="5715000" cy="5715000"/>
          </a:xfrm>
          <a:prstGeom prst="pie">
            <a:avLst>
              <a:gd name="adj1" fmla="val 255140"/>
              <a:gd name="adj2" fmla="val 2139226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E180825-7F14-4770-8E1D-611FA6877F4B}"/>
              </a:ext>
            </a:extLst>
          </p:cNvPr>
          <p:cNvSpPr/>
          <p:nvPr/>
        </p:nvSpPr>
        <p:spPr>
          <a:xfrm>
            <a:off x="4714962" y="3234441"/>
            <a:ext cx="1655064" cy="1655064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83041F-924C-4E18-BC29-E210825004B6}"/>
              </a:ext>
            </a:extLst>
          </p:cNvPr>
          <p:cNvSpPr txBox="1"/>
          <p:nvPr/>
        </p:nvSpPr>
        <p:spPr>
          <a:xfrm>
            <a:off x="4703804" y="3656511"/>
            <a:ext cx="1677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Radioactive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330589-71AF-4673-9D57-446E93CFDCE5}"/>
              </a:ext>
            </a:extLst>
          </p:cNvPr>
          <p:cNvSpPr txBox="1"/>
          <p:nvPr/>
        </p:nvSpPr>
        <p:spPr>
          <a:xfrm>
            <a:off x="4964450" y="2222696"/>
            <a:ext cx="1156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Activity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C63FFC-D006-4D0E-84DC-8EBC2676A3AF}"/>
              </a:ext>
            </a:extLst>
          </p:cNvPr>
          <p:cNvSpPr txBox="1"/>
          <p:nvPr/>
        </p:nvSpPr>
        <p:spPr>
          <a:xfrm>
            <a:off x="8399994" y="4487508"/>
            <a:ext cx="1598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Count Rate</a:t>
            </a:r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2B8062DC-8826-4545-8891-8180BEFCF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699" y="1502211"/>
            <a:ext cx="1732230" cy="1732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C7BD1B01-F234-43CE-A924-9520EA778946}"/>
              </a:ext>
            </a:extLst>
          </p:cNvPr>
          <p:cNvSpPr txBox="1"/>
          <p:nvPr/>
        </p:nvSpPr>
        <p:spPr>
          <a:xfrm>
            <a:off x="8135338" y="5338339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BD8088-D51F-4E83-8BD7-30E77249A872}"/>
              </a:ext>
            </a:extLst>
          </p:cNvPr>
          <p:cNvSpPr txBox="1"/>
          <p:nvPr/>
        </p:nvSpPr>
        <p:spPr>
          <a:xfrm>
            <a:off x="8060611" y="1456491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3D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A156CD9-C97E-4D1C-AD15-DF710BE4B8EA}"/>
              </a:ext>
            </a:extLst>
          </p:cNvPr>
          <p:cNvSpPr txBox="1"/>
          <p:nvPr/>
        </p:nvSpPr>
        <p:spPr>
          <a:xfrm>
            <a:off x="131573" y="3243335"/>
            <a:ext cx="30940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Count Rate is the number of counts per second from a Geiger Counter at the imaginary surface of the cone of the sphere projected out from the centre of the radioactive source. </a:t>
            </a:r>
          </a:p>
        </p:txBody>
      </p:sp>
    </p:spTree>
    <p:extLst>
      <p:ext uri="{BB962C8B-B14F-4D97-AF65-F5344CB8AC3E}">
        <p14:creationId xmlns:p14="http://schemas.microsoft.com/office/powerpoint/2010/main" val="289622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3" grpId="0"/>
      <p:bldP spid="24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3" y="346042"/>
            <a:ext cx="11549919" cy="1330358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Calculating Activity and Count Rate of an Un-Stable Radioactive Isotope.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EDC63EE-BE9F-4CA5-AA52-C3429AED4151}"/>
              </a:ext>
            </a:extLst>
          </p:cNvPr>
          <p:cNvSpPr txBox="1"/>
          <p:nvPr/>
        </p:nvSpPr>
        <p:spPr>
          <a:xfrm>
            <a:off x="1990858" y="2056045"/>
            <a:ext cx="8823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Activity: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Number of atoms that decay per second from the nucleus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pPr lvl="1"/>
            <a:r>
              <a:rPr lang="en-GB" sz="2400" dirty="0">
                <a:latin typeface="Comic Sans MS" panose="030F0702030302020204" pitchFamily="66" charset="0"/>
              </a:rPr>
              <a:t>Activity = </a:t>
            </a:r>
            <a:r>
              <a:rPr lang="en-GB" sz="2400" u="sng" dirty="0">
                <a:latin typeface="Comic Sans MS" panose="030F0702030302020204" pitchFamily="66" charset="0"/>
              </a:rPr>
              <a:t>Number of Atoms that Decayed</a:t>
            </a:r>
          </a:p>
          <a:p>
            <a:pPr lvl="1"/>
            <a:r>
              <a:rPr lang="en-GB" sz="2400" dirty="0">
                <a:latin typeface="Comic Sans MS" panose="030F0702030302020204" pitchFamily="66" charset="0"/>
              </a:rPr>
              <a:t>                                        Time (s)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2D02F9F-FE82-44D4-9330-FA11D7CF0AF1}"/>
              </a:ext>
            </a:extLst>
          </p:cNvPr>
          <p:cNvSpPr txBox="1"/>
          <p:nvPr/>
        </p:nvSpPr>
        <p:spPr>
          <a:xfrm>
            <a:off x="1990857" y="4229269"/>
            <a:ext cx="88232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Count Rate: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Number of counts per second from a Geiger Counter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pPr lvl="1"/>
            <a:r>
              <a:rPr lang="en-GB" sz="2400" dirty="0">
                <a:latin typeface="Comic Sans MS" panose="030F0702030302020204" pitchFamily="66" charset="0"/>
              </a:rPr>
              <a:t>Count Rate = </a:t>
            </a:r>
            <a:r>
              <a:rPr lang="en-GB" sz="2400" u="sng" dirty="0">
                <a:latin typeface="Comic Sans MS" panose="030F0702030302020204" pitchFamily="66" charset="0"/>
              </a:rPr>
              <a:t>Number of counts from Geiger Counter</a:t>
            </a:r>
          </a:p>
          <a:p>
            <a:pPr lvl="1"/>
            <a:r>
              <a:rPr lang="en-GB" sz="2400" dirty="0">
                <a:latin typeface="Comic Sans MS" panose="030F0702030302020204" pitchFamily="66" charset="0"/>
              </a:rPr>
              <a:t>                                                      Time (s)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E507FBF-BEA3-4D37-A278-9FBCD0A89A00}"/>
              </a:ext>
            </a:extLst>
          </p:cNvPr>
          <p:cNvCxnSpPr/>
          <p:nvPr/>
        </p:nvCxnSpPr>
        <p:spPr>
          <a:xfrm>
            <a:off x="1177042" y="4104765"/>
            <a:ext cx="882324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4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3" y="346042"/>
            <a:ext cx="6046587" cy="66995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  <a:latin typeface="Comic Sans MS" panose="030F0702030302020204" pitchFamily="66" charset="0"/>
              </a:rPr>
              <a:t>Count Rate over Time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6E73C49-007D-48D6-B84D-B937C462A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224144"/>
              </p:ext>
            </p:extLst>
          </p:nvPr>
        </p:nvGraphicFramePr>
        <p:xfrm>
          <a:off x="2813620" y="2073029"/>
          <a:ext cx="3960000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6ABD1C-1842-432C-A801-E03F9EDEFFC4}"/>
              </a:ext>
            </a:extLst>
          </p:cNvPr>
          <p:cNvSpPr txBox="1"/>
          <p:nvPr/>
        </p:nvSpPr>
        <p:spPr>
          <a:xfrm>
            <a:off x="2443635" y="55772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FDCE45-2307-46C9-B16D-1DAFEF1547F3}"/>
              </a:ext>
            </a:extLst>
          </p:cNvPr>
          <p:cNvSpPr txBox="1"/>
          <p:nvPr/>
        </p:nvSpPr>
        <p:spPr>
          <a:xfrm>
            <a:off x="2443635" y="520788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CE530D-8700-43EF-A071-2003B8E58A8F}"/>
              </a:ext>
            </a:extLst>
          </p:cNvPr>
          <p:cNvSpPr txBox="1"/>
          <p:nvPr/>
        </p:nvSpPr>
        <p:spPr>
          <a:xfrm>
            <a:off x="2443635" y="48385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60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F193FA-2046-4B0B-ABDD-F24B6358AF59}"/>
              </a:ext>
            </a:extLst>
          </p:cNvPr>
          <p:cNvSpPr txBox="1"/>
          <p:nvPr/>
        </p:nvSpPr>
        <p:spPr>
          <a:xfrm>
            <a:off x="2443635" y="447836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80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BD34E3-D99D-4B75-8D40-3EDB06CB7BC0}"/>
              </a:ext>
            </a:extLst>
          </p:cNvPr>
          <p:cNvSpPr txBox="1"/>
          <p:nvPr/>
        </p:nvSpPr>
        <p:spPr>
          <a:xfrm>
            <a:off x="2352264" y="4109029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51B174-2873-451D-84F6-DD43D40F1CB7}"/>
              </a:ext>
            </a:extLst>
          </p:cNvPr>
          <p:cNvSpPr txBox="1"/>
          <p:nvPr/>
        </p:nvSpPr>
        <p:spPr>
          <a:xfrm>
            <a:off x="2352264" y="3373317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140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EE8F31-FDB2-414A-AC95-695031F5A83A}"/>
              </a:ext>
            </a:extLst>
          </p:cNvPr>
          <p:cNvSpPr txBox="1"/>
          <p:nvPr/>
        </p:nvSpPr>
        <p:spPr>
          <a:xfrm>
            <a:off x="2352264" y="3735077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120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197AB5-437B-481B-B60F-F7A73C124D50}"/>
              </a:ext>
            </a:extLst>
          </p:cNvPr>
          <p:cNvSpPr txBox="1"/>
          <p:nvPr/>
        </p:nvSpPr>
        <p:spPr>
          <a:xfrm>
            <a:off x="2352264" y="3014605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160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0E1FC1-9D3B-48F8-9C7D-515E429AD144}"/>
              </a:ext>
            </a:extLst>
          </p:cNvPr>
          <p:cNvSpPr txBox="1"/>
          <p:nvPr/>
        </p:nvSpPr>
        <p:spPr>
          <a:xfrm>
            <a:off x="2330928" y="2645273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180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6D935E-73C3-4392-B104-400CE45A33C2}"/>
              </a:ext>
            </a:extLst>
          </p:cNvPr>
          <p:cNvSpPr txBox="1"/>
          <p:nvPr/>
        </p:nvSpPr>
        <p:spPr>
          <a:xfrm>
            <a:off x="2352264" y="2275941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200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95FF9-DC96-4F71-A3E4-9D5EBF8FD4FC}"/>
              </a:ext>
            </a:extLst>
          </p:cNvPr>
          <p:cNvSpPr txBox="1"/>
          <p:nvPr/>
        </p:nvSpPr>
        <p:spPr>
          <a:xfrm>
            <a:off x="3705369" y="610420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45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16E212-D2A7-4DEC-84D6-D124B0552B26}"/>
              </a:ext>
            </a:extLst>
          </p:cNvPr>
          <p:cNvSpPr txBox="1"/>
          <p:nvPr/>
        </p:nvSpPr>
        <p:spPr>
          <a:xfrm>
            <a:off x="3351537" y="610420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30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DE4427-AA2C-4233-BF94-3880FCDB7A5C}"/>
              </a:ext>
            </a:extLst>
          </p:cNvPr>
          <p:cNvSpPr txBox="1"/>
          <p:nvPr/>
        </p:nvSpPr>
        <p:spPr>
          <a:xfrm>
            <a:off x="2988560" y="610420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847EF9-E6FD-46BA-87D1-A4DD7602DE30}"/>
              </a:ext>
            </a:extLst>
          </p:cNvPr>
          <p:cNvSpPr txBox="1"/>
          <p:nvPr/>
        </p:nvSpPr>
        <p:spPr>
          <a:xfrm>
            <a:off x="5111590" y="6104207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105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B957A3-BE39-4C6F-846B-E03831D997EB}"/>
              </a:ext>
            </a:extLst>
          </p:cNvPr>
          <p:cNvSpPr txBox="1"/>
          <p:nvPr/>
        </p:nvSpPr>
        <p:spPr>
          <a:xfrm>
            <a:off x="4431322" y="610420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75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D7A55F-1F77-4E97-B67F-AC019BDBB829}"/>
              </a:ext>
            </a:extLst>
          </p:cNvPr>
          <p:cNvSpPr txBox="1"/>
          <p:nvPr/>
        </p:nvSpPr>
        <p:spPr>
          <a:xfrm>
            <a:off x="4785155" y="610420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90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CE0A34-17DF-4460-B9CF-B056C0EF7BDD}"/>
              </a:ext>
            </a:extLst>
          </p:cNvPr>
          <p:cNvSpPr txBox="1"/>
          <p:nvPr/>
        </p:nvSpPr>
        <p:spPr>
          <a:xfrm>
            <a:off x="4077489" y="610420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60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1DB9D9B-A9D7-45C9-B031-D852382D6F14}"/>
              </a:ext>
            </a:extLst>
          </p:cNvPr>
          <p:cNvSpPr txBox="1"/>
          <p:nvPr/>
        </p:nvSpPr>
        <p:spPr>
          <a:xfrm>
            <a:off x="5465423" y="6104207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120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AA2CED-D1EA-402C-9613-41F03921B4CA}"/>
              </a:ext>
            </a:extLst>
          </p:cNvPr>
          <p:cNvSpPr txBox="1"/>
          <p:nvPr/>
        </p:nvSpPr>
        <p:spPr>
          <a:xfrm>
            <a:off x="5819256" y="6104207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135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65748B-87F3-4B18-B8D8-F4C639D2FA0F}"/>
              </a:ext>
            </a:extLst>
          </p:cNvPr>
          <p:cNvSpPr txBox="1"/>
          <p:nvPr/>
        </p:nvSpPr>
        <p:spPr>
          <a:xfrm>
            <a:off x="6185880" y="6104207"/>
            <a:ext cx="45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150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9E7F21-A8FF-4831-821F-CB55F9835322}"/>
              </a:ext>
            </a:extLst>
          </p:cNvPr>
          <p:cNvSpPr txBox="1"/>
          <p:nvPr/>
        </p:nvSpPr>
        <p:spPr>
          <a:xfrm rot="16200000">
            <a:off x="1536214" y="3887787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Rate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23A398-3EFC-4CE5-93F2-5F4646879313}"/>
              </a:ext>
            </a:extLst>
          </p:cNvPr>
          <p:cNvSpPr txBox="1"/>
          <p:nvPr/>
        </p:nvSpPr>
        <p:spPr>
          <a:xfrm>
            <a:off x="4028034" y="6381885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Time (mins)</a:t>
            </a:r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5F1BC037-F31D-46FD-90F8-104E267E69DB}"/>
              </a:ext>
            </a:extLst>
          </p:cNvPr>
          <p:cNvSpPr/>
          <p:nvPr/>
        </p:nvSpPr>
        <p:spPr>
          <a:xfrm>
            <a:off x="2798380" y="2431677"/>
            <a:ext cx="3968496" cy="3529584"/>
          </a:xfrm>
          <a:custGeom>
            <a:avLst/>
            <a:gdLst>
              <a:gd name="connsiteX0" fmla="*/ 0 w 3968496"/>
              <a:gd name="connsiteY0" fmla="*/ 0 h 3529584"/>
              <a:gd name="connsiteX1" fmla="*/ 740664 w 3968496"/>
              <a:gd name="connsiteY1" fmla="*/ 1828800 h 3529584"/>
              <a:gd name="connsiteX2" fmla="*/ 1453896 w 3968496"/>
              <a:gd name="connsiteY2" fmla="*/ 2761488 h 3529584"/>
              <a:gd name="connsiteX3" fmla="*/ 2176272 w 3968496"/>
              <a:gd name="connsiteY3" fmla="*/ 3200400 h 3529584"/>
              <a:gd name="connsiteX4" fmla="*/ 2898648 w 3968496"/>
              <a:gd name="connsiteY4" fmla="*/ 3374136 h 3529584"/>
              <a:gd name="connsiteX5" fmla="*/ 3968496 w 3968496"/>
              <a:gd name="connsiteY5" fmla="*/ 3529584 h 352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8496" h="3529584">
                <a:moveTo>
                  <a:pt x="0" y="0"/>
                </a:moveTo>
                <a:cubicBezTo>
                  <a:pt x="249174" y="684276"/>
                  <a:pt x="498348" y="1368552"/>
                  <a:pt x="740664" y="1828800"/>
                </a:cubicBezTo>
                <a:cubicBezTo>
                  <a:pt x="982980" y="2289048"/>
                  <a:pt x="1214628" y="2532888"/>
                  <a:pt x="1453896" y="2761488"/>
                </a:cubicBezTo>
                <a:cubicBezTo>
                  <a:pt x="1693164" y="2990088"/>
                  <a:pt x="1935480" y="3098292"/>
                  <a:pt x="2176272" y="3200400"/>
                </a:cubicBezTo>
                <a:cubicBezTo>
                  <a:pt x="2417064" y="3302508"/>
                  <a:pt x="2599944" y="3319272"/>
                  <a:pt x="2898648" y="3374136"/>
                </a:cubicBezTo>
                <a:cubicBezTo>
                  <a:pt x="3197352" y="3429000"/>
                  <a:pt x="3582924" y="3479292"/>
                  <a:pt x="3968496" y="352958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89A9D97-70AB-4CB5-B7D9-E3042DC88171}"/>
              </a:ext>
            </a:extLst>
          </p:cNvPr>
          <p:cNvSpPr/>
          <p:nvPr/>
        </p:nvSpPr>
        <p:spPr>
          <a:xfrm>
            <a:off x="7661780" y="258517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EE20192-C8C4-4FD1-8B46-81E3F599E7F6}"/>
              </a:ext>
            </a:extLst>
          </p:cNvPr>
          <p:cNvSpPr/>
          <p:nvPr/>
        </p:nvSpPr>
        <p:spPr>
          <a:xfrm>
            <a:off x="7785308" y="2733337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2D278DB-48ED-4831-8E3A-D98A93EC5A3D}"/>
              </a:ext>
            </a:extLst>
          </p:cNvPr>
          <p:cNvSpPr/>
          <p:nvPr/>
        </p:nvSpPr>
        <p:spPr>
          <a:xfrm>
            <a:off x="8344938" y="2606707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528F4A1-3152-45AE-9B85-584E6E63FF3F}"/>
              </a:ext>
            </a:extLst>
          </p:cNvPr>
          <p:cNvSpPr/>
          <p:nvPr/>
        </p:nvSpPr>
        <p:spPr>
          <a:xfrm>
            <a:off x="7989370" y="284947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48F1FB9-F37F-4D71-B1D6-7F5FB0BDEC80}"/>
              </a:ext>
            </a:extLst>
          </p:cNvPr>
          <p:cNvSpPr/>
          <p:nvPr/>
        </p:nvSpPr>
        <p:spPr>
          <a:xfrm>
            <a:off x="8149808" y="298532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D3D4696-D54B-4A1C-953F-8F099D4D2289}"/>
              </a:ext>
            </a:extLst>
          </p:cNvPr>
          <p:cNvSpPr/>
          <p:nvPr/>
        </p:nvSpPr>
        <p:spPr>
          <a:xfrm>
            <a:off x="8413958" y="312491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509EB9A-FC3C-4E90-8DA6-E7B574DBE947}"/>
              </a:ext>
            </a:extLst>
          </p:cNvPr>
          <p:cNvSpPr/>
          <p:nvPr/>
        </p:nvSpPr>
        <p:spPr>
          <a:xfrm>
            <a:off x="8588942" y="319520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BED6D2B-A206-423B-88F3-342402F98D62}"/>
              </a:ext>
            </a:extLst>
          </p:cNvPr>
          <p:cNvSpPr/>
          <p:nvPr/>
        </p:nvSpPr>
        <p:spPr>
          <a:xfrm>
            <a:off x="8733050" y="304211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096AE9B-1615-418E-8B61-F763356CF120}"/>
              </a:ext>
            </a:extLst>
          </p:cNvPr>
          <p:cNvSpPr/>
          <p:nvPr/>
        </p:nvSpPr>
        <p:spPr>
          <a:xfrm>
            <a:off x="8869412" y="2903775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F01C8AE-1037-4D9C-AFBC-BE78D5CC11EC}"/>
              </a:ext>
            </a:extLst>
          </p:cNvPr>
          <p:cNvSpPr/>
          <p:nvPr/>
        </p:nvSpPr>
        <p:spPr>
          <a:xfrm>
            <a:off x="8877690" y="268147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F7C5EA9-80DA-4E50-A474-F1F4D131808C}"/>
              </a:ext>
            </a:extLst>
          </p:cNvPr>
          <p:cNvSpPr/>
          <p:nvPr/>
        </p:nvSpPr>
        <p:spPr>
          <a:xfrm>
            <a:off x="7825332" y="290132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AE8F0D1-7914-4C55-BA5F-2ADCCA26F472}"/>
              </a:ext>
            </a:extLst>
          </p:cNvPr>
          <p:cNvSpPr/>
          <p:nvPr/>
        </p:nvSpPr>
        <p:spPr>
          <a:xfrm>
            <a:off x="7650046" y="286387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58A4786-6C08-4245-8B07-61C5B33DA9F3}"/>
              </a:ext>
            </a:extLst>
          </p:cNvPr>
          <p:cNvSpPr/>
          <p:nvPr/>
        </p:nvSpPr>
        <p:spPr>
          <a:xfrm>
            <a:off x="8222094" y="312491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99C3694-5A20-4E4C-A31B-27BB0B119AF5}"/>
              </a:ext>
            </a:extLst>
          </p:cNvPr>
          <p:cNvSpPr/>
          <p:nvPr/>
        </p:nvSpPr>
        <p:spPr>
          <a:xfrm>
            <a:off x="8564356" y="2387185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19019B6-769D-476A-AF94-43E7D3939AFA}"/>
              </a:ext>
            </a:extLst>
          </p:cNvPr>
          <p:cNvSpPr/>
          <p:nvPr/>
        </p:nvSpPr>
        <p:spPr>
          <a:xfrm>
            <a:off x="8023872" y="234185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72F18B3-F54C-4CCD-8848-C12FE7C4980E}"/>
              </a:ext>
            </a:extLst>
          </p:cNvPr>
          <p:cNvSpPr/>
          <p:nvPr/>
        </p:nvSpPr>
        <p:spPr>
          <a:xfrm>
            <a:off x="8734150" y="254877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CC4F101-2E9B-4428-AF34-F17D7E4B2C35}"/>
              </a:ext>
            </a:extLst>
          </p:cNvPr>
          <p:cNvSpPr/>
          <p:nvPr/>
        </p:nvSpPr>
        <p:spPr>
          <a:xfrm>
            <a:off x="8387150" y="329759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5FDAA71-8B77-4356-ACEC-AAFA779D97EA}"/>
              </a:ext>
            </a:extLst>
          </p:cNvPr>
          <p:cNvSpPr/>
          <p:nvPr/>
        </p:nvSpPr>
        <p:spPr>
          <a:xfrm>
            <a:off x="8585788" y="337143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6D57E621-7373-4615-8A72-BD59CCE6EA95}"/>
              </a:ext>
            </a:extLst>
          </p:cNvPr>
          <p:cNvSpPr/>
          <p:nvPr/>
        </p:nvSpPr>
        <p:spPr>
          <a:xfrm>
            <a:off x="8787944" y="321640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10D9A31-57E4-443B-BDBA-D393171A5293}"/>
              </a:ext>
            </a:extLst>
          </p:cNvPr>
          <p:cNvSpPr/>
          <p:nvPr/>
        </p:nvSpPr>
        <p:spPr>
          <a:xfrm>
            <a:off x="8939678" y="307046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31E02C4-66A9-496A-9BE8-309CFF3C6646}"/>
              </a:ext>
            </a:extLst>
          </p:cNvPr>
          <p:cNvSpPr/>
          <p:nvPr/>
        </p:nvSpPr>
        <p:spPr>
          <a:xfrm>
            <a:off x="7961960" y="305383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664B6DE-30D3-409F-953F-9C628B73BFB8}"/>
              </a:ext>
            </a:extLst>
          </p:cNvPr>
          <p:cNvSpPr/>
          <p:nvPr/>
        </p:nvSpPr>
        <p:spPr>
          <a:xfrm>
            <a:off x="8247460" y="231263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EEC6DA1-C479-4A80-B0BC-3B8A802BF037}"/>
              </a:ext>
            </a:extLst>
          </p:cNvPr>
          <p:cNvSpPr/>
          <p:nvPr/>
        </p:nvSpPr>
        <p:spPr>
          <a:xfrm>
            <a:off x="7679910" y="306034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E6AA1594-6F8A-4CAE-AA24-25F102BF9E81}"/>
              </a:ext>
            </a:extLst>
          </p:cNvPr>
          <p:cNvSpPr/>
          <p:nvPr/>
        </p:nvSpPr>
        <p:spPr>
          <a:xfrm>
            <a:off x="7825332" y="312736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29C5954-4024-4E9E-976D-F4F89656B1B2}"/>
              </a:ext>
            </a:extLst>
          </p:cNvPr>
          <p:cNvSpPr/>
          <p:nvPr/>
        </p:nvSpPr>
        <p:spPr>
          <a:xfrm>
            <a:off x="8042008" y="320251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0C22589-08E1-4E6A-B62F-F2174970F224}"/>
              </a:ext>
            </a:extLst>
          </p:cNvPr>
          <p:cNvSpPr/>
          <p:nvPr/>
        </p:nvSpPr>
        <p:spPr>
          <a:xfrm>
            <a:off x="8209016" y="329405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D6B7CFE-5ED2-4489-A3B1-A54D50375EC7}"/>
              </a:ext>
            </a:extLst>
          </p:cNvPr>
          <p:cNvSpPr/>
          <p:nvPr/>
        </p:nvSpPr>
        <p:spPr>
          <a:xfrm>
            <a:off x="8982688" y="326786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4FC5AE5-57C9-4756-AA82-30ECDC49B478}"/>
              </a:ext>
            </a:extLst>
          </p:cNvPr>
          <p:cNvSpPr/>
          <p:nvPr/>
        </p:nvSpPr>
        <p:spPr>
          <a:xfrm>
            <a:off x="8762440" y="337966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A16CBBAC-3643-4A90-AC9A-E46043A9F502}"/>
              </a:ext>
            </a:extLst>
          </p:cNvPr>
          <p:cNvSpPr/>
          <p:nvPr/>
        </p:nvSpPr>
        <p:spPr>
          <a:xfrm>
            <a:off x="8951944" y="343999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EC412D3-EFB9-4F30-9CA3-877528EE7261}"/>
              </a:ext>
            </a:extLst>
          </p:cNvPr>
          <p:cNvSpPr/>
          <p:nvPr/>
        </p:nvSpPr>
        <p:spPr>
          <a:xfrm>
            <a:off x="8594066" y="355178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6E5E9D6-6C6E-4228-A943-F22C77595EF4}"/>
              </a:ext>
            </a:extLst>
          </p:cNvPr>
          <p:cNvSpPr/>
          <p:nvPr/>
        </p:nvSpPr>
        <p:spPr>
          <a:xfrm>
            <a:off x="7873634" y="245414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2CED793-92C2-449C-9AAB-80E3D3581D4F}"/>
              </a:ext>
            </a:extLst>
          </p:cNvPr>
          <p:cNvSpPr/>
          <p:nvPr/>
        </p:nvSpPr>
        <p:spPr>
          <a:xfrm>
            <a:off x="7965416" y="256652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50008F4-4606-41C4-A97A-138382B90D82}"/>
              </a:ext>
            </a:extLst>
          </p:cNvPr>
          <p:cNvSpPr/>
          <p:nvPr/>
        </p:nvSpPr>
        <p:spPr>
          <a:xfrm>
            <a:off x="8105500" y="267773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5530DBF-A4AB-4523-813E-C4C1204029FA}"/>
              </a:ext>
            </a:extLst>
          </p:cNvPr>
          <p:cNvSpPr/>
          <p:nvPr/>
        </p:nvSpPr>
        <p:spPr>
          <a:xfrm>
            <a:off x="8265596" y="278894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149E716-24AD-498A-9473-56CD0A0462B5}"/>
              </a:ext>
            </a:extLst>
          </p:cNvPr>
          <p:cNvSpPr/>
          <p:nvPr/>
        </p:nvSpPr>
        <p:spPr>
          <a:xfrm>
            <a:off x="8329088" y="294174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CEF19C2-2BC5-4227-8612-99DA6076B8A5}"/>
              </a:ext>
            </a:extLst>
          </p:cNvPr>
          <p:cNvSpPr/>
          <p:nvPr/>
        </p:nvSpPr>
        <p:spPr>
          <a:xfrm>
            <a:off x="8473926" y="277655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7FE4B60-3219-4879-8931-738EFF774D18}"/>
              </a:ext>
            </a:extLst>
          </p:cNvPr>
          <p:cNvSpPr/>
          <p:nvPr/>
        </p:nvSpPr>
        <p:spPr>
          <a:xfrm>
            <a:off x="8536378" y="2977665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E28EA17-98FE-4268-8E13-0616806B452D}"/>
              </a:ext>
            </a:extLst>
          </p:cNvPr>
          <p:cNvSpPr/>
          <p:nvPr/>
        </p:nvSpPr>
        <p:spPr>
          <a:xfrm>
            <a:off x="8554484" y="259759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435699BC-B5A4-4E75-98F3-D97407D57C05}"/>
              </a:ext>
            </a:extLst>
          </p:cNvPr>
          <p:cNvSpPr/>
          <p:nvPr/>
        </p:nvSpPr>
        <p:spPr>
          <a:xfrm>
            <a:off x="8371050" y="245414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047B8171-F8C2-4B5E-8339-40705889E9BC}"/>
              </a:ext>
            </a:extLst>
          </p:cNvPr>
          <p:cNvSpPr/>
          <p:nvPr/>
        </p:nvSpPr>
        <p:spPr>
          <a:xfrm>
            <a:off x="8697514" y="279198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06161D3-E1E4-46F8-8E05-7DC5D096E363}"/>
              </a:ext>
            </a:extLst>
          </p:cNvPr>
          <p:cNvSpPr/>
          <p:nvPr/>
        </p:nvSpPr>
        <p:spPr>
          <a:xfrm>
            <a:off x="7883454" y="330122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63CFF90-1D0A-4E99-B4FA-912892A998DA}"/>
              </a:ext>
            </a:extLst>
          </p:cNvPr>
          <p:cNvSpPr/>
          <p:nvPr/>
        </p:nvSpPr>
        <p:spPr>
          <a:xfrm>
            <a:off x="8067352" y="342609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2EE2B35B-DA7D-47EF-8511-831EE2ECEE99}"/>
              </a:ext>
            </a:extLst>
          </p:cNvPr>
          <p:cNvSpPr/>
          <p:nvPr/>
        </p:nvSpPr>
        <p:spPr>
          <a:xfrm>
            <a:off x="8236562" y="348323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7B41592-3253-4127-9FE0-3C92A5008448}"/>
              </a:ext>
            </a:extLst>
          </p:cNvPr>
          <p:cNvSpPr/>
          <p:nvPr/>
        </p:nvSpPr>
        <p:spPr>
          <a:xfrm>
            <a:off x="8405036" y="347453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8039949-97DA-4DEF-8ACF-11CBAA572B79}"/>
              </a:ext>
            </a:extLst>
          </p:cNvPr>
          <p:cNvSpPr/>
          <p:nvPr/>
        </p:nvSpPr>
        <p:spPr>
          <a:xfrm>
            <a:off x="8594638" y="3876207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CDC8B11-26A9-41E5-A5B6-5FB63221BB64}"/>
              </a:ext>
            </a:extLst>
          </p:cNvPr>
          <p:cNvSpPr/>
          <p:nvPr/>
        </p:nvSpPr>
        <p:spPr>
          <a:xfrm>
            <a:off x="8365656" y="367938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3DD64DF7-8EFC-48D0-8024-74EEE10409F1}"/>
              </a:ext>
            </a:extLst>
          </p:cNvPr>
          <p:cNvSpPr/>
          <p:nvPr/>
        </p:nvSpPr>
        <p:spPr>
          <a:xfrm>
            <a:off x="8190370" y="366358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E61F0A8-3479-48D3-80F6-6FE1B804381D}"/>
              </a:ext>
            </a:extLst>
          </p:cNvPr>
          <p:cNvSpPr/>
          <p:nvPr/>
        </p:nvSpPr>
        <p:spPr>
          <a:xfrm>
            <a:off x="8775466" y="355178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1D33D346-05DD-40B5-84A4-2B8DECC01A56}"/>
              </a:ext>
            </a:extLst>
          </p:cNvPr>
          <p:cNvSpPr/>
          <p:nvPr/>
        </p:nvSpPr>
        <p:spPr>
          <a:xfrm>
            <a:off x="8982688" y="365261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8242099-E395-40DE-AC31-7453A90D9A7F}"/>
              </a:ext>
            </a:extLst>
          </p:cNvPr>
          <p:cNvSpPr/>
          <p:nvPr/>
        </p:nvSpPr>
        <p:spPr>
          <a:xfrm>
            <a:off x="7855058" y="349329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0CE27DE-C691-4F34-A352-74646648A98D}"/>
              </a:ext>
            </a:extLst>
          </p:cNvPr>
          <p:cNvSpPr/>
          <p:nvPr/>
        </p:nvSpPr>
        <p:spPr>
          <a:xfrm>
            <a:off x="8762942" y="377537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1090E00-AA69-4441-ACE7-A2D1761A010C}"/>
              </a:ext>
            </a:extLst>
          </p:cNvPr>
          <p:cNvSpPr/>
          <p:nvPr/>
        </p:nvSpPr>
        <p:spPr>
          <a:xfrm>
            <a:off x="8510562" y="372549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0B10C69D-45B8-4F24-868E-79107EDC838B}"/>
              </a:ext>
            </a:extLst>
          </p:cNvPr>
          <p:cNvSpPr/>
          <p:nvPr/>
        </p:nvSpPr>
        <p:spPr>
          <a:xfrm>
            <a:off x="7995248" y="362800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6CFEF288-1D8F-415A-A3C1-809F1AA29CB3}"/>
              </a:ext>
            </a:extLst>
          </p:cNvPr>
          <p:cNvSpPr/>
          <p:nvPr/>
        </p:nvSpPr>
        <p:spPr>
          <a:xfrm>
            <a:off x="7679910" y="334467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28A7344-D804-433B-BD83-A5057EFEDA2C}"/>
              </a:ext>
            </a:extLst>
          </p:cNvPr>
          <p:cNvSpPr/>
          <p:nvPr/>
        </p:nvSpPr>
        <p:spPr>
          <a:xfrm>
            <a:off x="7623990" y="321640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381C1868-5EA8-40BC-B812-DCA6EF7B0BF1}"/>
              </a:ext>
            </a:extLst>
          </p:cNvPr>
          <p:cNvSpPr/>
          <p:nvPr/>
        </p:nvSpPr>
        <p:spPr>
          <a:xfrm>
            <a:off x="8951792" y="382341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816789A-B5D2-42F3-BA30-01D01B8724F3}"/>
              </a:ext>
            </a:extLst>
          </p:cNvPr>
          <p:cNvSpPr/>
          <p:nvPr/>
        </p:nvSpPr>
        <p:spPr>
          <a:xfrm>
            <a:off x="8776448" y="394907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634F0DE8-CBAA-493F-909E-798B8B6666F1}"/>
              </a:ext>
            </a:extLst>
          </p:cNvPr>
          <p:cNvSpPr/>
          <p:nvPr/>
        </p:nvSpPr>
        <p:spPr>
          <a:xfrm>
            <a:off x="8389124" y="388350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BFD32117-CFED-4180-BD93-9F74A8DFA3D0}"/>
              </a:ext>
            </a:extLst>
          </p:cNvPr>
          <p:cNvSpPr/>
          <p:nvPr/>
        </p:nvSpPr>
        <p:spPr>
          <a:xfrm>
            <a:off x="7801864" y="369812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9F547D43-DCCD-434B-86B0-0199ACFF1F48}"/>
              </a:ext>
            </a:extLst>
          </p:cNvPr>
          <p:cNvSpPr/>
          <p:nvPr/>
        </p:nvSpPr>
        <p:spPr>
          <a:xfrm>
            <a:off x="7673514" y="3556187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70BEF406-1087-4FC6-84FE-19213EB53AF2}"/>
              </a:ext>
            </a:extLst>
          </p:cNvPr>
          <p:cNvSpPr/>
          <p:nvPr/>
        </p:nvSpPr>
        <p:spPr>
          <a:xfrm>
            <a:off x="8184652" y="386208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AE5897FC-D165-454D-8D51-0DDFEE390743}"/>
              </a:ext>
            </a:extLst>
          </p:cNvPr>
          <p:cNvSpPr/>
          <p:nvPr/>
        </p:nvSpPr>
        <p:spPr>
          <a:xfrm>
            <a:off x="8023872" y="382341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23D471E-D6BF-46AB-A5D2-60AD658E1444}"/>
              </a:ext>
            </a:extLst>
          </p:cNvPr>
          <p:cNvSpPr/>
          <p:nvPr/>
        </p:nvSpPr>
        <p:spPr>
          <a:xfrm>
            <a:off x="9147104" y="329405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3ECD9DBC-E9B2-450D-868E-4191A0747FC5}"/>
              </a:ext>
            </a:extLst>
          </p:cNvPr>
          <p:cNvSpPr/>
          <p:nvPr/>
        </p:nvSpPr>
        <p:spPr>
          <a:xfrm>
            <a:off x="9122656" y="308746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F9A64D32-DADE-4D6A-8023-C723FD4FDE0D}"/>
              </a:ext>
            </a:extLst>
          </p:cNvPr>
          <p:cNvSpPr/>
          <p:nvPr/>
        </p:nvSpPr>
        <p:spPr>
          <a:xfrm>
            <a:off x="9140170" y="348308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6F75A42-50C6-469C-825C-823647503B35}"/>
              </a:ext>
            </a:extLst>
          </p:cNvPr>
          <p:cNvSpPr/>
          <p:nvPr/>
        </p:nvSpPr>
        <p:spPr>
          <a:xfrm>
            <a:off x="7855058" y="225947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79F04DC-02B8-4421-94EE-3BF87259134A}"/>
              </a:ext>
            </a:extLst>
          </p:cNvPr>
          <p:cNvSpPr/>
          <p:nvPr/>
        </p:nvSpPr>
        <p:spPr>
          <a:xfrm>
            <a:off x="8125870" y="281852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BCB16F16-97BA-405A-85D2-278B0026C6C7}"/>
              </a:ext>
            </a:extLst>
          </p:cNvPr>
          <p:cNvSpPr/>
          <p:nvPr/>
        </p:nvSpPr>
        <p:spPr>
          <a:xfrm>
            <a:off x="7932850" y="271816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63E06BBE-E335-49E6-B7C4-6D310DBBB4FE}"/>
              </a:ext>
            </a:extLst>
          </p:cNvPr>
          <p:cNvSpPr/>
          <p:nvPr/>
        </p:nvSpPr>
        <p:spPr>
          <a:xfrm>
            <a:off x="8700736" y="267714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691AB171-703E-4EDC-B0E9-F3EF9BF68103}"/>
              </a:ext>
            </a:extLst>
          </p:cNvPr>
          <p:cNvSpPr/>
          <p:nvPr/>
        </p:nvSpPr>
        <p:spPr>
          <a:xfrm>
            <a:off x="8667632" y="368148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62149BF5-6385-4F48-827C-604794D15D8C}"/>
              </a:ext>
            </a:extLst>
          </p:cNvPr>
          <p:cNvSpPr/>
          <p:nvPr/>
        </p:nvSpPr>
        <p:spPr>
          <a:xfrm>
            <a:off x="7538252" y="2737679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B9E92642-B539-4A3B-8CED-E2DB17B42EDC}"/>
              </a:ext>
            </a:extLst>
          </p:cNvPr>
          <p:cNvSpPr/>
          <p:nvPr/>
        </p:nvSpPr>
        <p:spPr>
          <a:xfrm>
            <a:off x="7824930" y="258517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55ABDC08-9DA1-43A9-9372-685545487D9B}"/>
              </a:ext>
            </a:extLst>
          </p:cNvPr>
          <p:cNvSpPr/>
          <p:nvPr/>
        </p:nvSpPr>
        <p:spPr>
          <a:xfrm>
            <a:off x="8432878" y="223005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34FAB19-1CA1-49E2-9676-BD5C73F472CC}"/>
              </a:ext>
            </a:extLst>
          </p:cNvPr>
          <p:cNvSpPr/>
          <p:nvPr/>
        </p:nvSpPr>
        <p:spPr>
          <a:xfrm>
            <a:off x="9101370" y="359982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5EDDAD7E-89E4-4522-B22F-F9152DC478EC}"/>
              </a:ext>
            </a:extLst>
          </p:cNvPr>
          <p:cNvSpPr/>
          <p:nvPr/>
        </p:nvSpPr>
        <p:spPr>
          <a:xfrm>
            <a:off x="9027944" y="289737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F2D907C-D3FD-4D58-8DBC-AB697BB7A254}"/>
              </a:ext>
            </a:extLst>
          </p:cNvPr>
          <p:cNvSpPr/>
          <p:nvPr/>
        </p:nvSpPr>
        <p:spPr>
          <a:xfrm>
            <a:off x="8113126" y="2185310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3A238005-4BCB-4AA5-97DF-5824E8795D61}"/>
              </a:ext>
            </a:extLst>
          </p:cNvPr>
          <p:cNvSpPr/>
          <p:nvPr/>
        </p:nvSpPr>
        <p:spPr>
          <a:xfrm>
            <a:off x="9014168" y="271850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8CA80C4E-4353-472F-93B6-534A352C0E94}"/>
              </a:ext>
            </a:extLst>
          </p:cNvPr>
          <p:cNvSpPr/>
          <p:nvPr/>
        </p:nvSpPr>
        <p:spPr>
          <a:xfrm>
            <a:off x="9140170" y="379118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0199F31-FBE1-4427-8D6D-33DB79374504}"/>
              </a:ext>
            </a:extLst>
          </p:cNvPr>
          <p:cNvSpPr/>
          <p:nvPr/>
        </p:nvSpPr>
        <p:spPr>
          <a:xfrm>
            <a:off x="9186120" y="276760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A041029B-CA21-4620-99EF-CD37075EAC43}"/>
              </a:ext>
            </a:extLst>
          </p:cNvPr>
          <p:cNvSpPr/>
          <p:nvPr/>
        </p:nvSpPr>
        <p:spPr>
          <a:xfrm>
            <a:off x="8902374" y="227539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531EC5E-3463-4CF6-AAFB-51D8EBDA0A34}"/>
              </a:ext>
            </a:extLst>
          </p:cNvPr>
          <p:cNvSpPr/>
          <p:nvPr/>
        </p:nvSpPr>
        <p:spPr>
          <a:xfrm>
            <a:off x="8854868" y="364397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5BBECF96-4CC9-41CE-8E7B-7D7FA73E9490}"/>
              </a:ext>
            </a:extLst>
          </p:cNvPr>
          <p:cNvSpPr/>
          <p:nvPr/>
        </p:nvSpPr>
        <p:spPr>
          <a:xfrm>
            <a:off x="7456322" y="284947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5184D1D1-5DFC-4008-86EB-0098E45F519A}"/>
              </a:ext>
            </a:extLst>
          </p:cNvPr>
          <p:cNvSpPr/>
          <p:nvPr/>
        </p:nvSpPr>
        <p:spPr>
          <a:xfrm>
            <a:off x="7708678" y="243697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5AACD94E-6614-40BA-A7C0-E2AD4CA46DB2}"/>
              </a:ext>
            </a:extLst>
          </p:cNvPr>
          <p:cNvSpPr/>
          <p:nvPr/>
        </p:nvSpPr>
        <p:spPr>
          <a:xfrm>
            <a:off x="8728204" y="236158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2BDEB7D3-3138-4E01-AB80-0A232C98C57A}"/>
              </a:ext>
            </a:extLst>
          </p:cNvPr>
          <p:cNvSpPr/>
          <p:nvPr/>
        </p:nvSpPr>
        <p:spPr>
          <a:xfrm>
            <a:off x="8924324" y="247337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1CB82E51-C9AF-4DC3-973A-B610E93F2669}"/>
              </a:ext>
            </a:extLst>
          </p:cNvPr>
          <p:cNvSpPr/>
          <p:nvPr/>
        </p:nvSpPr>
        <p:spPr>
          <a:xfrm>
            <a:off x="9210568" y="2961267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4B2899C3-4317-4913-B7BA-BFE92A915C10}"/>
              </a:ext>
            </a:extLst>
          </p:cNvPr>
          <p:cNvSpPr/>
          <p:nvPr/>
        </p:nvSpPr>
        <p:spPr>
          <a:xfrm>
            <a:off x="9078456" y="237126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E23A65A3-F7AB-4019-845E-73E38C9997E2}"/>
              </a:ext>
            </a:extLst>
          </p:cNvPr>
          <p:cNvSpPr/>
          <p:nvPr/>
        </p:nvSpPr>
        <p:spPr>
          <a:xfrm>
            <a:off x="8265596" y="406220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07E246F4-EC61-4EF3-A7F6-61A7C41004B1}"/>
              </a:ext>
            </a:extLst>
          </p:cNvPr>
          <p:cNvSpPr/>
          <p:nvPr/>
        </p:nvSpPr>
        <p:spPr>
          <a:xfrm>
            <a:off x="7592442" y="375149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FBDAFB47-1424-487A-A25B-67304306169A}"/>
              </a:ext>
            </a:extLst>
          </p:cNvPr>
          <p:cNvSpPr/>
          <p:nvPr/>
        </p:nvSpPr>
        <p:spPr>
          <a:xfrm>
            <a:off x="8181448" y="247337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741D4163-6A1D-4377-9BCF-6CEB4339E226}"/>
              </a:ext>
            </a:extLst>
          </p:cNvPr>
          <p:cNvSpPr/>
          <p:nvPr/>
        </p:nvSpPr>
        <p:spPr>
          <a:xfrm>
            <a:off x="7506834" y="301188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B07B986C-7085-44C7-B877-B807F679287E}"/>
              </a:ext>
            </a:extLst>
          </p:cNvPr>
          <p:cNvSpPr/>
          <p:nvPr/>
        </p:nvSpPr>
        <p:spPr>
          <a:xfrm>
            <a:off x="7545832" y="344439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E1159EA8-CBC8-4C88-B02C-C182E4691506}"/>
              </a:ext>
            </a:extLst>
          </p:cNvPr>
          <p:cNvSpPr/>
          <p:nvPr/>
        </p:nvSpPr>
        <p:spPr>
          <a:xfrm>
            <a:off x="7456322" y="3189435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8FABDFB4-1237-4D4B-9B94-EE2671A2302A}"/>
              </a:ext>
            </a:extLst>
          </p:cNvPr>
          <p:cNvSpPr/>
          <p:nvPr/>
        </p:nvSpPr>
        <p:spPr>
          <a:xfrm>
            <a:off x="9121760" y="2580956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55A1573B-DFC6-4B9F-93BD-AAAEEB965C38}"/>
              </a:ext>
            </a:extLst>
          </p:cNvPr>
          <p:cNvSpPr/>
          <p:nvPr/>
        </p:nvSpPr>
        <p:spPr>
          <a:xfrm>
            <a:off x="8477148" y="4040028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DA83EE56-FC9A-4628-BF97-8B6299F50594}"/>
              </a:ext>
            </a:extLst>
          </p:cNvPr>
          <p:cNvSpPr/>
          <p:nvPr/>
        </p:nvSpPr>
        <p:spPr>
          <a:xfrm>
            <a:off x="8637760" y="4060873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0004B07F-1064-4A37-9F32-594542E20E8C}"/>
              </a:ext>
            </a:extLst>
          </p:cNvPr>
          <p:cNvSpPr/>
          <p:nvPr/>
        </p:nvSpPr>
        <p:spPr>
          <a:xfrm>
            <a:off x="8097222" y="3998962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2D17A4AE-DCD5-4882-9A5A-45F9594D5894}"/>
              </a:ext>
            </a:extLst>
          </p:cNvPr>
          <p:cNvSpPr/>
          <p:nvPr/>
        </p:nvSpPr>
        <p:spPr>
          <a:xfrm>
            <a:off x="7871206" y="3862084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F4CA9F57-2012-4A7F-B93C-8AF0CEF7C9F7}"/>
              </a:ext>
            </a:extLst>
          </p:cNvPr>
          <p:cNvSpPr/>
          <p:nvPr/>
        </p:nvSpPr>
        <p:spPr>
          <a:xfrm>
            <a:off x="8610738" y="218725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8579E160-1173-4B02-8144-9048BAFE8011}"/>
              </a:ext>
            </a:extLst>
          </p:cNvPr>
          <p:cNvSpPr/>
          <p:nvPr/>
        </p:nvSpPr>
        <p:spPr>
          <a:xfrm>
            <a:off x="7650046" y="2275391"/>
            <a:ext cx="223588" cy="223588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284D359-0527-4E93-8952-D7CDAB93C87E}"/>
              </a:ext>
            </a:extLst>
          </p:cNvPr>
          <p:cNvSpPr txBox="1"/>
          <p:nvPr/>
        </p:nvSpPr>
        <p:spPr>
          <a:xfrm>
            <a:off x="7377381" y="4358810"/>
            <a:ext cx="221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Example radioisotope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9B924E03-99BA-42BE-9149-AD90467BD7F4}"/>
              </a:ext>
            </a:extLst>
          </p:cNvPr>
          <p:cNvSpPr txBox="1"/>
          <p:nvPr/>
        </p:nvSpPr>
        <p:spPr>
          <a:xfrm>
            <a:off x="2660361" y="6096622"/>
            <a:ext cx="276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0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55D4488-CA89-44B7-85A3-99B27E61D922}"/>
              </a:ext>
            </a:extLst>
          </p:cNvPr>
          <p:cNvSpPr txBox="1"/>
          <p:nvPr/>
        </p:nvSpPr>
        <p:spPr>
          <a:xfrm>
            <a:off x="2522343" y="5948758"/>
            <a:ext cx="276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/>
              <a:t>0</a:t>
            </a: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36430A2E-1D6C-42DA-BC00-C120D8A7E0E7}"/>
              </a:ext>
            </a:extLst>
          </p:cNvPr>
          <p:cNvSpPr/>
          <p:nvPr/>
        </p:nvSpPr>
        <p:spPr>
          <a:xfrm>
            <a:off x="3502468" y="4232425"/>
            <a:ext cx="73772" cy="7377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D8DA3C6D-97DA-47E7-8B52-63957B8EF656}"/>
              </a:ext>
            </a:extLst>
          </p:cNvPr>
          <p:cNvSpPr/>
          <p:nvPr/>
        </p:nvSpPr>
        <p:spPr>
          <a:xfrm>
            <a:off x="4221796" y="5162065"/>
            <a:ext cx="73772" cy="7377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60369925-13EC-400B-B990-19586F2F57FA}"/>
              </a:ext>
            </a:extLst>
          </p:cNvPr>
          <p:cNvSpPr/>
          <p:nvPr/>
        </p:nvSpPr>
        <p:spPr>
          <a:xfrm>
            <a:off x="4941124" y="5597929"/>
            <a:ext cx="73772" cy="7377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468AA05C-FE4B-4BAA-81BE-684C38414A85}"/>
              </a:ext>
            </a:extLst>
          </p:cNvPr>
          <p:cNvSpPr/>
          <p:nvPr/>
        </p:nvSpPr>
        <p:spPr>
          <a:xfrm>
            <a:off x="5660452" y="5768617"/>
            <a:ext cx="73772" cy="7377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E3231876-8D0B-47BE-9E86-CC13AB3C481B}"/>
              </a:ext>
            </a:extLst>
          </p:cNvPr>
          <p:cNvSpPr/>
          <p:nvPr/>
        </p:nvSpPr>
        <p:spPr>
          <a:xfrm>
            <a:off x="6388924" y="5884441"/>
            <a:ext cx="73772" cy="7377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E5B79459-6A85-4298-9433-9704609D42AA}"/>
              </a:ext>
            </a:extLst>
          </p:cNvPr>
          <p:cNvSpPr/>
          <p:nvPr/>
        </p:nvSpPr>
        <p:spPr>
          <a:xfrm>
            <a:off x="2773996" y="2388385"/>
            <a:ext cx="73772" cy="7377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75494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mph" presetSubtype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5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3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81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89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1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5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3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1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33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7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4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2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5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0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3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1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5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mph" presetSubtype="1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9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0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8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1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5" dur="indefinit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" dur="indefinit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indefinit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9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0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mph" presetSubtype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93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7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8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mph" presetSubtype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01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2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5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6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9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0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mph" presetSubtype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3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4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8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mph" presetSubtype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1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5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6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0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3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4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mph" presetSubtype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37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8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1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mph" presetSubtype="1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45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6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9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0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mph" presetSubtype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53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4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57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8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1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2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indefinite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5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6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mph" presetSubtype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69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0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mph" presetSubtype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273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4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mph" presetSubtype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7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8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1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2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indefinite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6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mph" presetSubtype="1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89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0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4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mph" presetSubtype="1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297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8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1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2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5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6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9" dur="indefinite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0" dur="indefinite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indefinite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mph" presetSubtype="1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13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4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indefinite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mph" presetSubtype="1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17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8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21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2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5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6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indefinite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mph" presetSubtype="1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9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0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33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4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7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8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1" dur="indefinite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2" dur="indefinite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indefinite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5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6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mph" presetSubtype="1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49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0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3" dur="indefinite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4" dur="indefinite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indefinite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mph" presetSubtype="1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357" dur="indefinite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8" dur="indefinite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indefinite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1" dur="indefinite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2" dur="indefinite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indefinite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mph" presetSubtype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65" dur="indefinit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6" dur="indefinit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indefinit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mph" presetSubtype="1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69" dur="indefinite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0" dur="indefinite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indefinite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3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4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7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8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mph" presetSubtype="1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381" dur="indefinite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2" dur="indefinite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indefinite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mph" presetSubtype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85" dur="indefinite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6" dur="indefinite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indefinite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mph" presetSubtype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9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0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1" dur="indefinite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mph" presetSubtype="1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93" dur="indefinite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4" dur="indefinite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indefinite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mph" presetSubtype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7" dur="indefinite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8" dur="indefinite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indefinite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mph" presetSubtype="1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01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C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2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20000"/>
                            </p:stCondLst>
                            <p:childTnLst>
                              <p:par>
                                <p:cTn id="4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20000"/>
                            </p:stCondLst>
                            <p:childTnLst>
                              <p:par>
                                <p:cTn id="4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Half Life – Count Rate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0C86083-EC2E-447F-A603-F76A950F3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951355"/>
              </p:ext>
            </p:extLst>
          </p:nvPr>
        </p:nvGraphicFramePr>
        <p:xfrm>
          <a:off x="1530498" y="1864360"/>
          <a:ext cx="504000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Count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Time (mins)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  <a:p>
                      <a:pPr algn="ctr"/>
                      <a:endParaRPr lang="en-GB" sz="2400" b="1" dirty="0"/>
                    </a:p>
                    <a:p>
                      <a:pPr algn="ctr"/>
                      <a:endParaRPr lang="en-GB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3.125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17CC8A5-52E8-4FAB-A848-72C721664C05}"/>
              </a:ext>
            </a:extLst>
          </p:cNvPr>
          <p:cNvSpPr txBox="1"/>
          <p:nvPr/>
        </p:nvSpPr>
        <p:spPr>
          <a:xfrm>
            <a:off x="1533545" y="1423908"/>
            <a:ext cx="478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Count Rate Measurements over time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514081C-4201-4929-ADDF-DA3A71CF2F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7614954"/>
              </p:ext>
            </p:extLst>
          </p:nvPr>
        </p:nvGraphicFramePr>
        <p:xfrm>
          <a:off x="6997678" y="1828801"/>
          <a:ext cx="3505659" cy="4374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E23720D-8A7D-422A-A0BE-4C215AE0D6BB}"/>
              </a:ext>
            </a:extLst>
          </p:cNvPr>
          <p:cNvSpPr txBox="1"/>
          <p:nvPr/>
        </p:nvSpPr>
        <p:spPr>
          <a:xfrm>
            <a:off x="9457858" y="6149825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Time (mins)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FB1CF5-DFCC-45AF-AED5-F88F213E7F72}"/>
              </a:ext>
            </a:extLst>
          </p:cNvPr>
          <p:cNvSpPr txBox="1"/>
          <p:nvPr/>
        </p:nvSpPr>
        <p:spPr>
          <a:xfrm>
            <a:off x="6592194" y="1420638"/>
            <a:ext cx="995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Count Rate</a:t>
            </a:r>
          </a:p>
        </p:txBody>
      </p:sp>
    </p:spTree>
    <p:extLst>
      <p:ext uri="{BB962C8B-B14F-4D97-AF65-F5344CB8AC3E}">
        <p14:creationId xmlns:p14="http://schemas.microsoft.com/office/powerpoint/2010/main" val="200991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Half Life – Count Rate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E41117-3460-425B-B679-313C8CFBE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106957"/>
              </p:ext>
            </p:extLst>
          </p:nvPr>
        </p:nvGraphicFramePr>
        <p:xfrm>
          <a:off x="1786128" y="2219960"/>
          <a:ext cx="504000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Count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Count Rate Diff.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Time (mins)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Time Interval (mins)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=200</a:t>
                      </a:r>
                      <a:r>
                        <a:rPr lang="en-GB" sz="2400" dirty="0">
                          <a:sym typeface="Symbol"/>
                        </a:rPr>
                        <a:t>2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=100</a:t>
                      </a:r>
                      <a:r>
                        <a:rPr lang="en-GB" sz="2400" dirty="0">
                          <a:sym typeface="Symbol"/>
                        </a:rPr>
                        <a:t>2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=50</a:t>
                      </a:r>
                      <a:r>
                        <a:rPr lang="en-GB" sz="2400" dirty="0">
                          <a:sym typeface="Symbol"/>
                        </a:rPr>
                        <a:t>2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=25</a:t>
                      </a:r>
                      <a:r>
                        <a:rPr lang="en-GB" sz="2400" dirty="0">
                          <a:sym typeface="Symbol"/>
                        </a:rPr>
                        <a:t>2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=12.5</a:t>
                      </a:r>
                      <a:r>
                        <a:rPr lang="en-GB" sz="2400" dirty="0">
                          <a:sym typeface="Symbol"/>
                        </a:rPr>
                        <a:t>2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3.125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=6.25</a:t>
                      </a:r>
                      <a:r>
                        <a:rPr lang="en-GB" sz="2400" dirty="0">
                          <a:sym typeface="Symbol"/>
                        </a:rPr>
                        <a:t>2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35DDAE9-C007-4182-820A-537B5CD95717}"/>
              </a:ext>
            </a:extLst>
          </p:cNvPr>
          <p:cNvSpPr txBox="1"/>
          <p:nvPr/>
        </p:nvSpPr>
        <p:spPr>
          <a:xfrm>
            <a:off x="1789175" y="1779508"/>
            <a:ext cx="478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Count Rate Measurements over time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9338D3B-4AB8-4388-8101-D4039196D3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7815844"/>
              </p:ext>
            </p:extLst>
          </p:nvPr>
        </p:nvGraphicFramePr>
        <p:xfrm>
          <a:off x="6900118" y="1914738"/>
          <a:ext cx="4157349" cy="4694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8AB65BD-751D-490A-9189-061EED5331F1}"/>
              </a:ext>
            </a:extLst>
          </p:cNvPr>
          <p:cNvSpPr txBox="1"/>
          <p:nvPr/>
        </p:nvSpPr>
        <p:spPr>
          <a:xfrm>
            <a:off x="10133816" y="6609080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Time (mins)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D5D27A-B7D1-4476-8BF4-F25E54F32545}"/>
              </a:ext>
            </a:extLst>
          </p:cNvPr>
          <p:cNvSpPr txBox="1"/>
          <p:nvPr/>
        </p:nvSpPr>
        <p:spPr>
          <a:xfrm>
            <a:off x="6850334" y="1637739"/>
            <a:ext cx="87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Count Rate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BDA34BC-0ABB-4CBF-ADF8-EEEE74A3D94C}"/>
              </a:ext>
            </a:extLst>
          </p:cNvPr>
          <p:cNvGrpSpPr/>
          <p:nvPr/>
        </p:nvGrpSpPr>
        <p:grpSpPr>
          <a:xfrm>
            <a:off x="7499969" y="4505867"/>
            <a:ext cx="756448" cy="1618488"/>
            <a:chOff x="5843016" y="4681728"/>
            <a:chExt cx="756448" cy="161848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82EC001-8683-4E29-9F69-9AFA2F932731}"/>
                </a:ext>
              </a:extLst>
            </p:cNvPr>
            <p:cNvCxnSpPr/>
            <p:nvPr/>
          </p:nvCxnSpPr>
          <p:spPr>
            <a:xfrm>
              <a:off x="5843016" y="4681728"/>
              <a:ext cx="756448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CE1FFEF-B4BF-45D4-B75E-4264F7CB7AA9}"/>
                </a:ext>
              </a:extLst>
            </p:cNvPr>
            <p:cNvCxnSpPr/>
            <p:nvPr/>
          </p:nvCxnSpPr>
          <p:spPr>
            <a:xfrm>
              <a:off x="6599464" y="4681728"/>
              <a:ext cx="0" cy="1618488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4B0A50-64B0-4415-9C30-A00220D00FFF}"/>
              </a:ext>
            </a:extLst>
          </p:cNvPr>
          <p:cNvGrpSpPr/>
          <p:nvPr/>
        </p:nvGrpSpPr>
        <p:grpSpPr>
          <a:xfrm>
            <a:off x="7604084" y="5312021"/>
            <a:ext cx="1152144" cy="886968"/>
            <a:chOff x="5843016" y="5413248"/>
            <a:chExt cx="1152144" cy="886968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8FEE349-D775-4DF7-B827-C1EDE44E38D8}"/>
                </a:ext>
              </a:extLst>
            </p:cNvPr>
            <p:cNvCxnSpPr/>
            <p:nvPr/>
          </p:nvCxnSpPr>
          <p:spPr>
            <a:xfrm>
              <a:off x="5843016" y="5413248"/>
              <a:ext cx="1152144" cy="0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F713648-0AC7-421A-AE2F-3AF2B84E36DA}"/>
                </a:ext>
              </a:extLst>
            </p:cNvPr>
            <p:cNvCxnSpPr/>
            <p:nvPr/>
          </p:nvCxnSpPr>
          <p:spPr>
            <a:xfrm>
              <a:off x="6995160" y="5413248"/>
              <a:ext cx="0" cy="886968"/>
            </a:xfrm>
            <a:prstGeom prst="line">
              <a:avLst/>
            </a:prstGeom>
            <a:ln w="254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D4F4656-810E-4DEA-A7E1-FAA41C3585A5}"/>
              </a:ext>
            </a:extLst>
          </p:cNvPr>
          <p:cNvGrpSpPr/>
          <p:nvPr/>
        </p:nvGrpSpPr>
        <p:grpSpPr>
          <a:xfrm>
            <a:off x="7645741" y="5690147"/>
            <a:ext cx="1545336" cy="525780"/>
            <a:chOff x="5833872" y="5774436"/>
            <a:chExt cx="1545336" cy="52578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0E6F3EB-F693-4995-882F-E3450393BA66}"/>
                </a:ext>
              </a:extLst>
            </p:cNvPr>
            <p:cNvCxnSpPr/>
            <p:nvPr/>
          </p:nvCxnSpPr>
          <p:spPr>
            <a:xfrm>
              <a:off x="5833872" y="5774436"/>
              <a:ext cx="1545336" cy="0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802D4EC-A9EE-49F0-AC35-B21BEE47624C}"/>
                </a:ext>
              </a:extLst>
            </p:cNvPr>
            <p:cNvCxnSpPr/>
            <p:nvPr/>
          </p:nvCxnSpPr>
          <p:spPr>
            <a:xfrm>
              <a:off x="7379208" y="5774436"/>
              <a:ext cx="0" cy="525780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532F5669-D9DC-49B9-B730-B6933BCBEA4D}"/>
              </a:ext>
            </a:extLst>
          </p:cNvPr>
          <p:cNvSpPr/>
          <p:nvPr/>
        </p:nvSpPr>
        <p:spPr>
          <a:xfrm>
            <a:off x="1789176" y="3870251"/>
            <a:ext cx="5020374" cy="439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ACE89C-8EDC-47BF-8C7D-10EC8AFED626}"/>
              </a:ext>
            </a:extLst>
          </p:cNvPr>
          <p:cNvSpPr/>
          <p:nvPr/>
        </p:nvSpPr>
        <p:spPr>
          <a:xfrm>
            <a:off x="1789175" y="4337005"/>
            <a:ext cx="5020374" cy="43932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1E21948-E1AD-401A-B257-36DF9337DD21}"/>
              </a:ext>
            </a:extLst>
          </p:cNvPr>
          <p:cNvSpPr/>
          <p:nvPr/>
        </p:nvSpPr>
        <p:spPr>
          <a:xfrm>
            <a:off x="1786127" y="4791157"/>
            <a:ext cx="5020374" cy="43932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0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1">
            <a:extLst>
              <a:ext uri="{FF2B5EF4-FFF2-40B4-BE49-F238E27FC236}">
                <a16:creationId xmlns:a16="http://schemas.microsoft.com/office/drawing/2014/main" id="{7327A6F3-F592-4470-B119-C14B6AC96353}"/>
              </a:ext>
            </a:extLst>
          </p:cNvPr>
          <p:cNvSpPr/>
          <p:nvPr/>
        </p:nvSpPr>
        <p:spPr>
          <a:xfrm>
            <a:off x="455814" y="1687681"/>
            <a:ext cx="10212186" cy="4984052"/>
          </a:xfrm>
          <a:prstGeom prst="roundRect">
            <a:avLst>
              <a:gd name="adj" fmla="val 378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31628B-0622-4981-B856-300FBA526739}"/>
              </a:ext>
            </a:extLst>
          </p:cNvPr>
          <p:cNvSpPr txBox="1"/>
          <p:nvPr/>
        </p:nvSpPr>
        <p:spPr>
          <a:xfrm>
            <a:off x="709707" y="1917549"/>
            <a:ext cx="970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omic Sans MS" panose="030F0702030302020204" pitchFamily="66" charset="0"/>
              </a:rPr>
              <a:t>Pattern: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Every 30mins the count rate reduces by half of the previous count rate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b="1" dirty="0">
                <a:latin typeface="Comic Sans MS" panose="030F0702030302020204" pitchFamily="66" charset="0"/>
              </a:rPr>
              <a:t>Half Life – Definition 1: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The </a:t>
            </a:r>
            <a:r>
              <a:rPr lang="en-GB" sz="3600" u="sng" dirty="0">
                <a:latin typeface="Comic Sans MS" panose="030F0702030302020204" pitchFamily="66" charset="0"/>
              </a:rPr>
              <a:t>average time</a:t>
            </a:r>
            <a:r>
              <a:rPr lang="en-GB" sz="3600" dirty="0">
                <a:latin typeface="Comic Sans MS" panose="030F0702030302020204" pitchFamily="66" charset="0"/>
              </a:rPr>
              <a:t> taken for the count rate to reduce to half of its initial (previous) value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3E97EAD-C5D8-45C6-BB27-BE54F3E56612}"/>
              </a:ext>
            </a:extLst>
          </p:cNvPr>
          <p:cNvSpPr txBox="1">
            <a:spLocks noChangeArrowheads="1"/>
          </p:cNvSpPr>
          <p:nvPr/>
        </p:nvSpPr>
        <p:spPr>
          <a:xfrm>
            <a:off x="455814" y="346041"/>
            <a:ext cx="8763000" cy="708025"/>
          </a:xfrm>
          <a:prstGeom prst="rect">
            <a:avLst/>
          </a:prstGeom>
          <a:solidFill>
            <a:srgbClr val="FF66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Half life - Definition</a:t>
            </a:r>
          </a:p>
        </p:txBody>
      </p:sp>
    </p:spTree>
    <p:extLst>
      <p:ext uri="{BB962C8B-B14F-4D97-AF65-F5344CB8AC3E}">
        <p14:creationId xmlns:p14="http://schemas.microsoft.com/office/powerpoint/2010/main" val="371869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893592-2F24-4110-B6FE-42AA5A4AFC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7690FB-D61F-446D-954E-A2BB53D8D26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3740D73-6B70-4D0C-80BA-C85FDE8A9C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883</Words>
  <Application>Microsoft Office PowerPoint</Application>
  <PresentationFormat>Widescreen</PresentationFormat>
  <Paragraphs>240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Symbol</vt:lpstr>
      <vt:lpstr>Office Theme</vt:lpstr>
      <vt:lpstr>More about Alpha, Beta and Gamma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Helen</cp:lastModifiedBy>
  <cp:revision>62</cp:revision>
  <dcterms:created xsi:type="dcterms:W3CDTF">2020-04-07T11:39:08Z</dcterms:created>
  <dcterms:modified xsi:type="dcterms:W3CDTF">2020-09-24T18:58:23Z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