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69" r:id="rId2"/>
    <p:sldId id="387" r:id="rId3"/>
    <p:sldId id="370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03" r:id="rId17"/>
    <p:sldId id="400" r:id="rId18"/>
    <p:sldId id="401" r:id="rId19"/>
    <p:sldId id="402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35" autoAdjust="0"/>
    <p:restoredTop sz="94660"/>
  </p:normalViewPr>
  <p:slideViewPr>
    <p:cSldViewPr snapToGrid="0">
      <p:cViewPr varScale="1">
        <p:scale>
          <a:sx n="90" d="100"/>
          <a:sy n="90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A31129-9A20-4EDB-A78A-C412ECD3631C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96AA7F-815C-4A20-9052-DD9E98D13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80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 by CDC, </a:t>
            </a:r>
            <a:r>
              <a:rPr lang="en-GB" dirty="0" err="1"/>
              <a:t>Mysid</a:t>
            </a:r>
            <a:r>
              <a:rPr lang="en-GB" dirty="0"/>
              <a:t> [Public domain], via Wikimedia Commons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1FC4-EF41-470E-8272-19B476458299}" type="slidenum">
              <a:rPr lang="en-GB" smtClean="0"/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Image by </a:t>
            </a:r>
            <a:r>
              <a:rPr lang="en-GB" dirty="0" err="1"/>
              <a:t>Isometrik</a:t>
            </a:r>
            <a:r>
              <a:rPr lang="en-GB" dirty="0"/>
              <a:t> (Own work) [CC BY-SA 3.0 (https://creativecommons.org/licenses/by-sa/3.0) or GFDL (http://www.gnu.org/copyleft/fdl.html)], via Wikimedia Commons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1FC4-EF41-470E-8272-19B476458299}" type="slidenum">
              <a:rPr lang="en-GB" smtClean="0"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Pituitary gland by Cancer Research UK </a:t>
            </a:r>
            <a:r>
              <a:rPr lang="en-GB" dirty="0" err="1"/>
              <a:t>uploader</a:t>
            </a:r>
            <a:r>
              <a:rPr lang="en-GB" dirty="0"/>
              <a:t> (Own work) [CC BY-SA 4.0 (https://creativecommons.org/licenses/by-sa/4.0)], via Wikimedia Commons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211FC4-EF41-470E-8272-19B476458299}" type="slidenum">
              <a:rPr lang="en-GB" smtClean="0"/>
              <a:t>18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146-0A92-4734-B689-FA5467AAA1D4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75E-1D78-4766-8271-A8F9A412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8089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146-0A92-4734-B689-FA5467AAA1D4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75E-1D78-4766-8271-A8F9A412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267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146-0A92-4734-B689-FA5467AAA1D4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75E-1D78-4766-8271-A8F9A412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632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146-0A92-4734-B689-FA5467AAA1D4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75E-1D78-4766-8271-A8F9A412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838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146-0A92-4734-B689-FA5467AAA1D4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75E-1D78-4766-8271-A8F9A412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25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146-0A92-4734-B689-FA5467AAA1D4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75E-1D78-4766-8271-A8F9A412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963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146-0A92-4734-B689-FA5467AAA1D4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75E-1D78-4766-8271-A8F9A412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71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146-0A92-4734-B689-FA5467AAA1D4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75E-1D78-4766-8271-A8F9A412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87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146-0A92-4734-B689-FA5467AAA1D4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75E-1D78-4766-8271-A8F9A412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276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146-0A92-4734-B689-FA5467AAA1D4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75E-1D78-4766-8271-A8F9A412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23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05146-0A92-4734-B689-FA5467AAA1D4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BB75E-1D78-4766-8271-A8F9A412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5566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05146-0A92-4734-B689-FA5467AAA1D4}" type="datetimeFigureOut">
              <a:rPr lang="en-GB" smtClean="0"/>
              <a:t>21/09/2020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BB75E-1D78-4766-8271-A8F9A412C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0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hs.uk/Video/Pages/Menstrualcycleanimation.asp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86800" cy="1371600"/>
          </a:xfrm>
          <a:prstGeom prst="roundRect">
            <a:avLst/>
          </a:prstGeom>
          <a:solidFill>
            <a:srgbClr val="B4D6F2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1"/>
            <a:ext cx="8686800" cy="1295399"/>
          </a:xfrm>
        </p:spPr>
        <p:txBody>
          <a:bodyPr>
            <a:noAutofit/>
          </a:bodyPr>
          <a:lstStyle/>
          <a:p>
            <a:r>
              <a:rPr lang="en-GB" sz="4000" dirty="0">
                <a:latin typeface="Comic Sans MS" pitchFamily="66" charset="0"/>
              </a:rPr>
              <a:t>80/20 – THINK! What do you NEED to cover with your set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AE56D5-7E25-44D6-9C7B-94EE79A8E4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6988864"/>
              </p:ext>
            </p:extLst>
          </p:nvPr>
        </p:nvGraphicFramePr>
        <p:xfrm>
          <a:off x="265334" y="1764891"/>
          <a:ext cx="8613331" cy="359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79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6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8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263"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tx1"/>
                          </a:solidFill>
                          <a:latin typeface="+mn-lt"/>
                        </a:rPr>
                        <a:t>Grade</a:t>
                      </a: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dirty="0">
                          <a:solidFill>
                            <a:schemeClr val="tx1"/>
                          </a:solidFill>
                          <a:latin typeface="+mn-lt"/>
                        </a:rPr>
                        <a:t>Objective</a:t>
                      </a:r>
                      <a:r>
                        <a:rPr lang="en-GB" sz="24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en-GB" sz="24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3200" b="1" dirty="0">
                          <a:solidFill>
                            <a:schemeClr val="tx1"/>
                          </a:solidFill>
                          <a:latin typeface="+mn-lt"/>
                        </a:rPr>
                        <a:t>Outcomes</a:t>
                      </a:r>
                      <a:endParaRPr lang="en-GB" sz="2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45708" marB="4570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639">
                <a:tc>
                  <a:txBody>
                    <a:bodyPr/>
                    <a:lstStyle/>
                    <a:p>
                      <a:pPr algn="ctr"/>
                      <a:r>
                        <a:rPr lang="en-GB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+mn-cs"/>
                        </a:rPr>
                        <a:t>1-3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Describe and</a:t>
                      </a:r>
                      <a:r>
                        <a:rPr lang="en-GB" sz="2400" baseline="0" dirty="0"/>
                        <a:t> explain the role and interactions of the hormones oestrogen, progesterone, FSH &amp; LH during the menstrual cycle.</a:t>
                      </a:r>
                      <a:endParaRPr lang="en-GB" sz="2400" dirty="0"/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Identify the names of</a:t>
                      </a:r>
                      <a:r>
                        <a:rPr lang="en-GB" sz="2400" baseline="0" dirty="0"/>
                        <a:t> hormones needed in the menstrual cycle</a:t>
                      </a:r>
                      <a:endParaRPr lang="en-GB" sz="2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256">
                <a:tc>
                  <a:txBody>
                    <a:bodyPr/>
                    <a:lstStyle/>
                    <a:p>
                      <a:pPr algn="ctr"/>
                      <a:r>
                        <a:rPr lang="en-GB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+mn-cs"/>
                        </a:rPr>
                        <a:t>4-6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Describe the menstrual</a:t>
                      </a:r>
                      <a:r>
                        <a:rPr lang="en-GB" sz="2400" baseline="0" dirty="0"/>
                        <a:t> cycle, including the role of hormones</a:t>
                      </a:r>
                      <a:endParaRPr lang="en-GB" sz="2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104">
                <a:tc>
                  <a:txBody>
                    <a:bodyPr/>
                    <a:lstStyle/>
                    <a:p>
                      <a:pPr algn="ctr"/>
                      <a:r>
                        <a:rPr lang="en-GB" sz="3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charset="-128"/>
                          <a:cs typeface="+mn-cs"/>
                        </a:rPr>
                        <a:t>7-9</a:t>
                      </a:r>
                    </a:p>
                  </a:txBody>
                  <a:tcPr marT="45708" marB="4570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Explain the interactions</a:t>
                      </a:r>
                      <a:r>
                        <a:rPr lang="en-GB" sz="2400" baseline="0" dirty="0"/>
                        <a:t> between hormones involved in the menstrual cycle</a:t>
                      </a:r>
                      <a:endParaRPr lang="en-GB" sz="24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504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/>
          <a:srcRect t="56315"/>
          <a:stretch>
            <a:fillRect/>
          </a:stretch>
        </p:blipFill>
        <p:spPr bwMode="auto">
          <a:xfrm>
            <a:off x="762000" y="3657600"/>
            <a:ext cx="7848600" cy="2167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2" cstate="print"/>
          <a:srcRect b="54693"/>
          <a:stretch>
            <a:fillRect/>
          </a:stretch>
        </p:blipFill>
        <p:spPr bwMode="auto">
          <a:xfrm>
            <a:off x="304800" y="609600"/>
            <a:ext cx="8382000" cy="249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04800" y="2743200"/>
            <a:ext cx="2667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FSH is released from the pituitary gland in the brain</a:t>
            </a:r>
          </a:p>
        </p:txBody>
      </p:sp>
      <p:sp>
        <p:nvSpPr>
          <p:cNvPr id="7" name="Rectangle 6"/>
          <p:cNvSpPr/>
          <p:nvPr/>
        </p:nvSpPr>
        <p:spPr>
          <a:xfrm>
            <a:off x="3352800" y="2819400"/>
            <a:ext cx="2514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FSH causes the egg to mature in the ovaries</a:t>
            </a:r>
          </a:p>
        </p:txBody>
      </p:sp>
      <p:sp>
        <p:nvSpPr>
          <p:cNvPr id="8" name="Rectangle 7"/>
          <p:cNvSpPr/>
          <p:nvPr/>
        </p:nvSpPr>
        <p:spPr>
          <a:xfrm>
            <a:off x="6248400" y="2819400"/>
            <a:ext cx="2438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Oestrogen is released from the ovaries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5638800"/>
            <a:ext cx="2819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The lining of the uterus starts to thicken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52800" y="5638800"/>
            <a:ext cx="25450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LH – released from the pituitary gland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791200" y="5638800"/>
            <a:ext cx="304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A mature egg is released from the ovary – this is ovulation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524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  <a:latin typeface="Comic Sans MS" pitchFamily="66" charset="0"/>
              </a:rPr>
              <a:t>Self-assessment: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b="23129"/>
          <a:stretch/>
        </p:blipFill>
        <p:spPr>
          <a:xfrm>
            <a:off x="152400" y="990600"/>
            <a:ext cx="8821347" cy="455865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5410200"/>
            <a:ext cx="8217266" cy="12227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" y="1524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  <a:latin typeface="Comic Sans MS" pitchFamily="66" charset="0"/>
              </a:rPr>
              <a:t>Task:</a:t>
            </a:r>
            <a:r>
              <a:rPr lang="en-GB" sz="2400" dirty="0">
                <a:latin typeface="Comic Sans MS" pitchFamily="66" charset="0"/>
              </a:rPr>
              <a:t> Complete the table to describe the role of each of the following hormones:</a:t>
            </a:r>
          </a:p>
        </p:txBody>
      </p:sp>
    </p:spTree>
    <p:extLst>
      <p:ext uri="{BB962C8B-B14F-4D97-AF65-F5344CB8AC3E}">
        <p14:creationId xmlns:p14="http://schemas.microsoft.com/office/powerpoint/2010/main" val="2139290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biLevel thresh="75000"/>
          </a:blip>
          <a:srcRect b="23129"/>
          <a:stretch/>
        </p:blipFill>
        <p:spPr>
          <a:xfrm>
            <a:off x="152400" y="990600"/>
            <a:ext cx="8821347" cy="45586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5400" y="16002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pituitary gland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1905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mature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0" y="1905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ovaries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220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oestrogen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05200" y="2971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ovaries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72400" y="2971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uterus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15000" y="32766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pregnancy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10200" y="35814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FSH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86200" y="48768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mature egg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152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Comic Sans MS" pitchFamily="66" charset="0"/>
              </a:rPr>
              <a:t>Self-assessment: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b="6433"/>
          <a:stretch>
            <a:fillRect/>
          </a:stretch>
        </p:blipFill>
        <p:spPr bwMode="auto">
          <a:xfrm>
            <a:off x="7467600" y="5410200"/>
            <a:ext cx="139731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5139" y="271552"/>
            <a:ext cx="8572560" cy="50167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50"/>
                </a:solidFill>
                <a:latin typeface="Comic Sans MS" pitchFamily="66" charset="0"/>
              </a:rPr>
              <a:t>True</a:t>
            </a:r>
            <a:r>
              <a:rPr lang="en-GB" sz="4400" b="1" dirty="0">
                <a:solidFill>
                  <a:srgbClr val="0070C0"/>
                </a:solidFill>
                <a:latin typeface="Comic Sans MS" pitchFamily="66" charset="0"/>
              </a:rPr>
              <a:t> or </a:t>
            </a:r>
            <a:r>
              <a:rPr lang="en-GB" sz="4400" b="1" dirty="0">
                <a:solidFill>
                  <a:srgbClr val="FF0000"/>
                </a:solidFill>
                <a:latin typeface="Comic Sans MS" pitchFamily="66" charset="0"/>
              </a:rPr>
              <a:t>False</a:t>
            </a:r>
            <a:r>
              <a:rPr lang="en-GB" sz="4400" b="1" dirty="0">
                <a:solidFill>
                  <a:srgbClr val="0070C0"/>
                </a:solidFill>
                <a:latin typeface="Comic Sans MS" pitchFamily="66" charset="0"/>
              </a:rPr>
              <a:t>?</a:t>
            </a:r>
          </a:p>
          <a:p>
            <a:endParaRPr lang="en-GB" sz="2400" i="1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 FSH stands for Follicle Stimulating Hormone</a:t>
            </a:r>
          </a:p>
          <a:p>
            <a:pPr>
              <a:buFont typeface="Arial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 Ovaries are a type of nerve</a:t>
            </a:r>
          </a:p>
          <a:p>
            <a:pPr>
              <a:buFont typeface="Arial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 FSH is released from the Pituitary Gland</a:t>
            </a:r>
          </a:p>
          <a:p>
            <a:pPr>
              <a:buFont typeface="Arial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 Oestrogen is released from the ovaries</a:t>
            </a:r>
          </a:p>
          <a:p>
            <a:pPr>
              <a:buFont typeface="Arial" pitchFamily="34" charset="0"/>
              <a:buChar char="•"/>
            </a:pPr>
            <a:endParaRPr lang="en-GB" sz="2800" dirty="0">
              <a:solidFill>
                <a:srgbClr val="002060"/>
              </a:solidFill>
              <a:latin typeface="Comic Sans MS" panose="030F0702030302020204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  The menstrual cycle is about 32 days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039033" y="2133600"/>
            <a:ext cx="1597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Comic Sans MS" pitchFamily="66" charset="0"/>
              </a:rPr>
              <a:t>False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852287" y="1187696"/>
            <a:ext cx="122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  <a:latin typeface="Comic Sans MS" pitchFamily="66" charset="0"/>
              </a:rPr>
              <a:t>True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1799" y="4648200"/>
            <a:ext cx="1349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Comic Sans MS" pitchFamily="66" charset="0"/>
              </a:rPr>
              <a:t>False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5636" y="2914837"/>
            <a:ext cx="1327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  <a:latin typeface="Comic Sans MS" pitchFamily="66" charset="0"/>
              </a:rPr>
              <a:t>True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11180" y="3787449"/>
            <a:ext cx="122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  <a:latin typeface="Comic Sans MS" pitchFamily="66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61834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7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4" y="169818"/>
            <a:ext cx="8685167" cy="41801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Plenary:</a:t>
            </a:r>
            <a:r>
              <a:rPr lang="en-GB" sz="2800" dirty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r>
              <a:rPr lang="en-GB" sz="2800" dirty="0">
                <a:latin typeface="Comic Sans MS" panose="030F0702030302020204" pitchFamily="66" charset="0"/>
              </a:rPr>
              <a:t>Exam-style Question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0" y="6273225"/>
            <a:ext cx="21292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i="1" dirty="0">
                <a:solidFill>
                  <a:srgbClr val="0070C0"/>
                </a:solidFill>
                <a:latin typeface="Comic Sans MS" pitchFamily="66" charset="0"/>
              </a:rPr>
              <a:t>(4 marks)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382617" y="966730"/>
            <a:ext cx="0" cy="3657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382617" y="4624330"/>
            <a:ext cx="64770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58817" y="4624330"/>
            <a:ext cx="64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0        4       8       12      16       20      24       28       32       36       40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82817" y="492913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/>
              <a:t>Weeks of pregnancy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67749" y="2640897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/>
              <a:t>Hormone level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382617" y="4319530"/>
            <a:ext cx="2895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8"/>
          <p:cNvSpPr/>
          <p:nvPr/>
        </p:nvSpPr>
        <p:spPr>
          <a:xfrm>
            <a:off x="4270872" y="1062210"/>
            <a:ext cx="3183875" cy="3547431"/>
          </a:xfrm>
          <a:custGeom>
            <a:avLst/>
            <a:gdLst>
              <a:gd name="connsiteX0" fmla="*/ 0 w 3183875"/>
              <a:gd name="connsiteY0" fmla="*/ 3283026 h 3547431"/>
              <a:gd name="connsiteX1" fmla="*/ 2522863 w 3183875"/>
              <a:gd name="connsiteY1" fmla="*/ 44067 h 3547431"/>
              <a:gd name="connsiteX2" fmla="*/ 3183875 w 3183875"/>
              <a:gd name="connsiteY2" fmla="*/ 3547431 h 35474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3875" h="3547431">
                <a:moveTo>
                  <a:pt x="0" y="3283026"/>
                </a:moveTo>
                <a:cubicBezTo>
                  <a:pt x="996108" y="1641513"/>
                  <a:pt x="1992217" y="0"/>
                  <a:pt x="2522863" y="44067"/>
                </a:cubicBezTo>
                <a:cubicBezTo>
                  <a:pt x="3053509" y="88134"/>
                  <a:pt x="3118692" y="1817782"/>
                  <a:pt x="3183875" y="3547431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 19"/>
          <p:cNvSpPr/>
          <p:nvPr/>
        </p:nvSpPr>
        <p:spPr>
          <a:xfrm>
            <a:off x="2133600" y="990600"/>
            <a:ext cx="5573617" cy="3641075"/>
          </a:xfrm>
          <a:custGeom>
            <a:avLst/>
            <a:gdLst>
              <a:gd name="connsiteX0" fmla="*/ 0 w 5827923"/>
              <a:gd name="connsiteY0" fmla="*/ 3641075 h 3641075"/>
              <a:gd name="connsiteX1" fmla="*/ 4627084 w 5827923"/>
              <a:gd name="connsiteY1" fmla="*/ 5508 h 3641075"/>
              <a:gd name="connsiteX2" fmla="*/ 5827923 w 5827923"/>
              <a:gd name="connsiteY2" fmla="*/ 3608024 h 3641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827923" h="3641075">
                <a:moveTo>
                  <a:pt x="0" y="3641075"/>
                </a:moveTo>
                <a:cubicBezTo>
                  <a:pt x="1827882" y="1826045"/>
                  <a:pt x="3655764" y="11016"/>
                  <a:pt x="4627084" y="5508"/>
                </a:cubicBezTo>
                <a:cubicBezTo>
                  <a:pt x="5598404" y="0"/>
                  <a:pt x="5713163" y="1804012"/>
                  <a:pt x="5827923" y="3608024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228600" y="5562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1.  Describe the patter of progesterone and oestrogen levels from week 4 to week 36 of pregnancy.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239000" y="228600"/>
            <a:ext cx="16764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Progesterone</a:t>
            </a:r>
          </a:p>
          <a:p>
            <a:r>
              <a:rPr lang="en-GB" sz="2000" dirty="0"/>
              <a:t>Oestrogen</a:t>
            </a:r>
          </a:p>
        </p:txBody>
      </p:sp>
    </p:spTree>
    <p:extLst>
      <p:ext uri="{BB962C8B-B14F-4D97-AF65-F5344CB8AC3E}">
        <p14:creationId xmlns:p14="http://schemas.microsoft.com/office/powerpoint/2010/main" val="4265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37805" y="5812972"/>
            <a:ext cx="5368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FF0000"/>
                </a:solidFill>
                <a:latin typeface="Comic Sans MS" panose="030F0702030302020204" pitchFamily="66" charset="0"/>
              </a:rPr>
              <a:t>Self-assess your work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8851" y="5205549"/>
            <a:ext cx="1652451" cy="1652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228600"/>
            <a:ext cx="88392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Any four (must include at least one statement about progesterone and oestrogen):</a:t>
            </a:r>
          </a:p>
          <a:p>
            <a:endParaRPr lang="en-GB" sz="2800" dirty="0"/>
          </a:p>
          <a:p>
            <a:pPr>
              <a:buFont typeface="Arial" pitchFamily="34" charset="0"/>
              <a:buChar char="•"/>
            </a:pPr>
            <a:r>
              <a:rPr lang="en-GB" sz="2800" dirty="0"/>
              <a:t>  Progesterone starts being produced at 4 weeks 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/>
              <a:t>  From four weeks the level of progesterone begin to increase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/>
              <a:t>  Oestrogen is at a constant level from 0 – 20 weeks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/>
              <a:t>  From 20 weeks oestrogen begins to increase</a:t>
            </a:r>
          </a:p>
          <a:p>
            <a:pPr>
              <a:buFont typeface="Arial" pitchFamily="34" charset="0"/>
              <a:buChar char="•"/>
            </a:pPr>
            <a:r>
              <a:rPr lang="en-GB" sz="2800" dirty="0"/>
              <a:t>  From 20 – 36 weeks the level of oestrogen rises more steeply than progesterone</a:t>
            </a:r>
          </a:p>
          <a:p>
            <a:pPr>
              <a:buFont typeface="Arial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4300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C4945-5E1D-4575-816A-130E1666F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88912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913427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56019"/>
          <a:stretch>
            <a:fillRect/>
          </a:stretch>
        </p:blipFill>
        <p:spPr bwMode="auto">
          <a:xfrm>
            <a:off x="0" y="228600"/>
            <a:ext cx="4572000" cy="275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b="56019"/>
          <a:stretch>
            <a:fillRect/>
          </a:stretch>
        </p:blipFill>
        <p:spPr bwMode="auto">
          <a:xfrm>
            <a:off x="4419600" y="228600"/>
            <a:ext cx="4572000" cy="2759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42886" b="8209"/>
          <a:stretch>
            <a:fillRect/>
          </a:stretch>
        </p:blipFill>
        <p:spPr bwMode="auto">
          <a:xfrm>
            <a:off x="0" y="3048000"/>
            <a:ext cx="4572000" cy="306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t="42886" b="8209"/>
          <a:stretch>
            <a:fillRect/>
          </a:stretch>
        </p:blipFill>
        <p:spPr bwMode="auto">
          <a:xfrm>
            <a:off x="4419600" y="3048000"/>
            <a:ext cx="4572000" cy="3068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-1056442" y="1437444"/>
            <a:ext cx="6172200" cy="405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515559" y="1361243"/>
            <a:ext cx="6172200" cy="4059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85570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>
            <a:off x="-1241322" y="1241322"/>
            <a:ext cx="6858000" cy="437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6200000">
            <a:off x="3527322" y="1241322"/>
            <a:ext cx="6858000" cy="4375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152400"/>
            <a:ext cx="8763000" cy="1371600"/>
          </a:xfrm>
          <a:prstGeom prst="roundRect">
            <a:avLst/>
          </a:prstGeom>
          <a:solidFill>
            <a:srgbClr val="A4F6E8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52402"/>
            <a:ext cx="8458200" cy="1240464"/>
          </a:xfrm>
        </p:spPr>
        <p:txBody>
          <a:bodyPr>
            <a:normAutofit/>
          </a:bodyPr>
          <a:lstStyle/>
          <a:p>
            <a:r>
              <a:rPr lang="en-GB" sz="6000" dirty="0">
                <a:latin typeface="Comic Sans MS" pitchFamily="66" charset="0"/>
              </a:rPr>
              <a:t>The menstrual cycle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531374"/>
            <a:ext cx="58084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Do now activity:</a:t>
            </a:r>
          </a:p>
          <a:p>
            <a:endParaRPr lang="en-GB" sz="3200" b="1" dirty="0"/>
          </a:p>
          <a:p>
            <a:pPr marL="514350" indent="-514350">
              <a:buAutoNum type="arabicPeriod"/>
            </a:pPr>
            <a:r>
              <a:rPr lang="en-GB" sz="2600" dirty="0">
                <a:solidFill>
                  <a:srgbClr val="FF0000"/>
                </a:solidFill>
              </a:rPr>
              <a:t>Name the four hormones involved in the menstrual cycle and identify where they are released from</a:t>
            </a:r>
          </a:p>
          <a:p>
            <a:pPr marL="514350" indent="-514350">
              <a:buAutoNum type="arabicPeriod"/>
            </a:pPr>
            <a:endParaRPr lang="en-GB" sz="2600" dirty="0">
              <a:solidFill>
                <a:srgbClr val="FF0000"/>
              </a:solidFill>
            </a:endParaRPr>
          </a:p>
          <a:p>
            <a:pPr marL="514350" indent="-514350">
              <a:buAutoNum type="arabicPeriod"/>
            </a:pPr>
            <a:r>
              <a:rPr lang="en-GB" sz="2600" dirty="0">
                <a:solidFill>
                  <a:schemeClr val="accent6">
                    <a:lumMod val="75000"/>
                  </a:schemeClr>
                </a:solidFill>
              </a:rPr>
              <a:t>Describe the role of each of these hormones</a:t>
            </a:r>
          </a:p>
          <a:p>
            <a:pPr marL="514350" indent="-514350">
              <a:buAutoNum type="arabicPeriod"/>
            </a:pPr>
            <a:endParaRPr lang="en-GB" sz="2600" dirty="0">
              <a:solidFill>
                <a:schemeClr val="accent6">
                  <a:lumMod val="75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GB" sz="2600" dirty="0">
                <a:solidFill>
                  <a:srgbClr val="00B050"/>
                </a:solidFill>
              </a:rPr>
              <a:t>Explain how the levels of each of these hormones change throughout the menstrual cycle </a:t>
            </a:r>
          </a:p>
        </p:txBody>
      </p:sp>
      <p:pic>
        <p:nvPicPr>
          <p:cNvPr id="16386" name="Picture 2" descr="Image result for menstrual cy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8532" y="2192593"/>
            <a:ext cx="3213068" cy="39992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5F063-9CF6-4B2A-9745-F7452438C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8800"/>
            <a:ext cx="8610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GOOD PROGRESS:</a:t>
            </a:r>
          </a:p>
          <a:p>
            <a:pPr marL="0" fontAlgn="t">
              <a:spcBef>
                <a:spcPts val="0"/>
              </a:spcBef>
            </a:pPr>
            <a:r>
              <a:rPr lang="en-GB" dirty="0">
                <a:latin typeface="Calibri" panose="020F0502020204030204" pitchFamily="34" charset="0"/>
              </a:rPr>
              <a:t>Identify the names of hormones needed in the menstrual cycle</a:t>
            </a:r>
            <a:endParaRPr lang="en-GB" sz="2000" dirty="0">
              <a:latin typeface="Arial" panose="020B0604020202020204" pitchFamily="34" charset="0"/>
            </a:endParaRPr>
          </a:p>
          <a:p>
            <a:pPr marL="0" fontAlgn="t">
              <a:spcBef>
                <a:spcPts val="0"/>
              </a:spcBef>
            </a:pPr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Describe the menstrual cycle, including the role </a:t>
            </a:r>
            <a:r>
              <a:rPr lang="en-GB">
                <a:solidFill>
                  <a:srgbClr val="000000"/>
                </a:solidFill>
                <a:latin typeface="Calibri" panose="020F0502020204030204" pitchFamily="34" charset="0"/>
              </a:rPr>
              <a:t>of hormones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OUTSTANDING PROGRESS:</a:t>
            </a:r>
          </a:p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Explain the interactions between hormones involved in the menstrual cycle</a:t>
            </a:r>
            <a:endParaRPr lang="en-GB" sz="20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BF158EA-583B-4FB4-AE40-293B10DE0766}"/>
              </a:ext>
            </a:extLst>
          </p:cNvPr>
          <p:cNvSpPr/>
          <p:nvPr/>
        </p:nvSpPr>
        <p:spPr>
          <a:xfrm>
            <a:off x="228600" y="228600"/>
            <a:ext cx="8686800" cy="13716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D86800F-00C6-4FAB-B275-C286A18884B2}"/>
              </a:ext>
            </a:extLst>
          </p:cNvPr>
          <p:cNvSpPr txBox="1">
            <a:spLocks/>
          </p:cNvSpPr>
          <p:nvPr/>
        </p:nvSpPr>
        <p:spPr>
          <a:xfrm>
            <a:off x="228600" y="228601"/>
            <a:ext cx="868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dirty="0">
                <a:latin typeface="Comic Sans MS" pitchFamily="66" charset="0"/>
              </a:rPr>
              <a:t>Progress indicators</a:t>
            </a:r>
          </a:p>
        </p:txBody>
      </p:sp>
    </p:spTree>
    <p:extLst>
      <p:ext uri="{BB962C8B-B14F-4D97-AF65-F5344CB8AC3E}">
        <p14:creationId xmlns:p14="http://schemas.microsoft.com/office/powerpoint/2010/main" val="19495854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83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A woman’s menstrual cycle is a good example of control by hormones, the level of hormones rise and fall in a pattern which affects the way her body works.</a:t>
            </a:r>
          </a:p>
        </p:txBody>
      </p:sp>
      <p:pic>
        <p:nvPicPr>
          <p:cNvPr id="15362" name="Picture 2" descr="Image result for menstrual cycle diagra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362200"/>
            <a:ext cx="8534400" cy="4000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9545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 result for menstrual cycle"/>
          <p:cNvPicPr>
            <a:picLocks noChangeAspect="1" noChangeArrowheads="1"/>
          </p:cNvPicPr>
          <p:nvPr/>
        </p:nvPicPr>
        <p:blipFill rotWithShape="1">
          <a:blip r:embed="rId3" cstate="print"/>
          <a:srcRect l="1386" t="1791" r="693" b="3280"/>
          <a:stretch/>
        </p:blipFill>
        <p:spPr bwMode="auto">
          <a:xfrm>
            <a:off x="152399" y="1044208"/>
            <a:ext cx="8794956" cy="56621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6645" y="151656"/>
            <a:ext cx="86711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Task: </a:t>
            </a:r>
            <a:r>
              <a:rPr lang="en-GB" sz="2400" dirty="0">
                <a:latin typeface="Comic Sans MS" panose="030F0702030302020204" pitchFamily="66" charset="0"/>
              </a:rPr>
              <a:t>Complete the questions on your worksheet</a:t>
            </a:r>
            <a:r>
              <a:rPr lang="en-GB" sz="2000" dirty="0">
                <a:latin typeface="Comic Sans MS" panose="030F0702030302020204" pitchFamily="66" charset="0"/>
              </a:rPr>
              <a:t> </a:t>
            </a:r>
            <a:r>
              <a:rPr lang="en-GB" sz="2400" dirty="0">
                <a:latin typeface="Comic Sans MS" panose="030F0702030302020204" pitchFamily="66" charset="0"/>
              </a:rPr>
              <a:t>by watching the video.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27951" y="705654"/>
            <a:ext cx="54855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hlinkClick r:id="rId4"/>
              </a:rPr>
              <a:t>http://www.nhs.uk/Video/Pages/Menstrualcycleanimation.aspx</a:t>
            </a:r>
            <a:endParaRPr lang="en-GB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6019"/>
          <a:stretch>
            <a:fillRect/>
          </a:stretch>
        </p:blipFill>
        <p:spPr bwMode="auto">
          <a:xfrm>
            <a:off x="685800" y="1143000"/>
            <a:ext cx="7811241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" name="Straight Arrow Connector 6"/>
          <p:cNvCxnSpPr/>
          <p:nvPr/>
        </p:nvCxnSpPr>
        <p:spPr>
          <a:xfrm rot="5400000" flipH="1" flipV="1">
            <a:off x="3329007" y="2286008"/>
            <a:ext cx="357190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829205" y="1785942"/>
            <a:ext cx="419104" cy="2047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4043387" y="1785942"/>
            <a:ext cx="285752" cy="27622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0800000" flipV="1">
            <a:off x="5043519" y="2643198"/>
            <a:ext cx="428628" cy="21431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 flipV="1">
            <a:off x="4900643" y="3429016"/>
            <a:ext cx="214314" cy="14287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28941" y="4000520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Every 28 days</a:t>
            </a:r>
          </a:p>
        </p:txBody>
      </p:sp>
      <p:sp>
        <p:nvSpPr>
          <p:cNvPr id="27" name="Oval 26"/>
          <p:cNvSpPr/>
          <p:nvPr/>
        </p:nvSpPr>
        <p:spPr>
          <a:xfrm>
            <a:off x="685801" y="5072090"/>
            <a:ext cx="1571636" cy="714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152400" y="228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Comic Sans MS" pitchFamily="66" charset="0"/>
              </a:rPr>
              <a:t>Self-assessment:</a:t>
            </a:r>
          </a:p>
        </p:txBody>
      </p:sp>
      <p:pic>
        <p:nvPicPr>
          <p:cNvPr id="13314" name="Picture 2" descr="Mark, Check, Tick, Red, Correct, Symbol, Choice, Y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724400"/>
            <a:ext cx="1608878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9784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42886" b="8209"/>
          <a:stretch>
            <a:fillRect/>
          </a:stretch>
        </p:blipFill>
        <p:spPr bwMode="auto">
          <a:xfrm>
            <a:off x="233469" y="174700"/>
            <a:ext cx="7500990" cy="503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05039" y="460453"/>
            <a:ext cx="1071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uterus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05039" y="1674899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pituitary gland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76345" y="2603593"/>
            <a:ext cx="671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Ovulation is the release of eggs from the ovaries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33601" y="3460849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Oestrogen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783" y="4318105"/>
            <a:ext cx="7072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It breaks down and is released through the vagina, this is a period</a:t>
            </a:r>
          </a:p>
        </p:txBody>
      </p:sp>
      <p:pic>
        <p:nvPicPr>
          <p:cNvPr id="13" name="Picture 2" descr="Mark, Check, Tick, Red, Correct, Symbol, Choice, Y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724400"/>
            <a:ext cx="1608878" cy="167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25155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7762042" cy="510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09600" y="2514600"/>
            <a:ext cx="53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1.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95600" y="1905000"/>
            <a:ext cx="53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2.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791200" y="1981200"/>
            <a:ext cx="45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3.</a:t>
            </a:r>
          </a:p>
        </p:txBody>
      </p:sp>
      <p:sp>
        <p:nvSpPr>
          <p:cNvPr id="15" name="TextBox 14"/>
          <p:cNvSpPr txBox="1"/>
          <p:nvPr/>
        </p:nvSpPr>
        <p:spPr>
          <a:xfrm flipH="1">
            <a:off x="609600" y="4800600"/>
            <a:ext cx="457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4.</a:t>
            </a:r>
          </a:p>
        </p:txBody>
      </p:sp>
      <p:sp>
        <p:nvSpPr>
          <p:cNvPr id="16" name="TextBox 15"/>
          <p:cNvSpPr txBox="1"/>
          <p:nvPr/>
        </p:nvSpPr>
        <p:spPr>
          <a:xfrm flipH="1">
            <a:off x="3429000" y="6096000"/>
            <a:ext cx="45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5.</a:t>
            </a:r>
          </a:p>
        </p:txBody>
      </p:sp>
      <p:sp>
        <p:nvSpPr>
          <p:cNvPr id="17" name="TextBox 16"/>
          <p:cNvSpPr txBox="1"/>
          <p:nvPr/>
        </p:nvSpPr>
        <p:spPr>
          <a:xfrm flipH="1">
            <a:off x="5562600" y="5105400"/>
            <a:ext cx="45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6.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9007" y="256992"/>
            <a:ext cx="8791302" cy="1200329"/>
          </a:xfrm>
          <a:prstGeom prst="rect">
            <a:avLst/>
          </a:prstGeom>
          <a:solidFill>
            <a:srgbClr val="C9F7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Comic Sans MS" panose="030F0702030302020204" pitchFamily="66" charset="0"/>
              </a:rPr>
              <a:t>This diagrams below show the sequence by which hormones are released in a woman to control her menstrual cycle. </a:t>
            </a:r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Think &gt; Pair &gt; Share: </a:t>
            </a:r>
            <a:r>
              <a:rPr lang="en-GB" sz="2400" dirty="0">
                <a:solidFill>
                  <a:srgbClr val="0070C0"/>
                </a:solidFill>
                <a:latin typeface="Comic Sans MS" panose="030F0702030302020204" pitchFamily="66" charset="0"/>
              </a:rPr>
              <a:t>Can you describe what is happening?</a:t>
            </a:r>
          </a:p>
        </p:txBody>
      </p:sp>
    </p:spTree>
    <p:extLst>
      <p:ext uri="{BB962C8B-B14F-4D97-AF65-F5344CB8AC3E}">
        <p14:creationId xmlns:p14="http://schemas.microsoft.com/office/powerpoint/2010/main" val="618275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695" y="106815"/>
            <a:ext cx="88968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Task: </a:t>
            </a:r>
            <a:r>
              <a:rPr lang="en-GB" sz="2800" dirty="0">
                <a:latin typeface="Comic Sans MS" panose="030F0702030302020204" pitchFamily="66" charset="0"/>
              </a:rPr>
              <a:t>Complete the boxes underneath the diagrams to show the stages of the menstrual cycle: 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5029200"/>
            <a:ext cx="390679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FSH is released from the pituitary gland in the brain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0" y="3124200"/>
            <a:ext cx="4167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FSH causes the egg to mature in the ovaries</a:t>
            </a:r>
          </a:p>
        </p:txBody>
      </p:sp>
      <p:sp>
        <p:nvSpPr>
          <p:cNvPr id="7" name="Rectangle 6"/>
          <p:cNvSpPr/>
          <p:nvPr/>
        </p:nvSpPr>
        <p:spPr>
          <a:xfrm>
            <a:off x="4558937" y="4495800"/>
            <a:ext cx="4585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LH – released from the pituitary gland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676400"/>
            <a:ext cx="38608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Oestrogen is released from the ovaries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3048000"/>
            <a:ext cx="40959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A mature egg is released from the ovary – this is ovulation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18288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The lining of the uterus starts to thicken</a:t>
            </a:r>
          </a:p>
        </p:txBody>
      </p:sp>
    </p:spTree>
    <p:extLst>
      <p:ext uri="{BB962C8B-B14F-4D97-AF65-F5344CB8AC3E}">
        <p14:creationId xmlns:p14="http://schemas.microsoft.com/office/powerpoint/2010/main" val="2649625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695</Words>
  <Application>Microsoft Office PowerPoint</Application>
  <PresentationFormat>On-screen Show (4:3)</PresentationFormat>
  <Paragraphs>107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Calibri Light</vt:lpstr>
      <vt:lpstr>Comic Sans MS</vt:lpstr>
      <vt:lpstr>Office Theme</vt:lpstr>
      <vt:lpstr>80/20 – THINK! What do you NEED to cover with your set</vt:lpstr>
      <vt:lpstr>The menstrual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Resources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80/20 – THINK! What do you NEED to cover with your set</dc:title>
  <dc:creator>Matt Holden</dc:creator>
  <cp:lastModifiedBy>Amie Holden</cp:lastModifiedBy>
  <cp:revision>3</cp:revision>
  <dcterms:created xsi:type="dcterms:W3CDTF">2020-05-04T11:34:08Z</dcterms:created>
  <dcterms:modified xsi:type="dcterms:W3CDTF">2020-09-21T07:56:10Z</dcterms:modified>
</cp:coreProperties>
</file>