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3"/>
  </p:notesMasterIdLst>
  <p:sldIdLst>
    <p:sldId id="259" r:id="rId5"/>
    <p:sldId id="370" r:id="rId6"/>
    <p:sldId id="260" r:id="rId7"/>
    <p:sldId id="398" r:id="rId8"/>
    <p:sldId id="399" r:id="rId9"/>
    <p:sldId id="384" r:id="rId10"/>
    <p:sldId id="385" r:id="rId11"/>
    <p:sldId id="400" r:id="rId12"/>
    <p:sldId id="401" r:id="rId13"/>
    <p:sldId id="402" r:id="rId14"/>
    <p:sldId id="386" r:id="rId15"/>
    <p:sldId id="403" r:id="rId16"/>
    <p:sldId id="404" r:id="rId17"/>
    <p:sldId id="405" r:id="rId18"/>
    <p:sldId id="406" r:id="rId19"/>
    <p:sldId id="407" r:id="rId20"/>
    <p:sldId id="409" r:id="rId21"/>
    <p:sldId id="41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6" autoAdjust="0"/>
    <p:restoredTop sz="95226" autoAdjust="0"/>
  </p:normalViewPr>
  <p:slideViewPr>
    <p:cSldViewPr snapToGrid="0">
      <p:cViewPr>
        <p:scale>
          <a:sx n="80" d="100"/>
          <a:sy n="80" d="100"/>
        </p:scale>
        <p:origin x="552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FB27E-C2AC-4E87-8E46-E22DF471D7B0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F19F2-9136-43DF-BB90-0FEB053B0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65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AD019-F77D-4759-A672-941AE0FF0EA8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11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12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13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14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15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16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0F19F2-9136-43DF-BB90-0FEB053B0E1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034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3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4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5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6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7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8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9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10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76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07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6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84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8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45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23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12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35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42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56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39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52600" y="152400"/>
            <a:ext cx="6500004" cy="1295400"/>
          </a:xfrm>
          <a:prstGeom prst="roundRect">
            <a:avLst/>
          </a:prstGeom>
          <a:solidFill>
            <a:srgbClr val="9BF7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6668" y="457200"/>
            <a:ext cx="5671868" cy="990600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latin typeface="Comic Sans MS" pitchFamily="66" charset="0"/>
              </a:rPr>
              <a:t>Changes in the Nucleus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9176-019C-4123-B28B-8A2CCB8D96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1999" y="157942"/>
            <a:ext cx="2972765" cy="1289858"/>
          </a:xfrm>
        </p:spPr>
        <p:txBody>
          <a:bodyPr/>
          <a:lstStyle/>
          <a:p>
            <a:fld id="{DA4F8A54-D9D6-42BC-828F-544B0EC2496F}" type="datetime2">
              <a:rPr lang="en-GB" sz="2800">
                <a:solidFill>
                  <a:schemeClr val="tx1"/>
                </a:solidFill>
                <a:latin typeface="Comic Sans MS" panose="030F0702030302020204" pitchFamily="66" charset="0"/>
              </a:rPr>
              <a:t>Thursday, 24 September 2020</a:t>
            </a:fld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0756" y="3166766"/>
            <a:ext cx="434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omic Sans MS" pitchFamily="66" charset="0"/>
              </a:rPr>
              <a:t>Do now activity</a:t>
            </a:r>
            <a:r>
              <a:rPr lang="en-GB" sz="2000" dirty="0">
                <a:latin typeface="Comic Sans MS" pitchFamily="66" charset="0"/>
              </a:rPr>
              <a:t>:</a:t>
            </a:r>
          </a:p>
          <a:p>
            <a:endParaRPr lang="en-GB" sz="2000" dirty="0">
              <a:latin typeface="Comic Sans MS" pitchFamily="66" charset="0"/>
            </a:endParaRP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What was the model of the atom called before the nuclear model was discovered?</a:t>
            </a: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What particle was fired at a gold foil sheet?</a:t>
            </a: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What did they find out from the experiment?</a:t>
            </a:r>
          </a:p>
          <a:p>
            <a:pPr marL="457200" indent="-457200">
              <a:buAutoNum type="arabicPeriod"/>
            </a:pP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9C1B7AB8-AD72-4487-A55A-E2596AF9968A}"/>
              </a:ext>
            </a:extLst>
          </p:cNvPr>
          <p:cNvSpPr/>
          <p:nvPr/>
        </p:nvSpPr>
        <p:spPr>
          <a:xfrm>
            <a:off x="4072891" y="1609915"/>
            <a:ext cx="1859423" cy="1336562"/>
          </a:xfrm>
          <a:prstGeom prst="roundRect">
            <a:avLst/>
          </a:prstGeom>
          <a:solidFill>
            <a:srgbClr val="9BF7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This Lesson: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Changes in the Nucleus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603F8EA0-DB32-42D9-BCCF-0DF5264811A0}"/>
              </a:ext>
            </a:extLst>
          </p:cNvPr>
          <p:cNvSpPr/>
          <p:nvPr/>
        </p:nvSpPr>
        <p:spPr>
          <a:xfrm>
            <a:off x="1752600" y="1609915"/>
            <a:ext cx="1859422" cy="1336562"/>
          </a:xfrm>
          <a:prstGeom prst="roundRect">
            <a:avLst/>
          </a:prstGeom>
          <a:solidFill>
            <a:srgbClr val="9BF7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Last Lesson: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Discovery of the Nucleus</a:t>
            </a: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ounded Rectangle 3">
            <a:extLst>
              <a:ext uri="{FF2B5EF4-FFF2-40B4-BE49-F238E27FC236}">
                <a16:creationId xmlns:a16="http://schemas.microsoft.com/office/drawing/2014/main" id="{001B824D-4192-4791-B6B1-B7D1798A2BA7}"/>
              </a:ext>
            </a:extLst>
          </p:cNvPr>
          <p:cNvSpPr/>
          <p:nvPr/>
        </p:nvSpPr>
        <p:spPr>
          <a:xfrm>
            <a:off x="6324600" y="1609915"/>
            <a:ext cx="1928004" cy="1336562"/>
          </a:xfrm>
          <a:prstGeom prst="roundRect">
            <a:avLst/>
          </a:prstGeom>
          <a:solidFill>
            <a:srgbClr val="9BF7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Next Lesson: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More about Alpha, Beta and Gamma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2BABD294-75D7-4053-A89F-F69AEB6D2C51}"/>
              </a:ext>
            </a:extLst>
          </p:cNvPr>
          <p:cNvSpPr/>
          <p:nvPr/>
        </p:nvSpPr>
        <p:spPr>
          <a:xfrm>
            <a:off x="3612022" y="2119745"/>
            <a:ext cx="460868" cy="27432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E15E50FB-E901-4E94-A0EC-3E3E0A59E03D}"/>
              </a:ext>
            </a:extLst>
          </p:cNvPr>
          <p:cNvSpPr/>
          <p:nvPr/>
        </p:nvSpPr>
        <p:spPr>
          <a:xfrm>
            <a:off x="5935428" y="2119745"/>
            <a:ext cx="460868" cy="27432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0BCC064D-75F3-4A84-A079-D5C33B367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149" y="3625705"/>
            <a:ext cx="20193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3414" y="193641"/>
            <a:ext cx="8763000" cy="708025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Ions, Elements and Isotopes	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303414" y="1214126"/>
            <a:ext cx="9458820" cy="954107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Comic Sans MS" pitchFamily="66" charset="0"/>
              </a:rPr>
              <a:t>Using what you know now can you explain/describe what the following are.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0253C2-F250-420E-A0F2-1BA4C5274DC8}"/>
              </a:ext>
            </a:extLst>
          </p:cNvPr>
          <p:cNvSpPr txBox="1"/>
          <p:nvPr/>
        </p:nvSpPr>
        <p:spPr>
          <a:xfrm>
            <a:off x="555498" y="2480693"/>
            <a:ext cx="8951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What is an Ion?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FE2D51-69F9-495B-9B24-4E17949F8434}"/>
              </a:ext>
            </a:extLst>
          </p:cNvPr>
          <p:cNvSpPr txBox="1"/>
          <p:nvPr/>
        </p:nvSpPr>
        <p:spPr>
          <a:xfrm>
            <a:off x="555498" y="3952877"/>
            <a:ext cx="600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What specifically defines what an element is?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D0DAB9-3579-476C-B130-1C09D44FC64F}"/>
              </a:ext>
            </a:extLst>
          </p:cNvPr>
          <p:cNvSpPr txBox="1"/>
          <p:nvPr/>
        </p:nvSpPr>
        <p:spPr>
          <a:xfrm>
            <a:off x="559170" y="4876207"/>
            <a:ext cx="2711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What is an Isotope?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C372B8-5F3D-4CCF-88B5-318A7CFBE5F5}"/>
              </a:ext>
            </a:extLst>
          </p:cNvPr>
          <p:cNvSpPr txBox="1"/>
          <p:nvPr/>
        </p:nvSpPr>
        <p:spPr>
          <a:xfrm>
            <a:off x="555498" y="2832630"/>
            <a:ext cx="8293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An atom with more electrons than protons becoming negatively charged or more protons than electrons becoming positively charged.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8A1A5B-E4E9-4C24-9DB1-85C877C32B71}"/>
              </a:ext>
            </a:extLst>
          </p:cNvPr>
          <p:cNvSpPr txBox="1"/>
          <p:nvPr/>
        </p:nvSpPr>
        <p:spPr>
          <a:xfrm>
            <a:off x="555498" y="4414542"/>
            <a:ext cx="6427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The number of protons in the nucleus of the atom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C1B380-FD27-45CA-B732-F09ACD1B01D5}"/>
              </a:ext>
            </a:extLst>
          </p:cNvPr>
          <p:cNvSpPr txBox="1"/>
          <p:nvPr/>
        </p:nvSpPr>
        <p:spPr>
          <a:xfrm>
            <a:off x="559170" y="5262702"/>
            <a:ext cx="8427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An atom with more neutrons than protons or more protons than neutrons (i.e. an un-equal number of protons and neutrons)</a:t>
            </a:r>
          </a:p>
        </p:txBody>
      </p:sp>
      <p:sp>
        <p:nvSpPr>
          <p:cNvPr id="10" name="Rounded Rectangle 21">
            <a:extLst>
              <a:ext uri="{FF2B5EF4-FFF2-40B4-BE49-F238E27FC236}">
                <a16:creationId xmlns:a16="http://schemas.microsoft.com/office/drawing/2014/main" id="{53F68300-09F4-41BB-89E5-78A2A9AC7CC6}"/>
              </a:ext>
            </a:extLst>
          </p:cNvPr>
          <p:cNvSpPr/>
          <p:nvPr/>
        </p:nvSpPr>
        <p:spPr>
          <a:xfrm>
            <a:off x="303414" y="2269161"/>
            <a:ext cx="8951224" cy="4290762"/>
          </a:xfrm>
          <a:prstGeom prst="roundRect">
            <a:avLst>
              <a:gd name="adj" fmla="val 3781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5FE468-993A-4080-87AC-F844B26D9273}"/>
              </a:ext>
            </a:extLst>
          </p:cNvPr>
          <p:cNvSpPr txBox="1"/>
          <p:nvPr/>
        </p:nvSpPr>
        <p:spPr>
          <a:xfrm>
            <a:off x="9675468" y="2273613"/>
            <a:ext cx="1509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B050"/>
                </a:solidFill>
              </a:rPr>
              <a:t>Green Pen</a:t>
            </a:r>
          </a:p>
        </p:txBody>
      </p:sp>
    </p:spTree>
    <p:extLst>
      <p:ext uri="{BB962C8B-B14F-4D97-AF65-F5344CB8AC3E}">
        <p14:creationId xmlns:p14="http://schemas.microsoft.com/office/powerpoint/2010/main" val="242953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5738" y="332538"/>
            <a:ext cx="8763000" cy="708025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Radioactive Emission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5975090" y="2891624"/>
            <a:ext cx="4535312" cy="156966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Each type of emission gives out different subatomic particles from the nucleus of the atom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D34176-CBCB-4D8D-A6B3-54C055256910}"/>
              </a:ext>
            </a:extLst>
          </p:cNvPr>
          <p:cNvSpPr txBox="1"/>
          <p:nvPr/>
        </p:nvSpPr>
        <p:spPr>
          <a:xfrm>
            <a:off x="984368" y="2757883"/>
            <a:ext cx="32816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Alpha Emission - </a:t>
            </a:r>
            <a:r>
              <a:rPr lang="en-GB" sz="3200" dirty="0">
                <a:sym typeface="Symbol"/>
              </a:rPr>
              <a:t></a:t>
            </a:r>
            <a:endParaRPr lang="en-GB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AF0622B-97E4-4986-97B1-D4B8E5144D30}"/>
              </a:ext>
            </a:extLst>
          </p:cNvPr>
          <p:cNvSpPr/>
          <p:nvPr/>
        </p:nvSpPr>
        <p:spPr>
          <a:xfrm>
            <a:off x="984368" y="3825797"/>
            <a:ext cx="30404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Beta Emission - </a:t>
            </a:r>
            <a:r>
              <a:rPr lang="en-GB" sz="3200" dirty="0">
                <a:sym typeface="Symbol"/>
              </a:rPr>
              <a:t></a:t>
            </a:r>
            <a:endParaRPr lang="en-GB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BF9301-0B8B-4B65-8FB5-56D375FBD281}"/>
              </a:ext>
            </a:extLst>
          </p:cNvPr>
          <p:cNvSpPr/>
          <p:nvPr/>
        </p:nvSpPr>
        <p:spPr>
          <a:xfrm>
            <a:off x="984368" y="4899231"/>
            <a:ext cx="35397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Gamma Emission - </a:t>
            </a:r>
            <a:r>
              <a:rPr lang="en-GB" sz="3200" dirty="0">
                <a:sym typeface="Symbol"/>
              </a:rPr>
              <a:t></a:t>
            </a:r>
            <a:endParaRPr lang="en-GB" sz="3200" dirty="0"/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B6EC672D-BFF5-45D1-A0E0-4E3666678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738" y="1417240"/>
            <a:ext cx="9458820" cy="52322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Comic Sans MS" pitchFamily="66" charset="0"/>
              </a:rPr>
              <a:t>The 3 different types of emission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6DF044D9-FE3A-4291-907F-F48336187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5090" y="4547732"/>
            <a:ext cx="4535312" cy="830997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These can be represented in different nuclear equations.</a:t>
            </a:r>
          </a:p>
        </p:txBody>
      </p:sp>
    </p:spTree>
    <p:extLst>
      <p:ext uri="{BB962C8B-B14F-4D97-AF65-F5344CB8AC3E}">
        <p14:creationId xmlns:p14="http://schemas.microsoft.com/office/powerpoint/2010/main" val="4030679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5738" y="332538"/>
            <a:ext cx="8763000" cy="708025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Radioactive Decay - Alpha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B6EC672D-BFF5-45D1-A0E0-4E3666678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738" y="1168406"/>
            <a:ext cx="9458820" cy="1200329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omic Sans MS" pitchFamily="66" charset="0"/>
              </a:rPr>
              <a:t>During Alpha Decay 2 protons and 2 neutrons are emitted from the nucleus which have a positive charge. Why is this positive?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17F2FBC-F044-4DBF-833F-E7258FE2427F}"/>
              </a:ext>
            </a:extLst>
          </p:cNvPr>
          <p:cNvGrpSpPr/>
          <p:nvPr/>
        </p:nvGrpSpPr>
        <p:grpSpPr>
          <a:xfrm>
            <a:off x="1718630" y="3253783"/>
            <a:ext cx="2247900" cy="1752600"/>
            <a:chOff x="4066032" y="2264664"/>
            <a:chExt cx="2247900" cy="17526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FD5C0EA-7A74-4134-9F9B-261BE7BD2F4B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p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3239232-A95C-42CC-B72C-6870C229B9AD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n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8F492B95-01B9-4AF8-A8C8-4C832C4DCD4E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n</a:t>
              </a: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24522FD9-D7E3-40A0-92F4-ADED4D8CBFDB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p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301BD96-7CB3-4496-82BD-52C71E9529B3}"/>
              </a:ext>
            </a:extLst>
          </p:cNvPr>
          <p:cNvGrpSpPr/>
          <p:nvPr/>
        </p:nvGrpSpPr>
        <p:grpSpPr>
          <a:xfrm>
            <a:off x="384368" y="2237232"/>
            <a:ext cx="3705443" cy="3867998"/>
            <a:chOff x="700115" y="2831635"/>
            <a:chExt cx="3705443" cy="3867998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243AA04D-E272-4FDA-AE8C-748DD550FAD3}"/>
                </a:ext>
              </a:extLst>
            </p:cNvPr>
            <p:cNvGrpSpPr/>
            <p:nvPr/>
          </p:nvGrpSpPr>
          <p:grpSpPr>
            <a:xfrm>
              <a:off x="700115" y="3285787"/>
              <a:ext cx="2247900" cy="1752600"/>
              <a:chOff x="4066032" y="2264664"/>
              <a:chExt cx="2247900" cy="1752600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B8DEA1A3-0DDF-438A-9673-3084EA332375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06E4522C-9531-4C7D-9DE6-EE6CC6A1196F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5F6BBBEC-83D3-4BBA-8000-36B239A0C222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63E14FA4-AC08-4870-89A9-B1C00CB5A970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A29F2E10-9400-43D6-B6C5-39F4C2AB0183}"/>
                </a:ext>
              </a:extLst>
            </p:cNvPr>
            <p:cNvGrpSpPr/>
            <p:nvPr/>
          </p:nvGrpSpPr>
          <p:grpSpPr>
            <a:xfrm>
              <a:off x="755741" y="4029542"/>
              <a:ext cx="2247900" cy="1752600"/>
              <a:chOff x="4066032" y="2264664"/>
              <a:chExt cx="2247900" cy="1752600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11267332-5249-4E31-9BC5-63A8EFE1C7B0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28FA0095-6A04-4C68-8653-7AD84D23510F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7C93D468-3EC3-485D-B5D0-8EA8FBA60C63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DA876676-0D8A-413F-9F8C-1D43425FBA30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BAAFEA33-7356-43E1-A664-2A58578283B9}"/>
                </a:ext>
              </a:extLst>
            </p:cNvPr>
            <p:cNvGrpSpPr/>
            <p:nvPr/>
          </p:nvGrpSpPr>
          <p:grpSpPr>
            <a:xfrm>
              <a:off x="1278310" y="2831635"/>
              <a:ext cx="2247900" cy="1752600"/>
              <a:chOff x="4066032" y="2264664"/>
              <a:chExt cx="2247900" cy="1752600"/>
            </a:xfrm>
          </p:grpSpPr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7F6968B3-7754-4558-99B5-B961E401EB02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673E1838-0901-4749-A286-6850E641BFF5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ED2C8D9D-6BE6-4872-9A2B-13A49CC4DFB0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9FA5AA50-167D-47F9-A8ED-EB15A3D3DC7A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01B4C892-3D8E-4098-B1D1-A235402651F5}"/>
                </a:ext>
              </a:extLst>
            </p:cNvPr>
            <p:cNvGrpSpPr/>
            <p:nvPr/>
          </p:nvGrpSpPr>
          <p:grpSpPr>
            <a:xfrm>
              <a:off x="2002373" y="3869479"/>
              <a:ext cx="2247900" cy="1752600"/>
              <a:chOff x="4066032" y="2264664"/>
              <a:chExt cx="2247900" cy="1752600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DA846AB9-9404-40C1-9081-D1D24D12B081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1351B17D-28BC-4B4A-A007-966558DDA465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411357FE-9334-4AB7-AAE0-58670DED2784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61C43539-3D1D-4F87-87D1-69F25015777F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22BB46E2-47BE-49EA-8568-C1E7C60DD7BB}"/>
                </a:ext>
              </a:extLst>
            </p:cNvPr>
            <p:cNvGrpSpPr/>
            <p:nvPr/>
          </p:nvGrpSpPr>
          <p:grpSpPr>
            <a:xfrm>
              <a:off x="901283" y="4759538"/>
              <a:ext cx="2247900" cy="1752600"/>
              <a:chOff x="4066032" y="2264664"/>
              <a:chExt cx="2247900" cy="1752600"/>
            </a:xfrm>
          </p:grpSpPr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63D6A8CF-CF0C-41B9-A598-943EEC174C31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487D6E2F-FC97-43F6-93A1-FC3A2616DE8F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A8524DFA-9EE0-40A8-801F-ED8B9D215B53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31EDF9B6-0BEB-466B-A407-D607839F2740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E4FCE98F-0ABA-43EA-BA71-B44BD1235FD5}"/>
                </a:ext>
              </a:extLst>
            </p:cNvPr>
            <p:cNvGrpSpPr/>
            <p:nvPr/>
          </p:nvGrpSpPr>
          <p:grpSpPr>
            <a:xfrm>
              <a:off x="2157658" y="4604090"/>
              <a:ext cx="2247900" cy="1752600"/>
              <a:chOff x="4066032" y="2264664"/>
              <a:chExt cx="2247900" cy="1752600"/>
            </a:xfrm>
          </p:grpSpPr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C644F89D-8D55-4EAC-92B5-DA8E4EDE329C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25BDDD23-2EAC-42AA-A407-A8AA305D2C2D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F16C0346-580B-4E92-9656-FABE525F0909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2FCC30A4-D431-4246-BC09-39F2AB9FE406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DB0EA5A2-EF31-451C-A414-9D6C2A7D0313}"/>
                </a:ext>
              </a:extLst>
            </p:cNvPr>
            <p:cNvSpPr/>
            <p:nvPr/>
          </p:nvSpPr>
          <p:spPr>
            <a:xfrm>
              <a:off x="2275006" y="5702937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p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8B825273-1672-4FB8-BA46-F8A2716F24E4}"/>
                </a:ext>
              </a:extLst>
            </p:cNvPr>
            <p:cNvSpPr/>
            <p:nvPr/>
          </p:nvSpPr>
          <p:spPr>
            <a:xfrm>
              <a:off x="3154354" y="3453470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n</a:t>
              </a:r>
            </a:p>
          </p:txBody>
        </p:sp>
      </p:grpSp>
      <p:sp>
        <p:nvSpPr>
          <p:cNvPr id="88" name="TextBox 87">
            <a:extLst>
              <a:ext uri="{FF2B5EF4-FFF2-40B4-BE49-F238E27FC236}">
                <a16:creationId xmlns:a16="http://schemas.microsoft.com/office/drawing/2014/main" id="{9CDF605C-1D02-489F-AFA7-B2A702C3E3B2}"/>
              </a:ext>
            </a:extLst>
          </p:cNvPr>
          <p:cNvSpPr txBox="1"/>
          <p:nvPr/>
        </p:nvSpPr>
        <p:spPr>
          <a:xfrm>
            <a:off x="923775" y="6116114"/>
            <a:ext cx="715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Un-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11CCAE6-6F5D-435F-A396-5747DDFB8A8F}"/>
              </a:ext>
            </a:extLst>
          </p:cNvPr>
          <p:cNvSpPr txBox="1"/>
          <p:nvPr/>
        </p:nvSpPr>
        <p:spPr>
          <a:xfrm>
            <a:off x="1434204" y="6116114"/>
            <a:ext cx="2331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Stable Nucleus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FB3A911-E1A1-4728-AB30-A8CA0F386208}"/>
              </a:ext>
            </a:extLst>
          </p:cNvPr>
          <p:cNvSpPr txBox="1"/>
          <p:nvPr/>
        </p:nvSpPr>
        <p:spPr>
          <a:xfrm>
            <a:off x="6604105" y="1914166"/>
            <a:ext cx="1581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ym typeface="Symbol"/>
              </a:rPr>
              <a:t> Particle</a:t>
            </a:r>
            <a:endParaRPr lang="en-GB" sz="2800" dirty="0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8F109B4-B552-4D68-8B7D-6217B44DF3AC}"/>
              </a:ext>
            </a:extLst>
          </p:cNvPr>
          <p:cNvGrpSpPr/>
          <p:nvPr/>
        </p:nvGrpSpPr>
        <p:grpSpPr>
          <a:xfrm>
            <a:off x="6980456" y="4265135"/>
            <a:ext cx="828500" cy="1071972"/>
            <a:chOff x="7001651" y="4207079"/>
            <a:chExt cx="828500" cy="1071972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54C7B41F-E116-405E-AF0C-EC1A1FB5717C}"/>
                </a:ext>
              </a:extLst>
            </p:cNvPr>
            <p:cNvSpPr txBox="1"/>
            <p:nvPr/>
          </p:nvSpPr>
          <p:spPr>
            <a:xfrm>
              <a:off x="7185423" y="4468943"/>
              <a:ext cx="64472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He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D1647CB1-D11E-4882-8E6F-17ABA98E6A5D}"/>
                </a:ext>
              </a:extLst>
            </p:cNvPr>
            <p:cNvSpPr txBox="1"/>
            <p:nvPr/>
          </p:nvSpPr>
          <p:spPr>
            <a:xfrm>
              <a:off x="7001651" y="4207079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4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22E1E41C-D39B-4595-BE2D-88018F7E2718}"/>
                </a:ext>
              </a:extLst>
            </p:cNvPr>
            <p:cNvSpPr txBox="1"/>
            <p:nvPr/>
          </p:nvSpPr>
          <p:spPr>
            <a:xfrm>
              <a:off x="7001651" y="4694276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2</a:t>
              </a:r>
            </a:p>
          </p:txBody>
        </p: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FDE0B469-8643-4668-8D89-87FF47DD1B4D}"/>
              </a:ext>
            </a:extLst>
          </p:cNvPr>
          <p:cNvSpPr txBox="1"/>
          <p:nvPr/>
        </p:nvSpPr>
        <p:spPr>
          <a:xfrm>
            <a:off x="6399979" y="5455902"/>
            <a:ext cx="19894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 protons</a:t>
            </a:r>
          </a:p>
          <a:p>
            <a:r>
              <a:rPr lang="en-GB" sz="3200" dirty="0"/>
              <a:t>2 neutrons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917D2DA-7782-41E0-BDF6-2BDF9DCEDDC9}"/>
              </a:ext>
            </a:extLst>
          </p:cNvPr>
          <p:cNvSpPr txBox="1"/>
          <p:nvPr/>
        </p:nvSpPr>
        <p:spPr>
          <a:xfrm>
            <a:off x="7394706" y="4266622"/>
            <a:ext cx="5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+2</a:t>
            </a:r>
          </a:p>
        </p:txBody>
      </p:sp>
    </p:spTree>
    <p:extLst>
      <p:ext uri="{BB962C8B-B14F-4D97-AF65-F5344CB8AC3E}">
        <p14:creationId xmlns:p14="http://schemas.microsoft.com/office/powerpoint/2010/main" val="195535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94444E-6 -1.85185E-6 L 1.94444E-6 0.02454 " pathEditMode="relative" rAng="0" ptsTypes="AA">
                                      <p:cBhvr>
                                        <p:cTn id="6" dur="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50289E-6 L 0.48368 -0.10775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84" y="-5387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95" grpId="0"/>
      <p:bldP spid="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5738" y="332538"/>
            <a:ext cx="8763000" cy="708025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Radioactive Decay - Alpha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B6EC672D-BFF5-45D1-A0E0-4E3666678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738" y="1159230"/>
            <a:ext cx="9458820" cy="1384995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Comic Sans MS" pitchFamily="66" charset="0"/>
              </a:rPr>
              <a:t>How can we represent this in an equation and how can we work out what it will become once it has decayed. 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F8CE375-2333-4033-BB1D-BE38E51C2617}"/>
              </a:ext>
            </a:extLst>
          </p:cNvPr>
          <p:cNvGrpSpPr/>
          <p:nvPr/>
        </p:nvGrpSpPr>
        <p:grpSpPr>
          <a:xfrm>
            <a:off x="515738" y="2844225"/>
            <a:ext cx="1608744" cy="1518738"/>
            <a:chOff x="515738" y="2844225"/>
            <a:chExt cx="1608744" cy="151873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0917DF2-D311-4E21-878F-43B34275544A}"/>
                </a:ext>
              </a:extLst>
            </p:cNvPr>
            <p:cNvSpPr txBox="1"/>
            <p:nvPr/>
          </p:nvSpPr>
          <p:spPr>
            <a:xfrm>
              <a:off x="929666" y="2989339"/>
              <a:ext cx="119481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 err="1"/>
                <a:t>Th</a:t>
              </a:r>
              <a:endParaRPr lang="en-GB" sz="72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81B971F-6C16-4A49-9554-6E51375C2183}"/>
                </a:ext>
              </a:extLst>
            </p:cNvPr>
            <p:cNvSpPr txBox="1"/>
            <p:nvPr/>
          </p:nvSpPr>
          <p:spPr>
            <a:xfrm>
              <a:off x="515738" y="2844225"/>
              <a:ext cx="80983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228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F2E0A1C-7D88-40E4-99DC-D93BEE46E42D}"/>
                </a:ext>
              </a:extLst>
            </p:cNvPr>
            <p:cNvSpPr txBox="1"/>
            <p:nvPr/>
          </p:nvSpPr>
          <p:spPr>
            <a:xfrm>
              <a:off x="712348" y="3778188"/>
              <a:ext cx="6014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90</a:t>
              </a:r>
            </a:p>
          </p:txBody>
        </p:sp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FC76766-0232-4CED-B302-C0BAD88247DD}"/>
              </a:ext>
            </a:extLst>
          </p:cNvPr>
          <p:cNvCxnSpPr>
            <a:stCxn id="9" idx="3"/>
          </p:cNvCxnSpPr>
          <p:nvPr/>
        </p:nvCxnSpPr>
        <p:spPr>
          <a:xfrm flipV="1">
            <a:off x="2124482" y="3589503"/>
            <a:ext cx="856343" cy="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0E35A1D7-0A90-4994-ADBD-0BC24FB35225}"/>
              </a:ext>
            </a:extLst>
          </p:cNvPr>
          <p:cNvGrpSpPr/>
          <p:nvPr/>
        </p:nvGrpSpPr>
        <p:grpSpPr>
          <a:xfrm>
            <a:off x="2980825" y="4939401"/>
            <a:ext cx="1608744" cy="1518738"/>
            <a:chOff x="2903294" y="2851485"/>
            <a:chExt cx="1608744" cy="1518738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A5070B4-B59F-46F6-A005-82521B5D808D}"/>
                </a:ext>
              </a:extLst>
            </p:cNvPr>
            <p:cNvSpPr txBox="1"/>
            <p:nvPr/>
          </p:nvSpPr>
          <p:spPr>
            <a:xfrm>
              <a:off x="3317222" y="2996599"/>
              <a:ext cx="119481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/>
                <a:t>Ra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D570727-D27E-4A5F-957B-9EA3F7084DBA}"/>
                </a:ext>
              </a:extLst>
            </p:cNvPr>
            <p:cNvSpPr txBox="1"/>
            <p:nvPr/>
          </p:nvSpPr>
          <p:spPr>
            <a:xfrm>
              <a:off x="2903294" y="2851485"/>
              <a:ext cx="80983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224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CAE53D-0A13-4C1B-B2F9-08F7E02F1317}"/>
                </a:ext>
              </a:extLst>
            </p:cNvPr>
            <p:cNvSpPr txBox="1"/>
            <p:nvPr/>
          </p:nvSpPr>
          <p:spPr>
            <a:xfrm>
              <a:off x="3099904" y="3785448"/>
              <a:ext cx="6014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88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1A42AA7-C05D-4C4E-820B-8F95DAFBD836}"/>
              </a:ext>
            </a:extLst>
          </p:cNvPr>
          <p:cNvGrpSpPr/>
          <p:nvPr/>
        </p:nvGrpSpPr>
        <p:grpSpPr>
          <a:xfrm>
            <a:off x="5081068" y="2844231"/>
            <a:ext cx="1586384" cy="1518738"/>
            <a:chOff x="5081068" y="2844231"/>
            <a:chExt cx="1586384" cy="1518738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7EC59A8-CC25-45ED-AEA2-7F203884742D}"/>
                </a:ext>
              </a:extLst>
            </p:cNvPr>
            <p:cNvSpPr txBox="1"/>
            <p:nvPr/>
          </p:nvSpPr>
          <p:spPr>
            <a:xfrm>
              <a:off x="5298385" y="2989345"/>
              <a:ext cx="13690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/>
                <a:t>He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F5AEC4E-33A1-4BC1-A511-973A2EEDF238}"/>
                </a:ext>
              </a:extLst>
            </p:cNvPr>
            <p:cNvSpPr txBox="1"/>
            <p:nvPr/>
          </p:nvSpPr>
          <p:spPr>
            <a:xfrm>
              <a:off x="5087654" y="2844231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344CE85-C27A-427D-AD28-73B3E68EB5A2}"/>
                </a:ext>
              </a:extLst>
            </p:cNvPr>
            <p:cNvSpPr txBox="1"/>
            <p:nvPr/>
          </p:nvSpPr>
          <p:spPr>
            <a:xfrm>
              <a:off x="5081068" y="3778194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2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2BF7D77-6471-47C9-B60C-86940FEF55C1}"/>
              </a:ext>
            </a:extLst>
          </p:cNvPr>
          <p:cNvSpPr txBox="1"/>
          <p:nvPr/>
        </p:nvSpPr>
        <p:spPr>
          <a:xfrm>
            <a:off x="4641397" y="3236142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+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751EA67-1D6F-4156-BB84-D28DDC9F5AE7}"/>
              </a:ext>
            </a:extLst>
          </p:cNvPr>
          <p:cNvGrpSpPr/>
          <p:nvPr/>
        </p:nvGrpSpPr>
        <p:grpSpPr>
          <a:xfrm>
            <a:off x="3177435" y="2844225"/>
            <a:ext cx="1608744" cy="1535721"/>
            <a:chOff x="515738" y="2844225"/>
            <a:chExt cx="1608744" cy="1535721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FAEC2D8-665D-4CA7-8EF6-F10F4D18F418}"/>
                </a:ext>
              </a:extLst>
            </p:cNvPr>
            <p:cNvSpPr txBox="1"/>
            <p:nvPr/>
          </p:nvSpPr>
          <p:spPr>
            <a:xfrm>
              <a:off x="929666" y="2989339"/>
              <a:ext cx="119481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/>
                <a:t>X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6050E5C-D76A-4E57-BF94-ACB45169867C}"/>
                </a:ext>
              </a:extLst>
            </p:cNvPr>
            <p:cNvSpPr txBox="1"/>
            <p:nvPr/>
          </p:nvSpPr>
          <p:spPr>
            <a:xfrm>
              <a:off x="515738" y="2844225"/>
              <a:ext cx="4219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A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6D9A7CB-6A88-4186-B882-D5D4739D446F}"/>
                </a:ext>
              </a:extLst>
            </p:cNvPr>
            <p:cNvSpPr txBox="1"/>
            <p:nvPr/>
          </p:nvSpPr>
          <p:spPr>
            <a:xfrm>
              <a:off x="573826" y="3795171"/>
              <a:ext cx="3770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Z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A24C2FA-9675-4CEB-AC4E-5E5DC7A526C3}"/>
              </a:ext>
            </a:extLst>
          </p:cNvPr>
          <p:cNvGrpSpPr/>
          <p:nvPr/>
        </p:nvGrpSpPr>
        <p:grpSpPr>
          <a:xfrm>
            <a:off x="722702" y="4925310"/>
            <a:ext cx="1608744" cy="1518738"/>
            <a:chOff x="515738" y="2844225"/>
            <a:chExt cx="1608744" cy="1518738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B82FA09-5B50-4AE8-A92F-777A1A0A0735}"/>
                </a:ext>
              </a:extLst>
            </p:cNvPr>
            <p:cNvSpPr txBox="1"/>
            <p:nvPr/>
          </p:nvSpPr>
          <p:spPr>
            <a:xfrm>
              <a:off x="929666" y="2989339"/>
              <a:ext cx="119481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 err="1"/>
                <a:t>Th</a:t>
              </a:r>
              <a:endParaRPr lang="en-GB" sz="7200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D148F84-5A92-483F-94D5-5EFF07ABB784}"/>
                </a:ext>
              </a:extLst>
            </p:cNvPr>
            <p:cNvSpPr txBox="1"/>
            <p:nvPr/>
          </p:nvSpPr>
          <p:spPr>
            <a:xfrm>
              <a:off x="515738" y="2844225"/>
              <a:ext cx="80983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228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4F454F0-9B7D-41BF-BAE4-43065EEED377}"/>
                </a:ext>
              </a:extLst>
            </p:cNvPr>
            <p:cNvSpPr txBox="1"/>
            <p:nvPr/>
          </p:nvSpPr>
          <p:spPr>
            <a:xfrm>
              <a:off x="712348" y="3778188"/>
              <a:ext cx="6014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90</a:t>
              </a:r>
            </a:p>
          </p:txBody>
        </p:sp>
      </p:grp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1398526-5AF0-41CC-81E0-36E3399FC86F}"/>
              </a:ext>
            </a:extLst>
          </p:cNvPr>
          <p:cNvCxnSpPr/>
          <p:nvPr/>
        </p:nvCxnSpPr>
        <p:spPr>
          <a:xfrm flipV="1">
            <a:off x="2190682" y="5699180"/>
            <a:ext cx="856343" cy="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44CB808-298F-4DA9-BCBC-A850EA48A51B}"/>
              </a:ext>
            </a:extLst>
          </p:cNvPr>
          <p:cNvGrpSpPr/>
          <p:nvPr/>
        </p:nvGrpSpPr>
        <p:grpSpPr>
          <a:xfrm>
            <a:off x="5087654" y="4881585"/>
            <a:ext cx="1586384" cy="1518738"/>
            <a:chOff x="5081068" y="2844231"/>
            <a:chExt cx="1586384" cy="1518738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EA423DF-6A91-4926-88E1-4BB74CBE045F}"/>
                </a:ext>
              </a:extLst>
            </p:cNvPr>
            <p:cNvSpPr txBox="1"/>
            <p:nvPr/>
          </p:nvSpPr>
          <p:spPr>
            <a:xfrm>
              <a:off x="5298385" y="2989345"/>
              <a:ext cx="13690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/>
                <a:t>He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3ED133A-E339-4E73-BD36-CB50DB6FFE1D}"/>
                </a:ext>
              </a:extLst>
            </p:cNvPr>
            <p:cNvSpPr txBox="1"/>
            <p:nvPr/>
          </p:nvSpPr>
          <p:spPr>
            <a:xfrm>
              <a:off x="5087654" y="2844231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4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FE936AB-889C-4445-8809-8FC78FDCD7CA}"/>
                </a:ext>
              </a:extLst>
            </p:cNvPr>
            <p:cNvSpPr txBox="1"/>
            <p:nvPr/>
          </p:nvSpPr>
          <p:spPr>
            <a:xfrm>
              <a:off x="5081068" y="3778194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2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89C281EA-F31B-4201-A34C-1268E03922A7}"/>
              </a:ext>
            </a:extLst>
          </p:cNvPr>
          <p:cNvSpPr txBox="1"/>
          <p:nvPr/>
        </p:nvSpPr>
        <p:spPr>
          <a:xfrm>
            <a:off x="4647983" y="5273496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+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3D76A5B-4E43-432E-AFFE-ED08E009F486}"/>
              </a:ext>
            </a:extLst>
          </p:cNvPr>
          <p:cNvSpPr txBox="1"/>
          <p:nvPr/>
        </p:nvSpPr>
        <p:spPr>
          <a:xfrm>
            <a:off x="6162135" y="4008022"/>
            <a:ext cx="60980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90 Protons – 2 Protons = 88 Protons</a:t>
            </a:r>
          </a:p>
          <a:p>
            <a:r>
              <a:rPr lang="en-GB" sz="2400" dirty="0"/>
              <a:t>138 Neutrons – 2 Neutrons = 136 Neutrons</a:t>
            </a:r>
          </a:p>
          <a:p>
            <a:r>
              <a:rPr lang="en-GB" sz="2400" dirty="0"/>
              <a:t>88 Protons + 136 Neutrons = 224 Mass Number</a:t>
            </a:r>
          </a:p>
        </p:txBody>
      </p:sp>
    </p:spTree>
    <p:extLst>
      <p:ext uri="{BB962C8B-B14F-4D97-AF65-F5344CB8AC3E}">
        <p14:creationId xmlns:p14="http://schemas.microsoft.com/office/powerpoint/2010/main" val="118157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0" grpId="0"/>
      <p:bldP spid="41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5738" y="332538"/>
            <a:ext cx="8763000" cy="708025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Radioactive Decay - Beta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B6EC672D-BFF5-45D1-A0E0-4E3666678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738" y="1168406"/>
            <a:ext cx="11131432" cy="461665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omic Sans MS" pitchFamily="66" charset="0"/>
              </a:rPr>
              <a:t>During Beta Decay a Neutron changes into a Proton and an Electron.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BBA4CB63-37B0-4BF8-B2E1-9B8946F99CF6}"/>
              </a:ext>
            </a:extLst>
          </p:cNvPr>
          <p:cNvGrpSpPr/>
          <p:nvPr/>
        </p:nvGrpSpPr>
        <p:grpSpPr>
          <a:xfrm>
            <a:off x="144338" y="2397252"/>
            <a:ext cx="3705443" cy="3867998"/>
            <a:chOff x="700115" y="2831635"/>
            <a:chExt cx="3705443" cy="3867998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67882E6C-E8C5-40F0-BD8A-E16BEC28AA05}"/>
                </a:ext>
              </a:extLst>
            </p:cNvPr>
            <p:cNvGrpSpPr/>
            <p:nvPr/>
          </p:nvGrpSpPr>
          <p:grpSpPr>
            <a:xfrm>
              <a:off x="700115" y="3285787"/>
              <a:ext cx="2247900" cy="1752600"/>
              <a:chOff x="4066032" y="2264664"/>
              <a:chExt cx="2247900" cy="1752600"/>
            </a:xfrm>
          </p:grpSpPr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9A61593D-2535-4CF9-8CE1-F8E36C29C112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4507F981-90DE-4B6D-ABAE-32842791DD86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DB32CFF1-6CBD-4C25-AAB9-429F5B47E3C1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B8C630EE-0FBE-46CB-AAA0-A614D3B54A2B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09F96B52-375F-4E50-BE12-B378DB535796}"/>
                </a:ext>
              </a:extLst>
            </p:cNvPr>
            <p:cNvGrpSpPr/>
            <p:nvPr/>
          </p:nvGrpSpPr>
          <p:grpSpPr>
            <a:xfrm>
              <a:off x="755741" y="4029542"/>
              <a:ext cx="2247900" cy="1752600"/>
              <a:chOff x="4066032" y="2264664"/>
              <a:chExt cx="2247900" cy="1752600"/>
            </a:xfrm>
          </p:grpSpPr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FC9DDF1C-73FD-40FB-99FF-7011F8BDC322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D19EFD67-C84D-4C56-97D3-1BCAC35971F3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id="{BF8A802E-698A-46A1-A570-1F20FB5183AB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0C5B1A1B-0A75-4ABB-A9D4-AED3A5782EB6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2698304C-EF63-468D-97C4-F0712FBE1729}"/>
                </a:ext>
              </a:extLst>
            </p:cNvPr>
            <p:cNvGrpSpPr/>
            <p:nvPr/>
          </p:nvGrpSpPr>
          <p:grpSpPr>
            <a:xfrm>
              <a:off x="1278310" y="2831635"/>
              <a:ext cx="2247900" cy="1752600"/>
              <a:chOff x="4066032" y="2264664"/>
              <a:chExt cx="2247900" cy="1752600"/>
            </a:xfrm>
          </p:grpSpPr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BE15DD42-AB29-4A66-B62A-FE031671A766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8E54EED3-9196-4DB3-B433-BCE74289EA18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6231B532-8080-48BD-B2F0-59875DA60ABC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8B757F8F-51D1-4BE5-B625-B835C39F0D1F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097971D8-F2D4-47CB-A45C-FA2BFFFFB249}"/>
                </a:ext>
              </a:extLst>
            </p:cNvPr>
            <p:cNvGrpSpPr/>
            <p:nvPr/>
          </p:nvGrpSpPr>
          <p:grpSpPr>
            <a:xfrm>
              <a:off x="2002373" y="3869479"/>
              <a:ext cx="2247900" cy="1752600"/>
              <a:chOff x="4066032" y="2264664"/>
              <a:chExt cx="2247900" cy="1752600"/>
            </a:xfrm>
          </p:grpSpPr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2A4D113F-FDF0-45F8-863E-62B6C23A036C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19D45A0C-436B-4EBD-BB38-5D757B4BFE56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C67F3550-DF76-4A35-BAE5-36C5174C9FEF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C951F5F5-E840-4D82-B353-6E2AF16559D9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F72B02CC-9085-48E5-9622-EFFBC0AFF8D2}"/>
                </a:ext>
              </a:extLst>
            </p:cNvPr>
            <p:cNvGrpSpPr/>
            <p:nvPr/>
          </p:nvGrpSpPr>
          <p:grpSpPr>
            <a:xfrm>
              <a:off x="901283" y="4759538"/>
              <a:ext cx="2247900" cy="1752600"/>
              <a:chOff x="4066032" y="2264664"/>
              <a:chExt cx="2247900" cy="1752600"/>
            </a:xfrm>
          </p:grpSpPr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F48CC71C-6633-47D1-BFD1-AB57FFCB4D3B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E29C605F-7D5A-4BDB-8805-1E3A7144C5B2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B66086B1-ABE2-4DF1-BE76-43A7C5F4017E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F808F475-6F89-4B1B-B164-45E952FBCE29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2FA6F01D-BDF6-4518-BF02-F11C51ABE413}"/>
                </a:ext>
              </a:extLst>
            </p:cNvPr>
            <p:cNvGrpSpPr/>
            <p:nvPr/>
          </p:nvGrpSpPr>
          <p:grpSpPr>
            <a:xfrm>
              <a:off x="2157658" y="4604090"/>
              <a:ext cx="2247900" cy="1752600"/>
              <a:chOff x="4066032" y="2264664"/>
              <a:chExt cx="2247900" cy="1752600"/>
            </a:xfrm>
          </p:grpSpPr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810B8A80-A950-4554-A4CE-19AE08FCB804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5095B1EA-19F2-4B33-9B49-A104CFE287CB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2E32ED9B-14AF-447F-BC93-C45746B8F4B2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B59FC450-ECA2-47FF-9360-27BDE20FB5DB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9BD70D36-6E9E-41C3-9E0C-2EDF35E6A9EE}"/>
                </a:ext>
              </a:extLst>
            </p:cNvPr>
            <p:cNvSpPr/>
            <p:nvPr/>
          </p:nvSpPr>
          <p:spPr>
            <a:xfrm>
              <a:off x="2275006" y="5702937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p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2E4C4986-D0AE-466F-A54D-18F3CB7EC57D}"/>
                </a:ext>
              </a:extLst>
            </p:cNvPr>
            <p:cNvSpPr/>
            <p:nvPr/>
          </p:nvSpPr>
          <p:spPr>
            <a:xfrm>
              <a:off x="3154354" y="3453470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n</a:t>
              </a:r>
            </a:p>
          </p:txBody>
        </p:sp>
      </p:grpSp>
      <p:sp>
        <p:nvSpPr>
          <p:cNvPr id="131" name="TextBox 130">
            <a:extLst>
              <a:ext uri="{FF2B5EF4-FFF2-40B4-BE49-F238E27FC236}">
                <a16:creationId xmlns:a16="http://schemas.microsoft.com/office/drawing/2014/main" id="{4D678247-1DA6-4265-83AD-BBA32E8D558F}"/>
              </a:ext>
            </a:extLst>
          </p:cNvPr>
          <p:cNvSpPr txBox="1"/>
          <p:nvPr/>
        </p:nvSpPr>
        <p:spPr>
          <a:xfrm>
            <a:off x="683745" y="6276134"/>
            <a:ext cx="715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Un-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E02A450-61DF-4BE6-8A4A-5FA9D55AF55A}"/>
              </a:ext>
            </a:extLst>
          </p:cNvPr>
          <p:cNvSpPr txBox="1"/>
          <p:nvPr/>
        </p:nvSpPr>
        <p:spPr>
          <a:xfrm>
            <a:off x="1194174" y="6276134"/>
            <a:ext cx="2331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Stable Nucleus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070943B-D49B-4471-8797-0C72BF1DDC01}"/>
              </a:ext>
            </a:extLst>
          </p:cNvPr>
          <p:cNvSpPr txBox="1"/>
          <p:nvPr/>
        </p:nvSpPr>
        <p:spPr>
          <a:xfrm>
            <a:off x="6364075" y="2074186"/>
            <a:ext cx="155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ym typeface="Symbol"/>
              </a:rPr>
              <a:t> Particle</a:t>
            </a:r>
            <a:endParaRPr lang="en-GB" sz="2800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038B47D7-5183-4D46-80A0-2A695544BFE4}"/>
              </a:ext>
            </a:extLst>
          </p:cNvPr>
          <p:cNvSpPr txBox="1"/>
          <p:nvPr/>
        </p:nvSpPr>
        <p:spPr>
          <a:xfrm>
            <a:off x="6924198" y="4687019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ym typeface="Symbol"/>
              </a:rPr>
              <a:t></a:t>
            </a:r>
            <a:endParaRPr lang="en-GB" sz="3200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FBAA1A2-91B2-410C-955E-BE521C1592CC}"/>
              </a:ext>
            </a:extLst>
          </p:cNvPr>
          <p:cNvSpPr txBox="1"/>
          <p:nvPr/>
        </p:nvSpPr>
        <p:spPr>
          <a:xfrm>
            <a:off x="6740426" y="442515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ADE7348-C8FA-4ED9-8A82-3DC4D9DF2E4C}"/>
              </a:ext>
            </a:extLst>
          </p:cNvPr>
          <p:cNvSpPr txBox="1"/>
          <p:nvPr/>
        </p:nvSpPr>
        <p:spPr>
          <a:xfrm>
            <a:off x="6740426" y="491235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E41583B-08C9-443A-9721-3666E8C84487}"/>
              </a:ext>
            </a:extLst>
          </p:cNvPr>
          <p:cNvSpPr txBox="1"/>
          <p:nvPr/>
        </p:nvSpPr>
        <p:spPr>
          <a:xfrm>
            <a:off x="6159949" y="5615922"/>
            <a:ext cx="19894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0 protons</a:t>
            </a:r>
          </a:p>
          <a:p>
            <a:r>
              <a:rPr lang="en-GB" sz="3200" dirty="0"/>
              <a:t>0 neutrons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FE11E154-D64C-4203-830A-781298BE009B}"/>
              </a:ext>
            </a:extLst>
          </p:cNvPr>
          <p:cNvSpPr txBox="1"/>
          <p:nvPr/>
        </p:nvSpPr>
        <p:spPr>
          <a:xfrm>
            <a:off x="7154676" y="4426642"/>
            <a:ext cx="518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-1</a:t>
            </a: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29322767-5757-4F9E-B1C5-E06A9A58AA47}"/>
              </a:ext>
            </a:extLst>
          </p:cNvPr>
          <p:cNvSpPr/>
          <p:nvPr/>
        </p:nvSpPr>
        <p:spPr>
          <a:xfrm>
            <a:off x="2022668" y="3898204"/>
            <a:ext cx="996696" cy="996696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e</a:t>
            </a: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E9CAAD3F-09BF-445E-82FA-20938C7087E9}"/>
              </a:ext>
            </a:extLst>
          </p:cNvPr>
          <p:cNvGrpSpPr/>
          <p:nvPr/>
        </p:nvGrpSpPr>
        <p:grpSpPr>
          <a:xfrm>
            <a:off x="151598" y="2375484"/>
            <a:ext cx="3705443" cy="3867998"/>
            <a:chOff x="700115" y="2831635"/>
            <a:chExt cx="3705443" cy="3867998"/>
          </a:xfrm>
        </p:grpSpPr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1833A172-F463-4C04-BDB8-EDC1A351FBB3}"/>
                </a:ext>
              </a:extLst>
            </p:cNvPr>
            <p:cNvGrpSpPr/>
            <p:nvPr/>
          </p:nvGrpSpPr>
          <p:grpSpPr>
            <a:xfrm>
              <a:off x="700115" y="3285787"/>
              <a:ext cx="2247900" cy="1752600"/>
              <a:chOff x="4066032" y="2264664"/>
              <a:chExt cx="2247900" cy="1752600"/>
            </a:xfrm>
          </p:grpSpPr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F022DB36-8110-49EB-A5CC-858D6A657EB6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70" name="Oval 169">
                <a:extLst>
                  <a:ext uri="{FF2B5EF4-FFF2-40B4-BE49-F238E27FC236}">
                    <a16:creationId xmlns:a16="http://schemas.microsoft.com/office/drawing/2014/main" id="{F1D13972-EF99-4F4B-9D51-3F31B9380F4F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FE176005-A0CC-4311-97BE-287AEDE8EAE7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4A75567E-0E83-4550-A96F-01DA99880E83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121043E8-DBA8-4BB9-B63A-AEDA5E28CDD9}"/>
                </a:ext>
              </a:extLst>
            </p:cNvPr>
            <p:cNvGrpSpPr/>
            <p:nvPr/>
          </p:nvGrpSpPr>
          <p:grpSpPr>
            <a:xfrm>
              <a:off x="755741" y="4029542"/>
              <a:ext cx="2247900" cy="1752600"/>
              <a:chOff x="4066032" y="2264664"/>
              <a:chExt cx="2247900" cy="1752600"/>
            </a:xfrm>
          </p:grpSpPr>
          <p:sp>
            <p:nvSpPr>
              <p:cNvPr id="165" name="Oval 164">
                <a:extLst>
                  <a:ext uri="{FF2B5EF4-FFF2-40B4-BE49-F238E27FC236}">
                    <a16:creationId xmlns:a16="http://schemas.microsoft.com/office/drawing/2014/main" id="{438F5403-D9B2-4C70-9DD5-96EBD771157D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CFE5A212-8006-4B8E-A3BB-CECB98CC9E70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8829D2B2-140D-44A1-8EB2-79705561D09D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68" name="Oval 167">
                <a:extLst>
                  <a:ext uri="{FF2B5EF4-FFF2-40B4-BE49-F238E27FC236}">
                    <a16:creationId xmlns:a16="http://schemas.microsoft.com/office/drawing/2014/main" id="{AAA567AE-E8AC-455B-8184-819C5A7493A1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8501043C-CDBC-4497-B7CC-E90094D1013D}"/>
                </a:ext>
              </a:extLst>
            </p:cNvPr>
            <p:cNvGrpSpPr/>
            <p:nvPr/>
          </p:nvGrpSpPr>
          <p:grpSpPr>
            <a:xfrm>
              <a:off x="1278310" y="2831635"/>
              <a:ext cx="2247900" cy="1752600"/>
              <a:chOff x="4066032" y="2264664"/>
              <a:chExt cx="2247900" cy="1752600"/>
            </a:xfrm>
          </p:grpSpPr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176BD5A6-DC80-4ECB-8379-0290195EF9DA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62" name="Oval 161">
                <a:extLst>
                  <a:ext uri="{FF2B5EF4-FFF2-40B4-BE49-F238E27FC236}">
                    <a16:creationId xmlns:a16="http://schemas.microsoft.com/office/drawing/2014/main" id="{3C35DC30-AB43-4FE2-AF6A-48F0D8FDCB96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63" name="Oval 162">
                <a:extLst>
                  <a:ext uri="{FF2B5EF4-FFF2-40B4-BE49-F238E27FC236}">
                    <a16:creationId xmlns:a16="http://schemas.microsoft.com/office/drawing/2014/main" id="{592DEA74-294E-4EF6-8872-E0EA76FA5464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64" name="Oval 163">
                <a:extLst>
                  <a:ext uri="{FF2B5EF4-FFF2-40B4-BE49-F238E27FC236}">
                    <a16:creationId xmlns:a16="http://schemas.microsoft.com/office/drawing/2014/main" id="{C81B55D6-67FE-430F-99A0-280ECC27572B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C1542412-E8BD-4AF8-AC43-B9AA3F82F594}"/>
                </a:ext>
              </a:extLst>
            </p:cNvPr>
            <p:cNvGrpSpPr/>
            <p:nvPr/>
          </p:nvGrpSpPr>
          <p:grpSpPr>
            <a:xfrm>
              <a:off x="2002373" y="3869479"/>
              <a:ext cx="2247900" cy="1752600"/>
              <a:chOff x="4066032" y="2264664"/>
              <a:chExt cx="2247900" cy="1752600"/>
            </a:xfrm>
          </p:grpSpPr>
          <p:sp>
            <p:nvSpPr>
              <p:cNvPr id="157" name="Oval 156">
                <a:extLst>
                  <a:ext uri="{FF2B5EF4-FFF2-40B4-BE49-F238E27FC236}">
                    <a16:creationId xmlns:a16="http://schemas.microsoft.com/office/drawing/2014/main" id="{538B1C9B-0792-4511-9BF0-553E5320A846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58" name="Oval 157">
                <a:extLst>
                  <a:ext uri="{FF2B5EF4-FFF2-40B4-BE49-F238E27FC236}">
                    <a16:creationId xmlns:a16="http://schemas.microsoft.com/office/drawing/2014/main" id="{12A9AE0F-F1F1-483A-8376-FEBE5F4A9917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59" name="Oval 158">
                <a:extLst>
                  <a:ext uri="{FF2B5EF4-FFF2-40B4-BE49-F238E27FC236}">
                    <a16:creationId xmlns:a16="http://schemas.microsoft.com/office/drawing/2014/main" id="{F63A98C5-B227-4B5C-95A5-83F6965D9799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60" name="Oval 159">
                <a:extLst>
                  <a:ext uri="{FF2B5EF4-FFF2-40B4-BE49-F238E27FC236}">
                    <a16:creationId xmlns:a16="http://schemas.microsoft.com/office/drawing/2014/main" id="{A24F21FB-5800-46DE-B678-3E9D5C2E57EA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08978B17-E57D-49FA-94B3-8AB826B9B5F5}"/>
                </a:ext>
              </a:extLst>
            </p:cNvPr>
            <p:cNvGrpSpPr/>
            <p:nvPr/>
          </p:nvGrpSpPr>
          <p:grpSpPr>
            <a:xfrm>
              <a:off x="901283" y="4759538"/>
              <a:ext cx="2247900" cy="1752600"/>
              <a:chOff x="4066032" y="2264664"/>
              <a:chExt cx="2247900" cy="1752600"/>
            </a:xfrm>
          </p:grpSpPr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4C96051C-2D2F-475A-BB21-11F6F9B9FCB0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54" name="Oval 153">
                <a:extLst>
                  <a:ext uri="{FF2B5EF4-FFF2-40B4-BE49-F238E27FC236}">
                    <a16:creationId xmlns:a16="http://schemas.microsoft.com/office/drawing/2014/main" id="{A869ABC7-7D42-4DCE-A21D-D44ADCE301AD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D1652A6F-E963-495E-A032-8E7F780F3066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56" name="Oval 155">
                <a:extLst>
                  <a:ext uri="{FF2B5EF4-FFF2-40B4-BE49-F238E27FC236}">
                    <a16:creationId xmlns:a16="http://schemas.microsoft.com/office/drawing/2014/main" id="{4CD9F928-9147-4A45-9874-E8DF7D389EC9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A3D9B9A9-1FE9-4DDD-9569-016C44061E53}"/>
                </a:ext>
              </a:extLst>
            </p:cNvPr>
            <p:cNvGrpSpPr/>
            <p:nvPr/>
          </p:nvGrpSpPr>
          <p:grpSpPr>
            <a:xfrm>
              <a:off x="2157658" y="4604090"/>
              <a:ext cx="2247900" cy="1752600"/>
              <a:chOff x="4066032" y="2264664"/>
              <a:chExt cx="2247900" cy="1752600"/>
            </a:xfrm>
          </p:grpSpPr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3064D439-D31B-43A4-935D-4D33ACF2F84A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FBD334C7-F58D-4D8B-A48C-244684681E32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B54BEC27-064B-470B-AD67-27764BB954CD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F9327B3D-C602-46BF-92CE-9B7A13AACD5E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AF14859F-7B4C-494E-80A6-D92B9ECCA957}"/>
                </a:ext>
              </a:extLst>
            </p:cNvPr>
            <p:cNvSpPr/>
            <p:nvPr/>
          </p:nvSpPr>
          <p:spPr>
            <a:xfrm>
              <a:off x="2275006" y="5702937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p</a:t>
              </a:r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2BBF8FD-16FC-4439-8888-7186FE7618DF}"/>
                </a:ext>
              </a:extLst>
            </p:cNvPr>
            <p:cNvSpPr/>
            <p:nvPr/>
          </p:nvSpPr>
          <p:spPr>
            <a:xfrm>
              <a:off x="3154354" y="3453470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n</a:t>
              </a:r>
            </a:p>
          </p:txBody>
        </p:sp>
      </p:grpSp>
      <p:sp>
        <p:nvSpPr>
          <p:cNvPr id="173" name="Oval 172">
            <a:extLst>
              <a:ext uri="{FF2B5EF4-FFF2-40B4-BE49-F238E27FC236}">
                <a16:creationId xmlns:a16="http://schemas.microsoft.com/office/drawing/2014/main" id="{168EFC5D-CA65-4EAB-9987-3DEE9F2D37FE}"/>
              </a:ext>
            </a:extLst>
          </p:cNvPr>
          <p:cNvSpPr/>
          <p:nvPr/>
        </p:nvSpPr>
        <p:spPr>
          <a:xfrm>
            <a:off x="2607920" y="2997686"/>
            <a:ext cx="996696" cy="996696"/>
          </a:xfrm>
          <a:prstGeom prst="ellipse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70000">
                <a:srgbClr val="FF0000"/>
              </a:gs>
              <a:gs pos="100000">
                <a:srgbClr val="C00000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p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C2F75275-250A-4607-84DE-660664270F1A}"/>
              </a:ext>
            </a:extLst>
          </p:cNvPr>
          <p:cNvSpPr txBox="1"/>
          <p:nvPr/>
        </p:nvSpPr>
        <p:spPr>
          <a:xfrm>
            <a:off x="4011929" y="2037648"/>
            <a:ext cx="14431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Neutron changes to a Proton and Electron</a:t>
            </a:r>
          </a:p>
        </p:txBody>
      </p: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2985B264-8E56-4D9E-B8EE-F8B2FFDBE9CC}"/>
              </a:ext>
            </a:extLst>
          </p:cNvPr>
          <p:cNvCxnSpPr/>
          <p:nvPr/>
        </p:nvCxnSpPr>
        <p:spPr>
          <a:xfrm flipH="1">
            <a:off x="3334309" y="2873832"/>
            <a:ext cx="796493" cy="4759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6ABD2D2A-7F23-4EF2-9214-FCBB4A2BE375}"/>
              </a:ext>
            </a:extLst>
          </p:cNvPr>
          <p:cNvSpPr txBox="1"/>
          <p:nvPr/>
        </p:nvSpPr>
        <p:spPr>
          <a:xfrm>
            <a:off x="6607644" y="4921350"/>
            <a:ext cx="518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-1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4522D1BA-EF3F-4909-85CA-CFDD4FCADC2E}"/>
              </a:ext>
            </a:extLst>
          </p:cNvPr>
          <p:cNvSpPr txBox="1"/>
          <p:nvPr/>
        </p:nvSpPr>
        <p:spPr>
          <a:xfrm>
            <a:off x="6034642" y="5613301"/>
            <a:ext cx="17465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-1 proton</a:t>
            </a:r>
          </a:p>
        </p:txBody>
      </p:sp>
    </p:spTree>
    <p:extLst>
      <p:ext uri="{BB962C8B-B14F-4D97-AF65-F5344CB8AC3E}">
        <p14:creationId xmlns:p14="http://schemas.microsoft.com/office/powerpoint/2010/main" val="184016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2.08333E-6 -1.48148E-6 L -2.08333E-6 0.02454 " pathEditMode="relative" rAng="0" ptsTypes="AA">
                                      <p:cBhvr>
                                        <p:cTn id="6" dur="1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49115 -0.187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57" y="-937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/>
      <p:bldP spid="134" grpId="0"/>
      <p:bldP spid="135" grpId="0"/>
      <p:bldP spid="136" grpId="0"/>
      <p:bldP spid="136" grpId="1"/>
      <p:bldP spid="138" grpId="0"/>
      <p:bldP spid="139" grpId="0" animBg="1"/>
      <p:bldP spid="139" grpId="1" animBg="1"/>
      <p:bldP spid="173" grpId="0" animBg="1"/>
      <p:bldP spid="174" grpId="0"/>
      <p:bldP spid="176" grpId="0"/>
      <p:bldP spid="17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5738" y="332538"/>
            <a:ext cx="8763000" cy="708025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Radioactive Decay - Beta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B6EC672D-BFF5-45D1-A0E0-4E3666678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738" y="1159230"/>
            <a:ext cx="9458820" cy="1384995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Comic Sans MS" pitchFamily="66" charset="0"/>
              </a:rPr>
              <a:t>How can we represent this in an equation and how can we work out what it will become once it has decayed.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7CE094-32AB-4CA3-859D-4D6C4F0E2093}"/>
              </a:ext>
            </a:extLst>
          </p:cNvPr>
          <p:cNvSpPr txBox="1"/>
          <p:nvPr/>
        </p:nvSpPr>
        <p:spPr>
          <a:xfrm>
            <a:off x="995866" y="3064782"/>
            <a:ext cx="119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/>
              <a:t>K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1377219-148F-4C68-A7A5-2EA9FEBEE1C2}"/>
              </a:ext>
            </a:extLst>
          </p:cNvPr>
          <p:cNvSpPr txBox="1"/>
          <p:nvPr/>
        </p:nvSpPr>
        <p:spPr>
          <a:xfrm>
            <a:off x="625480" y="2919668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40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B41D185-F1A3-40AC-A2B8-B4D5D8E966CD}"/>
              </a:ext>
            </a:extLst>
          </p:cNvPr>
          <p:cNvSpPr txBox="1"/>
          <p:nvPr/>
        </p:nvSpPr>
        <p:spPr>
          <a:xfrm>
            <a:off x="647922" y="3853631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19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8392165-BC3E-43A9-A1BD-EEF842E779DC}"/>
              </a:ext>
            </a:extLst>
          </p:cNvPr>
          <p:cNvCxnSpPr/>
          <p:nvPr/>
        </p:nvCxnSpPr>
        <p:spPr>
          <a:xfrm>
            <a:off x="2060056" y="3664947"/>
            <a:ext cx="856343" cy="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B7D0C7C6-D10A-41F0-BCC6-D218176B2F03}"/>
              </a:ext>
            </a:extLst>
          </p:cNvPr>
          <p:cNvGrpSpPr/>
          <p:nvPr/>
        </p:nvGrpSpPr>
        <p:grpSpPr>
          <a:xfrm>
            <a:off x="5016642" y="2919674"/>
            <a:ext cx="1634722" cy="1518738"/>
            <a:chOff x="5016642" y="2919674"/>
            <a:chExt cx="1634722" cy="1518738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30F6415-1D37-4CE9-A0E7-6AF9BD8D39DF}"/>
                </a:ext>
              </a:extLst>
            </p:cNvPr>
            <p:cNvSpPr txBox="1"/>
            <p:nvPr/>
          </p:nvSpPr>
          <p:spPr>
            <a:xfrm>
              <a:off x="5023228" y="2919674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0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1AF8BDA-5E71-48EF-A7FE-0CCF4E5F4463}"/>
                </a:ext>
              </a:extLst>
            </p:cNvPr>
            <p:cNvSpPr txBox="1"/>
            <p:nvPr/>
          </p:nvSpPr>
          <p:spPr>
            <a:xfrm>
              <a:off x="5016642" y="3853637"/>
              <a:ext cx="5180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-1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1299183-64E9-472F-B76F-365855E588D8}"/>
                </a:ext>
              </a:extLst>
            </p:cNvPr>
            <p:cNvSpPr txBox="1"/>
            <p:nvPr/>
          </p:nvSpPr>
          <p:spPr>
            <a:xfrm>
              <a:off x="5282297" y="3006725"/>
              <a:ext cx="13690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>
                  <a:sym typeface="Symbol"/>
                </a:rPr>
                <a:t></a:t>
              </a:r>
              <a:endParaRPr lang="en-GB" sz="7200" dirty="0"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192A8303-8CD3-4628-811A-89F3E8694F42}"/>
              </a:ext>
            </a:extLst>
          </p:cNvPr>
          <p:cNvSpPr txBox="1"/>
          <p:nvPr/>
        </p:nvSpPr>
        <p:spPr>
          <a:xfrm>
            <a:off x="4576971" y="3311585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+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FDAA1297-045E-446E-952C-8F133799A1C4}"/>
              </a:ext>
            </a:extLst>
          </p:cNvPr>
          <p:cNvGrpSpPr/>
          <p:nvPr/>
        </p:nvGrpSpPr>
        <p:grpSpPr>
          <a:xfrm>
            <a:off x="3095639" y="2945304"/>
            <a:ext cx="1608744" cy="1535721"/>
            <a:chOff x="515738" y="2844225"/>
            <a:chExt cx="1608744" cy="1535721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8FBEA8B-18E4-4A1D-8339-0E8E887930A6}"/>
                </a:ext>
              </a:extLst>
            </p:cNvPr>
            <p:cNvSpPr txBox="1"/>
            <p:nvPr/>
          </p:nvSpPr>
          <p:spPr>
            <a:xfrm>
              <a:off x="929666" y="2989339"/>
              <a:ext cx="119481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/>
                <a:t>X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EDCD5CED-C578-43FE-90B2-6A8030728F6D}"/>
                </a:ext>
              </a:extLst>
            </p:cNvPr>
            <p:cNvSpPr txBox="1"/>
            <p:nvPr/>
          </p:nvSpPr>
          <p:spPr>
            <a:xfrm>
              <a:off x="515738" y="2844225"/>
              <a:ext cx="4219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A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FD894D2-A32D-4AA2-983D-691E03881C38}"/>
                </a:ext>
              </a:extLst>
            </p:cNvPr>
            <p:cNvSpPr txBox="1"/>
            <p:nvPr/>
          </p:nvSpPr>
          <p:spPr>
            <a:xfrm>
              <a:off x="573826" y="3795171"/>
              <a:ext cx="3770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Z</a:t>
              </a: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7F0AFC0E-43C6-40E6-9BCD-4ECCECAEA8C1}"/>
              </a:ext>
            </a:extLst>
          </p:cNvPr>
          <p:cNvSpPr txBox="1"/>
          <p:nvPr/>
        </p:nvSpPr>
        <p:spPr>
          <a:xfrm>
            <a:off x="1102546" y="4941608"/>
            <a:ext cx="119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/>
              <a:t>K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96EA37C-88E3-4763-841B-BC45624A7C8C}"/>
              </a:ext>
            </a:extLst>
          </p:cNvPr>
          <p:cNvSpPr txBox="1"/>
          <p:nvPr/>
        </p:nvSpPr>
        <p:spPr>
          <a:xfrm>
            <a:off x="732160" y="4796494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40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07F84B3-694A-4035-B0E6-9C37F7C32468}"/>
              </a:ext>
            </a:extLst>
          </p:cNvPr>
          <p:cNvSpPr txBox="1"/>
          <p:nvPr/>
        </p:nvSpPr>
        <p:spPr>
          <a:xfrm>
            <a:off x="754602" y="5730457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19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51B907F-4397-4EB5-B14C-A4C07D3172D0}"/>
              </a:ext>
            </a:extLst>
          </p:cNvPr>
          <p:cNvCxnSpPr/>
          <p:nvPr/>
        </p:nvCxnSpPr>
        <p:spPr>
          <a:xfrm>
            <a:off x="2166736" y="5541773"/>
            <a:ext cx="856343" cy="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0B22F46-2B20-419E-B8DF-4792D6E1C782}"/>
              </a:ext>
            </a:extLst>
          </p:cNvPr>
          <p:cNvGrpSpPr/>
          <p:nvPr/>
        </p:nvGrpSpPr>
        <p:grpSpPr>
          <a:xfrm>
            <a:off x="3031916" y="4803754"/>
            <a:ext cx="1522376" cy="1428146"/>
            <a:chOff x="2925236" y="2926928"/>
            <a:chExt cx="1522376" cy="1428146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5D56E654-C21C-4662-8F44-84E5D26526A5}"/>
                </a:ext>
              </a:extLst>
            </p:cNvPr>
            <p:cNvSpPr txBox="1"/>
            <p:nvPr/>
          </p:nvSpPr>
          <p:spPr>
            <a:xfrm>
              <a:off x="3252796" y="3072042"/>
              <a:ext cx="119481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/>
                <a:t>Ca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99DCE03-5AC8-4D9E-8870-8C7D189BBC03}"/>
                </a:ext>
              </a:extLst>
            </p:cNvPr>
            <p:cNvSpPr txBox="1"/>
            <p:nvPr/>
          </p:nvSpPr>
          <p:spPr>
            <a:xfrm>
              <a:off x="2940466" y="2926928"/>
              <a:ext cx="6014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40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E950357F-68BB-41E8-9A28-292211C73B6C}"/>
                </a:ext>
              </a:extLst>
            </p:cNvPr>
            <p:cNvSpPr txBox="1"/>
            <p:nvPr/>
          </p:nvSpPr>
          <p:spPr>
            <a:xfrm>
              <a:off x="2925236" y="3770299"/>
              <a:ext cx="6014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20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38C73FE3-36F8-4BE1-81AB-D8675122B1B2}"/>
              </a:ext>
            </a:extLst>
          </p:cNvPr>
          <p:cNvGrpSpPr/>
          <p:nvPr/>
        </p:nvGrpSpPr>
        <p:grpSpPr>
          <a:xfrm>
            <a:off x="5123322" y="4796500"/>
            <a:ext cx="1634722" cy="1518738"/>
            <a:chOff x="5016642" y="2919674"/>
            <a:chExt cx="1634722" cy="1518738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76DDE14-B766-4827-8C33-E14933D70E18}"/>
                </a:ext>
              </a:extLst>
            </p:cNvPr>
            <p:cNvSpPr txBox="1"/>
            <p:nvPr/>
          </p:nvSpPr>
          <p:spPr>
            <a:xfrm>
              <a:off x="5023228" y="2919674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0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2576CB4-47E9-4AA2-BDA4-51989FFDF4A5}"/>
                </a:ext>
              </a:extLst>
            </p:cNvPr>
            <p:cNvSpPr txBox="1"/>
            <p:nvPr/>
          </p:nvSpPr>
          <p:spPr>
            <a:xfrm>
              <a:off x="5016642" y="3853637"/>
              <a:ext cx="5180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-1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EDBF1AD-E163-4D71-8AA9-803BDFCD299D}"/>
                </a:ext>
              </a:extLst>
            </p:cNvPr>
            <p:cNvSpPr txBox="1"/>
            <p:nvPr/>
          </p:nvSpPr>
          <p:spPr>
            <a:xfrm>
              <a:off x="5282297" y="3006725"/>
              <a:ext cx="13690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>
                  <a:sym typeface="Symbol"/>
                </a:rPr>
                <a:t></a:t>
              </a:r>
              <a:endParaRPr lang="en-GB" sz="7200" dirty="0"/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E364C9F4-7A7E-412D-8CEF-2213037D8C2F}"/>
              </a:ext>
            </a:extLst>
          </p:cNvPr>
          <p:cNvSpPr txBox="1"/>
          <p:nvPr/>
        </p:nvSpPr>
        <p:spPr>
          <a:xfrm>
            <a:off x="4683651" y="5188411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+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4EA7190-D749-4B85-B9D4-AB0CDB162631}"/>
              </a:ext>
            </a:extLst>
          </p:cNvPr>
          <p:cNvSpPr txBox="1"/>
          <p:nvPr/>
        </p:nvSpPr>
        <p:spPr>
          <a:xfrm>
            <a:off x="6096000" y="2662892"/>
            <a:ext cx="59425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19 Protons + 1 Protons = 20 Protons</a:t>
            </a:r>
          </a:p>
          <a:p>
            <a:r>
              <a:rPr lang="en-GB" sz="2400" dirty="0"/>
              <a:t>21 Neutrons – 1 Neutrons = 20 Neutrons</a:t>
            </a:r>
          </a:p>
          <a:p>
            <a:r>
              <a:rPr lang="en-GB" sz="2400" dirty="0"/>
              <a:t>20 Protons + 20 Neutrons = 40 Mass Number</a:t>
            </a:r>
          </a:p>
        </p:txBody>
      </p:sp>
      <p:sp>
        <p:nvSpPr>
          <p:cNvPr id="71" name="Text Box 8">
            <a:extLst>
              <a:ext uri="{FF2B5EF4-FFF2-40B4-BE49-F238E27FC236}">
                <a16:creationId xmlns:a16="http://schemas.microsoft.com/office/drawing/2014/main" id="{15424BE4-6AEE-475B-B038-DE4318804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4477" y="4796494"/>
            <a:ext cx="5228521" cy="1815882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Comic Sans MS" pitchFamily="66" charset="0"/>
              </a:rPr>
              <a:t>In Beta Decay the Atomic Number </a:t>
            </a:r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</a:rPr>
              <a:t>increases by 1 </a:t>
            </a:r>
            <a:r>
              <a:rPr lang="en-US" sz="2800" dirty="0">
                <a:latin typeface="Comic Sans MS" pitchFamily="66" charset="0"/>
              </a:rPr>
              <a:t>but the Mass number </a:t>
            </a:r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</a:rPr>
              <a:t>does not change. </a:t>
            </a:r>
          </a:p>
        </p:txBody>
      </p:sp>
    </p:spTree>
    <p:extLst>
      <p:ext uri="{BB962C8B-B14F-4D97-AF65-F5344CB8AC3E}">
        <p14:creationId xmlns:p14="http://schemas.microsoft.com/office/powerpoint/2010/main" val="93677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9" grpId="0"/>
      <p:bldP spid="70" grpId="0" build="allAtOnce"/>
      <p:bldP spid="7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5738" y="332538"/>
            <a:ext cx="8763000" cy="708025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Radioactive Decay - Gamma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B6EC672D-BFF5-45D1-A0E0-4E3666678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738" y="1168406"/>
            <a:ext cx="9458820" cy="1200329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omic Sans MS" pitchFamily="66" charset="0"/>
              </a:rPr>
              <a:t>Gamma can be emitted from the nucleus after Alpha or Beta emission. Gamma come in the form of Wave/Ray, this does not create any Proton/Neutron or Electron change.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8FABC2D4-27DB-4C1C-A8FA-72B6E98E6422}"/>
              </a:ext>
            </a:extLst>
          </p:cNvPr>
          <p:cNvGrpSpPr/>
          <p:nvPr/>
        </p:nvGrpSpPr>
        <p:grpSpPr>
          <a:xfrm>
            <a:off x="384368" y="2237232"/>
            <a:ext cx="3705443" cy="3867998"/>
            <a:chOff x="700115" y="2831635"/>
            <a:chExt cx="3705443" cy="3867998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07D2AE0E-F949-4AD3-A72D-4811BBBEEB15}"/>
                </a:ext>
              </a:extLst>
            </p:cNvPr>
            <p:cNvGrpSpPr/>
            <p:nvPr/>
          </p:nvGrpSpPr>
          <p:grpSpPr>
            <a:xfrm>
              <a:off x="700115" y="3285787"/>
              <a:ext cx="2247900" cy="1752600"/>
              <a:chOff x="4066032" y="2264664"/>
              <a:chExt cx="2247900" cy="1752600"/>
            </a:xfrm>
          </p:grpSpPr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EA6F3D2F-E46D-4D61-A455-F523D15FA839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4F275450-8B6F-4A32-A887-0DDA70650B06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A1DEC169-7B6D-41F5-9D56-F1867BFC8C61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37C25BFA-F743-40E6-BAE7-CB602435728F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22B6B368-9D21-406E-BA59-97BDAB576B2E}"/>
                </a:ext>
              </a:extLst>
            </p:cNvPr>
            <p:cNvGrpSpPr/>
            <p:nvPr/>
          </p:nvGrpSpPr>
          <p:grpSpPr>
            <a:xfrm>
              <a:off x="755741" y="4029542"/>
              <a:ext cx="2247900" cy="1752600"/>
              <a:chOff x="4066032" y="2264664"/>
              <a:chExt cx="2247900" cy="1752600"/>
            </a:xfrm>
          </p:grpSpPr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3C6189E3-DE97-4551-A7DE-53317C61F178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0E762F2F-44CA-4806-946D-8828A39ECABC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id="{82969443-C64C-472D-A902-C4334CC41FE4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9AC6AEC3-48E5-47A5-A0D8-E377B960C858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9934B76F-D96B-4055-A736-32A7E646C60B}"/>
                </a:ext>
              </a:extLst>
            </p:cNvPr>
            <p:cNvGrpSpPr/>
            <p:nvPr/>
          </p:nvGrpSpPr>
          <p:grpSpPr>
            <a:xfrm>
              <a:off x="1278310" y="2831635"/>
              <a:ext cx="2247900" cy="1752600"/>
              <a:chOff x="4066032" y="2264664"/>
              <a:chExt cx="2247900" cy="1752600"/>
            </a:xfrm>
          </p:grpSpPr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2E9D965F-5ECA-4D94-8C3E-C0662D53DF34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52A613F8-6A56-4F68-A65D-7579DCFBFDF2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CBDB5E2A-1193-45F7-8783-252EBF95C778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38F475D9-1E55-4F05-8DC8-35E8C101DA39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EF301105-EDCD-4611-9056-F6494711F9F5}"/>
                </a:ext>
              </a:extLst>
            </p:cNvPr>
            <p:cNvGrpSpPr/>
            <p:nvPr/>
          </p:nvGrpSpPr>
          <p:grpSpPr>
            <a:xfrm>
              <a:off x="2002373" y="3869479"/>
              <a:ext cx="2247900" cy="1752600"/>
              <a:chOff x="4066032" y="2264664"/>
              <a:chExt cx="2247900" cy="1752600"/>
            </a:xfrm>
          </p:grpSpPr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4C223857-BDE6-4993-BA83-98191582F342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E2DEC366-D440-4468-BCC0-CF83641A1363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4BF2C086-E103-4332-9823-790216E397CC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EF05504C-0B5A-4CD1-8CC8-A580D7A6C4D3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62A18D49-D56C-4A90-9AFE-79F62305D0D8}"/>
                </a:ext>
              </a:extLst>
            </p:cNvPr>
            <p:cNvGrpSpPr/>
            <p:nvPr/>
          </p:nvGrpSpPr>
          <p:grpSpPr>
            <a:xfrm>
              <a:off x="901283" y="4759538"/>
              <a:ext cx="2247900" cy="1752600"/>
              <a:chOff x="4066032" y="2264664"/>
              <a:chExt cx="2247900" cy="1752600"/>
            </a:xfrm>
          </p:grpSpPr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3D23E96C-FF69-40ED-A201-CC8F4D51F5E6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4501A6D1-6F58-47C7-9321-71805DF35001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03634448-B38D-46C9-8D72-7AC9D6F0A4E0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5AA0CEEF-C123-4DAB-8CA4-C76FC22E21CE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D9A6E6C2-D1E7-4819-AF14-4B8F460863C4}"/>
                </a:ext>
              </a:extLst>
            </p:cNvPr>
            <p:cNvGrpSpPr/>
            <p:nvPr/>
          </p:nvGrpSpPr>
          <p:grpSpPr>
            <a:xfrm>
              <a:off x="2157658" y="4604090"/>
              <a:ext cx="2247900" cy="1752600"/>
              <a:chOff x="4066032" y="2264664"/>
              <a:chExt cx="2247900" cy="1752600"/>
            </a:xfrm>
          </p:grpSpPr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8EE312A6-A08C-4F60-9BD3-0768F1A2D47A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4B3FA709-CCC8-4D56-B959-7BCA9F9AB4AA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1E3D5CF0-5C3C-48B1-A184-229BAE1126BB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n</a:t>
                </a: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104152A4-7C1C-493D-BFD0-EBF156D7EC5C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/>
                  <a:t>p</a:t>
                </a:r>
              </a:p>
            </p:txBody>
          </p:sp>
        </p:grp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1130ECD4-D46E-4676-BB7A-2DE8F7C578D0}"/>
                </a:ext>
              </a:extLst>
            </p:cNvPr>
            <p:cNvSpPr/>
            <p:nvPr/>
          </p:nvSpPr>
          <p:spPr>
            <a:xfrm>
              <a:off x="2275006" y="5702937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p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363BB7BF-7C75-4790-A459-EF08D5FEC51C}"/>
                </a:ext>
              </a:extLst>
            </p:cNvPr>
            <p:cNvSpPr/>
            <p:nvPr/>
          </p:nvSpPr>
          <p:spPr>
            <a:xfrm>
              <a:off x="3154354" y="3453470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n</a:t>
              </a:r>
            </a:p>
          </p:txBody>
        </p:sp>
      </p:grpSp>
      <p:sp>
        <p:nvSpPr>
          <p:cNvPr id="131" name="TextBox 130">
            <a:extLst>
              <a:ext uri="{FF2B5EF4-FFF2-40B4-BE49-F238E27FC236}">
                <a16:creationId xmlns:a16="http://schemas.microsoft.com/office/drawing/2014/main" id="{9D204C05-DE51-4A6A-B66D-C072045207B8}"/>
              </a:ext>
            </a:extLst>
          </p:cNvPr>
          <p:cNvSpPr txBox="1"/>
          <p:nvPr/>
        </p:nvSpPr>
        <p:spPr>
          <a:xfrm>
            <a:off x="923775" y="6116114"/>
            <a:ext cx="715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Un-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0DF5C74-8D9A-41CD-B439-C85E887E5D11}"/>
              </a:ext>
            </a:extLst>
          </p:cNvPr>
          <p:cNvSpPr txBox="1"/>
          <p:nvPr/>
        </p:nvSpPr>
        <p:spPr>
          <a:xfrm>
            <a:off x="1434204" y="6116114"/>
            <a:ext cx="2331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Stable Nucleus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7A03292-E5CB-4FA3-8C75-87DEBF4DF8BD}"/>
              </a:ext>
            </a:extLst>
          </p:cNvPr>
          <p:cNvSpPr txBox="1"/>
          <p:nvPr/>
        </p:nvSpPr>
        <p:spPr>
          <a:xfrm>
            <a:off x="8902773" y="2374874"/>
            <a:ext cx="1502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ym typeface="Symbol"/>
              </a:rPr>
              <a:t> Particle</a:t>
            </a:r>
            <a:endParaRPr lang="en-GB" sz="2800" dirty="0"/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DD3B5D7D-C064-4C47-B3E0-88DF64EE12A8}"/>
              </a:ext>
            </a:extLst>
          </p:cNvPr>
          <p:cNvGrpSpPr/>
          <p:nvPr/>
        </p:nvGrpSpPr>
        <p:grpSpPr>
          <a:xfrm>
            <a:off x="6980456" y="4265135"/>
            <a:ext cx="609906" cy="1071972"/>
            <a:chOff x="7001651" y="4207079"/>
            <a:chExt cx="609906" cy="1071972"/>
          </a:xfrm>
        </p:grpSpPr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0319713A-C854-4864-A713-F1BB6B1416C4}"/>
                </a:ext>
              </a:extLst>
            </p:cNvPr>
            <p:cNvSpPr txBox="1"/>
            <p:nvPr/>
          </p:nvSpPr>
          <p:spPr>
            <a:xfrm>
              <a:off x="7258575" y="4404935"/>
              <a:ext cx="35298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>
                  <a:sym typeface="Symbol"/>
                </a:rPr>
                <a:t></a:t>
              </a:r>
              <a:endParaRPr lang="en-GB" sz="3200" dirty="0"/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567FD885-A5A1-4411-8324-789DB7E18EC0}"/>
                </a:ext>
              </a:extLst>
            </p:cNvPr>
            <p:cNvSpPr txBox="1"/>
            <p:nvPr/>
          </p:nvSpPr>
          <p:spPr>
            <a:xfrm>
              <a:off x="7001651" y="4207079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0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232B4A82-DB27-4A91-A535-190AA9B68CFD}"/>
                </a:ext>
              </a:extLst>
            </p:cNvPr>
            <p:cNvSpPr txBox="1"/>
            <p:nvPr/>
          </p:nvSpPr>
          <p:spPr>
            <a:xfrm>
              <a:off x="7001651" y="4694276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0</a:t>
              </a:r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B48F14A2-F077-4DFD-8DF6-0F9D33518BC5}"/>
              </a:ext>
            </a:extLst>
          </p:cNvPr>
          <p:cNvSpPr txBox="1"/>
          <p:nvPr/>
        </p:nvSpPr>
        <p:spPr>
          <a:xfrm>
            <a:off x="6399979" y="5455902"/>
            <a:ext cx="19894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0 protons</a:t>
            </a:r>
          </a:p>
          <a:p>
            <a:r>
              <a:rPr lang="en-GB" sz="3200" dirty="0"/>
              <a:t>0 neutrons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C6459C02-1ED0-494C-A927-C1F6B3794330}"/>
              </a:ext>
            </a:extLst>
          </p:cNvPr>
          <p:cNvSpPr txBox="1"/>
          <p:nvPr/>
        </p:nvSpPr>
        <p:spPr>
          <a:xfrm>
            <a:off x="7522722" y="426662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18649124-53EE-49B6-9A0F-27EB2D1FA2A2}"/>
              </a:ext>
            </a:extLst>
          </p:cNvPr>
          <p:cNvGrpSpPr/>
          <p:nvPr/>
        </p:nvGrpSpPr>
        <p:grpSpPr>
          <a:xfrm rot="20523079">
            <a:off x="759404" y="3904376"/>
            <a:ext cx="3905422" cy="834451"/>
            <a:chOff x="-2119919" y="4535421"/>
            <a:chExt cx="14335688" cy="1479807"/>
          </a:xfrm>
        </p:grpSpPr>
        <p:sp>
          <p:nvSpPr>
            <p:cNvPr id="141" name="Freeform 57">
              <a:extLst>
                <a:ext uri="{FF2B5EF4-FFF2-40B4-BE49-F238E27FC236}">
                  <a16:creationId xmlns:a16="http://schemas.microsoft.com/office/drawing/2014/main" id="{135AC252-C59B-4EFF-99F2-C3EF0A9A99D1}"/>
                </a:ext>
              </a:extLst>
            </p:cNvPr>
            <p:cNvSpPr/>
            <p:nvPr/>
          </p:nvSpPr>
          <p:spPr>
            <a:xfrm>
              <a:off x="3611880" y="4543041"/>
              <a:ext cx="2871216" cy="1472187"/>
            </a:xfrm>
            <a:custGeom>
              <a:avLst/>
              <a:gdLst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1216" h="1472187">
                  <a:moveTo>
                    <a:pt x="0" y="731520"/>
                  </a:moveTo>
                  <a:cubicBezTo>
                    <a:pt x="236220" y="365760"/>
                    <a:pt x="472440" y="0"/>
                    <a:pt x="713232" y="0"/>
                  </a:cubicBezTo>
                  <a:cubicBezTo>
                    <a:pt x="954024" y="0"/>
                    <a:pt x="1231778" y="461656"/>
                    <a:pt x="1444752" y="731520"/>
                  </a:cubicBezTo>
                  <a:cubicBezTo>
                    <a:pt x="1667256" y="1013460"/>
                    <a:pt x="1920240" y="1473708"/>
                    <a:pt x="2157984" y="1472184"/>
                  </a:cubicBezTo>
                  <a:cubicBezTo>
                    <a:pt x="2395728" y="1470660"/>
                    <a:pt x="2633472" y="1096518"/>
                    <a:pt x="2871216" y="722376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Freeform 58">
              <a:extLst>
                <a:ext uri="{FF2B5EF4-FFF2-40B4-BE49-F238E27FC236}">
                  <a16:creationId xmlns:a16="http://schemas.microsoft.com/office/drawing/2014/main" id="{40E97703-B1A0-4BAA-91F3-0A1BE2AF6663}"/>
                </a:ext>
              </a:extLst>
            </p:cNvPr>
            <p:cNvSpPr/>
            <p:nvPr/>
          </p:nvSpPr>
          <p:spPr>
            <a:xfrm>
              <a:off x="6473337" y="4543041"/>
              <a:ext cx="2871216" cy="1472187"/>
            </a:xfrm>
            <a:custGeom>
              <a:avLst/>
              <a:gdLst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1216" h="1472187">
                  <a:moveTo>
                    <a:pt x="0" y="731520"/>
                  </a:moveTo>
                  <a:cubicBezTo>
                    <a:pt x="236220" y="365760"/>
                    <a:pt x="472440" y="0"/>
                    <a:pt x="713232" y="0"/>
                  </a:cubicBezTo>
                  <a:cubicBezTo>
                    <a:pt x="954024" y="0"/>
                    <a:pt x="1231778" y="461656"/>
                    <a:pt x="1444752" y="731520"/>
                  </a:cubicBezTo>
                  <a:cubicBezTo>
                    <a:pt x="1667256" y="1013460"/>
                    <a:pt x="1920240" y="1473708"/>
                    <a:pt x="2157984" y="1472184"/>
                  </a:cubicBezTo>
                  <a:cubicBezTo>
                    <a:pt x="2395728" y="1470660"/>
                    <a:pt x="2633472" y="1096518"/>
                    <a:pt x="2871216" y="722376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Freeform 60">
              <a:extLst>
                <a:ext uri="{FF2B5EF4-FFF2-40B4-BE49-F238E27FC236}">
                  <a16:creationId xmlns:a16="http://schemas.microsoft.com/office/drawing/2014/main" id="{F5639AE7-347C-4FF4-A294-825F16062545}"/>
                </a:ext>
              </a:extLst>
            </p:cNvPr>
            <p:cNvSpPr/>
            <p:nvPr/>
          </p:nvSpPr>
          <p:spPr>
            <a:xfrm>
              <a:off x="740664" y="4543041"/>
              <a:ext cx="2871216" cy="1472187"/>
            </a:xfrm>
            <a:custGeom>
              <a:avLst/>
              <a:gdLst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1216" h="1472187">
                  <a:moveTo>
                    <a:pt x="0" y="731520"/>
                  </a:moveTo>
                  <a:cubicBezTo>
                    <a:pt x="236220" y="365760"/>
                    <a:pt x="472440" y="0"/>
                    <a:pt x="713232" y="0"/>
                  </a:cubicBezTo>
                  <a:cubicBezTo>
                    <a:pt x="954024" y="0"/>
                    <a:pt x="1231778" y="461656"/>
                    <a:pt x="1444752" y="731520"/>
                  </a:cubicBezTo>
                  <a:cubicBezTo>
                    <a:pt x="1667256" y="1013460"/>
                    <a:pt x="1920240" y="1473708"/>
                    <a:pt x="2157984" y="1472184"/>
                  </a:cubicBezTo>
                  <a:cubicBezTo>
                    <a:pt x="2395728" y="1470660"/>
                    <a:pt x="2633472" y="1096518"/>
                    <a:pt x="2871216" y="722376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4" name="Freeform 61">
              <a:extLst>
                <a:ext uri="{FF2B5EF4-FFF2-40B4-BE49-F238E27FC236}">
                  <a16:creationId xmlns:a16="http://schemas.microsoft.com/office/drawing/2014/main" id="{39052826-3F21-4519-9CF1-FF95BA30BD24}"/>
                </a:ext>
              </a:extLst>
            </p:cNvPr>
            <p:cNvSpPr/>
            <p:nvPr/>
          </p:nvSpPr>
          <p:spPr>
            <a:xfrm>
              <a:off x="-2119919" y="4535421"/>
              <a:ext cx="2871216" cy="1472187"/>
            </a:xfrm>
            <a:custGeom>
              <a:avLst/>
              <a:gdLst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1216" h="1472187">
                  <a:moveTo>
                    <a:pt x="0" y="731520"/>
                  </a:moveTo>
                  <a:cubicBezTo>
                    <a:pt x="236220" y="365760"/>
                    <a:pt x="472440" y="0"/>
                    <a:pt x="713232" y="0"/>
                  </a:cubicBezTo>
                  <a:cubicBezTo>
                    <a:pt x="954024" y="0"/>
                    <a:pt x="1231778" y="461656"/>
                    <a:pt x="1444752" y="731520"/>
                  </a:cubicBezTo>
                  <a:cubicBezTo>
                    <a:pt x="1667256" y="1013460"/>
                    <a:pt x="1920240" y="1473708"/>
                    <a:pt x="2157984" y="1472184"/>
                  </a:cubicBezTo>
                  <a:cubicBezTo>
                    <a:pt x="2395728" y="1470660"/>
                    <a:pt x="2633472" y="1096518"/>
                    <a:pt x="2871216" y="722376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Freeform 62">
              <a:extLst>
                <a:ext uri="{FF2B5EF4-FFF2-40B4-BE49-F238E27FC236}">
                  <a16:creationId xmlns:a16="http://schemas.microsoft.com/office/drawing/2014/main" id="{C827CFF4-A3F3-46AF-840D-17CD866E467D}"/>
                </a:ext>
              </a:extLst>
            </p:cNvPr>
            <p:cNvSpPr/>
            <p:nvPr/>
          </p:nvSpPr>
          <p:spPr>
            <a:xfrm>
              <a:off x="9344553" y="4535421"/>
              <a:ext cx="2871216" cy="1472187"/>
            </a:xfrm>
            <a:custGeom>
              <a:avLst/>
              <a:gdLst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1216" h="1472187">
                  <a:moveTo>
                    <a:pt x="0" y="731520"/>
                  </a:moveTo>
                  <a:cubicBezTo>
                    <a:pt x="236220" y="365760"/>
                    <a:pt x="472440" y="0"/>
                    <a:pt x="713232" y="0"/>
                  </a:cubicBezTo>
                  <a:cubicBezTo>
                    <a:pt x="954024" y="0"/>
                    <a:pt x="1231778" y="461656"/>
                    <a:pt x="1444752" y="731520"/>
                  </a:cubicBezTo>
                  <a:cubicBezTo>
                    <a:pt x="1667256" y="1013460"/>
                    <a:pt x="1920240" y="1473708"/>
                    <a:pt x="2157984" y="1472184"/>
                  </a:cubicBezTo>
                  <a:cubicBezTo>
                    <a:pt x="2395728" y="1470660"/>
                    <a:pt x="2633472" y="1096518"/>
                    <a:pt x="2871216" y="722376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6" name="TextBox 145">
            <a:extLst>
              <a:ext uri="{FF2B5EF4-FFF2-40B4-BE49-F238E27FC236}">
                <a16:creationId xmlns:a16="http://schemas.microsoft.com/office/drawing/2014/main" id="{CE0A30E1-C155-4FA1-86D8-F2FD623BCCC3}"/>
              </a:ext>
            </a:extLst>
          </p:cNvPr>
          <p:cNvSpPr txBox="1"/>
          <p:nvPr/>
        </p:nvSpPr>
        <p:spPr>
          <a:xfrm>
            <a:off x="4297464" y="4249018"/>
            <a:ext cx="21025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Can be emitted after an </a:t>
            </a:r>
            <a:r>
              <a:rPr lang="en-GB" sz="2800" dirty="0">
                <a:sym typeface="Symbol"/>
              </a:rPr>
              <a:t> or  emission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9756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94444E-6 -1.85185E-6 L 1.94444E-6 0.02454 " pathEditMode="relative" rAng="0" ptsTypes="AA">
                                      <p:cBhvr>
                                        <p:cTn id="6" dur="1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91 0.00254 L 0.36649 -0.14959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20" y="-760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/>
      <p:bldP spid="138" grpId="0"/>
      <p:bldP spid="139" grpId="0"/>
      <p:bldP spid="1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A4142EA-F8EA-4F64-AF9E-11C770C35C95}"/>
                  </a:ext>
                </a:extLst>
              </p:cNvPr>
              <p:cNvSpPr txBox="1"/>
              <p:nvPr/>
            </p:nvSpPr>
            <p:spPr>
              <a:xfrm>
                <a:off x="0" y="0"/>
                <a:ext cx="11906250" cy="64844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Complete  the nuclear equations for the decays below.  The first two have been done for you as an example.</a:t>
                </a:r>
              </a:p>
              <a:p>
                <a:pPr marL="342900" lvl="0" indent="-342900">
                  <a:lnSpc>
                    <a:spcPct val="107000"/>
                  </a:lnSpc>
                  <a:buFont typeface="+mj-lt"/>
                  <a:buAutoNum type="arabicPeriod"/>
                </a:pPr>
                <a:r>
                  <a:rPr lang="en-GB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Americium- 241 decays by alpha emission.</a:t>
                </a:r>
              </a:p>
              <a:p>
                <a:pPr marL="45720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95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241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𝐴𝑚</m:t>
                          </m:r>
                        </m:e>
                      </m:sPre>
                      <m:r>
                        <a:rPr lang="en-GB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93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237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𝑁𝑝</m:t>
                          </m:r>
                        </m:e>
                      </m:sPre>
                      <m:r>
                        <a:rPr lang="en-GB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</m:sPre>
                    </m:oMath>
                  </m:oMathPara>
                </a14:m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 startAt="2"/>
                </a:pPr>
                <a:r>
                  <a:rPr lang="en-GB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Carbon – 14 decays by beta emission.</a:t>
                </a: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14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→</m:t>
                          </m:r>
                        </m:e>
                      </m:sPre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14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</m:sPre>
                      <m:r>
                        <a:rPr lang="en-GB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</m:sPre>
                    </m:oMath>
                  </m:oMathPara>
                </a14:m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buFont typeface="+mj-lt"/>
                  <a:buAutoNum type="arabicPeriod" startAt="3"/>
                </a:pPr>
                <a:r>
                  <a:rPr lang="en-GB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Bismuth – 211 decays by alpha emission</a:t>
                </a:r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en-GB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83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211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𝐵𝑖</m:t>
                          </m:r>
                        </m:e>
                      </m:sPre>
                      <m:r>
                        <a:rPr lang="en-GB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82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207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𝑇𝑙</m:t>
                          </m:r>
                        </m:e>
                      </m:sPre>
                      <m:r>
                        <a:rPr lang="en-GB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/>
                        <m:sup/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</m:sPre>
                    </m:oMath>
                  </m:oMathPara>
                </a14:m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 startAt="4"/>
                </a:pPr>
                <a:r>
                  <a:rPr lang="en-GB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Radon – 224 decays by alpha emission</a:t>
                </a:r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86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224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𝑅𝑛</m:t>
                          </m:r>
                        </m:e>
                      </m:sPre>
                      <m:r>
                        <a:rPr lang="en-GB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/>
                        <m:sup/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𝑃𝑜</m:t>
                          </m:r>
                        </m:e>
                      </m:sPre>
                      <m:r>
                        <a:rPr lang="en-GB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</m:sPre>
                      <m:r>
                        <a:rPr lang="en-GB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 startAt="5"/>
                </a:pPr>
                <a:r>
                  <a:rPr lang="en-GB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Neptunium – 237 decays by alpha emission</a:t>
                </a:r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93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237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𝑁𝑝</m:t>
                          </m:r>
                        </m:e>
                      </m:sPre>
                      <m:r>
                        <a:rPr lang="en-GB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/>
                        <m:sup/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𝑃𝑎</m:t>
                          </m:r>
                        </m:e>
                      </m:sPre>
                      <m:r>
                        <a:rPr lang="en-GB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/>
                        <m:sup/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</m:sPre>
                    </m:oMath>
                  </m:oMathPara>
                </a14:m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 startAt="6"/>
                </a:pPr>
                <a:r>
                  <a:rPr lang="en-GB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Phosphorus – 32 decays by beta emission</a:t>
                </a:r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15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32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→</m:t>
                          </m:r>
                        </m:e>
                      </m:sPre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16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32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</m:sPre>
                      <m:r>
                        <a:rPr lang="en-GB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/>
                        <m:sup/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</m:sPre>
                    </m:oMath>
                  </m:oMathPara>
                </a14:m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 startAt="7"/>
                </a:pPr>
                <a:r>
                  <a:rPr lang="en-GB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Nickel – 63 decays by beta emission</a:t>
                </a:r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28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63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𝑁𝑖</m:t>
                          </m:r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→</m:t>
                          </m:r>
                        </m:e>
                      </m:sPre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/>
                        <m:sup/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𝐶𝑢</m:t>
                          </m:r>
                        </m:e>
                      </m:sPre>
                      <m:r>
                        <a:rPr lang="en-GB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</m:sPre>
                    </m:oMath>
                  </m:oMathPara>
                </a14:m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 startAt="8"/>
                </a:pPr>
                <a:r>
                  <a:rPr lang="en-GB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Hydrogen – 3 decays by beta emission</a:t>
                </a:r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𝐻</m:t>
                          </m:r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→</m:t>
                          </m:r>
                        </m:e>
                      </m:sPre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/>
                        <m:sup/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𝐻𝑒</m:t>
                          </m:r>
                        </m:e>
                      </m:sPre>
                      <m:r>
                        <a:rPr lang="en-GB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/>
                        <m:sup/>
                        <m:e>
                          <m:r>
                            <a:rPr lang="en-GB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</m:sPre>
                    </m:oMath>
                  </m:oMathPara>
                </a14:m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A4142EA-F8EA-4F64-AF9E-11C770C35C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906250" cy="6484467"/>
              </a:xfrm>
              <a:prstGeom prst="rect">
                <a:avLst/>
              </a:prstGeom>
              <a:blipFill>
                <a:blip r:embed="rId3"/>
                <a:stretch>
                  <a:fillRect l="-256" t="-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1386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30B9CD-F39E-41E6-9AE7-544780435814}"/>
                  </a:ext>
                </a:extLst>
              </p:cNvPr>
              <p:cNvSpPr txBox="1"/>
              <p:nvPr/>
            </p:nvSpPr>
            <p:spPr>
              <a:xfrm>
                <a:off x="1914525" y="1087627"/>
                <a:ext cx="8553450" cy="42068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Answers</a:t>
                </a: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83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211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𝐵𝑖</m:t>
                        </m:r>
                      </m:e>
                    </m:sPre>
                    <m:r>
                      <a:rPr lang="en-GB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82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207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𝑇𝑙</m:t>
                        </m:r>
                      </m:e>
                    </m:sPre>
                    <m:r>
                      <a:rPr lang="en-GB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sPre>
                  </m:oMath>
                </a14:m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en-GB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4.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86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224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𝑅𝑛</m:t>
                        </m:r>
                      </m:e>
                    </m:sPre>
                    <m:r>
                      <a:rPr lang="en-GB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84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220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𝑃𝑜</m:t>
                        </m:r>
                      </m:e>
                    </m:sPre>
                    <m:r>
                      <a:rPr lang="en-GB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sPre>
                  </m:oMath>
                </a14:m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5.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93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237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𝑁𝑝</m:t>
                        </m:r>
                      </m:e>
                    </m:sPre>
                    <m:r>
                      <a:rPr lang="en-GB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91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233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𝑃𝑎</m:t>
                        </m:r>
                      </m:e>
                    </m:sPre>
                    <m:r>
                      <a:rPr lang="en-GB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sPre>
                  </m:oMath>
                </a14:m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6.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15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32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→</m:t>
                        </m:r>
                      </m:e>
                    </m:sPre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16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32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</m:sPre>
                    <m:r>
                      <a:rPr lang="en-GB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</m:sPre>
                  </m:oMath>
                </a14:m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7.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28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63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𝑁𝑖</m:t>
                        </m:r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→</m:t>
                        </m:r>
                      </m:e>
                    </m:sPre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29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93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𝐶𝑢</m:t>
                        </m:r>
                      </m:e>
                    </m:sPre>
                    <m:r>
                      <a:rPr lang="en-GB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</m:sPre>
                  </m:oMath>
                </a14:m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8.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𝐻</m:t>
                        </m:r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→</m:t>
                        </m:r>
                      </m:e>
                    </m:sPre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𝐻𝑒</m:t>
                        </m:r>
                      </m:e>
                    </m:sPre>
                    <m:r>
                      <a:rPr lang="en-GB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Pre>
                      <m:sPrePr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</m:sPre>
                  </m:oMath>
                </a14:m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30B9CD-F39E-41E6-9AE7-5447804358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525" y="1087627"/>
                <a:ext cx="8553450" cy="4206857"/>
              </a:xfrm>
              <a:prstGeom prst="rect">
                <a:avLst/>
              </a:prstGeom>
              <a:blipFill>
                <a:blip r:embed="rId2"/>
                <a:stretch>
                  <a:fillRect l="-570" t="-579" b="-30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111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5F063-9CF6-4B2A-9745-F7452438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059" y="2196935"/>
            <a:ext cx="11405287" cy="4800600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/>
              <a:t>GOOD PROGRESS:</a:t>
            </a:r>
          </a:p>
          <a:p>
            <a:pPr marL="0" indent="0">
              <a:buNone/>
            </a:pPr>
            <a:r>
              <a:rPr lang="en-GB" dirty="0"/>
              <a:t>- </a:t>
            </a:r>
            <a:r>
              <a:rPr lang="en-GB" sz="2800" dirty="0"/>
              <a:t>Identify the mass and atomic number by using nuclear notation.</a:t>
            </a:r>
          </a:p>
          <a:p>
            <a:pPr marL="0" indent="0">
              <a:buNone/>
            </a:pPr>
            <a:r>
              <a:rPr lang="en-GB" sz="2800" dirty="0"/>
              <a:t>- Identify an ion from atomic number and electrons/ Describe how isotopes are atoms of the same element with different mass number.</a:t>
            </a:r>
          </a:p>
          <a:p>
            <a:pPr marL="0" indent="0">
              <a:buNone/>
            </a:pPr>
            <a:r>
              <a:rPr lang="en-GB" b="1" u="sng" dirty="0"/>
              <a:t>OUTSTANDING PROGRESS:</a:t>
            </a:r>
          </a:p>
          <a:p>
            <a:pPr marL="0" indent="0">
              <a:buNone/>
            </a:pPr>
            <a:r>
              <a:rPr lang="en-GB" sz="2800" dirty="0"/>
              <a:t>- Describe the changes in the nucleus that occur during nuclear decay/ Write full decay equations, for example nuclear decays.</a:t>
            </a:r>
          </a:p>
          <a:p>
            <a:pPr marL="0" indent="0">
              <a:buNone/>
            </a:pPr>
            <a:endParaRPr lang="en-GB" b="1" u="sng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BF158EA-583B-4FB4-AE40-293B10DE0766}"/>
              </a:ext>
            </a:extLst>
          </p:cNvPr>
          <p:cNvSpPr/>
          <p:nvPr/>
        </p:nvSpPr>
        <p:spPr>
          <a:xfrm>
            <a:off x="1752600" y="228600"/>
            <a:ext cx="8686800" cy="137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86800F-00C6-4FAB-B275-C286A18884B2}"/>
              </a:ext>
            </a:extLst>
          </p:cNvPr>
          <p:cNvSpPr txBox="1">
            <a:spLocks/>
          </p:cNvSpPr>
          <p:nvPr/>
        </p:nvSpPr>
        <p:spPr>
          <a:xfrm>
            <a:off x="1752600" y="228602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omic Sans MS" pitchFamily="66" charset="0"/>
              </a:rPr>
              <a:t>Progress indicators</a:t>
            </a:r>
          </a:p>
        </p:txBody>
      </p:sp>
    </p:spTree>
    <p:extLst>
      <p:ext uri="{BB962C8B-B14F-4D97-AF65-F5344CB8AC3E}">
        <p14:creationId xmlns:p14="http://schemas.microsoft.com/office/powerpoint/2010/main" val="194958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3414" y="193641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Nuclear Notation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460557" y="1980775"/>
            <a:ext cx="3277665" cy="3785652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latin typeface="Comic Sans MS" pitchFamily="66" charset="0"/>
              </a:rPr>
              <a:t>What do we already know about subatomic particles in atoms?</a:t>
            </a:r>
            <a:endParaRPr lang="en-GB" sz="4000" b="1" dirty="0">
              <a:latin typeface="Comic Sans MS" pitchFamily="66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4DBDB81-D671-4E45-968D-F53A523D51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134200"/>
              </p:ext>
            </p:extLst>
          </p:nvPr>
        </p:nvGraphicFramePr>
        <p:xfrm>
          <a:off x="4776111" y="1618309"/>
          <a:ext cx="6723962" cy="471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8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1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/>
                        <a:t>Sub-Atomic</a:t>
                      </a:r>
                      <a:r>
                        <a:rPr lang="en-GB" sz="2800" b="1" baseline="0" dirty="0"/>
                        <a:t> </a:t>
                      </a:r>
                      <a:r>
                        <a:rPr lang="en-GB" sz="2800" b="1" dirty="0"/>
                        <a:t>Partial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/>
                        <a:t>Relative Mass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/>
                        <a:t>Relative</a:t>
                      </a:r>
                      <a:r>
                        <a:rPr lang="en-GB" sz="2800" b="1" baseline="0" dirty="0"/>
                        <a:t> Charge</a:t>
                      </a:r>
                      <a:endParaRPr lang="en-GB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6000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Proton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+1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6000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Neutron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6000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Electron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0.0005</a:t>
                      </a:r>
                    </a:p>
                    <a:p>
                      <a:pPr algn="ctr"/>
                      <a:r>
                        <a:rPr lang="en-GB" sz="2800" dirty="0"/>
                        <a:t>1/2000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-1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ounded Rectangle 31">
            <a:extLst>
              <a:ext uri="{FF2B5EF4-FFF2-40B4-BE49-F238E27FC236}">
                <a16:creationId xmlns:a16="http://schemas.microsoft.com/office/drawing/2014/main" id="{7327A6F3-F592-4470-B119-C14B6AC96353}"/>
              </a:ext>
            </a:extLst>
          </p:cNvPr>
          <p:cNvSpPr/>
          <p:nvPr/>
        </p:nvSpPr>
        <p:spPr>
          <a:xfrm>
            <a:off x="4084185" y="1409293"/>
            <a:ext cx="8107815" cy="4928616"/>
          </a:xfrm>
          <a:prstGeom prst="roundRect">
            <a:avLst>
              <a:gd name="adj" fmla="val 378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91D68CD-D7BB-4654-AA53-FF7FCD9887FD}"/>
              </a:ext>
            </a:extLst>
          </p:cNvPr>
          <p:cNvSpPr/>
          <p:nvPr/>
        </p:nvSpPr>
        <p:spPr>
          <a:xfrm>
            <a:off x="5014639" y="5341213"/>
            <a:ext cx="996696" cy="996696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613D79F-2D6E-494F-AAFF-A589BD25BA6A}"/>
              </a:ext>
            </a:extLst>
          </p:cNvPr>
          <p:cNvSpPr/>
          <p:nvPr/>
        </p:nvSpPr>
        <p:spPr>
          <a:xfrm>
            <a:off x="5014639" y="3088427"/>
            <a:ext cx="996696" cy="996696"/>
          </a:xfrm>
          <a:prstGeom prst="ellipse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70000">
                <a:srgbClr val="FF0000"/>
              </a:gs>
              <a:gs pos="100000">
                <a:srgbClr val="C00000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p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0F041C-FAB0-418C-9579-7D64A876BE1F}"/>
              </a:ext>
            </a:extLst>
          </p:cNvPr>
          <p:cNvSpPr/>
          <p:nvPr/>
        </p:nvSpPr>
        <p:spPr>
          <a:xfrm>
            <a:off x="5014639" y="4203995"/>
            <a:ext cx="996696" cy="99669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349488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3414" y="193641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Nuclear Notation</a:t>
            </a:r>
          </a:p>
        </p:txBody>
      </p:sp>
      <p:sp>
        <p:nvSpPr>
          <p:cNvPr id="10" name="Rounded Rectangle 31">
            <a:extLst>
              <a:ext uri="{FF2B5EF4-FFF2-40B4-BE49-F238E27FC236}">
                <a16:creationId xmlns:a16="http://schemas.microsoft.com/office/drawing/2014/main" id="{A369A504-E361-4FF2-909A-CDF808679449}"/>
              </a:ext>
            </a:extLst>
          </p:cNvPr>
          <p:cNvSpPr/>
          <p:nvPr/>
        </p:nvSpPr>
        <p:spPr>
          <a:xfrm>
            <a:off x="345745" y="2332263"/>
            <a:ext cx="6960161" cy="3993790"/>
          </a:xfrm>
          <a:prstGeom prst="roundRect">
            <a:avLst>
              <a:gd name="adj" fmla="val 3781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ED1C817-4CA7-4BEE-9EBC-F8BC8BB2D2FA}"/>
              </a:ext>
            </a:extLst>
          </p:cNvPr>
          <p:cNvGrpSpPr/>
          <p:nvPr/>
        </p:nvGrpSpPr>
        <p:grpSpPr>
          <a:xfrm>
            <a:off x="802545" y="3183623"/>
            <a:ext cx="1068697" cy="1518738"/>
            <a:chOff x="802545" y="3183623"/>
            <a:chExt cx="1068697" cy="151873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F7D70B3-96B9-4E58-AF4E-41BF23BB12EF}"/>
                </a:ext>
              </a:extLst>
            </p:cNvPr>
            <p:cNvSpPr txBox="1"/>
            <p:nvPr/>
          </p:nvSpPr>
          <p:spPr>
            <a:xfrm>
              <a:off x="1042306" y="3328737"/>
              <a:ext cx="82893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/>
                <a:t>X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A50D377-EF46-4E13-9763-2B00BB987E19}"/>
                </a:ext>
              </a:extLst>
            </p:cNvPr>
            <p:cNvSpPr txBox="1"/>
            <p:nvPr/>
          </p:nvSpPr>
          <p:spPr>
            <a:xfrm>
              <a:off x="802545" y="3183623"/>
              <a:ext cx="4219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A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15F01D5-DF91-4C4F-8E83-F32791A4B5AD}"/>
                </a:ext>
              </a:extLst>
            </p:cNvPr>
            <p:cNvSpPr txBox="1"/>
            <p:nvPr/>
          </p:nvSpPr>
          <p:spPr>
            <a:xfrm>
              <a:off x="824987" y="4117586"/>
              <a:ext cx="3770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Z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14AABDE-B420-445D-85A7-7A1C38DF8071}"/>
              </a:ext>
            </a:extLst>
          </p:cNvPr>
          <p:cNvSpPr txBox="1"/>
          <p:nvPr/>
        </p:nvSpPr>
        <p:spPr>
          <a:xfrm>
            <a:off x="2689798" y="2703415"/>
            <a:ext cx="3449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7675" algn="l"/>
              </a:tabLst>
            </a:pPr>
            <a:r>
              <a:rPr lang="en-GB" sz="2800" dirty="0"/>
              <a:t>X:	 Element Symbol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1491A9-255A-4ABC-8167-82812C5E415A}"/>
              </a:ext>
            </a:extLst>
          </p:cNvPr>
          <p:cNvSpPr txBox="1"/>
          <p:nvPr/>
        </p:nvSpPr>
        <p:spPr>
          <a:xfrm>
            <a:off x="2696021" y="4926918"/>
            <a:ext cx="39540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Z:   Number of Protons</a:t>
            </a:r>
          </a:p>
          <a:p>
            <a:r>
              <a:rPr lang="en-GB" sz="2800" dirty="0"/>
              <a:t>       = Atomic Number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5713102-1005-4038-82A7-44D8555380D4}"/>
              </a:ext>
            </a:extLst>
          </p:cNvPr>
          <p:cNvGrpSpPr/>
          <p:nvPr/>
        </p:nvGrpSpPr>
        <p:grpSpPr>
          <a:xfrm>
            <a:off x="2689799" y="3384279"/>
            <a:ext cx="4423389" cy="1384995"/>
            <a:chOff x="3282204" y="2841515"/>
            <a:chExt cx="4423389" cy="138499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5D619B6-5BAB-40B0-9748-B11627311E85}"/>
                </a:ext>
              </a:extLst>
            </p:cNvPr>
            <p:cNvSpPr txBox="1"/>
            <p:nvPr/>
          </p:nvSpPr>
          <p:spPr>
            <a:xfrm>
              <a:off x="3282204" y="2841515"/>
              <a:ext cx="7503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A: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F4E8F87-3B60-40B5-925A-58B196373A5C}"/>
                </a:ext>
              </a:extLst>
            </p:cNvPr>
            <p:cNvSpPr txBox="1"/>
            <p:nvPr/>
          </p:nvSpPr>
          <p:spPr>
            <a:xfrm>
              <a:off x="3843024" y="2841515"/>
              <a:ext cx="3862569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Number of Protons + Number of Neutrons</a:t>
              </a:r>
            </a:p>
            <a:p>
              <a:r>
                <a:rPr lang="en-GB" sz="2800" dirty="0"/>
                <a:t>= Atomic Mass Number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D0C9147-D5E0-4E2A-AF6F-EC2E2199F3A4}"/>
              </a:ext>
            </a:extLst>
          </p:cNvPr>
          <p:cNvGrpSpPr/>
          <p:nvPr/>
        </p:nvGrpSpPr>
        <p:grpSpPr>
          <a:xfrm>
            <a:off x="7641658" y="4409973"/>
            <a:ext cx="1068697" cy="1518738"/>
            <a:chOff x="8126414" y="2603260"/>
            <a:chExt cx="1068697" cy="1518738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CC4E739-011E-4D27-840A-F9B3226EB626}"/>
                </a:ext>
              </a:extLst>
            </p:cNvPr>
            <p:cNvSpPr txBox="1"/>
            <p:nvPr/>
          </p:nvSpPr>
          <p:spPr>
            <a:xfrm>
              <a:off x="8366175" y="2748374"/>
              <a:ext cx="82893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/>
                <a:t>O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66A994E-026A-43EE-B5E8-E02BBB23696E}"/>
                </a:ext>
              </a:extLst>
            </p:cNvPr>
            <p:cNvSpPr txBox="1"/>
            <p:nvPr/>
          </p:nvSpPr>
          <p:spPr>
            <a:xfrm>
              <a:off x="8126414" y="2603260"/>
              <a:ext cx="6014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16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CC679FF-1881-4926-92B1-8DC5704FDB9B}"/>
                </a:ext>
              </a:extLst>
            </p:cNvPr>
            <p:cNvSpPr txBox="1"/>
            <p:nvPr/>
          </p:nvSpPr>
          <p:spPr>
            <a:xfrm>
              <a:off x="8148856" y="3537223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8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4B4DFB8-F7ED-4F87-AEDB-AC1868DB42F9}"/>
              </a:ext>
            </a:extLst>
          </p:cNvPr>
          <p:cNvGrpSpPr/>
          <p:nvPr/>
        </p:nvGrpSpPr>
        <p:grpSpPr>
          <a:xfrm>
            <a:off x="9514300" y="4329158"/>
            <a:ext cx="1068697" cy="1518738"/>
            <a:chOff x="8126414" y="4549357"/>
            <a:chExt cx="1068697" cy="1518738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FD56173-DA1B-4D04-9644-FFD133E573C7}"/>
                </a:ext>
              </a:extLst>
            </p:cNvPr>
            <p:cNvSpPr txBox="1"/>
            <p:nvPr/>
          </p:nvSpPr>
          <p:spPr>
            <a:xfrm>
              <a:off x="8366175" y="4694471"/>
              <a:ext cx="82893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/>
                <a:t>Li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73ACF30-99FE-4534-9AE8-1BEBDC57C6AC}"/>
                </a:ext>
              </a:extLst>
            </p:cNvPr>
            <p:cNvSpPr txBox="1"/>
            <p:nvPr/>
          </p:nvSpPr>
          <p:spPr>
            <a:xfrm>
              <a:off x="8126414" y="4549357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7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777DFB5-A825-4373-B51F-F30971AD27C2}"/>
                </a:ext>
              </a:extLst>
            </p:cNvPr>
            <p:cNvSpPr txBox="1"/>
            <p:nvPr/>
          </p:nvSpPr>
          <p:spPr>
            <a:xfrm>
              <a:off x="8148856" y="5483320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3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5D455FAC-CA83-43F6-B96E-766A3DCC8D0E}"/>
              </a:ext>
            </a:extLst>
          </p:cNvPr>
          <p:cNvSpPr txBox="1"/>
          <p:nvPr/>
        </p:nvSpPr>
        <p:spPr>
          <a:xfrm>
            <a:off x="303414" y="1326941"/>
            <a:ext cx="5224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Physics (not Chemistry</a:t>
            </a:r>
            <a:r>
              <a:rPr lang="en-GB" sz="3600" dirty="0"/>
              <a:t>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545B89E-7A0B-4613-977E-5D217AD0128F}"/>
              </a:ext>
            </a:extLst>
          </p:cNvPr>
          <p:cNvSpPr txBox="1"/>
          <p:nvPr/>
        </p:nvSpPr>
        <p:spPr>
          <a:xfrm>
            <a:off x="7615835" y="2219138"/>
            <a:ext cx="34150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Elements have the same number of electrons as protons.</a:t>
            </a:r>
          </a:p>
        </p:txBody>
      </p:sp>
    </p:spTree>
    <p:extLst>
      <p:ext uri="{BB962C8B-B14F-4D97-AF65-F5344CB8AC3E}">
        <p14:creationId xmlns:p14="http://schemas.microsoft.com/office/powerpoint/2010/main" val="54600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3414" y="193641"/>
            <a:ext cx="8763000" cy="708025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Nuclear Notation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D455FAC-CA83-43F6-B96E-766A3DCC8D0E}"/>
              </a:ext>
            </a:extLst>
          </p:cNvPr>
          <p:cNvSpPr txBox="1"/>
          <p:nvPr/>
        </p:nvSpPr>
        <p:spPr>
          <a:xfrm>
            <a:off x="303414" y="1326941"/>
            <a:ext cx="8559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Calculate the PEN of each of these elements.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6034D7D0-AF67-493B-8E83-E3FD5DBC9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372700"/>
              </p:ext>
            </p:extLst>
          </p:nvPr>
        </p:nvGraphicFramePr>
        <p:xfrm>
          <a:off x="735065" y="2572217"/>
          <a:ext cx="8128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23757705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0751978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1810245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4917668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611322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Relative Atomic 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Proton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Neutron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97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Carbon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453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Silicon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960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Magnesium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569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Argon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89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Plutonium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146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Uranium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03161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0C29541-18E4-4CCD-8503-F8A3AC869A27}"/>
              </a:ext>
            </a:extLst>
          </p:cNvPr>
          <p:cNvSpPr/>
          <p:nvPr/>
        </p:nvSpPr>
        <p:spPr>
          <a:xfrm>
            <a:off x="2400300" y="325755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90D0B6A-07BC-4E17-91F2-F77CBD02EF0C}"/>
              </a:ext>
            </a:extLst>
          </p:cNvPr>
          <p:cNvSpPr/>
          <p:nvPr/>
        </p:nvSpPr>
        <p:spPr>
          <a:xfrm>
            <a:off x="4038600" y="327279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3F42745-C17C-43F1-9326-044550960E5C}"/>
              </a:ext>
            </a:extLst>
          </p:cNvPr>
          <p:cNvSpPr/>
          <p:nvPr/>
        </p:nvSpPr>
        <p:spPr>
          <a:xfrm>
            <a:off x="5661660" y="327279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D524E4-6FE9-4D85-8828-75238A135F80}"/>
              </a:ext>
            </a:extLst>
          </p:cNvPr>
          <p:cNvSpPr/>
          <p:nvPr/>
        </p:nvSpPr>
        <p:spPr>
          <a:xfrm>
            <a:off x="7284720" y="328422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F48C095-7318-4072-9429-E46E08BFB2E2}"/>
              </a:ext>
            </a:extLst>
          </p:cNvPr>
          <p:cNvSpPr/>
          <p:nvPr/>
        </p:nvSpPr>
        <p:spPr>
          <a:xfrm>
            <a:off x="2449831" y="363855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F87AC40-3349-4CAC-A2AE-A867811448B0}"/>
              </a:ext>
            </a:extLst>
          </p:cNvPr>
          <p:cNvSpPr/>
          <p:nvPr/>
        </p:nvSpPr>
        <p:spPr>
          <a:xfrm>
            <a:off x="4088131" y="365379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8872BE-5A93-43FD-9342-56FCC09F58ED}"/>
              </a:ext>
            </a:extLst>
          </p:cNvPr>
          <p:cNvSpPr/>
          <p:nvPr/>
        </p:nvSpPr>
        <p:spPr>
          <a:xfrm>
            <a:off x="5711191" y="365379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F754458-0EC5-45A7-A4F1-41470CC4363D}"/>
              </a:ext>
            </a:extLst>
          </p:cNvPr>
          <p:cNvSpPr/>
          <p:nvPr/>
        </p:nvSpPr>
        <p:spPr>
          <a:xfrm>
            <a:off x="7334251" y="366522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530D740-DF9A-4F97-A363-3D00811ADC7F}"/>
              </a:ext>
            </a:extLst>
          </p:cNvPr>
          <p:cNvSpPr/>
          <p:nvPr/>
        </p:nvSpPr>
        <p:spPr>
          <a:xfrm>
            <a:off x="2438400" y="399288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44FE910-EFE6-4E4D-8C8E-CC90632387F8}"/>
              </a:ext>
            </a:extLst>
          </p:cNvPr>
          <p:cNvSpPr/>
          <p:nvPr/>
        </p:nvSpPr>
        <p:spPr>
          <a:xfrm>
            <a:off x="4076700" y="400812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80F9071-78EA-4592-94B6-CF2636C0336B}"/>
              </a:ext>
            </a:extLst>
          </p:cNvPr>
          <p:cNvSpPr/>
          <p:nvPr/>
        </p:nvSpPr>
        <p:spPr>
          <a:xfrm>
            <a:off x="5699760" y="400812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901DCCE-7276-4A6D-8AD5-4724B32CE5CB}"/>
              </a:ext>
            </a:extLst>
          </p:cNvPr>
          <p:cNvSpPr/>
          <p:nvPr/>
        </p:nvSpPr>
        <p:spPr>
          <a:xfrm>
            <a:off x="7322820" y="401955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E4110EA-8448-4E96-9F13-584D1C64B0C2}"/>
              </a:ext>
            </a:extLst>
          </p:cNvPr>
          <p:cNvSpPr/>
          <p:nvPr/>
        </p:nvSpPr>
        <p:spPr>
          <a:xfrm>
            <a:off x="2461260" y="4360778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339BE58-D961-442F-A76D-9FF5789FABBF}"/>
              </a:ext>
            </a:extLst>
          </p:cNvPr>
          <p:cNvSpPr/>
          <p:nvPr/>
        </p:nvSpPr>
        <p:spPr>
          <a:xfrm>
            <a:off x="4088130" y="436245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7FED950-D7A4-462D-9830-9AFBF9AD075D}"/>
              </a:ext>
            </a:extLst>
          </p:cNvPr>
          <p:cNvSpPr/>
          <p:nvPr/>
        </p:nvSpPr>
        <p:spPr>
          <a:xfrm>
            <a:off x="5711190" y="4354363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B7407C-B158-4DCC-A66A-6F96B075423F}"/>
              </a:ext>
            </a:extLst>
          </p:cNvPr>
          <p:cNvSpPr/>
          <p:nvPr/>
        </p:nvSpPr>
        <p:spPr>
          <a:xfrm>
            <a:off x="7284720" y="4361983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D7CB0C-C9BF-4115-BF27-D5C4AC8D8F66}"/>
              </a:ext>
            </a:extLst>
          </p:cNvPr>
          <p:cNvSpPr/>
          <p:nvPr/>
        </p:nvSpPr>
        <p:spPr>
          <a:xfrm>
            <a:off x="2449830" y="474726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5C6F95B-70AD-4D4B-BC3A-97D714D92D86}"/>
              </a:ext>
            </a:extLst>
          </p:cNvPr>
          <p:cNvSpPr/>
          <p:nvPr/>
        </p:nvSpPr>
        <p:spPr>
          <a:xfrm>
            <a:off x="4088130" y="476250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BF97EF7-B5BE-4622-8C52-4D13BB0C4044}"/>
              </a:ext>
            </a:extLst>
          </p:cNvPr>
          <p:cNvSpPr/>
          <p:nvPr/>
        </p:nvSpPr>
        <p:spPr>
          <a:xfrm>
            <a:off x="5699760" y="4735363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7DC953F-597E-4FFC-95E3-045867976873}"/>
              </a:ext>
            </a:extLst>
          </p:cNvPr>
          <p:cNvSpPr/>
          <p:nvPr/>
        </p:nvSpPr>
        <p:spPr>
          <a:xfrm>
            <a:off x="7334250" y="477393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7E16129-CE44-40CE-B732-951EDF59B645}"/>
              </a:ext>
            </a:extLst>
          </p:cNvPr>
          <p:cNvSpPr/>
          <p:nvPr/>
        </p:nvSpPr>
        <p:spPr>
          <a:xfrm>
            <a:off x="2461260" y="510159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38E8122-19B0-4A4A-84B2-830CE9319279}"/>
              </a:ext>
            </a:extLst>
          </p:cNvPr>
          <p:cNvSpPr/>
          <p:nvPr/>
        </p:nvSpPr>
        <p:spPr>
          <a:xfrm>
            <a:off x="4076700" y="511683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3B2BC7A-E85E-43F2-BB97-C216034330C6}"/>
              </a:ext>
            </a:extLst>
          </p:cNvPr>
          <p:cNvSpPr/>
          <p:nvPr/>
        </p:nvSpPr>
        <p:spPr>
          <a:xfrm>
            <a:off x="5699760" y="511683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8A5AE40-2915-4C3F-8F78-D6A9843D6268}"/>
              </a:ext>
            </a:extLst>
          </p:cNvPr>
          <p:cNvSpPr/>
          <p:nvPr/>
        </p:nvSpPr>
        <p:spPr>
          <a:xfrm>
            <a:off x="7345680" y="5128260"/>
            <a:ext cx="902970" cy="262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813BCF-8594-4DED-B623-C1B3F139DF87}"/>
              </a:ext>
            </a:extLst>
          </p:cNvPr>
          <p:cNvSpPr/>
          <p:nvPr/>
        </p:nvSpPr>
        <p:spPr>
          <a:xfrm>
            <a:off x="6162675" y="564366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What do we notice about the last 2 examples?</a:t>
            </a:r>
          </a:p>
        </p:txBody>
      </p:sp>
    </p:spTree>
    <p:extLst>
      <p:ext uri="{BB962C8B-B14F-4D97-AF65-F5344CB8AC3E}">
        <p14:creationId xmlns:p14="http://schemas.microsoft.com/office/powerpoint/2010/main" val="212649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3414" y="193641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Ions, Elements and Isotopes	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303414" y="1214126"/>
            <a:ext cx="9458820" cy="3323987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Comic Sans MS" pitchFamily="66" charset="0"/>
              </a:rPr>
              <a:t>Can you describe / explain what the following are? </a:t>
            </a:r>
            <a:r>
              <a:rPr lang="en-US" sz="2800" b="1" dirty="0">
                <a:solidFill>
                  <a:srgbClr val="00B050"/>
                </a:solidFill>
                <a:latin typeface="Comic Sans MS" pitchFamily="66" charset="0"/>
              </a:rPr>
              <a:t>Hint: </a:t>
            </a:r>
            <a:r>
              <a:rPr lang="en-US" sz="2800" b="1" dirty="0">
                <a:latin typeface="Comic Sans MS" pitchFamily="66" charset="0"/>
              </a:rPr>
              <a:t>We have already covered Ions in chemistry it has something to do with electrons.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latin typeface="Comic Sans MS" pitchFamily="66" charset="0"/>
              </a:rPr>
              <a:t>Ions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latin typeface="Comic Sans MS" pitchFamily="66" charset="0"/>
              </a:rPr>
              <a:t>Elements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latin typeface="Comic Sans MS" pitchFamily="66" charset="0"/>
              </a:rPr>
              <a:t>Isotopes</a:t>
            </a:r>
          </a:p>
        </p:txBody>
      </p:sp>
    </p:spTree>
    <p:extLst>
      <p:ext uri="{BB962C8B-B14F-4D97-AF65-F5344CB8AC3E}">
        <p14:creationId xmlns:p14="http://schemas.microsoft.com/office/powerpoint/2010/main" val="359918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3414" y="193641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Ions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610924" y="1236689"/>
            <a:ext cx="9280248" cy="1938992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An atom that has an unequal number of electrons and protons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If an atom has more electrons than protons then it becomes a negatively charged 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If an atom has more protons than electrons then it becomes a positively charged 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0A1992D-1B75-48AB-A176-C53B30A9021D}"/>
              </a:ext>
            </a:extLst>
          </p:cNvPr>
          <p:cNvSpPr/>
          <p:nvPr/>
        </p:nvSpPr>
        <p:spPr>
          <a:xfrm>
            <a:off x="5546624" y="3698880"/>
            <a:ext cx="996696" cy="996696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08C188-7783-4149-88CC-5A91B8D52DE9}"/>
              </a:ext>
            </a:extLst>
          </p:cNvPr>
          <p:cNvGrpSpPr/>
          <p:nvPr/>
        </p:nvGrpSpPr>
        <p:grpSpPr>
          <a:xfrm>
            <a:off x="5991433" y="4241424"/>
            <a:ext cx="2247900" cy="1752600"/>
            <a:chOff x="4066032" y="2264664"/>
            <a:chExt cx="2247900" cy="17526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177E624-A614-4B5C-B780-92619F7180F6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p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30D40C2-8DF7-4876-81D4-07C157EFBE14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n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7A06410-9603-4889-97E1-06BC54F227C4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n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71755959-91F2-4D81-83A6-777EE64F0A78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/>
                <a:t>p</a:t>
              </a:r>
            </a:p>
          </p:txBody>
        </p: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1E796803-3A6C-41F4-A79A-8B2DCA8294B8}"/>
              </a:ext>
            </a:extLst>
          </p:cNvPr>
          <p:cNvSpPr/>
          <p:nvPr/>
        </p:nvSpPr>
        <p:spPr>
          <a:xfrm>
            <a:off x="7922954" y="5495676"/>
            <a:ext cx="996696" cy="996696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149293-8906-4328-9030-0A53DDAD7113}"/>
              </a:ext>
            </a:extLst>
          </p:cNvPr>
          <p:cNvSpPr txBox="1"/>
          <p:nvPr/>
        </p:nvSpPr>
        <p:spPr>
          <a:xfrm>
            <a:off x="4722582" y="4925051"/>
            <a:ext cx="644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He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F83B4B-86DB-4E34-A02A-88E7415B7E01}"/>
              </a:ext>
            </a:extLst>
          </p:cNvPr>
          <p:cNvSpPr txBox="1"/>
          <p:nvPr/>
        </p:nvSpPr>
        <p:spPr>
          <a:xfrm>
            <a:off x="4538810" y="466318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EC1012-45B0-4431-8A49-CEA92BC4BA05}"/>
              </a:ext>
            </a:extLst>
          </p:cNvPr>
          <p:cNvSpPr txBox="1"/>
          <p:nvPr/>
        </p:nvSpPr>
        <p:spPr>
          <a:xfrm>
            <a:off x="4538810" y="515038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AD855F-1AE9-4551-BF7A-662A259371E3}"/>
              </a:ext>
            </a:extLst>
          </p:cNvPr>
          <p:cNvSpPr txBox="1"/>
          <p:nvPr/>
        </p:nvSpPr>
        <p:spPr>
          <a:xfrm>
            <a:off x="2157247" y="4895743"/>
            <a:ext cx="14330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Neutral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EB96337-4018-44C9-AD7D-DE03D51D3892}"/>
              </a:ext>
            </a:extLst>
          </p:cNvPr>
          <p:cNvSpPr/>
          <p:nvPr/>
        </p:nvSpPr>
        <p:spPr>
          <a:xfrm>
            <a:off x="8069718" y="3682320"/>
            <a:ext cx="996696" cy="996696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0CF379-72D3-4EBE-BA56-1E6DF1C370FF}"/>
              </a:ext>
            </a:extLst>
          </p:cNvPr>
          <p:cNvSpPr txBox="1"/>
          <p:nvPr/>
        </p:nvSpPr>
        <p:spPr>
          <a:xfrm>
            <a:off x="1691233" y="4864021"/>
            <a:ext cx="27484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Negative Ion (-)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67AD6B4-383F-450B-A033-780815A017A4}"/>
              </a:ext>
            </a:extLst>
          </p:cNvPr>
          <p:cNvSpPr txBox="1"/>
          <p:nvPr/>
        </p:nvSpPr>
        <p:spPr>
          <a:xfrm>
            <a:off x="5089631" y="4623931"/>
            <a:ext cx="518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-1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6D4C02-7C26-4E39-8F85-652E8CA11367}"/>
              </a:ext>
            </a:extLst>
          </p:cNvPr>
          <p:cNvSpPr txBox="1"/>
          <p:nvPr/>
        </p:nvSpPr>
        <p:spPr>
          <a:xfrm>
            <a:off x="1833255" y="4868716"/>
            <a:ext cx="26554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Positive Ion (+)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6DCDB2-01A1-4893-B26C-45C83681F156}"/>
              </a:ext>
            </a:extLst>
          </p:cNvPr>
          <p:cNvSpPr txBox="1"/>
          <p:nvPr/>
        </p:nvSpPr>
        <p:spPr>
          <a:xfrm>
            <a:off x="5009481" y="4617003"/>
            <a:ext cx="5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+1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280B3A-63B7-44DB-BF0F-85DC19E6DACB}"/>
              </a:ext>
            </a:extLst>
          </p:cNvPr>
          <p:cNvSpPr txBox="1"/>
          <p:nvPr/>
        </p:nvSpPr>
        <p:spPr>
          <a:xfrm>
            <a:off x="5006802" y="4618975"/>
            <a:ext cx="5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+2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71E8B0-73C3-44E5-8C72-5EFF69596815}"/>
              </a:ext>
            </a:extLst>
          </p:cNvPr>
          <p:cNvSpPr txBox="1"/>
          <p:nvPr/>
        </p:nvSpPr>
        <p:spPr>
          <a:xfrm>
            <a:off x="3693899" y="5907597"/>
            <a:ext cx="24759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Alpha Particle</a:t>
            </a:r>
          </a:p>
        </p:txBody>
      </p:sp>
    </p:spTree>
    <p:extLst>
      <p:ext uri="{BB962C8B-B14F-4D97-AF65-F5344CB8AC3E}">
        <p14:creationId xmlns:p14="http://schemas.microsoft.com/office/powerpoint/2010/main" val="222774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4" grpId="0"/>
      <p:bldP spid="15" grpId="0" animBg="1"/>
      <p:bldP spid="15" grpId="1" animBg="1"/>
      <p:bldP spid="16" grpId="0"/>
      <p:bldP spid="16" grpId="1"/>
      <p:bldP spid="17" grpId="0"/>
      <p:bldP spid="17" grpId="1"/>
      <p:bldP spid="18" grpId="0"/>
      <p:bldP spid="19" grpId="0"/>
      <p:bldP spid="19" grpId="1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3414" y="193641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Elements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610924" y="1236689"/>
            <a:ext cx="9280248" cy="156966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Atoms of the same element each have the same number of protons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The number of protons is indicated by </a:t>
            </a:r>
            <a:r>
              <a:rPr lang="en-GB" sz="2400" b="1" dirty="0">
                <a:latin typeface="Comic Sans MS" panose="030F0702030302020204" pitchFamily="66" charset="0"/>
              </a:rPr>
              <a:t>Z which is the atomic number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83C801D-EA83-4A64-A903-E9757232DA01}"/>
              </a:ext>
            </a:extLst>
          </p:cNvPr>
          <p:cNvGrpSpPr/>
          <p:nvPr/>
        </p:nvGrpSpPr>
        <p:grpSpPr>
          <a:xfrm>
            <a:off x="10500542" y="1137653"/>
            <a:ext cx="1068697" cy="1518738"/>
            <a:chOff x="802545" y="3183623"/>
            <a:chExt cx="1068697" cy="151873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62CA178-FB97-42B1-8CF5-4B27EC81C16E}"/>
                </a:ext>
              </a:extLst>
            </p:cNvPr>
            <p:cNvSpPr txBox="1"/>
            <p:nvPr/>
          </p:nvSpPr>
          <p:spPr>
            <a:xfrm>
              <a:off x="1042306" y="3328737"/>
              <a:ext cx="82893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/>
                <a:t>X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4D0AAC0-0734-48E6-96FF-EC3B9A81BEED}"/>
                </a:ext>
              </a:extLst>
            </p:cNvPr>
            <p:cNvSpPr txBox="1"/>
            <p:nvPr/>
          </p:nvSpPr>
          <p:spPr>
            <a:xfrm>
              <a:off x="802545" y="3183623"/>
              <a:ext cx="4219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A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E2E30FE-4F34-4F98-8B97-9C19E605B075}"/>
                </a:ext>
              </a:extLst>
            </p:cNvPr>
            <p:cNvSpPr txBox="1"/>
            <p:nvPr/>
          </p:nvSpPr>
          <p:spPr>
            <a:xfrm>
              <a:off x="824987" y="4117586"/>
              <a:ext cx="3770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Z</a:t>
              </a:r>
            </a:p>
          </p:txBody>
        </p:sp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2CC0F0E9-A6DD-4489-905C-593C41C9DC1F}"/>
              </a:ext>
            </a:extLst>
          </p:cNvPr>
          <p:cNvSpPr/>
          <p:nvPr/>
        </p:nvSpPr>
        <p:spPr>
          <a:xfrm>
            <a:off x="3218602" y="2948250"/>
            <a:ext cx="996696" cy="996696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e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B8B9E96-98E2-43BF-9BE5-F86CF2225A97}"/>
              </a:ext>
            </a:extLst>
          </p:cNvPr>
          <p:cNvSpPr/>
          <p:nvPr/>
        </p:nvSpPr>
        <p:spPr>
          <a:xfrm>
            <a:off x="4332151" y="4593107"/>
            <a:ext cx="996696" cy="996696"/>
          </a:xfrm>
          <a:prstGeom prst="ellipse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70000">
                <a:srgbClr val="FF0000"/>
              </a:gs>
              <a:gs pos="100000">
                <a:srgbClr val="C00000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p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6731F4C-C670-4A39-8BF2-76B7C9E54A50}"/>
              </a:ext>
            </a:extLst>
          </p:cNvPr>
          <p:cNvSpPr/>
          <p:nvPr/>
        </p:nvSpPr>
        <p:spPr>
          <a:xfrm>
            <a:off x="4908223" y="4138955"/>
            <a:ext cx="996696" cy="996696"/>
          </a:xfrm>
          <a:prstGeom prst="ellipse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FB60C9D-C57C-4F14-994E-1FC693F5F961}"/>
              </a:ext>
            </a:extLst>
          </p:cNvPr>
          <p:cNvSpPr/>
          <p:nvPr/>
        </p:nvSpPr>
        <p:spPr>
          <a:xfrm>
            <a:off x="5060623" y="4894859"/>
            <a:ext cx="996696" cy="996696"/>
          </a:xfrm>
          <a:prstGeom prst="ellipse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n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5A8F44D-F4AD-4A46-898D-01DE109F2850}"/>
              </a:ext>
            </a:extLst>
          </p:cNvPr>
          <p:cNvSpPr/>
          <p:nvPr/>
        </p:nvSpPr>
        <p:spPr>
          <a:xfrm>
            <a:off x="5583355" y="4440707"/>
            <a:ext cx="996696" cy="996696"/>
          </a:xfrm>
          <a:prstGeom prst="ellipse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70000">
                <a:srgbClr val="FF0000"/>
              </a:gs>
              <a:gs pos="100000">
                <a:srgbClr val="C00000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p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A2104B-DD35-44FA-ADCB-A78554C5A404}"/>
              </a:ext>
            </a:extLst>
          </p:cNvPr>
          <p:cNvSpPr/>
          <p:nvPr/>
        </p:nvSpPr>
        <p:spPr>
          <a:xfrm>
            <a:off x="7047563" y="5761101"/>
            <a:ext cx="996696" cy="996696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e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144ACAC-A8A1-4A62-AD75-54D4608357F3}"/>
              </a:ext>
            </a:extLst>
          </p:cNvPr>
          <p:cNvSpPr/>
          <p:nvPr/>
        </p:nvSpPr>
        <p:spPr>
          <a:xfrm>
            <a:off x="7047563" y="2955356"/>
            <a:ext cx="996696" cy="996696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97E3060-CE61-4D5A-8316-457D935770D9}"/>
              </a:ext>
            </a:extLst>
          </p:cNvPr>
          <p:cNvSpPr/>
          <p:nvPr/>
        </p:nvSpPr>
        <p:spPr>
          <a:xfrm>
            <a:off x="5558971" y="3843220"/>
            <a:ext cx="996696" cy="996696"/>
          </a:xfrm>
          <a:prstGeom prst="ellipse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n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7F9AF064-8AFF-49CB-BC12-3FAD09963D2B}"/>
              </a:ext>
            </a:extLst>
          </p:cNvPr>
          <p:cNvSpPr/>
          <p:nvPr/>
        </p:nvSpPr>
        <p:spPr>
          <a:xfrm>
            <a:off x="4908223" y="3402552"/>
            <a:ext cx="996696" cy="996696"/>
          </a:xfrm>
          <a:prstGeom prst="ellipse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70000">
                <a:srgbClr val="FF0000"/>
              </a:gs>
              <a:gs pos="100000">
                <a:srgbClr val="C00000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p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35C3CA5-F793-4C3F-97E9-1A72CB7E03EA}"/>
              </a:ext>
            </a:extLst>
          </p:cNvPr>
          <p:cNvSpPr/>
          <p:nvPr/>
        </p:nvSpPr>
        <p:spPr>
          <a:xfrm>
            <a:off x="3597075" y="4237334"/>
            <a:ext cx="996696" cy="996696"/>
          </a:xfrm>
          <a:prstGeom prst="ellipse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70000">
                <a:srgbClr val="FF0000"/>
              </a:gs>
              <a:gs pos="100000">
                <a:srgbClr val="C00000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p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E27B908-02E3-47E1-943E-C568A65956A5}"/>
              </a:ext>
            </a:extLst>
          </p:cNvPr>
          <p:cNvSpPr/>
          <p:nvPr/>
        </p:nvSpPr>
        <p:spPr>
          <a:xfrm>
            <a:off x="4215298" y="3809704"/>
            <a:ext cx="996696" cy="996696"/>
          </a:xfrm>
          <a:prstGeom prst="ellipse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n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FC866D7-358B-4334-ABAC-6A4363220CB0}"/>
              </a:ext>
            </a:extLst>
          </p:cNvPr>
          <p:cNvSpPr/>
          <p:nvPr/>
        </p:nvSpPr>
        <p:spPr>
          <a:xfrm>
            <a:off x="3218602" y="5761101"/>
            <a:ext cx="996696" cy="996696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e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1FB741C-3EF3-4D92-81C0-4F4FECFEB282}"/>
              </a:ext>
            </a:extLst>
          </p:cNvPr>
          <p:cNvGrpSpPr/>
          <p:nvPr/>
        </p:nvGrpSpPr>
        <p:grpSpPr>
          <a:xfrm>
            <a:off x="2285626" y="4365431"/>
            <a:ext cx="794837" cy="1071972"/>
            <a:chOff x="2481187" y="5024522"/>
            <a:chExt cx="794837" cy="107197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A589984-625E-4600-A29C-3EB51DAD34F6}"/>
                </a:ext>
              </a:extLst>
            </p:cNvPr>
            <p:cNvSpPr txBox="1"/>
            <p:nvPr/>
          </p:nvSpPr>
          <p:spPr>
            <a:xfrm>
              <a:off x="2664959" y="5286386"/>
              <a:ext cx="61106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Be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314F4FD-48F0-4AA1-A519-583AFCAD4625}"/>
                </a:ext>
              </a:extLst>
            </p:cNvPr>
            <p:cNvSpPr txBox="1"/>
            <p:nvPr/>
          </p:nvSpPr>
          <p:spPr>
            <a:xfrm>
              <a:off x="2481187" y="5024522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8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8B45F19-615B-47BE-B776-AF258033940C}"/>
                </a:ext>
              </a:extLst>
            </p:cNvPr>
            <p:cNvSpPr txBox="1"/>
            <p:nvPr/>
          </p:nvSpPr>
          <p:spPr>
            <a:xfrm>
              <a:off x="2481187" y="5511719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4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92358D3-5BF6-4F28-894F-56D837A9B3ED}"/>
              </a:ext>
            </a:extLst>
          </p:cNvPr>
          <p:cNvGrpSpPr/>
          <p:nvPr/>
        </p:nvGrpSpPr>
        <p:grpSpPr>
          <a:xfrm>
            <a:off x="638980" y="4396052"/>
            <a:ext cx="828500" cy="1071972"/>
            <a:chOff x="494162" y="5024523"/>
            <a:chExt cx="828500" cy="1071972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21B8CA0-E344-4AC1-A667-4D8A0AC56599}"/>
                </a:ext>
              </a:extLst>
            </p:cNvPr>
            <p:cNvSpPr txBox="1"/>
            <p:nvPr/>
          </p:nvSpPr>
          <p:spPr>
            <a:xfrm>
              <a:off x="677934" y="5286387"/>
              <a:ext cx="64472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He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DFA8FC2-6AD0-450F-A312-439F670B1EF9}"/>
                </a:ext>
              </a:extLst>
            </p:cNvPr>
            <p:cNvSpPr txBox="1"/>
            <p:nvPr/>
          </p:nvSpPr>
          <p:spPr>
            <a:xfrm>
              <a:off x="494162" y="5024523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4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3DECEF4-3227-4257-B14C-70F8D7A935CF}"/>
                </a:ext>
              </a:extLst>
            </p:cNvPr>
            <p:cNvSpPr txBox="1"/>
            <p:nvPr/>
          </p:nvSpPr>
          <p:spPr>
            <a:xfrm>
              <a:off x="494162" y="5511720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2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A58660D-259B-4F56-A346-4CEC5AA55EB2}"/>
              </a:ext>
            </a:extLst>
          </p:cNvPr>
          <p:cNvGrpSpPr/>
          <p:nvPr/>
        </p:nvGrpSpPr>
        <p:grpSpPr>
          <a:xfrm>
            <a:off x="1497578" y="4414220"/>
            <a:ext cx="636140" cy="1071972"/>
            <a:chOff x="1537217" y="5032340"/>
            <a:chExt cx="636140" cy="1071972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4E6254E-33DF-4BF3-903D-001800D171A5}"/>
                </a:ext>
              </a:extLst>
            </p:cNvPr>
            <p:cNvSpPr txBox="1"/>
            <p:nvPr/>
          </p:nvSpPr>
          <p:spPr>
            <a:xfrm>
              <a:off x="1720989" y="5294204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Li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AEC0B21-5304-4DEC-8F74-A2F2281D130A}"/>
                </a:ext>
              </a:extLst>
            </p:cNvPr>
            <p:cNvSpPr txBox="1"/>
            <p:nvPr/>
          </p:nvSpPr>
          <p:spPr>
            <a:xfrm>
              <a:off x="1537217" y="5032340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6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55F7E7B-D616-4FE5-BD62-0C9E4404B1F0}"/>
                </a:ext>
              </a:extLst>
            </p:cNvPr>
            <p:cNvSpPr txBox="1"/>
            <p:nvPr/>
          </p:nvSpPr>
          <p:spPr>
            <a:xfrm>
              <a:off x="1537217" y="5519537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719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3414" y="193641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Isotopes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610924" y="1236689"/>
            <a:ext cx="9280248" cy="156966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Atoms of the same element but a different number of neutrons than protons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The number of protons and neutrons is indicated by </a:t>
            </a:r>
            <a:r>
              <a:rPr lang="en-GB" sz="2400" b="1" dirty="0">
                <a:latin typeface="Comic Sans MS" panose="030F0702030302020204" pitchFamily="66" charset="0"/>
              </a:rPr>
              <a:t>A which is the mass number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522046-24FF-405D-95EE-6A7ABBF1D532}"/>
              </a:ext>
            </a:extLst>
          </p:cNvPr>
          <p:cNvGrpSpPr/>
          <p:nvPr/>
        </p:nvGrpSpPr>
        <p:grpSpPr>
          <a:xfrm>
            <a:off x="10500542" y="1137653"/>
            <a:ext cx="1068697" cy="1518738"/>
            <a:chOff x="802545" y="3183623"/>
            <a:chExt cx="1068697" cy="151873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D4297F2-0FD5-41B8-AF25-81941721B2C2}"/>
                </a:ext>
              </a:extLst>
            </p:cNvPr>
            <p:cNvSpPr txBox="1"/>
            <p:nvPr/>
          </p:nvSpPr>
          <p:spPr>
            <a:xfrm>
              <a:off x="1042306" y="3328737"/>
              <a:ext cx="82893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200" dirty="0"/>
                <a:t>X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1E38C7A-35EB-4A54-BBCB-1EB513F9F622}"/>
                </a:ext>
              </a:extLst>
            </p:cNvPr>
            <p:cNvSpPr txBox="1"/>
            <p:nvPr/>
          </p:nvSpPr>
          <p:spPr>
            <a:xfrm>
              <a:off x="802545" y="3183623"/>
              <a:ext cx="4219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A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A66F058-6D61-4DE6-97C6-69034073425E}"/>
                </a:ext>
              </a:extLst>
            </p:cNvPr>
            <p:cNvSpPr txBox="1"/>
            <p:nvPr/>
          </p:nvSpPr>
          <p:spPr>
            <a:xfrm>
              <a:off x="824987" y="4117586"/>
              <a:ext cx="3770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Z</a:t>
              </a:r>
            </a:p>
          </p:txBody>
        </p:sp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0D18B8A0-517B-46DB-BC9D-CA3F044AC118}"/>
              </a:ext>
            </a:extLst>
          </p:cNvPr>
          <p:cNvSpPr/>
          <p:nvPr/>
        </p:nvSpPr>
        <p:spPr>
          <a:xfrm>
            <a:off x="3218602" y="2948250"/>
            <a:ext cx="996696" cy="996696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e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F7DD63E-0B8F-4567-AD9F-13AD17484BA7}"/>
              </a:ext>
            </a:extLst>
          </p:cNvPr>
          <p:cNvSpPr/>
          <p:nvPr/>
        </p:nvSpPr>
        <p:spPr>
          <a:xfrm>
            <a:off x="4332151" y="4593107"/>
            <a:ext cx="996696" cy="996696"/>
          </a:xfrm>
          <a:prstGeom prst="ellipse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70000">
                <a:srgbClr val="FF0000"/>
              </a:gs>
              <a:gs pos="100000">
                <a:srgbClr val="C00000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p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4AE5555-D80C-4206-A96A-36BF3439BE9B}"/>
              </a:ext>
            </a:extLst>
          </p:cNvPr>
          <p:cNvSpPr/>
          <p:nvPr/>
        </p:nvSpPr>
        <p:spPr>
          <a:xfrm>
            <a:off x="4908223" y="4138955"/>
            <a:ext cx="996696" cy="996696"/>
          </a:xfrm>
          <a:prstGeom prst="ellipse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BEE6C7E-056A-4DB8-BA30-01BA49ABCFA3}"/>
              </a:ext>
            </a:extLst>
          </p:cNvPr>
          <p:cNvSpPr/>
          <p:nvPr/>
        </p:nvSpPr>
        <p:spPr>
          <a:xfrm>
            <a:off x="5060623" y="4894859"/>
            <a:ext cx="996696" cy="996696"/>
          </a:xfrm>
          <a:prstGeom prst="ellipse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n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DBC2D0F-33FC-4A54-8693-5BD9D2DD45F4}"/>
              </a:ext>
            </a:extLst>
          </p:cNvPr>
          <p:cNvSpPr/>
          <p:nvPr/>
        </p:nvSpPr>
        <p:spPr>
          <a:xfrm>
            <a:off x="5583355" y="4440707"/>
            <a:ext cx="996696" cy="996696"/>
          </a:xfrm>
          <a:prstGeom prst="ellipse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70000">
                <a:srgbClr val="FF0000"/>
              </a:gs>
              <a:gs pos="100000">
                <a:srgbClr val="C00000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p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C25FDA1-C5C2-43F0-B394-43F64337C0B8}"/>
              </a:ext>
            </a:extLst>
          </p:cNvPr>
          <p:cNvSpPr/>
          <p:nvPr/>
        </p:nvSpPr>
        <p:spPr>
          <a:xfrm>
            <a:off x="7047563" y="5761101"/>
            <a:ext cx="996696" cy="996696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e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C9BE5D0-7537-48CD-869E-72E7C9B22AAE}"/>
              </a:ext>
            </a:extLst>
          </p:cNvPr>
          <p:cNvSpPr/>
          <p:nvPr/>
        </p:nvSpPr>
        <p:spPr>
          <a:xfrm>
            <a:off x="7047563" y="2955356"/>
            <a:ext cx="996696" cy="996696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19C48E8-250E-4807-A31B-17646C605905}"/>
              </a:ext>
            </a:extLst>
          </p:cNvPr>
          <p:cNvSpPr/>
          <p:nvPr/>
        </p:nvSpPr>
        <p:spPr>
          <a:xfrm>
            <a:off x="5558971" y="3843220"/>
            <a:ext cx="996696" cy="996696"/>
          </a:xfrm>
          <a:prstGeom prst="ellipse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n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80B4714-F2AB-4504-8CF3-90D14DBDCCC2}"/>
              </a:ext>
            </a:extLst>
          </p:cNvPr>
          <p:cNvSpPr/>
          <p:nvPr/>
        </p:nvSpPr>
        <p:spPr>
          <a:xfrm>
            <a:off x="4908223" y="3402552"/>
            <a:ext cx="996696" cy="996696"/>
          </a:xfrm>
          <a:prstGeom prst="ellipse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70000">
                <a:srgbClr val="FF0000"/>
              </a:gs>
              <a:gs pos="100000">
                <a:srgbClr val="C00000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6F35427-4F96-497F-9D84-69AA256A6369}"/>
              </a:ext>
            </a:extLst>
          </p:cNvPr>
          <p:cNvSpPr txBox="1"/>
          <p:nvPr/>
        </p:nvSpPr>
        <p:spPr>
          <a:xfrm>
            <a:off x="2427143" y="4462552"/>
            <a:ext cx="4523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Li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2ED6C79-36C7-4C31-963F-88E7BF90B6E8}"/>
              </a:ext>
            </a:extLst>
          </p:cNvPr>
          <p:cNvSpPr txBox="1"/>
          <p:nvPr/>
        </p:nvSpPr>
        <p:spPr>
          <a:xfrm>
            <a:off x="2243371" y="420068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80352D2-BA6B-420D-AAB3-0AFB00F52DD0}"/>
              </a:ext>
            </a:extLst>
          </p:cNvPr>
          <p:cNvSpPr txBox="1"/>
          <p:nvPr/>
        </p:nvSpPr>
        <p:spPr>
          <a:xfrm>
            <a:off x="2243371" y="468788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A1D7D3A-FEAC-458D-A805-EA23707DDB27}"/>
              </a:ext>
            </a:extLst>
          </p:cNvPr>
          <p:cNvSpPr/>
          <p:nvPr/>
        </p:nvSpPr>
        <p:spPr>
          <a:xfrm>
            <a:off x="4215298" y="3843220"/>
            <a:ext cx="996696" cy="996696"/>
          </a:xfrm>
          <a:prstGeom prst="ellipse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7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546A1BB-60B1-4622-895C-1E7DDB450DE4}"/>
              </a:ext>
            </a:extLst>
          </p:cNvPr>
          <p:cNvSpPr txBox="1"/>
          <p:nvPr/>
        </p:nvSpPr>
        <p:spPr>
          <a:xfrm>
            <a:off x="2257019" y="419463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3CBE4B8-C522-41E9-945B-A1F90B719BDC}"/>
              </a:ext>
            </a:extLst>
          </p:cNvPr>
          <p:cNvSpPr txBox="1"/>
          <p:nvPr/>
        </p:nvSpPr>
        <p:spPr>
          <a:xfrm>
            <a:off x="1918538" y="5171451"/>
            <a:ext cx="1435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Isotope</a:t>
            </a:r>
          </a:p>
        </p:txBody>
      </p:sp>
    </p:spTree>
    <p:extLst>
      <p:ext uri="{BB962C8B-B14F-4D97-AF65-F5344CB8AC3E}">
        <p14:creationId xmlns:p14="http://schemas.microsoft.com/office/powerpoint/2010/main" val="303998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 animBg="1"/>
      <p:bldP spid="39" grpId="0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893592-2F24-4110-B6FE-42AA5A4AFC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740D73-6B70-4D0C-80BA-C85FDE8A9C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7690FB-D61F-446D-954E-A2BB53D8D26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518</TotalTime>
  <Words>1280</Words>
  <Application>Microsoft Office PowerPoint</Application>
  <PresentationFormat>Widescreen</PresentationFormat>
  <Paragraphs>454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Comic Sans MS</vt:lpstr>
      <vt:lpstr>Office Theme</vt:lpstr>
      <vt:lpstr>Changes in the Nucleus</vt:lpstr>
      <vt:lpstr>PowerPoint Presentation</vt:lpstr>
      <vt:lpstr>Nuclear Notation</vt:lpstr>
      <vt:lpstr>Nuclear Notation</vt:lpstr>
      <vt:lpstr>Nuclear Notation</vt:lpstr>
      <vt:lpstr>Ions, Elements and Isotopes </vt:lpstr>
      <vt:lpstr>Ions</vt:lpstr>
      <vt:lpstr>Elements</vt:lpstr>
      <vt:lpstr>Isotopes</vt:lpstr>
      <vt:lpstr>Ions, Elements and Isotopes </vt:lpstr>
      <vt:lpstr>Radioactive Emission</vt:lpstr>
      <vt:lpstr>Radioactive Decay - Alpha</vt:lpstr>
      <vt:lpstr>Radioactive Decay - Alpha</vt:lpstr>
      <vt:lpstr>Radioactive Decay - Beta</vt:lpstr>
      <vt:lpstr>Radioactive Decay - Beta</vt:lpstr>
      <vt:lpstr>Radioactive Decay - Gamma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80/20 – THINK! What do you NEED to cover with your set</dc:title>
  <dc:creator>Matt Holden</dc:creator>
  <cp:lastModifiedBy>Helen</cp:lastModifiedBy>
  <cp:revision>50</cp:revision>
  <dcterms:created xsi:type="dcterms:W3CDTF">2020-04-07T11:39:08Z</dcterms:created>
  <dcterms:modified xsi:type="dcterms:W3CDTF">2020-09-24T18:53:42Z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