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22"/>
  </p:handoutMasterIdLst>
  <p:sldIdLst>
    <p:sldId id="275" r:id="rId2"/>
    <p:sldId id="276" r:id="rId3"/>
    <p:sldId id="277" r:id="rId4"/>
    <p:sldId id="278" r:id="rId5"/>
    <p:sldId id="283" r:id="rId6"/>
    <p:sldId id="284" r:id="rId7"/>
    <p:sldId id="272" r:id="rId8"/>
    <p:sldId id="280" r:id="rId9"/>
    <p:sldId id="285" r:id="rId10"/>
    <p:sldId id="261" r:id="rId11"/>
    <p:sldId id="262" r:id="rId12"/>
    <p:sldId id="282" r:id="rId13"/>
    <p:sldId id="263" r:id="rId14"/>
    <p:sldId id="267" r:id="rId15"/>
    <p:sldId id="287" r:id="rId16"/>
    <p:sldId id="288" r:id="rId17"/>
    <p:sldId id="281" r:id="rId18"/>
    <p:sldId id="268" r:id="rId19"/>
    <p:sldId id="286" r:id="rId20"/>
    <p:sldId id="290" r:id="rId2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Chubb" initials="SC" lastIdx="0" clrIdx="0">
    <p:extLst>
      <p:ext uri="{19B8F6BF-5375-455C-9EA6-DF929625EA0E}">
        <p15:presenceInfo xmlns:p15="http://schemas.microsoft.com/office/powerpoint/2012/main" userId="b06092d45dd53d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C11E4-F854-47D6-B946-777231931C37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8B76-61B5-4E60-814A-D2995AD88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95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5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5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4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3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9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2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8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3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3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5175" r="82797">
                        <a14:foregroundMark x1="80839" y1="5500" x2="80839" y2="5500"/>
                      </a14:backgroundRemoval>
                    </a14:imgEffect>
                  </a14:imgLayer>
                </a14:imgProps>
              </a:ext>
            </a:extLst>
          </a:blip>
          <a:srcRect l="63035" t="-74" r="14715"/>
          <a:stretch/>
        </p:blipFill>
        <p:spPr>
          <a:xfrm>
            <a:off x="4983592" y="1408583"/>
            <a:ext cx="2020376" cy="5083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6957" y="327145"/>
            <a:ext cx="3377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DO NOW ACTIVITY 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156766" y="788996"/>
            <a:ext cx="139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Buzz and Go</a:t>
            </a:r>
            <a:endParaRPr lang="en-US" i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599325" y="5907839"/>
            <a:ext cx="885116" cy="577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560275" y="2751860"/>
            <a:ext cx="140464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616466" y="5019525"/>
            <a:ext cx="1172209" cy="400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90492" y="2269215"/>
            <a:ext cx="713474" cy="117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90325" y="1116137"/>
            <a:ext cx="265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Grade 3+4</a:t>
            </a:r>
            <a:r>
              <a:rPr lang="en-US" dirty="0" smtClean="0"/>
              <a:t> = state</a:t>
            </a:r>
          </a:p>
          <a:p>
            <a:r>
              <a:rPr lang="en-US" b="1" dirty="0" smtClean="0"/>
              <a:t>Grade 5 </a:t>
            </a:r>
            <a:r>
              <a:rPr lang="en-US" dirty="0" smtClean="0"/>
              <a:t>= describe</a:t>
            </a:r>
          </a:p>
          <a:p>
            <a:r>
              <a:rPr lang="en-US" b="1" dirty="0" smtClean="0"/>
              <a:t>Grade 6 + </a:t>
            </a:r>
            <a:r>
              <a:rPr lang="en-US" dirty="0" smtClean="0"/>
              <a:t>= explain why it is happening/ needed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962084" y="365632"/>
            <a:ext cx="9755524" cy="62734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3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109"/>
            <a:ext cx="10972800" cy="980420"/>
          </a:xfrm>
        </p:spPr>
        <p:txBody>
          <a:bodyPr>
            <a:noAutofit/>
          </a:bodyPr>
          <a:lstStyle/>
          <a:p>
            <a:r>
              <a:rPr lang="en-GB" sz="7200" b="1" dirty="0" smtClean="0"/>
              <a:t>TASK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659" y="1450789"/>
            <a:ext cx="10972800" cy="4525963"/>
          </a:xfrm>
        </p:spPr>
        <p:txBody>
          <a:bodyPr/>
          <a:lstStyle/>
          <a:p>
            <a:r>
              <a:rPr lang="en-GB" dirty="0" smtClean="0"/>
              <a:t>Complete the table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332154"/>
              </p:ext>
            </p:extLst>
          </p:nvPr>
        </p:nvGraphicFramePr>
        <p:xfrm>
          <a:off x="594659" y="2122297"/>
          <a:ext cx="10820400" cy="2683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933">
                <a:tc>
                  <a:txBody>
                    <a:bodyPr/>
                    <a:lstStyle/>
                    <a:p>
                      <a:r>
                        <a:rPr lang="en-GB" dirty="0" smtClean="0"/>
                        <a:t>Tendon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Ligament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Connective Tissue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Connective Tissue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Connects</a:t>
                      </a:r>
                      <a:r>
                        <a:rPr lang="en-GB" baseline="0" dirty="0" smtClean="0"/>
                        <a:t> __________ to bone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Connects ____________ to bone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08">
                <a:tc>
                  <a:txBody>
                    <a:bodyPr/>
                    <a:lstStyle/>
                    <a:p>
                      <a:r>
                        <a:rPr lang="en-GB" dirty="0" smtClean="0"/>
                        <a:t>Strong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__________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__________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Flexible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Aides ___________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Keeps</a:t>
                      </a:r>
                      <a:r>
                        <a:rPr lang="en-GB" baseline="0" dirty="0" smtClean="0"/>
                        <a:t> Joint__________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28090" y="5486400"/>
            <a:ext cx="202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Movement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84101" y="5855732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Stable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443989" y="5666349"/>
            <a:ext cx="10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Flexible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821251" y="5666349"/>
            <a:ext cx="108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Bones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812147" y="5672728"/>
            <a:ext cx="146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Muscle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84868" y="6225064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9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000000"/>
                </a:solidFill>
              </a:rPr>
              <a:t>Check your table</a:t>
            </a:r>
            <a:endParaRPr lang="en-GB" b="1" u="sng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455310"/>
              </p:ext>
            </p:extLst>
          </p:nvPr>
        </p:nvGraphicFramePr>
        <p:xfrm>
          <a:off x="609600" y="1600200"/>
          <a:ext cx="10972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Tendon</a:t>
                      </a:r>
                      <a:endParaRPr lang="en-GB" dirty="0"/>
                    </a:p>
                  </a:txBody>
                  <a:tcPr marL="92728" marR="92728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Ligament</a:t>
                      </a:r>
                      <a:endParaRPr lang="en-GB" dirty="0"/>
                    </a:p>
                  </a:txBody>
                  <a:tcPr marL="92728" marR="92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Connective tissue</a:t>
                      </a:r>
                    </a:p>
                  </a:txBody>
                  <a:tcPr marL="92728" marR="92728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Connective tissue</a:t>
                      </a:r>
                    </a:p>
                  </a:txBody>
                  <a:tcPr marL="92728" marR="92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Connects </a:t>
                      </a:r>
                      <a:r>
                        <a:rPr lang="en-GB" b="1" i="1" dirty="0" smtClean="0"/>
                        <a:t>MUSCLE</a:t>
                      </a:r>
                      <a:r>
                        <a:rPr lang="en-GB" dirty="0" smtClean="0"/>
                        <a:t> to bone</a:t>
                      </a:r>
                      <a:endParaRPr lang="en-GB" dirty="0"/>
                    </a:p>
                  </a:txBody>
                  <a:tcPr marL="92728" marR="92728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Connects </a:t>
                      </a:r>
                      <a:r>
                        <a:rPr lang="en-GB" b="1" i="1" dirty="0" smtClean="0"/>
                        <a:t>BONE</a:t>
                      </a:r>
                      <a:r>
                        <a:rPr lang="en-GB" dirty="0" smtClean="0"/>
                        <a:t> to bone</a:t>
                      </a:r>
                      <a:endParaRPr lang="en-GB" dirty="0"/>
                    </a:p>
                  </a:txBody>
                  <a:tcPr marL="92728" marR="92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Strong</a:t>
                      </a:r>
                      <a:endParaRPr lang="en-GB" dirty="0"/>
                    </a:p>
                  </a:txBody>
                  <a:tcPr marL="92728" marR="92728"/>
                </a:tc>
                <a:tc>
                  <a:txBody>
                    <a:bodyPr/>
                    <a:lstStyle/>
                    <a:p>
                      <a:r>
                        <a:rPr lang="en-GB" b="1" i="1" dirty="0" smtClean="0"/>
                        <a:t>STRONG</a:t>
                      </a:r>
                      <a:endParaRPr lang="en-GB" b="1" i="1" dirty="0"/>
                    </a:p>
                  </a:txBody>
                  <a:tcPr marL="92728" marR="92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i="1" dirty="0" smtClean="0"/>
                        <a:t>FLEXIBLE</a:t>
                      </a:r>
                      <a:endParaRPr lang="en-GB" b="1" i="1" dirty="0"/>
                    </a:p>
                  </a:txBody>
                  <a:tcPr marL="92728" marR="92728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Flexible</a:t>
                      </a:r>
                      <a:endParaRPr lang="en-GB" dirty="0"/>
                    </a:p>
                  </a:txBody>
                  <a:tcPr marL="92728" marR="92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Aides </a:t>
                      </a:r>
                      <a:r>
                        <a:rPr lang="en-GB" b="1" i="1" dirty="0" smtClean="0"/>
                        <a:t>MOVEMENT</a:t>
                      </a:r>
                      <a:endParaRPr lang="en-GB" b="1" i="1" dirty="0"/>
                    </a:p>
                  </a:txBody>
                  <a:tcPr marL="92728" marR="92728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Keeps</a:t>
                      </a:r>
                      <a:r>
                        <a:rPr lang="en-GB" baseline="0" dirty="0" smtClean="0"/>
                        <a:t> joint </a:t>
                      </a:r>
                      <a:r>
                        <a:rPr lang="en-GB" b="1" i="1" baseline="0" dirty="0" smtClean="0"/>
                        <a:t>STABLE</a:t>
                      </a:r>
                      <a:endParaRPr lang="en-GB" b="1" i="1" dirty="0"/>
                    </a:p>
                  </a:txBody>
                  <a:tcPr marL="92728" marR="927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30587" y="4870824"/>
            <a:ext cx="269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Green pen = </a:t>
            </a:r>
            <a:r>
              <a:rPr lang="en-US" sz="2000" dirty="0" smtClean="0">
                <a:solidFill>
                  <a:srgbClr val="008000"/>
                </a:solidFill>
              </a:rPr>
              <a:t>corrections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GB" dirty="0" smtClean="0"/>
              <a:t>Tendon or Ligament?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35" t="14288" r="42683" b="22987"/>
          <a:stretch/>
        </p:blipFill>
        <p:spPr>
          <a:xfrm>
            <a:off x="343142" y="1145989"/>
            <a:ext cx="2220965" cy="203648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32591" b="32591"/>
          <a:stretch>
            <a:fillRect/>
          </a:stretch>
        </p:blipFill>
        <p:spPr>
          <a:xfrm>
            <a:off x="3316653" y="1180353"/>
            <a:ext cx="4709748" cy="194263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26009" t="19090" r="42683" b="28426"/>
          <a:stretch/>
        </p:blipFill>
        <p:spPr>
          <a:xfrm>
            <a:off x="9014790" y="943015"/>
            <a:ext cx="2086504" cy="206438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/>
          <a:srcRect l="33926" t="18450" r="43043" b="27146"/>
          <a:stretch/>
        </p:blipFill>
        <p:spPr>
          <a:xfrm>
            <a:off x="344235" y="3869765"/>
            <a:ext cx="2805343" cy="221474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57412" y="4318000"/>
            <a:ext cx="540323" cy="3943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706" y="3930276"/>
            <a:ext cx="3289300" cy="2463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42754" y="4246282"/>
            <a:ext cx="669364" cy="863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07529" y="3944471"/>
            <a:ext cx="1255059" cy="418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1100" y="3606800"/>
            <a:ext cx="2705100" cy="29972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0010588" y="4900706"/>
            <a:ext cx="750048" cy="8546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GB" dirty="0" smtClean="0"/>
              <a:t>Tendon or Ligament?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35" t="14288" r="42683" b="22987"/>
          <a:stretch/>
        </p:blipFill>
        <p:spPr>
          <a:xfrm>
            <a:off x="343142" y="1145989"/>
            <a:ext cx="2220965" cy="203648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32591" b="32591"/>
          <a:stretch>
            <a:fillRect/>
          </a:stretch>
        </p:blipFill>
        <p:spPr>
          <a:xfrm>
            <a:off x="3316653" y="1180353"/>
            <a:ext cx="4709748" cy="194263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26009" t="19090" r="42683" b="28426"/>
          <a:stretch/>
        </p:blipFill>
        <p:spPr>
          <a:xfrm>
            <a:off x="9014790" y="943015"/>
            <a:ext cx="2086504" cy="206438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/>
          <a:srcRect l="33926" t="18450" r="43043" b="27146"/>
          <a:stretch/>
        </p:blipFill>
        <p:spPr>
          <a:xfrm>
            <a:off x="344235" y="3869765"/>
            <a:ext cx="2805343" cy="221474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57412" y="4318000"/>
            <a:ext cx="540323" cy="3943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706" y="3930276"/>
            <a:ext cx="3289300" cy="2463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42754" y="4246282"/>
            <a:ext cx="669364" cy="863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48467" y="3981073"/>
            <a:ext cx="1255059" cy="418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1100" y="3606800"/>
            <a:ext cx="2705100" cy="29972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0010588" y="4900706"/>
            <a:ext cx="750048" cy="8546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9850" y="6386320"/>
            <a:ext cx="676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TIP = </a:t>
            </a:r>
            <a:r>
              <a:rPr lang="en-GB" dirty="0" smtClean="0"/>
              <a:t>IF YOU CAN SEE SOME MUSCLE ATTATCHED TO IT = TENDON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14080" y="3156785"/>
            <a:ext cx="88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Tendon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714106" y="3007400"/>
            <a:ext cx="88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Tendon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97116" y="4546624"/>
            <a:ext cx="88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Tendon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27091" y="3935647"/>
            <a:ext cx="106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Ligament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09546" y="3148461"/>
            <a:ext cx="106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Ligament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339" y="4011527"/>
            <a:ext cx="106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Ligament</a:t>
            </a:r>
          </a:p>
        </p:txBody>
      </p:sp>
    </p:spTree>
    <p:extLst>
      <p:ext uri="{BB962C8B-B14F-4D97-AF65-F5344CB8AC3E}">
        <p14:creationId xmlns:p14="http://schemas.microsoft.com/office/powerpoint/2010/main" val="14999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785" t="35284" r="35257" b="21867"/>
          <a:stretch/>
        </p:blipFill>
        <p:spPr>
          <a:xfrm>
            <a:off x="609600" y="2217493"/>
            <a:ext cx="3356472" cy="3172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136" t="36470" r="36616" b="30105"/>
          <a:stretch/>
        </p:blipFill>
        <p:spPr>
          <a:xfrm>
            <a:off x="7744859" y="2158886"/>
            <a:ext cx="3507834" cy="3231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125"/>
            <a:ext cx="10972800" cy="905715"/>
          </a:xfrm>
        </p:spPr>
        <p:txBody>
          <a:bodyPr/>
          <a:lstStyle/>
          <a:p>
            <a:r>
              <a:rPr lang="en-GB" b="1" u="sng" dirty="0" smtClean="0"/>
              <a:t>TASK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93" y="1105347"/>
            <a:ext cx="11380876" cy="539671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Using the diagrams describe a bicep curl. Use the ALL the keywords below (</a:t>
            </a:r>
            <a:r>
              <a:rPr lang="en-GB" u="sng" dirty="0" smtClean="0"/>
              <a:t>underline</a:t>
            </a:r>
            <a:r>
              <a:rPr lang="en-GB" dirty="0" smtClean="0"/>
              <a:t> them in your sentence when you have used them), think about the role of the muscle, tendons, cartilage and ligaments.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u="sng" dirty="0" smtClean="0"/>
              <a:t>Keywords (*these are not in the order you need to write them in)</a:t>
            </a:r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endon, contracts, relaxed, flexion, extension, pulls, stable, bicep, </a:t>
            </a:r>
            <a:r>
              <a:rPr lang="en-GB" dirty="0" err="1"/>
              <a:t>T</a:t>
            </a:r>
            <a:r>
              <a:rPr lang="en-GB" dirty="0" err="1" smtClean="0"/>
              <a:t>ricep</a:t>
            </a:r>
            <a:r>
              <a:rPr lang="en-GB" dirty="0" smtClean="0"/>
              <a:t>, forearm (radius and ulna) ligament, cartilage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9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07" t="4203" r="9866" b="6227"/>
          <a:stretch/>
        </p:blipFill>
        <p:spPr>
          <a:xfrm>
            <a:off x="484743" y="627961"/>
            <a:ext cx="6166211" cy="40982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921128" y="1421176"/>
            <a:ext cx="4054207" cy="41864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9948232" y="1421176"/>
            <a:ext cx="0" cy="418641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5" idx="3"/>
          </p:cNvCxnSpPr>
          <p:nvPr/>
        </p:nvCxnSpPr>
        <p:spPr>
          <a:xfrm>
            <a:off x="7921128" y="3514381"/>
            <a:ext cx="405420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21424" y="847635"/>
            <a:ext cx="3733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Question</a:t>
            </a:r>
            <a:r>
              <a:rPr lang="en-GB" sz="2800" b="1" dirty="0" smtClean="0"/>
              <a:t>: How are the ligaments and tendons helping us kick this ball?</a:t>
            </a:r>
            <a:endParaRPr lang="en-GB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9902" t="30544" r="6072" b="27454"/>
          <a:stretch/>
        </p:blipFill>
        <p:spPr>
          <a:xfrm rot="1460000">
            <a:off x="7513502" y="4000005"/>
            <a:ext cx="3547432" cy="2115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24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9185"/>
            <a:ext cx="10972800" cy="1143000"/>
          </a:xfrm>
        </p:spPr>
        <p:txBody>
          <a:bodyPr>
            <a:noAutofit/>
          </a:bodyPr>
          <a:lstStyle/>
          <a:p>
            <a:r>
              <a:rPr lang="en-GB" sz="1600" dirty="0"/>
              <a:t>How are the ligaments and tendons helping us kick this ball?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79636"/>
            <a:ext cx="12192000" cy="62783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875663" y="542315"/>
            <a:ext cx="881" cy="63156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1"/>
            <a:endCxn id="4" idx="3"/>
          </p:cNvCxnSpPr>
          <p:nvPr/>
        </p:nvCxnSpPr>
        <p:spPr>
          <a:xfrm>
            <a:off x="0" y="3718818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35468"/>
            <a:ext cx="278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Name: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868319" y="528224"/>
            <a:ext cx="186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Name: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-68624" y="3687718"/>
            <a:ext cx="167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Name: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741175" y="3687718"/>
            <a:ext cx="90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Name: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b="48897"/>
          <a:stretch/>
        </p:blipFill>
        <p:spPr>
          <a:xfrm rot="20025176">
            <a:off x="4820904" y="3046205"/>
            <a:ext cx="2094830" cy="1741695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907" t="4203" r="9866" b="85604"/>
          <a:stretch/>
        </p:blipFill>
        <p:spPr>
          <a:xfrm>
            <a:off x="3936800" y="0"/>
            <a:ext cx="3877726" cy="2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134" y="208523"/>
            <a:ext cx="8610600" cy="1293028"/>
          </a:xfrm>
        </p:spPr>
        <p:txBody>
          <a:bodyPr/>
          <a:lstStyle/>
          <a:p>
            <a:r>
              <a:rPr lang="en-GB" b="1" u="sng" dirty="0" smtClean="0"/>
              <a:t>Tendons, Ligaments and Cartilage </a:t>
            </a:r>
            <a:endParaRPr lang="en-GB" b="1" u="sn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6523" y="1198217"/>
            <a:ext cx="10820400" cy="441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u="sng" dirty="0" smtClean="0"/>
              <a:t>Progress indicators</a:t>
            </a:r>
            <a:endParaRPr lang="en-GB" sz="2000" dirty="0"/>
          </a:p>
          <a:p>
            <a:pPr marL="0" indent="0">
              <a:buNone/>
            </a:pPr>
            <a:endParaRPr lang="en-GB" sz="2400" b="1" u="sng" dirty="0"/>
          </a:p>
          <a:p>
            <a:pPr marL="0" indent="0">
              <a:buNone/>
            </a:pP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33522"/>
              </p:ext>
            </p:extLst>
          </p:nvPr>
        </p:nvGraphicFramePr>
        <p:xfrm>
          <a:off x="643353" y="1569085"/>
          <a:ext cx="10917641" cy="398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357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u="sng" dirty="0" smtClean="0"/>
                        <a:t>Good progress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u="sng" dirty="0" smtClean="0"/>
                        <a:t>Outstanding progress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5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3+4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Be able to </a:t>
                      </a:r>
                      <a:r>
                        <a:rPr lang="en-GB" sz="2800" b="1" u="sng" dirty="0" smtClean="0"/>
                        <a:t>state</a:t>
                      </a:r>
                      <a:r>
                        <a:rPr lang="en-GB" sz="2800" dirty="0" smtClean="0"/>
                        <a:t> the functions of the tissues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Be able to </a:t>
                      </a:r>
                      <a:r>
                        <a:rPr lang="en-US" sz="2800" b="1" u="sng" dirty="0" smtClean="0"/>
                        <a:t>explain</a:t>
                      </a:r>
                      <a:r>
                        <a:rPr lang="en-US" sz="2800" dirty="0" smtClean="0"/>
                        <a:t> the functions of the tissues </a:t>
                      </a:r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5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5+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 able to explain</a:t>
                      </a:r>
                      <a:r>
                        <a:rPr lang="en-US" sz="2800" baseline="0" dirty="0" smtClean="0"/>
                        <a:t> and then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b="1" u="sng" dirty="0" smtClean="0"/>
                        <a:t>describe</a:t>
                      </a:r>
                      <a:r>
                        <a:rPr lang="en-US" sz="2800" b="1" u="sng" baseline="0" dirty="0" smtClean="0"/>
                        <a:t> </a:t>
                      </a:r>
                      <a:r>
                        <a:rPr lang="en-US" sz="2800" b="0" u="none" baseline="0" dirty="0" smtClean="0"/>
                        <a:t>the importance of </a:t>
                      </a:r>
                      <a:r>
                        <a:rPr lang="en-US" sz="2800" dirty="0" smtClean="0"/>
                        <a:t>the tissues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u="sng" dirty="0" smtClean="0"/>
                        <a:t>Link</a:t>
                      </a:r>
                      <a:r>
                        <a:rPr lang="en-GB" sz="2800" dirty="0" smtClean="0"/>
                        <a:t> the functions of the tissues to sporting actions using key words from previous lessons (bones, joints, movements)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29022" y="312752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22078" y="490742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705" y="5731438"/>
            <a:ext cx="1127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In your books write:</a:t>
            </a:r>
            <a:endParaRPr lang="en-GB" sz="2400" i="1" dirty="0"/>
          </a:p>
          <a:p>
            <a:r>
              <a:rPr lang="en-GB" sz="2400" dirty="0" smtClean="0">
                <a:solidFill>
                  <a:srgbClr val="00B050"/>
                </a:solidFill>
              </a:rPr>
              <a:t>I THINK I HAVE MADE ________  PROGRESS </a:t>
            </a:r>
            <a:r>
              <a:rPr lang="en-GB" sz="2400" dirty="0">
                <a:solidFill>
                  <a:srgbClr val="00B050"/>
                </a:solidFill>
              </a:rPr>
              <a:t>(grade ____)</a:t>
            </a:r>
            <a:r>
              <a:rPr lang="en-GB" sz="2400" dirty="0" smtClean="0">
                <a:solidFill>
                  <a:srgbClr val="00B050"/>
                </a:solidFill>
              </a:rPr>
              <a:t> BECAUSE__________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439" y="-51833"/>
            <a:ext cx="1197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rgbClr val="00B050"/>
                </a:solidFill>
              </a:rPr>
              <a:t>Progress indicator review …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70" y="2256598"/>
            <a:ext cx="7297057" cy="4024125"/>
          </a:xfrm>
        </p:spPr>
        <p:txBody>
          <a:bodyPr>
            <a:normAutofit/>
          </a:bodyPr>
          <a:lstStyle/>
          <a:p>
            <a:r>
              <a:rPr lang="en-GB" sz="4400" dirty="0" smtClean="0"/>
              <a:t>Complete the tendons and ligament worksheet 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444" t="17556" r="34444" b="12963"/>
          <a:stretch/>
        </p:blipFill>
        <p:spPr>
          <a:xfrm>
            <a:off x="4913523" y="1933322"/>
            <a:ext cx="6718485" cy="45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78" t="43323" r="56201" b="28088"/>
          <a:stretch/>
        </p:blipFill>
        <p:spPr>
          <a:xfrm>
            <a:off x="77118" y="3646579"/>
            <a:ext cx="1994053" cy="1806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1901" t="41901" r="9401" b="28017"/>
          <a:stretch/>
        </p:blipFill>
        <p:spPr>
          <a:xfrm>
            <a:off x="3073706" y="319486"/>
            <a:ext cx="1994053" cy="2005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67" y="319486"/>
            <a:ext cx="1993565" cy="2005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487" y="319486"/>
            <a:ext cx="1993565" cy="2005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013" y="319486"/>
            <a:ext cx="1993565" cy="2005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435" y="462017"/>
            <a:ext cx="1993565" cy="2005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732" y="3757554"/>
            <a:ext cx="1993565" cy="1810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496" y="3757553"/>
            <a:ext cx="1993565" cy="18106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354" y="3757553"/>
            <a:ext cx="1993565" cy="18106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436" y="3681236"/>
            <a:ext cx="1993565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2" y="2463203"/>
            <a:ext cx="2493817" cy="3567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6957" y="327145"/>
            <a:ext cx="3377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DO NOW ACTIVITY 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156766" y="788996"/>
            <a:ext cx="139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Buzz and Go</a:t>
            </a:r>
            <a:endParaRPr lang="en-US" i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38091" y="4849431"/>
            <a:ext cx="1192983" cy="1154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578950" y="3232954"/>
            <a:ext cx="2039617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327444" y="5657669"/>
            <a:ext cx="1330739" cy="35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63384" y="1828159"/>
            <a:ext cx="694232" cy="1076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90325" y="1116137"/>
            <a:ext cx="265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Grade 3+4</a:t>
            </a:r>
            <a:r>
              <a:rPr lang="en-US" dirty="0" smtClean="0"/>
              <a:t> = state</a:t>
            </a:r>
          </a:p>
          <a:p>
            <a:r>
              <a:rPr lang="en-US" b="1" dirty="0" smtClean="0"/>
              <a:t>Grade 5 </a:t>
            </a:r>
            <a:r>
              <a:rPr lang="en-US" dirty="0" smtClean="0"/>
              <a:t>= describe</a:t>
            </a:r>
          </a:p>
          <a:p>
            <a:r>
              <a:rPr lang="en-US" b="1" dirty="0" smtClean="0"/>
              <a:t>Grade 6 + </a:t>
            </a:r>
            <a:r>
              <a:rPr lang="en-US" dirty="0" smtClean="0"/>
              <a:t>= explain why it is happening/ needed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962084" y="365632"/>
            <a:ext cx="9755524" cy="62734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6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129353"/>
              </p:ext>
            </p:extLst>
          </p:nvPr>
        </p:nvGraphicFramePr>
        <p:xfrm>
          <a:off x="0" y="0"/>
          <a:ext cx="6172200" cy="289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933">
                <a:tc>
                  <a:txBody>
                    <a:bodyPr/>
                    <a:lstStyle/>
                    <a:p>
                      <a:r>
                        <a:rPr lang="en-GB" dirty="0" smtClean="0"/>
                        <a:t>Tendon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Ligament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Connective Tissue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Connective Tissue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Connects</a:t>
                      </a:r>
                      <a:r>
                        <a:rPr lang="en-GB" baseline="0" dirty="0" smtClean="0"/>
                        <a:t> __________ to bone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Connects ____________ to bone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08">
                <a:tc>
                  <a:txBody>
                    <a:bodyPr/>
                    <a:lstStyle/>
                    <a:p>
                      <a:r>
                        <a:rPr lang="en-GB" dirty="0" smtClean="0"/>
                        <a:t>Strong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__________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__________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Flexible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Aides ___________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Keeps</a:t>
                      </a:r>
                      <a:r>
                        <a:rPr lang="en-GB" baseline="0" dirty="0" smtClean="0"/>
                        <a:t> Joint__________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52242" y="2833573"/>
            <a:ext cx="202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Movement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7743" y="2825632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Stable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98597" y="2841073"/>
            <a:ext cx="10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Flexible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079661" y="2841073"/>
            <a:ext cx="108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Bones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208205" y="2841073"/>
            <a:ext cx="146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Muscle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198342" y="2833573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Strong</a:t>
            </a:r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09055"/>
              </p:ext>
            </p:extLst>
          </p:nvPr>
        </p:nvGraphicFramePr>
        <p:xfrm>
          <a:off x="0" y="3556354"/>
          <a:ext cx="6172200" cy="289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933">
                <a:tc>
                  <a:txBody>
                    <a:bodyPr/>
                    <a:lstStyle/>
                    <a:p>
                      <a:r>
                        <a:rPr lang="en-GB" dirty="0" smtClean="0"/>
                        <a:t>Tendon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Ligament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Connective Tissue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Connective Tissue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Connects</a:t>
                      </a:r>
                      <a:r>
                        <a:rPr lang="en-GB" baseline="0" dirty="0" smtClean="0"/>
                        <a:t> __________ to bone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Connects ____________ to bone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08">
                <a:tc>
                  <a:txBody>
                    <a:bodyPr/>
                    <a:lstStyle/>
                    <a:p>
                      <a:r>
                        <a:rPr lang="en-GB" dirty="0" smtClean="0"/>
                        <a:t>Strong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__________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__________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Flexible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Aides ___________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Keeps</a:t>
                      </a:r>
                      <a:r>
                        <a:rPr lang="en-GB" baseline="0" dirty="0" smtClean="0"/>
                        <a:t> Joint__________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52242" y="6389927"/>
            <a:ext cx="202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Movement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83915" y="6397427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Stable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898597" y="6397427"/>
            <a:ext cx="10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Flexible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079661" y="6397427"/>
            <a:ext cx="108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Bones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208205" y="6397427"/>
            <a:ext cx="146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Muscle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198342" y="6389927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Strong</a:t>
            </a:r>
            <a:endParaRPr lang="en-GB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4034"/>
              </p:ext>
            </p:extLst>
          </p:nvPr>
        </p:nvGraphicFramePr>
        <p:xfrm>
          <a:off x="6019800" y="0"/>
          <a:ext cx="6172200" cy="289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933">
                <a:tc>
                  <a:txBody>
                    <a:bodyPr/>
                    <a:lstStyle/>
                    <a:p>
                      <a:r>
                        <a:rPr lang="en-GB" dirty="0" smtClean="0"/>
                        <a:t>Tendon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Ligament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Connective Tissue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Connective Tissue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Connects</a:t>
                      </a:r>
                      <a:r>
                        <a:rPr lang="en-GB" baseline="0" dirty="0" smtClean="0"/>
                        <a:t> __________ to bone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Connects ____________ to bone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08">
                <a:tc>
                  <a:txBody>
                    <a:bodyPr/>
                    <a:lstStyle/>
                    <a:p>
                      <a:r>
                        <a:rPr lang="en-GB" dirty="0" smtClean="0"/>
                        <a:t>Strong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__________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__________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Flexible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Aides ___________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Keeps</a:t>
                      </a:r>
                      <a:r>
                        <a:rPr lang="en-GB" baseline="0" dirty="0" smtClean="0"/>
                        <a:t> Joint__________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872042" y="2833573"/>
            <a:ext cx="202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Movement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107543" y="2825632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Stable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918397" y="2841073"/>
            <a:ext cx="10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Flexible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8099461" y="2841073"/>
            <a:ext cx="108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Bones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228005" y="2841073"/>
            <a:ext cx="146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Muscle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1218142" y="2833573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Strong</a:t>
            </a:r>
            <a:endParaRPr lang="en-GB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85631"/>
              </p:ext>
            </p:extLst>
          </p:nvPr>
        </p:nvGraphicFramePr>
        <p:xfrm>
          <a:off x="6019800" y="3556354"/>
          <a:ext cx="6172200" cy="289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933">
                <a:tc>
                  <a:txBody>
                    <a:bodyPr/>
                    <a:lstStyle/>
                    <a:p>
                      <a:r>
                        <a:rPr lang="en-GB" dirty="0" smtClean="0"/>
                        <a:t>Tendon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Ligament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Connective Tissue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Connective Tissue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Connects</a:t>
                      </a:r>
                      <a:r>
                        <a:rPr lang="en-GB" baseline="0" dirty="0" smtClean="0"/>
                        <a:t> __________ to bone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Connects ____________ to bone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08">
                <a:tc>
                  <a:txBody>
                    <a:bodyPr/>
                    <a:lstStyle/>
                    <a:p>
                      <a:r>
                        <a:rPr lang="en-GB" dirty="0" smtClean="0"/>
                        <a:t>Strong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__________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__________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Flexible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755">
                <a:tc>
                  <a:txBody>
                    <a:bodyPr/>
                    <a:lstStyle/>
                    <a:p>
                      <a:r>
                        <a:rPr lang="en-GB" dirty="0" smtClean="0"/>
                        <a:t>Aides ___________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Keeps</a:t>
                      </a:r>
                      <a:r>
                        <a:rPr lang="en-GB" baseline="0" dirty="0" smtClean="0"/>
                        <a:t> Joint__________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9872042" y="6389927"/>
            <a:ext cx="202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Movement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403715" y="6397427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Stable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8918397" y="6397427"/>
            <a:ext cx="104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Flexible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8099461" y="6397427"/>
            <a:ext cx="108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Bones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228005" y="6397427"/>
            <a:ext cx="146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Muscle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1218142" y="6389927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632" y="2482448"/>
            <a:ext cx="4114960" cy="3086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6957" y="327145"/>
            <a:ext cx="3377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DO NOW ACTIVITY 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156766" y="788996"/>
            <a:ext cx="139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Buzz and Go</a:t>
            </a:r>
            <a:endParaRPr lang="en-US" i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25016" y="4753213"/>
            <a:ext cx="846634" cy="692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020942" y="3617830"/>
            <a:ext cx="2039617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752292" y="3367660"/>
            <a:ext cx="1521624" cy="12300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90325" y="1116137"/>
            <a:ext cx="265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Grade 3+4</a:t>
            </a:r>
            <a:r>
              <a:rPr lang="en-US" dirty="0" smtClean="0"/>
              <a:t> = state</a:t>
            </a:r>
          </a:p>
          <a:p>
            <a:r>
              <a:rPr lang="en-US" b="1" dirty="0" smtClean="0"/>
              <a:t>Grade 5 </a:t>
            </a:r>
            <a:r>
              <a:rPr lang="en-US" dirty="0" smtClean="0"/>
              <a:t>= describe</a:t>
            </a:r>
          </a:p>
          <a:p>
            <a:r>
              <a:rPr lang="en-US" b="1" dirty="0" smtClean="0"/>
              <a:t>Grade 6 + </a:t>
            </a:r>
            <a:r>
              <a:rPr lang="en-US" dirty="0" smtClean="0"/>
              <a:t>= explain why it is happening/ needed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962084" y="365632"/>
            <a:ext cx="9755524" cy="62734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184"/>
          <a:stretch/>
        </p:blipFill>
        <p:spPr>
          <a:xfrm>
            <a:off x="3752125" y="2366984"/>
            <a:ext cx="4740549" cy="3663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6957" y="327145"/>
            <a:ext cx="3377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DO NOW ACTIVITY 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156766" y="788996"/>
            <a:ext cx="139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Buzz and Go</a:t>
            </a:r>
            <a:endParaRPr lang="en-US" i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32600" y="4541532"/>
            <a:ext cx="1443125" cy="3463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270516" y="3155979"/>
            <a:ext cx="2443694" cy="1731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01867" y="2116815"/>
            <a:ext cx="1079066" cy="11145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90325" y="1116137"/>
            <a:ext cx="265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Grade 3+4</a:t>
            </a:r>
            <a:r>
              <a:rPr lang="en-US" dirty="0" smtClean="0"/>
              <a:t> = state</a:t>
            </a:r>
          </a:p>
          <a:p>
            <a:r>
              <a:rPr lang="en-US" b="1" dirty="0" smtClean="0"/>
              <a:t>Grade 5 </a:t>
            </a:r>
            <a:r>
              <a:rPr lang="en-US" dirty="0" smtClean="0"/>
              <a:t>= describe</a:t>
            </a:r>
          </a:p>
          <a:p>
            <a:r>
              <a:rPr lang="en-US" b="1" dirty="0" smtClean="0"/>
              <a:t>Grade 6 + </a:t>
            </a:r>
            <a:r>
              <a:rPr lang="en-US" dirty="0" smtClean="0"/>
              <a:t>= explain why it is happening/ needed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962084" y="365632"/>
            <a:ext cx="9755524" cy="6273470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906226" y="5792376"/>
            <a:ext cx="1887215" cy="176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6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7"/>
          <a:stretch>
            <a:fillRect/>
          </a:stretch>
        </p:blipFill>
        <p:spPr bwMode="auto">
          <a:xfrm>
            <a:off x="1296275" y="5117286"/>
            <a:ext cx="9969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r="9628"/>
          <a:stretch>
            <a:fillRect/>
          </a:stretch>
        </p:blipFill>
        <p:spPr bwMode="auto">
          <a:xfrm>
            <a:off x="4228609" y="789178"/>
            <a:ext cx="9366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61" y="2868224"/>
            <a:ext cx="1586429" cy="119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76" y="605437"/>
            <a:ext cx="8175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829" y="3724502"/>
            <a:ext cx="1484384" cy="139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7820" y="4781321"/>
            <a:ext cx="1310940" cy="1442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63630" t="24662" r="25131" b="56498"/>
          <a:stretch/>
        </p:blipFill>
        <p:spPr>
          <a:xfrm>
            <a:off x="10035669" y="605437"/>
            <a:ext cx="1456714" cy="1526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48693" t="48434" r="27018" b="23733"/>
          <a:stretch/>
        </p:blipFill>
        <p:spPr>
          <a:xfrm>
            <a:off x="4032174" y="4781321"/>
            <a:ext cx="2445744" cy="1751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38869" t="56973" r="52026" b="29247"/>
          <a:stretch/>
        </p:blipFill>
        <p:spPr>
          <a:xfrm>
            <a:off x="721940" y="789178"/>
            <a:ext cx="1574322" cy="1489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/>
          <a:srcRect l="17115" t="25542" r="41203" b="14338"/>
          <a:stretch/>
        </p:blipFill>
        <p:spPr>
          <a:xfrm>
            <a:off x="7740688" y="1772868"/>
            <a:ext cx="1652532" cy="2190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3225" y="2629146"/>
            <a:ext cx="1188823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7"/>
          <a:stretch>
            <a:fillRect/>
          </a:stretch>
        </p:blipFill>
        <p:spPr bwMode="auto">
          <a:xfrm>
            <a:off x="1982273" y="4858734"/>
            <a:ext cx="9969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r="9628"/>
          <a:stretch>
            <a:fillRect/>
          </a:stretch>
        </p:blipFill>
        <p:spPr bwMode="auto">
          <a:xfrm>
            <a:off x="4032174" y="520965"/>
            <a:ext cx="9366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61" y="2868224"/>
            <a:ext cx="1586429" cy="119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34" y="585592"/>
            <a:ext cx="8175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829" y="3724502"/>
            <a:ext cx="1484384" cy="139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7820" y="4781321"/>
            <a:ext cx="1310940" cy="1442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63630" t="24662" r="25131" b="56498"/>
          <a:stretch/>
        </p:blipFill>
        <p:spPr>
          <a:xfrm>
            <a:off x="10035669" y="605437"/>
            <a:ext cx="1456714" cy="1526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48693" t="48434" r="27018" b="23733"/>
          <a:stretch/>
        </p:blipFill>
        <p:spPr>
          <a:xfrm>
            <a:off x="4128042" y="4700832"/>
            <a:ext cx="2221092" cy="15907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38869" t="56973" r="52026" b="29247"/>
          <a:stretch/>
        </p:blipFill>
        <p:spPr>
          <a:xfrm>
            <a:off x="7711725" y="2235278"/>
            <a:ext cx="1574322" cy="1489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/>
          <a:srcRect l="17115" t="25542" r="41203" b="14338"/>
          <a:stretch/>
        </p:blipFill>
        <p:spPr>
          <a:xfrm>
            <a:off x="523127" y="2056922"/>
            <a:ext cx="1652532" cy="21907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2175" y="1533790"/>
            <a:ext cx="122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Rotation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4193" y="1769867"/>
            <a:ext cx="126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Plantar Flexion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24501" y="2291508"/>
            <a:ext cx="136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Flexion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633516" y="3811836"/>
            <a:ext cx="165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Adduction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965195" y="6348337"/>
            <a:ext cx="132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Abduction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7427" y="4146834"/>
            <a:ext cx="180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Circumduction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1851" y="6081311"/>
            <a:ext cx="129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Adduction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911" y="4516166"/>
            <a:ext cx="148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Abduction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0201619" y="5389752"/>
            <a:ext cx="129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Dorsi-flexion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447719" y="6348337"/>
            <a:ext cx="18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Extension</a:t>
            </a:r>
            <a:r>
              <a:rPr lang="en-GB" dirty="0" smtClean="0"/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/>
          <a:srcRect l="46957" t="21567" r="35890" b="39329"/>
          <a:stretch/>
        </p:blipFill>
        <p:spPr>
          <a:xfrm>
            <a:off x="2708655" y="2011710"/>
            <a:ext cx="1189129" cy="16943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88964" y="3724502"/>
            <a:ext cx="1443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Plantar Flexion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6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47" y="683045"/>
            <a:ext cx="7271133" cy="818505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Tendons, Ligaments and Cartilage </a:t>
            </a:r>
            <a:endParaRPr lang="en-GB" b="1" u="sn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2624" y="1848212"/>
            <a:ext cx="10820400" cy="441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u="sng" dirty="0" smtClean="0"/>
              <a:t>Progress indicators</a:t>
            </a:r>
            <a:endParaRPr lang="en-GB" sz="2000" dirty="0"/>
          </a:p>
          <a:p>
            <a:pPr marL="0" indent="0">
              <a:buNone/>
            </a:pPr>
            <a:endParaRPr lang="en-GB" sz="2400" b="1" u="sng" dirty="0"/>
          </a:p>
          <a:p>
            <a:pPr marL="0" indent="0">
              <a:buNone/>
            </a:pP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681385"/>
              </p:ext>
            </p:extLst>
          </p:nvPr>
        </p:nvGraphicFramePr>
        <p:xfrm>
          <a:off x="896741" y="2408329"/>
          <a:ext cx="10917641" cy="398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3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357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u="sng" dirty="0" smtClean="0"/>
                        <a:t>Good progress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1" u="sng" dirty="0" smtClean="0"/>
                        <a:t>Outstanding progress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5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3+4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/>
                        <a:t>Be able to </a:t>
                      </a:r>
                      <a:r>
                        <a:rPr lang="en-GB" sz="2800" b="1" u="sng" dirty="0" smtClean="0"/>
                        <a:t>state</a:t>
                      </a:r>
                      <a:r>
                        <a:rPr lang="en-GB" sz="2800" dirty="0" smtClean="0"/>
                        <a:t> the functions of the tissues named.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 able to </a:t>
                      </a:r>
                      <a:r>
                        <a:rPr lang="en-US" sz="2800" b="1" u="sng" dirty="0" smtClean="0"/>
                        <a:t>explain</a:t>
                      </a:r>
                      <a:r>
                        <a:rPr lang="en-US" sz="2800" dirty="0" smtClean="0"/>
                        <a:t> the functions of the tissues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5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5+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 able to explain</a:t>
                      </a:r>
                      <a:r>
                        <a:rPr lang="en-US" sz="2800" baseline="0" dirty="0" smtClean="0"/>
                        <a:t> and then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b="1" u="sng" dirty="0" smtClean="0"/>
                        <a:t>describe</a:t>
                      </a:r>
                      <a:r>
                        <a:rPr lang="en-US" sz="2800" b="1" u="sng" baseline="0" dirty="0" smtClean="0"/>
                        <a:t> </a:t>
                      </a:r>
                      <a:r>
                        <a:rPr lang="en-US" sz="2800" b="0" u="none" baseline="0" dirty="0" smtClean="0"/>
                        <a:t>the importance of </a:t>
                      </a:r>
                      <a:r>
                        <a:rPr lang="en-US" sz="2800" dirty="0" smtClean="0"/>
                        <a:t>the tissues.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u="sng" dirty="0" smtClean="0"/>
                        <a:t>Link</a:t>
                      </a:r>
                      <a:r>
                        <a:rPr lang="en-GB" sz="2800" dirty="0" smtClean="0"/>
                        <a:t> the functions of the tissues to sporting actions using key words from previous lessons (bones, joints, movements)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93166" y="154236"/>
            <a:ext cx="461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Monday 7</a:t>
            </a:r>
            <a:r>
              <a:rPr lang="en-GB" b="1" u="sng" baseline="30000" dirty="0" smtClean="0"/>
              <a:t>th</a:t>
            </a:r>
            <a:r>
              <a:rPr lang="en-GB" b="1" u="sng" dirty="0" smtClean="0"/>
              <a:t> October 2019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4021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3372417" y="2910283"/>
            <a:ext cx="4371191" cy="803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L</a:t>
            </a:r>
            <a:r>
              <a:rPr lang="en-GB" sz="3600" u="sng" dirty="0" smtClean="0"/>
              <a:t>igaments</a:t>
            </a:r>
            <a:r>
              <a:rPr lang="en-GB" u="sng" dirty="0" smtClean="0"/>
              <a:t> </a:t>
            </a:r>
            <a:endParaRPr lang="en-GB" u="sng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0" r="93662">
                        <a14:foregroundMark x1="82394" y1="54000" x2="52113" y2="93333"/>
                        <a14:foregroundMark x1="71831" y1="36667" x2="71831" y2="36667"/>
                        <a14:foregroundMark x1="26056" y1="36000" x2="6338" y2="53333"/>
                        <a14:foregroundMark x1="55634" y1="10667" x2="55634" y2="10667"/>
                        <a14:foregroundMark x1="57042" y1="22000" x2="5352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32"/>
          <a:stretch/>
        </p:blipFill>
        <p:spPr>
          <a:xfrm>
            <a:off x="5391502" y="1379238"/>
            <a:ext cx="2619527" cy="300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280" y="582581"/>
            <a:ext cx="2784874" cy="8032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u="sng" dirty="0" smtClean="0"/>
              <a:t>Tendons</a:t>
            </a:r>
            <a:endParaRPr lang="en-GB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07203" y="551933"/>
            <a:ext cx="4371191" cy="803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Ligaments </a:t>
            </a:r>
            <a:endParaRPr lang="en-GB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6" y="1876193"/>
            <a:ext cx="2562939" cy="256293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187149" y="582581"/>
            <a:ext cx="6074" cy="5693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85083" y="714690"/>
            <a:ext cx="60959" cy="5981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8169438" y="523048"/>
            <a:ext cx="3923764" cy="803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Cartilage </a:t>
            </a:r>
            <a:endParaRPr lang="en-GB" u="sng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03" l="0" r="99774">
                        <a14:foregroundMark x1="4072" y1="10682" x2="20814" y2="10089"/>
                        <a14:foregroundMark x1="4072" y1="78338" x2="11765" y2="78338"/>
                        <a14:foregroundMark x1="26471" y1="77151" x2="14932" y2="78338"/>
                        <a14:foregroundMark x1="93891" y1="45104" x2="82579" y2="45104"/>
                        <a14:foregroundMark x1="1357" y1="76261" x2="679" y2="79228"/>
                        <a14:foregroundMark x1="5882" y1="77151" x2="6787" y2="77151"/>
                        <a14:foregroundMark x1="3394" y1="8309" x2="452" y2="12166"/>
                        <a14:foregroundMark x1="97285" y1="44807" x2="94344" y2="454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9438" y="3579342"/>
            <a:ext cx="4022562" cy="3066976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8621059" y="4840942"/>
            <a:ext cx="1195294" cy="239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80824" y="5991412"/>
            <a:ext cx="10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606118" y="5065059"/>
            <a:ext cx="1213223" cy="17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053294" y="4811059"/>
            <a:ext cx="691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Cartilage 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76497" y="98540"/>
            <a:ext cx="1114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Use a whole page and copy this into your book making the key works STAND OUT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692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3372417" y="2910283"/>
            <a:ext cx="4371191" cy="803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</a:t>
            </a:r>
            <a:r>
              <a:rPr kumimoji="0" lang="en-GB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igaments</a:t>
            </a:r>
            <a:r>
              <a:rPr kumimoji="0" lang="en-GB" sz="6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GB" sz="6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0" r="93662">
                        <a14:foregroundMark x1="82394" y1="54000" x2="52113" y2="93333"/>
                        <a14:foregroundMark x1="71831" y1="36667" x2="71831" y2="36667"/>
                        <a14:foregroundMark x1="26056" y1="36000" x2="6338" y2="53333"/>
                        <a14:foregroundMark x1="55634" y1="10667" x2="55634" y2="10667"/>
                        <a14:foregroundMark x1="57042" y1="22000" x2="5352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32"/>
          <a:stretch/>
        </p:blipFill>
        <p:spPr>
          <a:xfrm>
            <a:off x="5391502" y="1379238"/>
            <a:ext cx="2619527" cy="300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280" y="582581"/>
            <a:ext cx="2784874" cy="8032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u="sng" dirty="0" smtClean="0"/>
              <a:t>Tendons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4221" y="1647509"/>
            <a:ext cx="3209365" cy="39980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Bone - Bone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07203" y="551933"/>
            <a:ext cx="4371191" cy="803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Ligaments </a:t>
            </a:r>
            <a:endParaRPr kumimoji="0" lang="en-GB" sz="6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6497" y="1569952"/>
            <a:ext cx="2704128" cy="43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Muscle – Bone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6" y="1876193"/>
            <a:ext cx="2562939" cy="256293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187149" y="582581"/>
            <a:ext cx="6074" cy="5693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865497" y="2054983"/>
            <a:ext cx="163661" cy="838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213926" y="3247603"/>
            <a:ext cx="477254" cy="6011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56471" y="3915912"/>
            <a:ext cx="1979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 to Like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09885" y="4087558"/>
            <a:ext cx="1123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Same to Same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78400" y="4212706"/>
            <a:ext cx="497891" cy="1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85083" y="714690"/>
            <a:ext cx="60959" cy="5981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8169438" y="523048"/>
            <a:ext cx="3923764" cy="803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Cartilage </a:t>
            </a:r>
            <a:endParaRPr kumimoji="0" lang="en-GB" sz="6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9249596" y="1623693"/>
            <a:ext cx="74694" cy="300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35716" y="1808915"/>
            <a:ext cx="665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993807" y="2204876"/>
            <a:ext cx="511576" cy="258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397183" y="2470790"/>
            <a:ext cx="3301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Cartilage (which is smooth)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prevents bones from rubbing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together and reduces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friction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005" y="4441570"/>
            <a:ext cx="3059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tendon is a fibrous tissue which connects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muscle to bone.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Tendons are strong and flexible.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tendon 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aides movement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3201" y="4576507"/>
            <a:ext cx="47641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Ligament is a fibrous tissue which connects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bone to bone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a joint.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Ligament is strong and flexible.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Ligament keeps a joint 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stable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holds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 together.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03" l="0" r="99774">
                        <a14:foregroundMark x1="4072" y1="10682" x2="20814" y2="10089"/>
                        <a14:foregroundMark x1="4072" y1="78338" x2="11765" y2="78338"/>
                        <a14:foregroundMark x1="26471" y1="77151" x2="14932" y2="78338"/>
                        <a14:foregroundMark x1="93891" y1="45104" x2="82579" y2="45104"/>
                        <a14:foregroundMark x1="1357" y1="76261" x2="679" y2="79228"/>
                        <a14:foregroundMark x1="5882" y1="77151" x2="6787" y2="77151"/>
                        <a14:foregroundMark x1="3394" y1="8309" x2="452" y2="12166"/>
                        <a14:foregroundMark x1="97285" y1="44807" x2="94344" y2="454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9438" y="3579342"/>
            <a:ext cx="4022562" cy="3066976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8621059" y="4840942"/>
            <a:ext cx="1195294" cy="239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80824" y="5991412"/>
            <a:ext cx="10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606118" y="5065059"/>
            <a:ext cx="1213223" cy="17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053294" y="4811059"/>
            <a:ext cx="691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Cartilage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97" y="98540"/>
            <a:ext cx="1114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a whole page and copy this into your book making the key works STAND OUT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21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28" grpId="0"/>
      <p:bldP spid="29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732</Words>
  <Application>Microsoft Office PowerPoint</Application>
  <PresentationFormat>Widescreen</PresentationFormat>
  <Paragraphs>219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Tendons, Ligaments and Cartilage </vt:lpstr>
      <vt:lpstr>Tendons</vt:lpstr>
      <vt:lpstr>Tendons</vt:lpstr>
      <vt:lpstr>TASK</vt:lpstr>
      <vt:lpstr>Check your table</vt:lpstr>
      <vt:lpstr>Tendon or Ligament?</vt:lpstr>
      <vt:lpstr>Tendon or Ligament?</vt:lpstr>
      <vt:lpstr>TASK</vt:lpstr>
      <vt:lpstr>PowerPoint Presentation</vt:lpstr>
      <vt:lpstr>How are the ligaments and tendons helping us kick this ball? </vt:lpstr>
      <vt:lpstr>Tendons, Ligaments and Cartilage </vt:lpstr>
      <vt:lpstr>Homework: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Tendons and Ligaments</dc:title>
  <dc:creator>schubb</dc:creator>
  <cp:lastModifiedBy>Rebecca Sweet</cp:lastModifiedBy>
  <cp:revision>41</cp:revision>
  <cp:lastPrinted>2019-10-11T11:38:13Z</cp:lastPrinted>
  <dcterms:created xsi:type="dcterms:W3CDTF">2015-09-25T13:33:57Z</dcterms:created>
  <dcterms:modified xsi:type="dcterms:W3CDTF">2019-10-11T11:40:45Z</dcterms:modified>
</cp:coreProperties>
</file>