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565" r:id="rId5"/>
    <p:sldId id="370" r:id="rId6"/>
    <p:sldId id="264" r:id="rId7"/>
    <p:sldId id="266" r:id="rId8"/>
    <p:sldId id="269" r:id="rId9"/>
    <p:sldId id="566" r:id="rId10"/>
    <p:sldId id="271" r:id="rId11"/>
    <p:sldId id="274" r:id="rId12"/>
    <p:sldId id="272" r:id="rId13"/>
    <p:sldId id="567" r:id="rId14"/>
    <p:sldId id="568" r:id="rId15"/>
    <p:sldId id="5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5" autoAdjust="0"/>
    <p:restoredTop sz="94660"/>
  </p:normalViewPr>
  <p:slideViewPr>
    <p:cSldViewPr snapToGrid="0">
      <p:cViewPr varScale="1">
        <p:scale>
          <a:sx n="81" d="100"/>
          <a:sy n="81" d="100"/>
        </p:scale>
        <p:origin x="130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EFECB-E4A1-4FF7-9BEE-6EC8775EB1A9}" type="datetimeFigureOut">
              <a:rPr lang="en-GB" smtClean="0"/>
              <a:t>04/09/2020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5C678-1DE0-44DB-A218-FABD48DCE86B}" type="slidenum">
              <a:rPr lang="en-GB" smtClean="0"/>
              <a:t>‹#›</a:t>
            </a:fld>
            <a:endParaRPr lang="en-GB"/>
          </a:p>
        </p:txBody>
      </p:sp>
    </p:spTree>
    <p:extLst>
      <p:ext uri="{BB962C8B-B14F-4D97-AF65-F5344CB8AC3E}">
        <p14:creationId xmlns:p14="http://schemas.microsoft.com/office/powerpoint/2010/main" val="52143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Rickets Image: See page for author [CC BY 4.0 (https://creativecommons.org/licenses/by/4.0)]</a:t>
            </a:r>
            <a:endParaRPr lang="en-GB" dirty="0"/>
          </a:p>
        </p:txBody>
      </p:sp>
      <p:sp>
        <p:nvSpPr>
          <p:cNvPr id="4" name="Slide Number Placeholder 3"/>
          <p:cNvSpPr>
            <a:spLocks noGrp="1"/>
          </p:cNvSpPr>
          <p:nvPr>
            <p:ph type="sldNum" sz="quarter" idx="5"/>
          </p:nvPr>
        </p:nvSpPr>
        <p:spPr/>
        <p:txBody>
          <a:bodyPr/>
          <a:lstStyle/>
          <a:p>
            <a:fld id="{9EC1C913-C3E5-4150-A99F-5A9105DEF33D}" type="slidenum">
              <a:rPr lang="en-GB" smtClean="0"/>
              <a:t>3</a:t>
            </a:fld>
            <a:endParaRPr lang="en-GB"/>
          </a:p>
        </p:txBody>
      </p:sp>
    </p:spTree>
    <p:extLst>
      <p:ext uri="{BB962C8B-B14F-4D97-AF65-F5344CB8AC3E}">
        <p14:creationId xmlns:p14="http://schemas.microsoft.com/office/powerpoint/2010/main" val="207735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Rickets Image: See page for author [CC BY 4.0 (https://creativecommons.org/licenses/by/4.0)]</a:t>
            </a:r>
            <a:endParaRPr lang="en-GB" dirty="0"/>
          </a:p>
          <a:p>
            <a:endParaRPr lang="en-GB" dirty="0"/>
          </a:p>
        </p:txBody>
      </p:sp>
      <p:sp>
        <p:nvSpPr>
          <p:cNvPr id="4" name="Slide Number Placeholder 3"/>
          <p:cNvSpPr>
            <a:spLocks noGrp="1"/>
          </p:cNvSpPr>
          <p:nvPr>
            <p:ph type="sldNum" sz="quarter" idx="5"/>
          </p:nvPr>
        </p:nvSpPr>
        <p:spPr/>
        <p:txBody>
          <a:bodyPr/>
          <a:lstStyle/>
          <a:p>
            <a:fld id="{9EC1C913-C3E5-4150-A99F-5A9105DEF33D}" type="slidenum">
              <a:rPr lang="en-GB" smtClean="0"/>
              <a:t>4</a:t>
            </a:fld>
            <a:endParaRPr lang="en-GB"/>
          </a:p>
        </p:txBody>
      </p:sp>
    </p:spTree>
    <p:extLst>
      <p:ext uri="{BB962C8B-B14F-4D97-AF65-F5344CB8AC3E}">
        <p14:creationId xmlns:p14="http://schemas.microsoft.com/office/powerpoint/2010/main" val="55361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7CDF097-F1CB-457D-AFD4-14CCBC02DC4F}"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Malnourished, protein, obesity, </a:t>
            </a:r>
            <a:r>
              <a:rPr lang="en-US" dirty="0" err="1"/>
              <a:t>fibre</a:t>
            </a:r>
            <a:r>
              <a:rPr lang="en-US" dirty="0"/>
              <a:t>, vitamin, mineral.</a:t>
            </a:r>
            <a:endParaRPr lang="en-GB" dirty="0"/>
          </a:p>
        </p:txBody>
      </p:sp>
      <p:sp>
        <p:nvSpPr>
          <p:cNvPr id="4" name="Slide Number Placeholder 3"/>
          <p:cNvSpPr>
            <a:spLocks noGrp="1"/>
          </p:cNvSpPr>
          <p:nvPr>
            <p:ph type="sldNum" sz="quarter" idx="5"/>
          </p:nvPr>
        </p:nvSpPr>
        <p:spPr/>
        <p:txBody>
          <a:bodyPr/>
          <a:lstStyle/>
          <a:p>
            <a:fld id="{9EC1C913-C3E5-4150-A99F-5A9105DEF33D}" type="slidenum">
              <a:rPr lang="en-GB" smtClean="0"/>
              <a:t>12</a:t>
            </a:fld>
            <a:endParaRPr lang="en-GB"/>
          </a:p>
        </p:txBody>
      </p:sp>
    </p:spTree>
    <p:extLst>
      <p:ext uri="{BB962C8B-B14F-4D97-AF65-F5344CB8AC3E}">
        <p14:creationId xmlns:p14="http://schemas.microsoft.com/office/powerpoint/2010/main" val="126497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81652B-3F2A-4F6B-AEEA-943C683E0BE8}"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262489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1652B-3F2A-4F6B-AEEA-943C683E0BE8}"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57921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1652B-3F2A-4F6B-AEEA-943C683E0BE8}"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16671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1652B-3F2A-4F6B-AEEA-943C683E0BE8}"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20778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1652B-3F2A-4F6B-AEEA-943C683E0BE8}" type="datetimeFigureOut">
              <a:rPr lang="en-GB" smtClean="0"/>
              <a:t>04/09/2020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137287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81652B-3F2A-4F6B-AEEA-943C683E0BE8}"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86719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81652B-3F2A-4F6B-AEEA-943C683E0BE8}" type="datetimeFigureOut">
              <a:rPr lang="en-GB" smtClean="0"/>
              <a:t>04/09/2020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140704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81652B-3F2A-4F6B-AEEA-943C683E0BE8}" type="datetimeFigureOut">
              <a:rPr lang="en-GB" smtClean="0"/>
              <a:t>04/09/2020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74477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1652B-3F2A-4F6B-AEEA-943C683E0BE8}" type="datetimeFigureOut">
              <a:rPr lang="en-GB" smtClean="0"/>
              <a:t>04/09/2020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228351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81652B-3F2A-4F6B-AEEA-943C683E0BE8}"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178070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81652B-3F2A-4F6B-AEEA-943C683E0BE8}" type="datetimeFigureOut">
              <a:rPr lang="en-GB" smtClean="0"/>
              <a:t>04/09/2020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922942-7FE6-4B17-99B6-3D2B5979C97D}" type="slidenum">
              <a:rPr lang="en-GB" smtClean="0"/>
              <a:t>‹#›</a:t>
            </a:fld>
            <a:endParaRPr lang="en-GB"/>
          </a:p>
        </p:txBody>
      </p:sp>
    </p:spTree>
    <p:extLst>
      <p:ext uri="{BB962C8B-B14F-4D97-AF65-F5344CB8AC3E}">
        <p14:creationId xmlns:p14="http://schemas.microsoft.com/office/powerpoint/2010/main" val="247222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1652B-3F2A-4F6B-AEEA-943C683E0BE8}" type="datetimeFigureOut">
              <a:rPr lang="en-GB" smtClean="0"/>
              <a:t>04/09/2020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22942-7FE6-4B17-99B6-3D2B5979C97D}" type="slidenum">
              <a:rPr lang="en-GB" smtClean="0"/>
              <a:t>‹#›</a:t>
            </a:fld>
            <a:endParaRPr lang="en-GB"/>
          </a:p>
        </p:txBody>
      </p:sp>
    </p:spTree>
    <p:extLst>
      <p:ext uri="{BB962C8B-B14F-4D97-AF65-F5344CB8AC3E}">
        <p14:creationId xmlns:p14="http://schemas.microsoft.com/office/powerpoint/2010/main" val="1711465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0257" y="182880"/>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rmAutofit/>
          </a:bodyPr>
          <a:lstStyle/>
          <a:p>
            <a:r>
              <a:rPr lang="en-US" sz="5400" dirty="0">
                <a:latin typeface="Comic Sans MS" panose="030F0702030302020204" pitchFamily="66" charset="0"/>
              </a:rPr>
              <a:t>Unhealthy Diet</a:t>
            </a:r>
            <a:endParaRPr lang="en-GB" sz="5400" dirty="0">
              <a:latin typeface="Comic Sans MS" panose="030F0702030302020204" pitchFamily="66" charset="0"/>
            </a:endParaRPr>
          </a:p>
        </p:txBody>
      </p:sp>
      <p:sp>
        <p:nvSpPr>
          <p:cNvPr id="6" name="TextBox 5">
            <a:extLst>
              <a:ext uri="{FF2B5EF4-FFF2-40B4-BE49-F238E27FC236}">
                <a16:creationId xmlns:a16="http://schemas.microsoft.com/office/drawing/2014/main" id="{98D0DE4B-358D-4137-B98A-12B26A92DA2F}"/>
              </a:ext>
            </a:extLst>
          </p:cNvPr>
          <p:cNvSpPr txBox="1"/>
          <p:nvPr/>
        </p:nvSpPr>
        <p:spPr>
          <a:xfrm>
            <a:off x="247459" y="1492400"/>
            <a:ext cx="8649082" cy="1754326"/>
          </a:xfrm>
          <a:prstGeom prst="rect">
            <a:avLst/>
          </a:prstGeom>
          <a:noFill/>
        </p:spPr>
        <p:txBody>
          <a:bodyPr wrap="square" rtlCol="0">
            <a:spAutoFit/>
          </a:bodyPr>
          <a:lstStyle/>
          <a:p>
            <a:pPr algn="ctr"/>
            <a:r>
              <a:rPr lang="en-GB" sz="3600" dirty="0">
                <a:solidFill>
                  <a:srgbClr val="0070C0"/>
                </a:solidFill>
                <a:latin typeface="Comic Sans MS" panose="030F0702030302020204" pitchFamily="66" charset="0"/>
              </a:rPr>
              <a:t>Do now activity: </a:t>
            </a:r>
            <a:r>
              <a:rPr lang="en-GB" sz="3600" dirty="0">
                <a:latin typeface="Comic Sans MS" panose="030F0702030302020204" pitchFamily="66" charset="0"/>
              </a:rPr>
              <a:t>Which type of nutrients do we need more of? And why? </a:t>
            </a:r>
          </a:p>
        </p:txBody>
      </p:sp>
      <p:pic>
        <p:nvPicPr>
          <p:cNvPr id="14" name="Picture 10" descr="Bread, Food, Bakery, French, Baguettes, Fresh, Baked">
            <a:extLst>
              <a:ext uri="{FF2B5EF4-FFF2-40B4-BE49-F238E27FC236}">
                <a16:creationId xmlns:a16="http://schemas.microsoft.com/office/drawing/2014/main" id="{E1200AB2-86EC-4051-8676-9FC3F6607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31"/>
          <a:stretch/>
        </p:blipFill>
        <p:spPr bwMode="auto">
          <a:xfrm>
            <a:off x="322899" y="3124153"/>
            <a:ext cx="2181761" cy="16466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Vegetables, Vegetable Basket, Harvest, Garden, Salad">
            <a:extLst>
              <a:ext uri="{FF2B5EF4-FFF2-40B4-BE49-F238E27FC236}">
                <a16:creationId xmlns:a16="http://schemas.microsoft.com/office/drawing/2014/main" id="{11CD434D-BA81-4998-A86B-B374C4371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134" y="3893620"/>
            <a:ext cx="2567305" cy="17543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Steak, Meat, Raw, Pork Chop, Grill, Food, Beef">
            <a:extLst>
              <a:ext uri="{FF2B5EF4-FFF2-40B4-BE49-F238E27FC236}">
                <a16:creationId xmlns:a16="http://schemas.microsoft.com/office/drawing/2014/main" id="{01A040C5-6802-4597-95FC-416B98E5D9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15" r="7476" b="21649"/>
          <a:stretch/>
        </p:blipFill>
        <p:spPr bwMode="auto">
          <a:xfrm>
            <a:off x="206941" y="4878479"/>
            <a:ext cx="2512193" cy="1983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bese, Weight, Loss, Man, Nutritionist, Doctor">
            <a:extLst>
              <a:ext uri="{FF2B5EF4-FFF2-40B4-BE49-F238E27FC236}">
                <a16:creationId xmlns:a16="http://schemas.microsoft.com/office/drawing/2014/main" id="{63611F05-6507-4C34-A348-B9C5E7713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913" y="3124153"/>
            <a:ext cx="3396442" cy="34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54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E3AD6-B849-450D-A9EE-919227AFAF72}"/>
              </a:ext>
            </a:extLst>
          </p:cNvPr>
          <p:cNvSpPr/>
          <p:nvPr/>
        </p:nvSpPr>
        <p:spPr>
          <a:xfrm>
            <a:off x="203812" y="1383286"/>
            <a:ext cx="8752902" cy="3468706"/>
          </a:xfrm>
          <a:prstGeom prst="rect">
            <a:avLst/>
          </a:prstGeom>
        </p:spPr>
        <p:txBody>
          <a:bodyPr wrap="square">
            <a:spAutoFit/>
          </a:bodyPr>
          <a:lstStyle/>
          <a:p>
            <a:pPr>
              <a:lnSpc>
                <a:spcPct val="80000"/>
              </a:lnSpc>
            </a:pPr>
            <a:r>
              <a:rPr lang="en-GB" altLang="en-US" sz="2200" b="1" dirty="0">
                <a:latin typeface="Comic Sans MS" panose="030F0702030302020204" pitchFamily="66" charset="0"/>
              </a:rPr>
              <a:t>Do you:</a:t>
            </a:r>
          </a:p>
          <a:p>
            <a:pPr>
              <a:lnSpc>
                <a:spcPct val="80000"/>
              </a:lnSpc>
            </a:pPr>
            <a:endParaRPr lang="en-GB" altLang="en-US" sz="1200" b="1" dirty="0">
              <a:latin typeface="Comic Sans MS" panose="030F0702030302020204" pitchFamily="66" charset="0"/>
            </a:endParaRPr>
          </a:p>
          <a:p>
            <a:pPr>
              <a:lnSpc>
                <a:spcPct val="80000"/>
              </a:lnSpc>
              <a:buFontTx/>
              <a:buAutoNum type="arabicPeriod"/>
            </a:pPr>
            <a:r>
              <a:rPr lang="en-GB" altLang="en-US" sz="2200" dirty="0">
                <a:latin typeface="Comic Sans MS" panose="030F0702030302020204" pitchFamily="66" charset="0"/>
              </a:rPr>
              <a:t>  Eat fried food every day (such as crisps, chips or other food fried in fat)?	</a:t>
            </a:r>
            <a:endParaRPr lang="en-GB" altLang="en-US" sz="2200" b="1" dirty="0">
              <a:latin typeface="Comic Sans MS" panose="030F0702030302020204" pitchFamily="66" charset="0"/>
            </a:endParaRPr>
          </a:p>
          <a:p>
            <a:pPr>
              <a:lnSpc>
                <a:spcPct val="80000"/>
              </a:lnSpc>
              <a:buFontTx/>
              <a:buAutoNum type="arabicPeriod"/>
            </a:pPr>
            <a:endParaRPr lang="en-GB" altLang="en-US" sz="1600" dirty="0">
              <a:latin typeface="Comic Sans MS" panose="030F0702030302020204" pitchFamily="66" charset="0"/>
            </a:endParaRPr>
          </a:p>
          <a:p>
            <a:pPr>
              <a:lnSpc>
                <a:spcPct val="80000"/>
              </a:lnSpc>
              <a:buFontTx/>
              <a:buAutoNum type="arabicPeriod"/>
            </a:pPr>
            <a:r>
              <a:rPr lang="en-GB" altLang="en-US" sz="2200" dirty="0">
                <a:latin typeface="Comic Sans MS" panose="030F0702030302020204" pitchFamily="66" charset="0"/>
              </a:rPr>
              <a:t>  Eat fast food like take-away or ready meals twice or more a week?</a:t>
            </a:r>
          </a:p>
          <a:p>
            <a:pPr>
              <a:lnSpc>
                <a:spcPct val="80000"/>
              </a:lnSpc>
              <a:buFontTx/>
              <a:buAutoNum type="arabicPeriod"/>
            </a:pPr>
            <a:endParaRPr lang="en-GB" altLang="en-US" sz="1400" dirty="0">
              <a:latin typeface="Comic Sans MS" panose="030F0702030302020204" pitchFamily="66" charset="0"/>
            </a:endParaRPr>
          </a:p>
          <a:p>
            <a:pPr>
              <a:lnSpc>
                <a:spcPct val="80000"/>
              </a:lnSpc>
              <a:buFontTx/>
              <a:buAutoNum type="arabicPeriod"/>
            </a:pPr>
            <a:r>
              <a:rPr lang="en-GB" altLang="en-US" sz="2200" dirty="0">
                <a:latin typeface="Comic Sans MS" panose="030F0702030302020204" pitchFamily="66" charset="0"/>
              </a:rPr>
              <a:t>  Use whole milk rather than skimmed or semi-skimmed?</a:t>
            </a:r>
          </a:p>
          <a:p>
            <a:pPr>
              <a:lnSpc>
                <a:spcPct val="80000"/>
              </a:lnSpc>
              <a:buFontTx/>
              <a:buAutoNum type="arabicPeriod"/>
            </a:pPr>
            <a:endParaRPr lang="en-GB" altLang="en-US" sz="1600" dirty="0">
              <a:latin typeface="Comic Sans MS" panose="030F0702030302020204" pitchFamily="66" charset="0"/>
            </a:endParaRPr>
          </a:p>
          <a:p>
            <a:pPr>
              <a:lnSpc>
                <a:spcPct val="80000"/>
              </a:lnSpc>
              <a:buFontTx/>
              <a:buAutoNum type="arabicPeriod"/>
            </a:pPr>
            <a:r>
              <a:rPr lang="en-GB" altLang="en-US" sz="2200" dirty="0">
                <a:latin typeface="Comic Sans MS" panose="030F0702030302020204" pitchFamily="66" charset="0"/>
              </a:rPr>
              <a:t>  Spread butter or margarine thickly on bread (so the bite marks show)?</a:t>
            </a:r>
          </a:p>
          <a:p>
            <a:pPr>
              <a:lnSpc>
                <a:spcPct val="80000"/>
              </a:lnSpc>
              <a:buFontTx/>
              <a:buAutoNum type="arabicPeriod"/>
            </a:pPr>
            <a:endParaRPr lang="en-GB" altLang="en-US" sz="1600" dirty="0">
              <a:latin typeface="Comic Sans MS" panose="030F0702030302020204" pitchFamily="66" charset="0"/>
            </a:endParaRPr>
          </a:p>
          <a:p>
            <a:pPr>
              <a:lnSpc>
                <a:spcPct val="80000"/>
              </a:lnSpc>
              <a:buFontTx/>
              <a:buAutoNum type="arabicPeriod"/>
            </a:pPr>
            <a:r>
              <a:rPr lang="en-GB" altLang="en-US" sz="2200" dirty="0">
                <a:latin typeface="Comic Sans MS" panose="030F0702030302020204" pitchFamily="66" charset="0"/>
              </a:rPr>
              <a:t>  Eat the fat on meat?</a:t>
            </a:r>
          </a:p>
        </p:txBody>
      </p:sp>
      <p:sp>
        <p:nvSpPr>
          <p:cNvPr id="5" name="TextBox 4">
            <a:extLst>
              <a:ext uri="{FF2B5EF4-FFF2-40B4-BE49-F238E27FC236}">
                <a16:creationId xmlns:a16="http://schemas.microsoft.com/office/drawing/2014/main" id="{EE6640B7-3F83-440A-B597-8A17207CFFF9}"/>
              </a:ext>
            </a:extLst>
          </p:cNvPr>
          <p:cNvSpPr txBox="1"/>
          <p:nvPr/>
        </p:nvSpPr>
        <p:spPr>
          <a:xfrm>
            <a:off x="539825" y="176270"/>
            <a:ext cx="8009263" cy="769441"/>
          </a:xfrm>
          <a:prstGeom prst="rect">
            <a:avLst/>
          </a:prstGeom>
          <a:noFill/>
        </p:spPr>
        <p:txBody>
          <a:bodyPr wrap="square" rtlCol="0">
            <a:spAutoFit/>
          </a:bodyPr>
          <a:lstStyle/>
          <a:p>
            <a:pPr algn="ctr"/>
            <a:r>
              <a:rPr lang="en-US" sz="4400" dirty="0">
                <a:solidFill>
                  <a:srgbClr val="0070C0"/>
                </a:solidFill>
                <a:latin typeface="Comic Sans MS" panose="030F0702030302020204" pitchFamily="66" charset="0"/>
              </a:rPr>
              <a:t>How much fat do you eat?</a:t>
            </a:r>
            <a:endParaRPr lang="en-GB" sz="4400" dirty="0">
              <a:solidFill>
                <a:srgbClr val="0070C0"/>
              </a:solidFill>
              <a:latin typeface="Comic Sans MS" panose="030F0702030302020204" pitchFamily="66" charset="0"/>
            </a:endParaRPr>
          </a:p>
        </p:txBody>
      </p:sp>
      <p:sp>
        <p:nvSpPr>
          <p:cNvPr id="6" name="Rectangle 5">
            <a:extLst>
              <a:ext uri="{FF2B5EF4-FFF2-40B4-BE49-F238E27FC236}">
                <a16:creationId xmlns:a16="http://schemas.microsoft.com/office/drawing/2014/main" id="{3E59A518-6208-41AA-84CA-6615DA0A7F9C}"/>
              </a:ext>
            </a:extLst>
          </p:cNvPr>
          <p:cNvSpPr/>
          <p:nvPr/>
        </p:nvSpPr>
        <p:spPr>
          <a:xfrm>
            <a:off x="3680063" y="1045378"/>
            <a:ext cx="4692310" cy="391197"/>
          </a:xfrm>
          <a:prstGeom prst="rect">
            <a:avLst/>
          </a:prstGeom>
          <a:solidFill>
            <a:srgbClr val="EBF7FF"/>
          </a:solidFill>
        </p:spPr>
        <p:txBody>
          <a:bodyPr wrap="none">
            <a:spAutoFit/>
          </a:bodyPr>
          <a:lstStyle/>
          <a:p>
            <a:pPr>
              <a:lnSpc>
                <a:spcPct val="80000"/>
              </a:lnSpc>
            </a:pPr>
            <a:r>
              <a:rPr lang="en-GB" altLang="en-US" sz="2400" b="1" i="1" dirty="0">
                <a:latin typeface="Comic Sans MS" panose="030F0702030302020204" pitchFamily="66" charset="0"/>
              </a:rPr>
              <a:t>Score one point for each ‘yes’</a:t>
            </a:r>
          </a:p>
        </p:txBody>
      </p:sp>
      <p:sp>
        <p:nvSpPr>
          <p:cNvPr id="7" name="Rectangle 6">
            <a:extLst>
              <a:ext uri="{FF2B5EF4-FFF2-40B4-BE49-F238E27FC236}">
                <a16:creationId xmlns:a16="http://schemas.microsoft.com/office/drawing/2014/main" id="{8437A691-1F02-49B0-8198-D81114DBB90E}"/>
              </a:ext>
            </a:extLst>
          </p:cNvPr>
          <p:cNvSpPr/>
          <p:nvPr/>
        </p:nvSpPr>
        <p:spPr>
          <a:xfrm>
            <a:off x="203811" y="5403198"/>
            <a:ext cx="8719923" cy="1277594"/>
          </a:xfrm>
          <a:prstGeom prst="rect">
            <a:avLst/>
          </a:prstGeom>
          <a:solidFill>
            <a:srgbClr val="EBFFFF"/>
          </a:solidFill>
        </p:spPr>
        <p:txBody>
          <a:bodyPr wrap="square">
            <a:spAutoFit/>
          </a:bodyPr>
          <a:lstStyle/>
          <a:p>
            <a:pPr>
              <a:lnSpc>
                <a:spcPct val="80000"/>
              </a:lnSpc>
            </a:pPr>
            <a:r>
              <a:rPr lang="en-GB" altLang="en-US" sz="2400" dirty="0">
                <a:latin typeface="Comic Sans MS" panose="030F0702030302020204" pitchFamily="66" charset="0"/>
              </a:rPr>
              <a:t>0–1	very good, your diet is likely to contain a healthy amount of fat</a:t>
            </a:r>
          </a:p>
          <a:p>
            <a:pPr>
              <a:lnSpc>
                <a:spcPct val="80000"/>
              </a:lnSpc>
            </a:pPr>
            <a:r>
              <a:rPr lang="en-GB" altLang="en-US" sz="2400" dirty="0">
                <a:latin typeface="Comic Sans MS" panose="030F0702030302020204" pitchFamily="66" charset="0"/>
              </a:rPr>
              <a:t>2–3	not bad, but your diet could probably be healthier</a:t>
            </a:r>
          </a:p>
          <a:p>
            <a:pPr>
              <a:lnSpc>
                <a:spcPct val="80000"/>
              </a:lnSpc>
            </a:pPr>
            <a:r>
              <a:rPr lang="en-GB" altLang="en-US" sz="2400" dirty="0">
                <a:latin typeface="Comic Sans MS" panose="030F0702030302020204" pitchFamily="66" charset="0"/>
              </a:rPr>
              <a:t>4–5	probably not very healthy (depending on quantities)</a:t>
            </a:r>
          </a:p>
        </p:txBody>
      </p:sp>
      <p:sp>
        <p:nvSpPr>
          <p:cNvPr id="8" name="Freeform: Shape 7">
            <a:extLst>
              <a:ext uri="{FF2B5EF4-FFF2-40B4-BE49-F238E27FC236}">
                <a16:creationId xmlns:a16="http://schemas.microsoft.com/office/drawing/2014/main" id="{F99C5E57-F253-4B38-B240-DBB6B798DF0F}"/>
              </a:ext>
            </a:extLst>
          </p:cNvPr>
          <p:cNvSpPr/>
          <p:nvPr/>
        </p:nvSpPr>
        <p:spPr>
          <a:xfrm>
            <a:off x="8383836" y="1244906"/>
            <a:ext cx="539899" cy="936434"/>
          </a:xfrm>
          <a:custGeom>
            <a:avLst/>
            <a:gdLst>
              <a:gd name="connsiteX0" fmla="*/ 0 w 539899"/>
              <a:gd name="connsiteY0" fmla="*/ 0 h 936434"/>
              <a:gd name="connsiteX1" fmla="*/ 418641 w 539899"/>
              <a:gd name="connsiteY1" fmla="*/ 44067 h 936434"/>
              <a:gd name="connsiteX2" fmla="*/ 539827 w 539899"/>
              <a:gd name="connsiteY2" fmla="*/ 473725 h 936434"/>
              <a:gd name="connsiteX3" fmla="*/ 407624 w 539899"/>
              <a:gd name="connsiteY3" fmla="*/ 936434 h 936434"/>
            </a:gdLst>
            <a:ahLst/>
            <a:cxnLst>
              <a:cxn ang="0">
                <a:pos x="connsiteX0" y="connsiteY0"/>
              </a:cxn>
              <a:cxn ang="0">
                <a:pos x="connsiteX1" y="connsiteY1"/>
              </a:cxn>
              <a:cxn ang="0">
                <a:pos x="connsiteX2" y="connsiteY2"/>
              </a:cxn>
              <a:cxn ang="0">
                <a:pos x="connsiteX3" y="connsiteY3"/>
              </a:cxn>
            </a:cxnLst>
            <a:rect l="l" t="t" r="r" b="b"/>
            <a:pathLst>
              <a:path w="539899" h="936434">
                <a:moveTo>
                  <a:pt x="0" y="0"/>
                </a:moveTo>
                <a:lnTo>
                  <a:pt x="418641" y="44067"/>
                </a:lnTo>
                <a:cubicBezTo>
                  <a:pt x="508612" y="123021"/>
                  <a:pt x="541663" y="324997"/>
                  <a:pt x="539827" y="473725"/>
                </a:cubicBezTo>
                <a:cubicBezTo>
                  <a:pt x="537991" y="622453"/>
                  <a:pt x="472807" y="779443"/>
                  <a:pt x="407624" y="93643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9CD47664-76B7-4D6D-B5C4-1B05B9B236A8}"/>
              </a:ext>
            </a:extLst>
          </p:cNvPr>
          <p:cNvSpPr/>
          <p:nvPr/>
        </p:nvSpPr>
        <p:spPr>
          <a:xfrm rot="12799213">
            <a:off x="8615192" y="2093204"/>
            <a:ext cx="286438" cy="27542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Snack, Snacking, Potatoes, Food, Bowl, Junk, Closeup">
            <a:extLst>
              <a:ext uri="{FF2B5EF4-FFF2-40B4-BE49-F238E27FC236}">
                <a16:creationId xmlns:a16="http://schemas.microsoft.com/office/drawing/2014/main" id="{54B7C80C-7F99-4CB5-A2F3-B139F03D6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564" y="4163983"/>
            <a:ext cx="1769641" cy="11797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ilk Bottle, Glass, Dairy, Breakfast, Calcium, White">
            <a:extLst>
              <a:ext uri="{FF2B5EF4-FFF2-40B4-BE49-F238E27FC236}">
                <a16:creationId xmlns:a16="http://schemas.microsoft.com/office/drawing/2014/main" id="{1B58CB0D-C7FF-4FB4-BECE-1B0A6C126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742" y="4120309"/>
            <a:ext cx="869313" cy="12390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utter, Magerine, Knife, Pound, Spread, Fat">
            <a:extLst>
              <a:ext uri="{FF2B5EF4-FFF2-40B4-BE49-F238E27FC236}">
                <a16:creationId xmlns:a16="http://schemas.microsoft.com/office/drawing/2014/main" id="{DF977205-DEDF-408A-9294-15E7AD8E8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582" y="4163983"/>
            <a:ext cx="1267782" cy="108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291699" y="2998329"/>
            <a:ext cx="3024379" cy="531186"/>
          </a:xfrm>
          <a:prstGeom prst="rect">
            <a:avLst/>
          </a:prstGeom>
          <a:solidFill>
            <a:srgbClr val="0070C0"/>
          </a:solidFill>
          <a:ln w="9525">
            <a:solidFill>
              <a:schemeClr val="tx1"/>
            </a:solidFill>
            <a:miter lim="800000"/>
            <a:headEnd/>
            <a:tailEnd/>
          </a:ln>
          <a:effectLst/>
        </p:spPr>
        <p:txBody>
          <a:bodyPr wrap="none" anchor="ctr"/>
          <a:lstStyle/>
          <a:p>
            <a:endParaRPr lang="en-GB"/>
          </a:p>
        </p:txBody>
      </p:sp>
      <p:sp>
        <p:nvSpPr>
          <p:cNvPr id="11" name="Text Box 4"/>
          <p:cNvSpPr txBox="1">
            <a:spLocks noChangeArrowheads="1"/>
          </p:cNvSpPr>
          <p:nvPr/>
        </p:nvSpPr>
        <p:spPr bwMode="auto">
          <a:xfrm>
            <a:off x="3503364" y="259547"/>
            <a:ext cx="5530467" cy="3308598"/>
          </a:xfrm>
          <a:prstGeom prst="rect">
            <a:avLst/>
          </a:prstGeom>
          <a:solidFill>
            <a:srgbClr val="EBF7FF"/>
          </a:solidFill>
          <a:ln w="9525">
            <a:noFill/>
            <a:miter lim="800000"/>
            <a:headEnd/>
            <a:tailEnd/>
          </a:ln>
          <a:effectLst/>
        </p:spPr>
        <p:txBody>
          <a:bodyPr wrap="square">
            <a:spAutoFit/>
          </a:bodyPr>
          <a:lstStyle/>
          <a:p>
            <a:pPr>
              <a:spcBef>
                <a:spcPct val="50000"/>
              </a:spcBef>
            </a:pPr>
            <a:r>
              <a:rPr lang="en-GB" sz="2200" dirty="0">
                <a:latin typeface="Comic Sans MS" panose="030F0702030302020204" pitchFamily="66" charset="0"/>
              </a:rPr>
              <a:t>Starting weight:  115kg (18 stone)</a:t>
            </a:r>
          </a:p>
          <a:p>
            <a:pPr>
              <a:spcBef>
                <a:spcPct val="50000"/>
              </a:spcBef>
            </a:pPr>
            <a:r>
              <a:rPr lang="en-GB" sz="2200" dirty="0">
                <a:latin typeface="Comic Sans MS" panose="030F0702030302020204" pitchFamily="66" charset="0"/>
              </a:rPr>
              <a:t>Height:  170cm (5 foot 7 inches)</a:t>
            </a:r>
          </a:p>
          <a:p>
            <a:pPr>
              <a:spcBef>
                <a:spcPct val="50000"/>
              </a:spcBef>
            </a:pPr>
            <a:r>
              <a:rPr lang="en-GB" sz="2200" dirty="0">
                <a:latin typeface="Comic Sans MS" panose="030F0702030302020204" pitchFamily="66" charset="0"/>
              </a:rPr>
              <a:t>Target weight:  ??</a:t>
            </a:r>
          </a:p>
          <a:p>
            <a:pPr>
              <a:spcBef>
                <a:spcPct val="50000"/>
              </a:spcBef>
            </a:pPr>
            <a:r>
              <a:rPr lang="en-GB" sz="2200" dirty="0">
                <a:latin typeface="Comic Sans MS" panose="030F0702030302020204" pitchFamily="66" charset="0"/>
              </a:rPr>
              <a:t>Favourite meal:  Chinese takeaway</a:t>
            </a:r>
          </a:p>
          <a:p>
            <a:pPr>
              <a:spcBef>
                <a:spcPct val="50000"/>
              </a:spcBef>
            </a:pPr>
            <a:r>
              <a:rPr lang="en-GB" sz="2200" dirty="0">
                <a:latin typeface="Comic Sans MS" panose="030F0702030302020204" pitchFamily="66" charset="0"/>
              </a:rPr>
              <a:t>Vices:  Drinking alcohol, smoking</a:t>
            </a:r>
          </a:p>
          <a:p>
            <a:pPr>
              <a:spcBef>
                <a:spcPct val="50000"/>
              </a:spcBef>
            </a:pPr>
            <a:r>
              <a:rPr lang="en-GB" sz="2200" dirty="0">
                <a:latin typeface="Comic Sans MS" panose="030F0702030302020204" pitchFamily="66" charset="0"/>
              </a:rPr>
              <a:t>Hobbies:  Watching football matches, playing darts.</a:t>
            </a:r>
            <a:endParaRPr lang="en-US" sz="2200" dirty="0">
              <a:latin typeface="Comic Sans MS" panose="030F0702030302020204" pitchFamily="66" charset="0"/>
            </a:endParaRPr>
          </a:p>
        </p:txBody>
      </p:sp>
      <p:sp>
        <p:nvSpPr>
          <p:cNvPr id="15" name="WordArt 15"/>
          <p:cNvSpPr>
            <a:spLocks noChangeArrowheads="1" noChangeShapeType="1" noTextEdit="1"/>
          </p:cNvSpPr>
          <p:nvPr/>
        </p:nvSpPr>
        <p:spPr bwMode="auto">
          <a:xfrm>
            <a:off x="440674" y="3040656"/>
            <a:ext cx="2798286" cy="506775"/>
          </a:xfrm>
          <a:prstGeom prst="rect">
            <a:avLst/>
          </a:prstGeom>
        </p:spPr>
        <p:txBody>
          <a:bodyPr wrap="none" fromWordArt="1">
            <a:prstTxWarp prst="textPlain">
              <a:avLst>
                <a:gd name="adj" fmla="val 50000"/>
              </a:avLst>
            </a:prstTxWarp>
          </a:bodyPr>
          <a:lstStyle/>
          <a:p>
            <a:pPr algn="ctr"/>
            <a:r>
              <a:rPr lang="en-GB" sz="3600" b="1" kern="10" dirty="0">
                <a:ln w="9525">
                  <a:noFill/>
                  <a:round/>
                  <a:headEnd/>
                  <a:tailEnd/>
                </a:ln>
                <a:solidFill>
                  <a:schemeClr val="bg1"/>
                </a:solidFill>
                <a:latin typeface="Arial"/>
                <a:cs typeface="Arial"/>
              </a:rPr>
              <a:t>Johnny V </a:t>
            </a:r>
          </a:p>
        </p:txBody>
      </p:sp>
      <p:pic>
        <p:nvPicPr>
          <p:cNvPr id="7170" name="Picture 2" descr="Guy, Man, Fan, Cool, Person, Male, Adult, Boy, Fat">
            <a:extLst>
              <a:ext uri="{FF2B5EF4-FFF2-40B4-BE49-F238E27FC236}">
                <a16:creationId xmlns:a16="http://schemas.microsoft.com/office/drawing/2014/main" id="{51307296-8196-4749-950C-760AFC6AA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97" y="132203"/>
            <a:ext cx="2730461" cy="27078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C36A18-0E5E-481E-83D0-E95256790751}"/>
              </a:ext>
            </a:extLst>
          </p:cNvPr>
          <p:cNvSpPr txBox="1"/>
          <p:nvPr/>
        </p:nvSpPr>
        <p:spPr>
          <a:xfrm>
            <a:off x="132202" y="3745734"/>
            <a:ext cx="9011798" cy="2985433"/>
          </a:xfrm>
          <a:prstGeom prst="rect">
            <a:avLst/>
          </a:prstGeom>
          <a:noFill/>
        </p:spPr>
        <p:txBody>
          <a:bodyPr wrap="square" rtlCol="0">
            <a:spAutoFit/>
          </a:bodyPr>
          <a:lstStyle/>
          <a:p>
            <a:r>
              <a:rPr lang="en-US" sz="2400" b="1" dirty="0">
                <a:solidFill>
                  <a:srgbClr val="0070C0"/>
                </a:solidFill>
                <a:latin typeface="Comic Sans MS" panose="030F0702030302020204" pitchFamily="66" charset="0"/>
              </a:rPr>
              <a:t>Task: </a:t>
            </a:r>
            <a:r>
              <a:rPr lang="en-US" sz="2400" dirty="0">
                <a:latin typeface="Comic Sans MS" panose="030F0702030302020204" pitchFamily="66" charset="0"/>
              </a:rPr>
              <a:t>Write a letter to Johnny V to give him some advice on </a:t>
            </a:r>
            <a:r>
              <a:rPr lang="en-GB" sz="2400" dirty="0">
                <a:latin typeface="Comic Sans MS" panose="030F0702030302020204" pitchFamily="66" charset="0"/>
              </a:rPr>
              <a:t>how to lose weight and why it is so important to his health that he does so.</a:t>
            </a:r>
          </a:p>
          <a:p>
            <a:endParaRPr lang="en-GB" sz="1000" dirty="0">
              <a:latin typeface="Comic Sans MS" panose="030F0702030302020204" pitchFamily="66" charset="0"/>
            </a:endParaRPr>
          </a:p>
          <a:p>
            <a:r>
              <a:rPr lang="en-GB" sz="2400" i="1" u="sng" dirty="0">
                <a:latin typeface="Comic Sans MS" panose="030F0702030302020204" pitchFamily="66" charset="0"/>
              </a:rPr>
              <a:t>You will need to</a:t>
            </a:r>
            <a:r>
              <a:rPr lang="en-GB" sz="2400" dirty="0">
                <a:latin typeface="Comic Sans MS" panose="030F0702030302020204" pitchFamily="66" charset="0"/>
              </a:rPr>
              <a:t>:</a:t>
            </a:r>
          </a:p>
          <a:p>
            <a:pPr marL="228600" indent="-228600">
              <a:buFont typeface="+mj-lt"/>
              <a:buAutoNum type="alphaLcParenR"/>
            </a:pPr>
            <a:endParaRPr lang="en-GB" sz="1000" dirty="0">
              <a:latin typeface="Comic Sans MS" panose="030F0702030302020204" pitchFamily="66" charset="0"/>
            </a:endParaRPr>
          </a:p>
          <a:p>
            <a:pPr marL="457200" indent="-457200">
              <a:buFont typeface="+mj-lt"/>
              <a:buAutoNum type="alphaLcParenR"/>
            </a:pPr>
            <a:r>
              <a:rPr lang="en-GB" sz="2400" dirty="0">
                <a:latin typeface="Comic Sans MS" panose="030F0702030302020204" pitchFamily="66" charset="0"/>
              </a:rPr>
              <a:t>Give some information about the health problems caused by being overweight.</a:t>
            </a:r>
          </a:p>
          <a:p>
            <a:pPr marL="457200" indent="-457200">
              <a:buFont typeface="+mj-lt"/>
              <a:buAutoNum type="alphaLcParenR"/>
            </a:pPr>
            <a:r>
              <a:rPr lang="en-GB" sz="2400" dirty="0">
                <a:latin typeface="Comic Sans MS" panose="030F0702030302020204" pitchFamily="66" charset="0"/>
              </a:rPr>
              <a:t>Explain some methods he could employ to lose the weight.</a:t>
            </a:r>
          </a:p>
        </p:txBody>
      </p:sp>
    </p:spTree>
    <p:extLst>
      <p:ext uri="{BB962C8B-B14F-4D97-AF65-F5344CB8AC3E}">
        <p14:creationId xmlns:p14="http://schemas.microsoft.com/office/powerpoint/2010/main" val="85151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5324535"/>
          </a:xfrm>
          <a:prstGeom prst="rect">
            <a:avLst/>
          </a:prstGeom>
          <a:noFill/>
        </p:spPr>
        <p:txBody>
          <a:bodyPr wrap="square" rtlCol="0">
            <a:spAutoFit/>
          </a:bodyPr>
          <a:lstStyle/>
          <a:p>
            <a:r>
              <a:rPr lang="en-GB" sz="3600" b="1" dirty="0">
                <a:solidFill>
                  <a:srgbClr val="0070C0"/>
                </a:solidFill>
                <a:latin typeface="Comic Sans MS" pitchFamily="66" charset="0"/>
              </a:rPr>
              <a:t>Plenary:</a:t>
            </a:r>
            <a:r>
              <a:rPr lang="en-GB" sz="3600" dirty="0">
                <a:latin typeface="Comic Sans MS" pitchFamily="66" charset="0"/>
              </a:rPr>
              <a:t> Anagram challenge:</a:t>
            </a:r>
          </a:p>
          <a:p>
            <a:endParaRPr lang="en-GB" sz="2800" b="1" dirty="0">
              <a:solidFill>
                <a:srgbClr val="0070C0"/>
              </a:solidFill>
              <a:latin typeface="Comic Sans MS" pitchFamily="66" charset="0"/>
            </a:endParaRPr>
          </a:p>
          <a:p>
            <a:r>
              <a:rPr lang="en-GB" sz="2800" b="1" dirty="0">
                <a:solidFill>
                  <a:srgbClr val="0070C0"/>
                </a:solidFill>
                <a:latin typeface="Comic Sans MS" pitchFamily="66" charset="0"/>
              </a:rPr>
              <a:t>Task: </a:t>
            </a:r>
            <a:r>
              <a:rPr lang="en-GB" sz="2800" dirty="0">
                <a:latin typeface="Comic Sans MS" pitchFamily="66" charset="0"/>
              </a:rPr>
              <a:t>Unscramble the following words to reveal  6 key words from the lesson today:</a:t>
            </a:r>
          </a:p>
          <a:p>
            <a:endParaRPr lang="en-GB" sz="2800" dirty="0">
              <a:latin typeface="Comic Sans MS" pitchFamily="66" charset="0"/>
            </a:endParaRPr>
          </a:p>
          <a:p>
            <a:pPr marL="514350" indent="-514350">
              <a:buAutoNum type="alphaLcParenR"/>
            </a:pPr>
            <a:r>
              <a:rPr lang="en-GB" sz="3200" dirty="0" err="1">
                <a:latin typeface="Comic Sans MS" pitchFamily="66" charset="0"/>
              </a:rPr>
              <a:t>hneomdulsrai</a:t>
            </a:r>
            <a:endParaRPr lang="en-GB" sz="3200" dirty="0">
              <a:latin typeface="Comic Sans MS" pitchFamily="66" charset="0"/>
            </a:endParaRPr>
          </a:p>
          <a:p>
            <a:pPr marL="514350" indent="-514350">
              <a:buAutoNum type="alphaLcParenR"/>
            </a:pPr>
            <a:r>
              <a:rPr lang="en-GB" sz="3200" dirty="0" err="1">
                <a:latin typeface="Comic Sans MS" pitchFamily="66" charset="0"/>
              </a:rPr>
              <a:t>pnierto</a:t>
            </a:r>
            <a:endParaRPr lang="en-GB" sz="3200" dirty="0">
              <a:latin typeface="Comic Sans MS" pitchFamily="66" charset="0"/>
            </a:endParaRPr>
          </a:p>
          <a:p>
            <a:pPr marL="514350" indent="-514350">
              <a:buAutoNum type="alphaLcParenR"/>
            </a:pPr>
            <a:r>
              <a:rPr lang="en-GB" sz="3200" dirty="0" err="1">
                <a:latin typeface="Comic Sans MS" pitchFamily="66" charset="0"/>
              </a:rPr>
              <a:t>eoystbi</a:t>
            </a:r>
            <a:r>
              <a:rPr lang="en-GB" sz="3200" dirty="0">
                <a:latin typeface="Comic Sans MS" pitchFamily="66" charset="0"/>
              </a:rPr>
              <a:t> </a:t>
            </a:r>
          </a:p>
          <a:p>
            <a:pPr marL="514350" indent="-514350">
              <a:buAutoNum type="alphaLcParenR"/>
            </a:pPr>
            <a:r>
              <a:rPr lang="en-GB" sz="3200" dirty="0" err="1">
                <a:latin typeface="Comic Sans MS" pitchFamily="66" charset="0"/>
              </a:rPr>
              <a:t>bfrie</a:t>
            </a:r>
            <a:endParaRPr lang="en-GB" sz="3200" dirty="0">
              <a:latin typeface="Comic Sans MS" pitchFamily="66" charset="0"/>
            </a:endParaRPr>
          </a:p>
          <a:p>
            <a:pPr marL="514350" indent="-514350">
              <a:buAutoNum type="alphaLcParenR"/>
            </a:pPr>
            <a:r>
              <a:rPr lang="en-GB" sz="3200" dirty="0" err="1">
                <a:latin typeface="Comic Sans MS" pitchFamily="66" charset="0"/>
              </a:rPr>
              <a:t>anmviti</a:t>
            </a:r>
            <a:endParaRPr lang="en-GB" sz="3200" dirty="0">
              <a:latin typeface="Comic Sans MS" pitchFamily="66" charset="0"/>
            </a:endParaRPr>
          </a:p>
          <a:p>
            <a:pPr marL="514350" indent="-514350">
              <a:buAutoNum type="alphaLcParenR"/>
            </a:pPr>
            <a:r>
              <a:rPr lang="en-GB" sz="3200" dirty="0" err="1">
                <a:latin typeface="Comic Sans MS" pitchFamily="66" charset="0"/>
              </a:rPr>
              <a:t>linamer</a:t>
            </a:r>
            <a:endParaRPr lang="en-GB" sz="3200" dirty="0">
              <a:latin typeface="Comic Sans MS" pitchFamily="66" charset="0"/>
            </a:endParaRPr>
          </a:p>
        </p:txBody>
      </p:sp>
      <p:sp>
        <p:nvSpPr>
          <p:cNvPr id="5" name="TextBox 4"/>
          <p:cNvSpPr txBox="1"/>
          <p:nvPr/>
        </p:nvSpPr>
        <p:spPr>
          <a:xfrm>
            <a:off x="2885388" y="5245228"/>
            <a:ext cx="6030012" cy="1384995"/>
          </a:xfrm>
          <a:prstGeom prst="rect">
            <a:avLst/>
          </a:prstGeom>
          <a:solidFill>
            <a:srgbClr val="A4F6E1"/>
          </a:solidFill>
          <a:ln w="19050">
            <a:solidFill>
              <a:srgbClr val="002060"/>
            </a:solidFill>
          </a:ln>
        </p:spPr>
        <p:txBody>
          <a:bodyPr wrap="square" rtlCol="0">
            <a:spAutoFit/>
          </a:bodyPr>
          <a:lstStyle/>
          <a:p>
            <a:pPr algn="ctr"/>
            <a:r>
              <a:rPr lang="en-GB" sz="2800" b="1" dirty="0">
                <a:solidFill>
                  <a:srgbClr val="0070C0"/>
                </a:solidFill>
                <a:latin typeface="Comic Sans MS" pitchFamily="66" charset="0"/>
              </a:rPr>
              <a:t>Extra Challenge: </a:t>
            </a:r>
            <a:r>
              <a:rPr lang="en-GB" sz="2800" dirty="0">
                <a:latin typeface="Comic Sans MS" pitchFamily="66" charset="0"/>
              </a:rPr>
              <a:t>Come up with a definition for each of the words once you have unscrambled them!</a:t>
            </a:r>
          </a:p>
        </p:txBody>
      </p:sp>
      <p:pic>
        <p:nvPicPr>
          <p:cNvPr id="12290" name="Picture 2" descr="Question, Help, Question Mark, Answer, Support, Service">
            <a:extLst>
              <a:ext uri="{FF2B5EF4-FFF2-40B4-BE49-F238E27FC236}">
                <a16:creationId xmlns:a16="http://schemas.microsoft.com/office/drawing/2014/main" id="{EDC75D64-4BCB-4362-A466-0388E8670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721" y="1956391"/>
            <a:ext cx="1426968" cy="2329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7531FD-8BA1-436F-8877-48026994B45D}"/>
              </a:ext>
            </a:extLst>
          </p:cNvPr>
          <p:cNvSpPr/>
          <p:nvPr/>
        </p:nvSpPr>
        <p:spPr>
          <a:xfrm>
            <a:off x="4050384" y="2667293"/>
            <a:ext cx="2512243" cy="2308324"/>
          </a:xfrm>
          <a:prstGeom prst="rect">
            <a:avLst/>
          </a:prstGeom>
        </p:spPr>
        <p:txBody>
          <a:bodyPr wrap="square">
            <a:spAutoFit/>
          </a:bodyPr>
          <a:lstStyle/>
          <a:p>
            <a:pPr marL="342900" indent="-342900">
              <a:buFont typeface="+mj-lt"/>
              <a:buAutoNum type="alphaLcParenR"/>
            </a:pPr>
            <a:r>
              <a:rPr lang="en-US" sz="2400" dirty="0">
                <a:solidFill>
                  <a:srgbClr val="FF0000"/>
                </a:solidFill>
              </a:rPr>
              <a:t>Malnourished</a:t>
            </a:r>
          </a:p>
          <a:p>
            <a:pPr marL="342900" indent="-342900">
              <a:buFont typeface="+mj-lt"/>
              <a:buAutoNum type="alphaLcParenR"/>
            </a:pPr>
            <a:r>
              <a:rPr lang="en-US" sz="2400" dirty="0">
                <a:solidFill>
                  <a:srgbClr val="FF0000"/>
                </a:solidFill>
              </a:rPr>
              <a:t>Protein</a:t>
            </a:r>
          </a:p>
          <a:p>
            <a:pPr marL="342900" indent="-342900">
              <a:buFont typeface="+mj-lt"/>
              <a:buAutoNum type="alphaLcParenR"/>
            </a:pPr>
            <a:r>
              <a:rPr lang="en-US" sz="2400" dirty="0">
                <a:solidFill>
                  <a:srgbClr val="FF0000"/>
                </a:solidFill>
              </a:rPr>
              <a:t>Obesity</a:t>
            </a:r>
          </a:p>
          <a:p>
            <a:pPr marL="342900" indent="-342900">
              <a:buFont typeface="+mj-lt"/>
              <a:buAutoNum type="alphaLcParenR"/>
            </a:pPr>
            <a:r>
              <a:rPr lang="en-US" sz="2400" dirty="0" err="1">
                <a:solidFill>
                  <a:srgbClr val="FF0000"/>
                </a:solidFill>
              </a:rPr>
              <a:t>Fibre</a:t>
            </a:r>
            <a:endParaRPr lang="en-US" sz="2400" dirty="0">
              <a:solidFill>
                <a:srgbClr val="FF0000"/>
              </a:solidFill>
            </a:endParaRPr>
          </a:p>
          <a:p>
            <a:pPr marL="342900" indent="-342900">
              <a:buFont typeface="+mj-lt"/>
              <a:buAutoNum type="alphaLcParenR"/>
            </a:pPr>
            <a:r>
              <a:rPr lang="en-US" sz="2400" dirty="0">
                <a:solidFill>
                  <a:srgbClr val="FF0000"/>
                </a:solidFill>
              </a:rPr>
              <a:t>Vitamin</a:t>
            </a:r>
          </a:p>
          <a:p>
            <a:pPr marL="342900" indent="-342900">
              <a:buFont typeface="+mj-lt"/>
              <a:buAutoNum type="alphaLcParenR"/>
            </a:pPr>
            <a:r>
              <a:rPr lang="en-US" sz="2400" dirty="0">
                <a:solidFill>
                  <a:srgbClr val="FF0000"/>
                </a:solidFill>
              </a:rPr>
              <a:t>Mineral</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normAutofit/>
          </a:bodyPr>
          <a:lstStyle/>
          <a:p>
            <a:pPr marL="0" indent="0">
              <a:buNone/>
            </a:pPr>
            <a:r>
              <a:rPr lang="en-GB" dirty="0"/>
              <a:t>GOOD PROGRESS:</a:t>
            </a:r>
          </a:p>
          <a:p>
            <a:pPr marL="0" indent="0">
              <a:buNone/>
            </a:pPr>
            <a:r>
              <a:rPr lang="en-GB" sz="2800" dirty="0">
                <a:solidFill>
                  <a:schemeClr val="tx1"/>
                </a:solidFill>
                <a:latin typeface="Comic Sans MS" panose="030F0702030302020204" pitchFamily="66" charset="0"/>
              </a:rPr>
              <a:t>Recall some health issues caused by an unhealthy diet</a:t>
            </a:r>
          </a:p>
          <a:p>
            <a:pPr marL="0" indent="0">
              <a:buNone/>
            </a:pPr>
            <a:r>
              <a:rPr lang="en-US" sz="2800" dirty="0">
                <a:latin typeface="Comic Sans MS" panose="030F0702030302020204" pitchFamily="66" charset="0"/>
              </a:rPr>
              <a:t>Describe the effects of some health issues caused by an unhealthy diet</a:t>
            </a:r>
          </a:p>
          <a:p>
            <a:pPr marL="0" indent="0">
              <a:buNone/>
            </a:pPr>
            <a:r>
              <a:rPr lang="en-US" sz="2800" dirty="0">
                <a:latin typeface="Comic Sans MS" panose="030F0702030302020204" pitchFamily="66" charset="0"/>
              </a:rPr>
              <a:t>Calculate the energy requirements of different people</a:t>
            </a:r>
          </a:p>
          <a:p>
            <a:pPr marL="0" indent="0">
              <a:buNone/>
            </a:pPr>
            <a:r>
              <a:rPr lang="en-GB" dirty="0"/>
              <a:t>OUTSTANDING PROGRESS:</a:t>
            </a:r>
          </a:p>
          <a:p>
            <a:pPr marL="0" indent="0">
              <a:buNone/>
            </a:pPr>
            <a:r>
              <a:rPr lang="en-US" dirty="0">
                <a:latin typeface="Comic Sans MS" panose="030F0702030302020204" pitchFamily="66" charset="0"/>
              </a:rPr>
              <a:t>Discuss the effectiveness of various diet plans </a:t>
            </a:r>
            <a:endParaRPr lang="en-US" sz="2800" dirty="0">
              <a:latin typeface="Comic Sans MS" panose="030F0702030302020204" pitchFamily="66" charset="0"/>
            </a:endParaRP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8409" y="4177558"/>
            <a:ext cx="5432677" cy="2554545"/>
          </a:xfrm>
          <a:prstGeom prst="rect">
            <a:avLst/>
          </a:prstGeom>
          <a:solidFill>
            <a:srgbClr val="EBF7FF"/>
          </a:solidFill>
        </p:spPr>
        <p:txBody>
          <a:bodyPr wrap="square" rtlCol="0">
            <a:spAutoFit/>
          </a:bodyPr>
          <a:lstStyle/>
          <a:p>
            <a:pPr algn="ctr"/>
            <a:r>
              <a:rPr lang="en-GB" sz="3200" dirty="0">
                <a:solidFill>
                  <a:srgbClr val="0070C0"/>
                </a:solidFill>
                <a:latin typeface="Comic Sans MS" panose="030F0702030302020204" pitchFamily="66" charset="0"/>
              </a:rPr>
              <a:t>Think &gt; Pair &gt; Share: </a:t>
            </a:r>
            <a:r>
              <a:rPr lang="en-GB" sz="3200" dirty="0">
                <a:latin typeface="Comic Sans MS" panose="030F0702030302020204" pitchFamily="66" charset="0"/>
              </a:rPr>
              <a:t>Why do these people look so different?</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Are they all malnourished?</a:t>
            </a:r>
          </a:p>
        </p:txBody>
      </p:sp>
      <p:pic>
        <p:nvPicPr>
          <p:cNvPr id="2050" name="Picture 2" descr="Thick, Overweight, Obesity, Weight, Misshapen">
            <a:extLst>
              <a:ext uri="{FF2B5EF4-FFF2-40B4-BE49-F238E27FC236}">
                <a16:creationId xmlns:a16="http://schemas.microsoft.com/office/drawing/2014/main" id="{7E9380BE-3A22-47C7-9EB1-5B7B00D5C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2" r="18948"/>
          <a:stretch/>
        </p:blipFill>
        <p:spPr bwMode="auto">
          <a:xfrm>
            <a:off x="336885" y="246246"/>
            <a:ext cx="4023080" cy="36777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DD83593-19D0-46A0-B168-E31EC692C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456" y="246246"/>
            <a:ext cx="4023079" cy="36777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82EC4AF-F8FA-4DA8-BB99-26E5E153522E}"/>
              </a:ext>
            </a:extLst>
          </p:cNvPr>
          <p:cNvPicPr>
            <a:picLocks noChangeAspect="1"/>
          </p:cNvPicPr>
          <p:nvPr/>
        </p:nvPicPr>
        <p:blipFill>
          <a:blip r:embed="rId5"/>
          <a:stretch>
            <a:fillRect/>
          </a:stretch>
        </p:blipFill>
        <p:spPr>
          <a:xfrm>
            <a:off x="6109253" y="4177558"/>
            <a:ext cx="2692282" cy="2554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1329" y="180014"/>
            <a:ext cx="5662671" cy="3139321"/>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If you take in more energy than you use, the excess is stored as fat.</a:t>
            </a:r>
          </a:p>
          <a:p>
            <a:pPr marL="342900" indent="-342900">
              <a:buFont typeface="Arial" panose="020B0604020202020204" pitchFamily="34" charset="0"/>
              <a:buChar char="•"/>
            </a:pPr>
            <a:endParaRPr lang="en-GB"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Overtime you can become </a:t>
            </a:r>
            <a:r>
              <a:rPr lang="en-GB" sz="2400" b="1" dirty="0">
                <a:latin typeface="Comic Sans MS" panose="030F0702030302020204" pitchFamily="66" charset="0"/>
              </a:rPr>
              <a:t>overweight</a:t>
            </a:r>
            <a:r>
              <a:rPr lang="en-GB" sz="2400" dirty="0">
                <a:latin typeface="Comic Sans MS" panose="030F0702030302020204" pitchFamily="66" charset="0"/>
              </a:rPr>
              <a:t> or even </a:t>
            </a:r>
            <a:r>
              <a:rPr lang="en-GB" sz="2400" b="1" dirty="0">
                <a:latin typeface="Comic Sans MS" panose="030F0702030302020204" pitchFamily="66" charset="0"/>
              </a:rPr>
              <a:t>obese.</a:t>
            </a:r>
          </a:p>
          <a:p>
            <a:pPr marL="342900" indent="-342900">
              <a:buFont typeface="Arial" panose="020B0604020202020204" pitchFamily="34" charset="0"/>
              <a:buChar char="•"/>
            </a:pPr>
            <a:endParaRPr lang="en-GB" b="1"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This can lead to serious </a:t>
            </a:r>
            <a:r>
              <a:rPr lang="en-GB" sz="2400" b="1" dirty="0">
                <a:latin typeface="Comic Sans MS" panose="030F0702030302020204" pitchFamily="66" charset="0"/>
              </a:rPr>
              <a:t>health problems.</a:t>
            </a:r>
          </a:p>
          <a:p>
            <a:pPr marL="285750" indent="-285750" algn="ctr">
              <a:buFont typeface="Arial" panose="020B0604020202020204" pitchFamily="34" charset="0"/>
              <a:buChar char="•"/>
            </a:pPr>
            <a:endParaRPr lang="en-GB" dirty="0"/>
          </a:p>
        </p:txBody>
      </p:sp>
      <p:pic>
        <p:nvPicPr>
          <p:cNvPr id="5" name="Picture 2" descr="Thick, Overweight, Obesity, Weight, Misshapen">
            <a:extLst>
              <a:ext uri="{FF2B5EF4-FFF2-40B4-BE49-F238E27FC236}">
                <a16:creationId xmlns:a16="http://schemas.microsoft.com/office/drawing/2014/main" id="{A04F662A-97EC-4B5D-8925-65F8AA1A6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2" r="18948"/>
          <a:stretch/>
        </p:blipFill>
        <p:spPr bwMode="auto">
          <a:xfrm>
            <a:off x="336885" y="246246"/>
            <a:ext cx="2802955" cy="30037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C59DD30-1A8C-43B6-A890-68E2FB152ACE}"/>
              </a:ext>
            </a:extLst>
          </p:cNvPr>
          <p:cNvCxnSpPr>
            <a:cxnSpLocks/>
          </p:cNvCxnSpPr>
          <p:nvPr/>
        </p:nvCxnSpPr>
        <p:spPr>
          <a:xfrm flipH="1">
            <a:off x="5689485" y="2697107"/>
            <a:ext cx="216024" cy="43204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64C475E-ABB0-4D14-8C01-F439F04F9804}"/>
              </a:ext>
            </a:extLst>
          </p:cNvPr>
          <p:cNvCxnSpPr>
            <a:cxnSpLocks/>
          </p:cNvCxnSpPr>
          <p:nvPr/>
        </p:nvCxnSpPr>
        <p:spPr>
          <a:xfrm>
            <a:off x="6776308" y="2658150"/>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24DBE3-1C20-4D34-BC7B-AB3B8877D038}"/>
              </a:ext>
            </a:extLst>
          </p:cNvPr>
          <p:cNvCxnSpPr>
            <a:cxnSpLocks/>
          </p:cNvCxnSpPr>
          <p:nvPr/>
        </p:nvCxnSpPr>
        <p:spPr>
          <a:xfrm>
            <a:off x="7728539" y="2713234"/>
            <a:ext cx="288032"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DCF13A-24BA-43F5-B708-29223A653A8B}"/>
              </a:ext>
            </a:extLst>
          </p:cNvPr>
          <p:cNvSpPr txBox="1"/>
          <p:nvPr/>
        </p:nvSpPr>
        <p:spPr>
          <a:xfrm>
            <a:off x="4439798" y="3168112"/>
            <a:ext cx="1676625" cy="461665"/>
          </a:xfrm>
          <a:prstGeom prst="rect">
            <a:avLst/>
          </a:prstGeom>
          <a:noFill/>
        </p:spPr>
        <p:txBody>
          <a:bodyPr wrap="square" rtlCol="0">
            <a:spAutoFit/>
          </a:bodyPr>
          <a:lstStyle/>
          <a:p>
            <a:pPr algn="ctr"/>
            <a:r>
              <a:rPr lang="en-GB" sz="2400" dirty="0">
                <a:latin typeface="Comic Sans MS" panose="030F0702030302020204" pitchFamily="66" charset="0"/>
              </a:rPr>
              <a:t>Arthritis</a:t>
            </a:r>
          </a:p>
        </p:txBody>
      </p:sp>
      <p:sp>
        <p:nvSpPr>
          <p:cNvPr id="12" name="TextBox 11">
            <a:extLst>
              <a:ext uri="{FF2B5EF4-FFF2-40B4-BE49-F238E27FC236}">
                <a16:creationId xmlns:a16="http://schemas.microsoft.com/office/drawing/2014/main" id="{BA46D5AE-849C-4800-AC2E-1FAAB7E412EB}"/>
              </a:ext>
            </a:extLst>
          </p:cNvPr>
          <p:cNvSpPr txBox="1"/>
          <p:nvPr/>
        </p:nvSpPr>
        <p:spPr>
          <a:xfrm>
            <a:off x="5990653" y="3190146"/>
            <a:ext cx="1511834" cy="830997"/>
          </a:xfrm>
          <a:prstGeom prst="rect">
            <a:avLst/>
          </a:prstGeom>
          <a:noFill/>
        </p:spPr>
        <p:txBody>
          <a:bodyPr wrap="square" rtlCol="0">
            <a:spAutoFit/>
          </a:bodyPr>
          <a:lstStyle/>
          <a:p>
            <a:pPr algn="ctr"/>
            <a:r>
              <a:rPr lang="en-GB" sz="2400" dirty="0">
                <a:latin typeface="Comic Sans MS" panose="030F0702030302020204" pitchFamily="66" charset="0"/>
              </a:rPr>
              <a:t>Type 2 diabetes</a:t>
            </a:r>
          </a:p>
        </p:txBody>
      </p:sp>
      <p:sp>
        <p:nvSpPr>
          <p:cNvPr id="13" name="TextBox 12">
            <a:extLst>
              <a:ext uri="{FF2B5EF4-FFF2-40B4-BE49-F238E27FC236}">
                <a16:creationId xmlns:a16="http://schemas.microsoft.com/office/drawing/2014/main" id="{01D9600E-EA15-44F4-B45E-93E8CE1E0609}"/>
              </a:ext>
            </a:extLst>
          </p:cNvPr>
          <p:cNvSpPr txBox="1"/>
          <p:nvPr/>
        </p:nvSpPr>
        <p:spPr>
          <a:xfrm>
            <a:off x="7535538" y="3212180"/>
            <a:ext cx="1422248" cy="830997"/>
          </a:xfrm>
          <a:prstGeom prst="rect">
            <a:avLst/>
          </a:prstGeom>
          <a:noFill/>
        </p:spPr>
        <p:txBody>
          <a:bodyPr wrap="square" rtlCol="0">
            <a:spAutoFit/>
          </a:bodyPr>
          <a:lstStyle/>
          <a:p>
            <a:pPr algn="ctr"/>
            <a:r>
              <a:rPr lang="en-GB" sz="2400" dirty="0">
                <a:latin typeface="Comic Sans MS" panose="030F0702030302020204" pitchFamily="66" charset="0"/>
              </a:rPr>
              <a:t>Heart disease</a:t>
            </a:r>
          </a:p>
        </p:txBody>
      </p:sp>
      <p:cxnSp>
        <p:nvCxnSpPr>
          <p:cNvPr id="6" name="Straight Arrow Connector 5"/>
          <p:cNvCxnSpPr/>
          <p:nvPr/>
        </p:nvCxnSpPr>
        <p:spPr>
          <a:xfrm>
            <a:off x="2695946" y="2164313"/>
            <a:ext cx="792088"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a:extLst>
              <a:ext uri="{FF2B5EF4-FFF2-40B4-BE49-F238E27FC236}">
                <a16:creationId xmlns:a16="http://schemas.microsoft.com/office/drawing/2014/main" id="{412BD69D-9E79-4D6C-8B7B-18C231400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968" y="4560983"/>
            <a:ext cx="2163902" cy="194329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78AF9977-7442-49B3-A8B3-1A6D2026BE96}"/>
              </a:ext>
            </a:extLst>
          </p:cNvPr>
          <p:cNvCxnSpPr>
            <a:cxnSpLocks/>
          </p:cNvCxnSpPr>
          <p:nvPr/>
        </p:nvCxnSpPr>
        <p:spPr>
          <a:xfrm flipV="1">
            <a:off x="2141768" y="4347383"/>
            <a:ext cx="605268" cy="29205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48E6F1B-7000-42B0-AD90-E083060D8710}"/>
              </a:ext>
            </a:extLst>
          </p:cNvPr>
          <p:cNvSpPr txBox="1"/>
          <p:nvPr/>
        </p:nvSpPr>
        <p:spPr>
          <a:xfrm>
            <a:off x="2497971" y="3873657"/>
            <a:ext cx="1963859" cy="2246769"/>
          </a:xfrm>
          <a:prstGeom prst="rect">
            <a:avLst/>
          </a:prstGeom>
          <a:noFill/>
        </p:spPr>
        <p:txBody>
          <a:bodyPr wrap="square" rtlCol="0">
            <a:spAutoFit/>
          </a:bodyPr>
          <a:lstStyle/>
          <a:p>
            <a:pPr algn="ctr"/>
            <a:r>
              <a:rPr lang="en-GB" sz="2000" dirty="0">
                <a:latin typeface="Comic Sans MS" panose="030F0702030302020204" pitchFamily="66" charset="0"/>
              </a:rPr>
              <a:t>Combination of not eating enough so not getting enough energy and possibly too much exercise. </a:t>
            </a:r>
          </a:p>
        </p:txBody>
      </p:sp>
      <p:cxnSp>
        <p:nvCxnSpPr>
          <p:cNvPr id="22" name="Straight Arrow Connector 21">
            <a:extLst>
              <a:ext uri="{FF2B5EF4-FFF2-40B4-BE49-F238E27FC236}">
                <a16:creationId xmlns:a16="http://schemas.microsoft.com/office/drawing/2014/main" id="{3BC510FF-A673-4D4D-AD5B-02E5BB5246A5}"/>
              </a:ext>
            </a:extLst>
          </p:cNvPr>
          <p:cNvCxnSpPr>
            <a:cxnSpLocks/>
          </p:cNvCxnSpPr>
          <p:nvPr/>
        </p:nvCxnSpPr>
        <p:spPr>
          <a:xfrm flipV="1">
            <a:off x="6588086" y="4737253"/>
            <a:ext cx="649996" cy="64999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51EBE9-C035-4194-9654-F42B99EB4EC3}"/>
              </a:ext>
            </a:extLst>
          </p:cNvPr>
          <p:cNvSpPr txBox="1"/>
          <p:nvPr/>
        </p:nvSpPr>
        <p:spPr>
          <a:xfrm>
            <a:off x="6995711" y="4347383"/>
            <a:ext cx="2067929" cy="2246769"/>
          </a:xfrm>
          <a:prstGeom prst="rect">
            <a:avLst/>
          </a:prstGeom>
          <a:noFill/>
        </p:spPr>
        <p:txBody>
          <a:bodyPr wrap="square" rtlCol="0">
            <a:spAutoFit/>
          </a:bodyPr>
          <a:lstStyle/>
          <a:p>
            <a:pPr algn="ctr"/>
            <a:r>
              <a:rPr lang="en-GB" sz="2000" dirty="0">
                <a:latin typeface="Comic Sans MS" panose="030F0702030302020204" pitchFamily="66" charset="0"/>
              </a:rPr>
              <a:t>This girl has </a:t>
            </a:r>
            <a:r>
              <a:rPr lang="en-GB" sz="2000" b="1" i="1" dirty="0">
                <a:latin typeface="Comic Sans MS" panose="030F0702030302020204" pitchFamily="66" charset="0"/>
              </a:rPr>
              <a:t>rickets</a:t>
            </a:r>
            <a:r>
              <a:rPr lang="en-GB" sz="2000" dirty="0">
                <a:latin typeface="Comic Sans MS" panose="030F0702030302020204" pitchFamily="66" charset="0"/>
              </a:rPr>
              <a:t> – a disease you can get if you don’t receive enough vitamin D in your diet.</a:t>
            </a:r>
          </a:p>
        </p:txBody>
      </p:sp>
      <p:pic>
        <p:nvPicPr>
          <p:cNvPr id="2" name="Picture 1">
            <a:extLst>
              <a:ext uri="{FF2B5EF4-FFF2-40B4-BE49-F238E27FC236}">
                <a16:creationId xmlns:a16="http://schemas.microsoft.com/office/drawing/2014/main" id="{72F217DF-B649-4236-B74F-5A143BD2EB62}"/>
              </a:ext>
            </a:extLst>
          </p:cNvPr>
          <p:cNvPicPr>
            <a:picLocks noChangeAspect="1"/>
          </p:cNvPicPr>
          <p:nvPr/>
        </p:nvPicPr>
        <p:blipFill>
          <a:blip r:embed="rId5"/>
          <a:stretch>
            <a:fillRect/>
          </a:stretch>
        </p:blipFill>
        <p:spPr>
          <a:xfrm>
            <a:off x="188320" y="3460030"/>
            <a:ext cx="1953447" cy="3151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B32D944-1898-4EF9-B010-772031D215E7}"/>
              </a:ext>
            </a:extLst>
          </p:cNvPr>
          <p:cNvSpPr/>
          <p:nvPr/>
        </p:nvSpPr>
        <p:spPr>
          <a:xfrm>
            <a:off x="2721167" y="2732183"/>
            <a:ext cx="3205908" cy="2027103"/>
          </a:xfrm>
          <a:prstGeom prst="cloud">
            <a:avLst/>
          </a:prstGeom>
          <a:solidFill>
            <a:srgbClr val="EBF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solidFill>
                  <a:schemeClr val="tx1"/>
                </a:solidFill>
              </a:rPr>
              <a:t>How do people lose weight?</a:t>
            </a:r>
          </a:p>
        </p:txBody>
      </p:sp>
      <p:sp>
        <p:nvSpPr>
          <p:cNvPr id="7" name="TextBox 6"/>
          <p:cNvSpPr txBox="1"/>
          <p:nvPr/>
        </p:nvSpPr>
        <p:spPr>
          <a:xfrm>
            <a:off x="259021" y="323974"/>
            <a:ext cx="8576507" cy="1200329"/>
          </a:xfrm>
          <a:prstGeom prst="rect">
            <a:avLst/>
          </a:prstGeom>
          <a:noFill/>
        </p:spPr>
        <p:txBody>
          <a:bodyPr wrap="square" rtlCol="0">
            <a:spAutoFit/>
          </a:bodyPr>
          <a:lstStyle/>
          <a:p>
            <a:pPr algn="ctr"/>
            <a:r>
              <a:rPr lang="en-GB" sz="3600" i="1" dirty="0">
                <a:solidFill>
                  <a:srgbClr val="0070C0"/>
                </a:solidFill>
                <a:latin typeface="Comic Sans MS" panose="030F0702030302020204" pitchFamily="66" charset="0"/>
              </a:rPr>
              <a:t>Task: </a:t>
            </a:r>
            <a:r>
              <a:rPr lang="en-GB" sz="3600" dirty="0">
                <a:latin typeface="Comic Sans MS" panose="030F0702030302020204" pitchFamily="66" charset="0"/>
              </a:rPr>
              <a:t>Write as many points as possible for </a:t>
            </a:r>
            <a:r>
              <a:rPr lang="en-GB" sz="3600" i="1" dirty="0">
                <a:solidFill>
                  <a:srgbClr val="0070C0"/>
                </a:solidFill>
                <a:latin typeface="Comic Sans MS" panose="030F0702030302020204" pitchFamily="66" charset="0"/>
              </a:rPr>
              <a:t>how </a:t>
            </a:r>
            <a:r>
              <a:rPr lang="en-GB" sz="3600" dirty="0">
                <a:latin typeface="Comic Sans MS" panose="030F0702030302020204" pitchFamily="66" charset="0"/>
              </a:rPr>
              <a:t>people might lose weight.</a:t>
            </a:r>
          </a:p>
        </p:txBody>
      </p:sp>
      <p:cxnSp>
        <p:nvCxnSpPr>
          <p:cNvPr id="8" name="Straight Arrow Connector 7">
            <a:extLst>
              <a:ext uri="{FF2B5EF4-FFF2-40B4-BE49-F238E27FC236}">
                <a16:creationId xmlns:a16="http://schemas.microsoft.com/office/drawing/2014/main" id="{B168BA1F-2572-406E-9BBC-8CA81E4757A1}"/>
              </a:ext>
            </a:extLst>
          </p:cNvPr>
          <p:cNvCxnSpPr>
            <a:cxnSpLocks/>
          </p:cNvCxnSpPr>
          <p:nvPr/>
        </p:nvCxnSpPr>
        <p:spPr>
          <a:xfrm flipV="1">
            <a:off x="5585552" y="2660319"/>
            <a:ext cx="473726" cy="336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AEA716-2EB8-44BB-9784-A95C813B2305}"/>
              </a:ext>
            </a:extLst>
          </p:cNvPr>
          <p:cNvCxnSpPr>
            <a:cxnSpLocks/>
          </p:cNvCxnSpPr>
          <p:nvPr/>
        </p:nvCxnSpPr>
        <p:spPr>
          <a:xfrm flipH="1" flipV="1">
            <a:off x="2346592" y="2985571"/>
            <a:ext cx="681210" cy="427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6FC4FF-1FE2-4FE6-85C5-297B254B2FF5}"/>
              </a:ext>
            </a:extLst>
          </p:cNvPr>
          <p:cNvCxnSpPr>
            <a:cxnSpLocks/>
          </p:cNvCxnSpPr>
          <p:nvPr/>
        </p:nvCxnSpPr>
        <p:spPr>
          <a:xfrm>
            <a:off x="5495581" y="4151523"/>
            <a:ext cx="872168" cy="5636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968CF6C-9CEE-4EA3-B50E-E0FFE35C8F36}"/>
              </a:ext>
            </a:extLst>
          </p:cNvPr>
          <p:cNvCxnSpPr>
            <a:cxnSpLocks/>
          </p:cNvCxnSpPr>
          <p:nvPr/>
        </p:nvCxnSpPr>
        <p:spPr>
          <a:xfrm flipH="1">
            <a:off x="2699133" y="4392058"/>
            <a:ext cx="459036" cy="4443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EDD9CE-1588-4725-B057-1D5927739700}"/>
              </a:ext>
            </a:extLst>
          </p:cNvPr>
          <p:cNvSpPr txBox="1"/>
          <p:nvPr/>
        </p:nvSpPr>
        <p:spPr>
          <a:xfrm>
            <a:off x="143220" y="4153360"/>
            <a:ext cx="2754216" cy="1200329"/>
          </a:xfrm>
          <a:prstGeom prst="rect">
            <a:avLst/>
          </a:prstGeom>
          <a:noFill/>
        </p:spPr>
        <p:txBody>
          <a:bodyPr wrap="square" rtlCol="0">
            <a:spAutoFit/>
          </a:bodyPr>
          <a:lstStyle/>
          <a:p>
            <a:pPr algn="ctr"/>
            <a:r>
              <a:rPr lang="en-US" sz="3600" i="1" dirty="0">
                <a:solidFill>
                  <a:srgbClr val="0070C0"/>
                </a:solidFill>
              </a:rPr>
              <a:t>Exercise more regularly</a:t>
            </a:r>
            <a:endParaRPr lang="en-GB" sz="3600" i="1" dirty="0">
              <a:solidFill>
                <a:srgbClr val="0070C0"/>
              </a:solidFill>
            </a:endParaRPr>
          </a:p>
        </p:txBody>
      </p:sp>
      <p:sp>
        <p:nvSpPr>
          <p:cNvPr id="5" name="TextBox 4">
            <a:extLst>
              <a:ext uri="{FF2B5EF4-FFF2-40B4-BE49-F238E27FC236}">
                <a16:creationId xmlns:a16="http://schemas.microsoft.com/office/drawing/2014/main" id="{C885A45C-813C-4FB3-9364-77F406E15674}"/>
              </a:ext>
            </a:extLst>
          </p:cNvPr>
          <p:cNvSpPr txBox="1"/>
          <p:nvPr/>
        </p:nvSpPr>
        <p:spPr>
          <a:xfrm>
            <a:off x="5198126" y="769345"/>
            <a:ext cx="3670452" cy="1200329"/>
          </a:xfrm>
          <a:prstGeom prst="rect">
            <a:avLst/>
          </a:prstGeom>
          <a:noFill/>
        </p:spPr>
        <p:txBody>
          <a:bodyPr wrap="square" rtlCol="0">
            <a:spAutoFit/>
          </a:bodyPr>
          <a:lstStyle/>
          <a:p>
            <a:pPr algn="ctr"/>
            <a:r>
              <a:rPr lang="en-US" sz="3600" i="1" dirty="0">
                <a:solidFill>
                  <a:srgbClr val="0070C0"/>
                </a:solidFill>
              </a:rPr>
              <a:t>Cut out fatty/sugar foods</a:t>
            </a:r>
            <a:endParaRPr lang="en-GB" sz="3600" i="1" dirty="0">
              <a:solidFill>
                <a:srgbClr val="0070C0"/>
              </a:solidFill>
            </a:endParaRPr>
          </a:p>
        </p:txBody>
      </p:sp>
      <p:sp>
        <p:nvSpPr>
          <p:cNvPr id="6" name="TextBox 5">
            <a:extLst>
              <a:ext uri="{FF2B5EF4-FFF2-40B4-BE49-F238E27FC236}">
                <a16:creationId xmlns:a16="http://schemas.microsoft.com/office/drawing/2014/main" id="{23A53B25-0579-4576-A4C1-B98ED7636907}"/>
              </a:ext>
            </a:extLst>
          </p:cNvPr>
          <p:cNvSpPr txBox="1"/>
          <p:nvPr/>
        </p:nvSpPr>
        <p:spPr>
          <a:xfrm>
            <a:off x="0" y="1075980"/>
            <a:ext cx="2754216" cy="1200329"/>
          </a:xfrm>
          <a:prstGeom prst="rect">
            <a:avLst/>
          </a:prstGeom>
          <a:noFill/>
        </p:spPr>
        <p:txBody>
          <a:bodyPr wrap="square" rtlCol="0">
            <a:spAutoFit/>
          </a:bodyPr>
          <a:lstStyle/>
          <a:p>
            <a:pPr algn="ctr"/>
            <a:r>
              <a:rPr lang="en-US" sz="3600" i="1" dirty="0">
                <a:solidFill>
                  <a:srgbClr val="0070C0"/>
                </a:solidFill>
              </a:rPr>
              <a:t>Control portion sizes</a:t>
            </a:r>
            <a:endParaRPr lang="en-GB" sz="3600" i="1" dirty="0">
              <a:solidFill>
                <a:srgbClr val="0070C0"/>
              </a:solidFill>
            </a:endParaRPr>
          </a:p>
        </p:txBody>
      </p:sp>
      <p:sp>
        <p:nvSpPr>
          <p:cNvPr id="7" name="TextBox 6">
            <a:extLst>
              <a:ext uri="{FF2B5EF4-FFF2-40B4-BE49-F238E27FC236}">
                <a16:creationId xmlns:a16="http://schemas.microsoft.com/office/drawing/2014/main" id="{3DF80E8B-0B4F-4C52-A536-26096651A2E5}"/>
              </a:ext>
            </a:extLst>
          </p:cNvPr>
          <p:cNvSpPr txBox="1"/>
          <p:nvPr/>
        </p:nvSpPr>
        <p:spPr>
          <a:xfrm>
            <a:off x="3503365" y="4324122"/>
            <a:ext cx="4263527" cy="2308324"/>
          </a:xfrm>
          <a:prstGeom prst="rect">
            <a:avLst/>
          </a:prstGeom>
          <a:noFill/>
        </p:spPr>
        <p:txBody>
          <a:bodyPr wrap="square" rtlCol="0">
            <a:spAutoFit/>
          </a:bodyPr>
          <a:lstStyle/>
          <a:p>
            <a:pPr algn="ctr"/>
            <a:r>
              <a:rPr lang="en-US" sz="3600" i="1" dirty="0">
                <a:solidFill>
                  <a:srgbClr val="0070C0"/>
                </a:solidFill>
              </a:rPr>
              <a:t>Regulate food intake and exercise so no excess energy is taken on as stored as fat.</a:t>
            </a:r>
            <a:endParaRPr lang="en-GB" sz="3600" i="1" dirty="0">
              <a:solidFill>
                <a:srgbClr val="0070C0"/>
              </a:solidFill>
            </a:endParaRPr>
          </a:p>
        </p:txBody>
      </p:sp>
      <p:sp>
        <p:nvSpPr>
          <p:cNvPr id="8" name="Cloud 7">
            <a:extLst>
              <a:ext uri="{FF2B5EF4-FFF2-40B4-BE49-F238E27FC236}">
                <a16:creationId xmlns:a16="http://schemas.microsoft.com/office/drawing/2014/main" id="{D4D09EEB-C88F-45F5-A7E2-5A177E1A1E1B}"/>
              </a:ext>
            </a:extLst>
          </p:cNvPr>
          <p:cNvSpPr/>
          <p:nvPr/>
        </p:nvSpPr>
        <p:spPr>
          <a:xfrm>
            <a:off x="2622015" y="2115238"/>
            <a:ext cx="3205908" cy="2027103"/>
          </a:xfrm>
          <a:prstGeom prst="cloud">
            <a:avLst/>
          </a:prstGeom>
          <a:solidFill>
            <a:srgbClr val="EBF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solidFill>
                  <a:schemeClr val="tx1"/>
                </a:solidFill>
              </a:rPr>
              <a:t>How do people lose weight?</a:t>
            </a:r>
          </a:p>
        </p:txBody>
      </p:sp>
      <p:cxnSp>
        <p:nvCxnSpPr>
          <p:cNvPr id="9" name="Straight Arrow Connector 8">
            <a:extLst>
              <a:ext uri="{FF2B5EF4-FFF2-40B4-BE49-F238E27FC236}">
                <a16:creationId xmlns:a16="http://schemas.microsoft.com/office/drawing/2014/main" id="{004F714A-C7F9-4DBA-BCB4-4D2DB3CDBBFE}"/>
              </a:ext>
            </a:extLst>
          </p:cNvPr>
          <p:cNvCxnSpPr>
            <a:cxnSpLocks/>
          </p:cNvCxnSpPr>
          <p:nvPr/>
        </p:nvCxnSpPr>
        <p:spPr>
          <a:xfrm flipV="1">
            <a:off x="5486400" y="2043374"/>
            <a:ext cx="473726" cy="336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0E8EC2E-DB14-4A4A-A68B-8AE9BAEF4944}"/>
              </a:ext>
            </a:extLst>
          </p:cNvPr>
          <p:cNvCxnSpPr>
            <a:cxnSpLocks/>
          </p:cNvCxnSpPr>
          <p:nvPr/>
        </p:nvCxnSpPr>
        <p:spPr>
          <a:xfrm flipH="1" flipV="1">
            <a:off x="2247440" y="2368626"/>
            <a:ext cx="681210" cy="427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1149EE9-720A-4F36-AD92-58E9891BE466}"/>
              </a:ext>
            </a:extLst>
          </p:cNvPr>
          <p:cNvCxnSpPr>
            <a:cxnSpLocks/>
          </p:cNvCxnSpPr>
          <p:nvPr/>
        </p:nvCxnSpPr>
        <p:spPr>
          <a:xfrm>
            <a:off x="5396429" y="3534578"/>
            <a:ext cx="651831" cy="706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32F01C-D34B-487C-AE6C-894E7CAB5797}"/>
              </a:ext>
            </a:extLst>
          </p:cNvPr>
          <p:cNvCxnSpPr>
            <a:cxnSpLocks/>
          </p:cNvCxnSpPr>
          <p:nvPr/>
        </p:nvCxnSpPr>
        <p:spPr>
          <a:xfrm flipH="1">
            <a:off x="2599981" y="3775113"/>
            <a:ext cx="459036" cy="4443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1FB53A-B005-4790-97A5-8670551BB712}"/>
              </a:ext>
            </a:extLst>
          </p:cNvPr>
          <p:cNvSpPr txBox="1"/>
          <p:nvPr/>
        </p:nvSpPr>
        <p:spPr>
          <a:xfrm>
            <a:off x="121185" y="220338"/>
            <a:ext cx="4527933"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5122" name="Picture 2" descr="Mark, Check, Tick, Red, Correct, Symbol, Choice, Yes">
            <a:extLst>
              <a:ext uri="{FF2B5EF4-FFF2-40B4-BE49-F238E27FC236}">
                <a16:creationId xmlns:a16="http://schemas.microsoft.com/office/drawing/2014/main" id="{E5B009CB-552B-4146-84D6-DC291C917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524" y="5431317"/>
            <a:ext cx="1221197" cy="12724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readmill, Sport, Running, Gym, Fitness, Workout">
            <a:extLst>
              <a:ext uri="{FF2B5EF4-FFF2-40B4-BE49-F238E27FC236}">
                <a16:creationId xmlns:a16="http://schemas.microsoft.com/office/drawing/2014/main" id="{61D754A8-6BD8-47A1-ADBA-1F0C715D9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02" y="5431314"/>
            <a:ext cx="1210425" cy="11512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odle, Cartoon, Drawn, Food, Sweet">
            <a:extLst>
              <a:ext uri="{FF2B5EF4-FFF2-40B4-BE49-F238E27FC236}">
                <a16:creationId xmlns:a16="http://schemas.microsoft.com/office/drawing/2014/main" id="{96E38BD2-F604-4EAE-B302-3B81A4D02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332" y="2005069"/>
            <a:ext cx="2249966" cy="224996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eat, Bbq, Food, Barbecue, Beef, Cooking, Eating, Fire">
            <a:extLst>
              <a:ext uri="{FF2B5EF4-FFF2-40B4-BE49-F238E27FC236}">
                <a16:creationId xmlns:a16="http://schemas.microsoft.com/office/drawing/2014/main" id="{5BC894BC-5341-42CE-81AE-F0993D0A6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65" y="2445745"/>
            <a:ext cx="1750305" cy="116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2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451" y="3755659"/>
            <a:ext cx="1563872" cy="584775"/>
          </a:xfrm>
          <a:prstGeom prst="rect">
            <a:avLst/>
          </a:prstGeom>
          <a:noFill/>
        </p:spPr>
        <p:txBody>
          <a:bodyPr wrap="square" rtlCol="0">
            <a:spAutoFit/>
          </a:bodyPr>
          <a:lstStyle/>
          <a:p>
            <a:pPr algn="ctr"/>
            <a:r>
              <a:rPr lang="en-GB" sz="3200" b="1" i="1" dirty="0">
                <a:solidFill>
                  <a:srgbClr val="0070C0"/>
                </a:solidFill>
              </a:rPr>
              <a:t>energy</a:t>
            </a:r>
          </a:p>
        </p:txBody>
      </p:sp>
      <p:sp>
        <p:nvSpPr>
          <p:cNvPr id="6" name="TextBox 5"/>
          <p:cNvSpPr txBox="1"/>
          <p:nvPr/>
        </p:nvSpPr>
        <p:spPr>
          <a:xfrm>
            <a:off x="2550667" y="4115699"/>
            <a:ext cx="827932" cy="584775"/>
          </a:xfrm>
          <a:prstGeom prst="rect">
            <a:avLst/>
          </a:prstGeom>
          <a:noFill/>
        </p:spPr>
        <p:txBody>
          <a:bodyPr wrap="square" rtlCol="0">
            <a:spAutoFit/>
          </a:bodyPr>
          <a:lstStyle/>
          <a:p>
            <a:pPr algn="ctr"/>
            <a:r>
              <a:rPr lang="en-GB" sz="3200" b="1" i="1" dirty="0">
                <a:solidFill>
                  <a:srgbClr val="0070C0"/>
                </a:solidFill>
              </a:rPr>
              <a:t>fat</a:t>
            </a:r>
          </a:p>
        </p:txBody>
      </p:sp>
      <p:sp>
        <p:nvSpPr>
          <p:cNvPr id="7" name="TextBox 6"/>
          <p:cNvSpPr txBox="1"/>
          <p:nvPr/>
        </p:nvSpPr>
        <p:spPr>
          <a:xfrm>
            <a:off x="5719018" y="4043691"/>
            <a:ext cx="1011917" cy="584775"/>
          </a:xfrm>
          <a:prstGeom prst="rect">
            <a:avLst/>
          </a:prstGeom>
          <a:noFill/>
        </p:spPr>
        <p:txBody>
          <a:bodyPr wrap="square" rtlCol="0">
            <a:spAutoFit/>
          </a:bodyPr>
          <a:lstStyle/>
          <a:p>
            <a:pPr algn="ctr"/>
            <a:r>
              <a:rPr lang="en-GB" sz="3200" b="1" i="1" dirty="0">
                <a:solidFill>
                  <a:srgbClr val="0070C0"/>
                </a:solidFill>
              </a:rPr>
              <a:t>less</a:t>
            </a:r>
          </a:p>
        </p:txBody>
      </p:sp>
      <p:sp>
        <p:nvSpPr>
          <p:cNvPr id="8" name="TextBox 7"/>
          <p:cNvSpPr txBox="1"/>
          <p:nvPr/>
        </p:nvSpPr>
        <p:spPr>
          <a:xfrm>
            <a:off x="4062834" y="3467627"/>
            <a:ext cx="1379887" cy="584775"/>
          </a:xfrm>
          <a:prstGeom prst="rect">
            <a:avLst/>
          </a:prstGeom>
          <a:noFill/>
        </p:spPr>
        <p:txBody>
          <a:bodyPr wrap="square" rtlCol="0">
            <a:spAutoFit/>
          </a:bodyPr>
          <a:lstStyle/>
          <a:p>
            <a:pPr algn="ctr"/>
            <a:r>
              <a:rPr lang="en-GB" sz="3200" b="1" i="1" dirty="0">
                <a:solidFill>
                  <a:srgbClr val="0070C0"/>
                </a:solidFill>
              </a:rPr>
              <a:t>more</a:t>
            </a:r>
          </a:p>
        </p:txBody>
      </p:sp>
      <p:sp>
        <p:nvSpPr>
          <p:cNvPr id="9" name="TextBox 8"/>
          <p:cNvSpPr txBox="1"/>
          <p:nvPr/>
        </p:nvSpPr>
        <p:spPr>
          <a:xfrm>
            <a:off x="7087170" y="3539635"/>
            <a:ext cx="1379887" cy="584775"/>
          </a:xfrm>
          <a:prstGeom prst="rect">
            <a:avLst/>
          </a:prstGeom>
          <a:noFill/>
        </p:spPr>
        <p:txBody>
          <a:bodyPr wrap="square" rtlCol="0">
            <a:spAutoFit/>
          </a:bodyPr>
          <a:lstStyle/>
          <a:p>
            <a:pPr algn="ctr"/>
            <a:r>
              <a:rPr lang="en-GB" sz="3200" b="1" i="1" dirty="0">
                <a:solidFill>
                  <a:srgbClr val="0070C0"/>
                </a:solidFill>
              </a:rPr>
              <a:t>obese</a:t>
            </a:r>
          </a:p>
        </p:txBody>
      </p:sp>
      <p:sp>
        <p:nvSpPr>
          <p:cNvPr id="11" name="TextBox 10"/>
          <p:cNvSpPr txBox="1"/>
          <p:nvPr/>
        </p:nvSpPr>
        <p:spPr>
          <a:xfrm>
            <a:off x="0" y="4846000"/>
            <a:ext cx="9144000" cy="1815882"/>
          </a:xfrm>
          <a:prstGeom prst="rect">
            <a:avLst/>
          </a:prstGeom>
          <a:solidFill>
            <a:srgbClr val="EBF7FF"/>
          </a:solidFill>
        </p:spPr>
        <p:txBody>
          <a:bodyPr wrap="square" rtlCol="0">
            <a:spAutoFit/>
          </a:bodyPr>
          <a:lstStyle/>
          <a:p>
            <a:pPr algn="ctr"/>
            <a:r>
              <a:rPr lang="en-GB" sz="2800" b="1" i="1" dirty="0">
                <a:solidFill>
                  <a:srgbClr val="0070C0"/>
                </a:solidFill>
                <a:latin typeface="Comic Sans MS" panose="030F0702030302020204" pitchFamily="66" charset="0"/>
              </a:rPr>
              <a:t>If finished</a:t>
            </a:r>
            <a:r>
              <a:rPr lang="en-GB" sz="2800" dirty="0">
                <a:solidFill>
                  <a:srgbClr val="0070C0"/>
                </a:solidFill>
                <a:latin typeface="Comic Sans MS" panose="030F0702030302020204" pitchFamily="66" charset="0"/>
              </a:rPr>
              <a:t>: </a:t>
            </a:r>
            <a:r>
              <a:rPr lang="en-GB" sz="2800" dirty="0">
                <a:latin typeface="Comic Sans MS" panose="030F0702030302020204" pitchFamily="66" charset="0"/>
              </a:rPr>
              <a:t>One slimming programme controls your food intake, another controls your food intake and has an exercise programme.  Which one would be the most effective and why?</a:t>
            </a:r>
          </a:p>
        </p:txBody>
      </p:sp>
      <p:sp>
        <p:nvSpPr>
          <p:cNvPr id="2" name="TextBox 1">
            <a:extLst>
              <a:ext uri="{FF2B5EF4-FFF2-40B4-BE49-F238E27FC236}">
                <a16:creationId xmlns:a16="http://schemas.microsoft.com/office/drawing/2014/main" id="{63738C6E-B6AA-4CA3-917B-6A90FECDAA05}"/>
              </a:ext>
            </a:extLst>
          </p:cNvPr>
          <p:cNvSpPr txBox="1"/>
          <p:nvPr/>
        </p:nvSpPr>
        <p:spPr>
          <a:xfrm>
            <a:off x="143219" y="297455"/>
            <a:ext cx="8736377" cy="3385542"/>
          </a:xfrm>
          <a:prstGeom prst="rect">
            <a:avLst/>
          </a:prstGeom>
          <a:noFill/>
        </p:spPr>
        <p:txBody>
          <a:bodyPr wrap="square" rtlCol="0">
            <a:spAutoFit/>
          </a:bodyPr>
          <a:lstStyle/>
          <a:p>
            <a:pPr algn="ctr">
              <a:buNone/>
            </a:pPr>
            <a:r>
              <a:rPr lang="en-GB" sz="2800" b="1" dirty="0">
                <a:solidFill>
                  <a:srgbClr val="0070C0"/>
                </a:solidFill>
                <a:latin typeface="Comic Sans MS" panose="030F0702030302020204" pitchFamily="66" charset="0"/>
              </a:rPr>
              <a:t>Task: </a:t>
            </a:r>
            <a:r>
              <a:rPr lang="en-GB" sz="2800" dirty="0">
                <a:latin typeface="Comic Sans MS" panose="030F0702030302020204" pitchFamily="66" charset="0"/>
              </a:rPr>
              <a:t>Copy and complete the following sentences:</a:t>
            </a:r>
          </a:p>
          <a:p>
            <a:pPr algn="ctr">
              <a:buNone/>
            </a:pPr>
            <a:endParaRPr lang="en-GB" sz="2800" b="1" dirty="0">
              <a:solidFill>
                <a:srgbClr val="0070C0"/>
              </a:solidFill>
              <a:latin typeface="Comic Sans MS" panose="030F0702030302020204" pitchFamily="66" charset="0"/>
            </a:endParaRPr>
          </a:p>
          <a:p>
            <a:pPr algn="ctr">
              <a:buNone/>
            </a:pPr>
            <a:r>
              <a:rPr lang="en-GB" sz="2800" dirty="0">
                <a:latin typeface="Comic Sans MS" panose="030F0702030302020204" pitchFamily="66" charset="0"/>
              </a:rPr>
              <a:t>If you take in more ________ than you</a:t>
            </a:r>
          </a:p>
          <a:p>
            <a:pPr algn="ctr">
              <a:buNone/>
            </a:pPr>
            <a:r>
              <a:rPr lang="en-GB" sz="2800" dirty="0">
                <a:latin typeface="Comic Sans MS" panose="030F0702030302020204" pitchFamily="66" charset="0"/>
              </a:rPr>
              <a:t>use, the excess  is stored as ______.  If you eat too much over a long period of time, you will eventually become _______.  To lose weight you need to eat _______ and exercise _______.</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98BC6C-7641-4775-9A4D-F1EA200A3830}"/>
              </a:ext>
            </a:extLst>
          </p:cNvPr>
          <p:cNvSpPr/>
          <p:nvPr/>
        </p:nvSpPr>
        <p:spPr>
          <a:xfrm>
            <a:off x="148727" y="932356"/>
            <a:ext cx="8774935" cy="2400657"/>
          </a:xfrm>
          <a:prstGeom prst="rect">
            <a:avLst/>
          </a:prstGeom>
        </p:spPr>
        <p:txBody>
          <a:bodyPr wrap="square">
            <a:spAutoFit/>
          </a:bodyPr>
          <a:lstStyle/>
          <a:p>
            <a:pPr algn="ctr">
              <a:buNone/>
            </a:pPr>
            <a:r>
              <a:rPr lang="en-GB" sz="3000" dirty="0">
                <a:latin typeface="Comic Sans MS" panose="030F0702030302020204" pitchFamily="66" charset="0"/>
              </a:rPr>
              <a:t>If you take in more </a:t>
            </a:r>
            <a:r>
              <a:rPr lang="en-GB" sz="3000" dirty="0">
                <a:solidFill>
                  <a:srgbClr val="FF0000"/>
                </a:solidFill>
                <a:latin typeface="Comic Sans MS" panose="030F0702030302020204" pitchFamily="66" charset="0"/>
              </a:rPr>
              <a:t>energy</a:t>
            </a:r>
            <a:r>
              <a:rPr lang="en-GB" sz="3000" dirty="0">
                <a:latin typeface="Comic Sans MS" panose="030F0702030302020204" pitchFamily="66" charset="0"/>
              </a:rPr>
              <a:t> than you</a:t>
            </a:r>
          </a:p>
          <a:p>
            <a:pPr algn="ctr">
              <a:buNone/>
            </a:pPr>
            <a:r>
              <a:rPr lang="en-GB" sz="3000" dirty="0">
                <a:latin typeface="Comic Sans MS" panose="030F0702030302020204" pitchFamily="66" charset="0"/>
              </a:rPr>
              <a:t>use, the excess  is stored as </a:t>
            </a:r>
            <a:r>
              <a:rPr lang="en-GB" sz="3000" dirty="0">
                <a:solidFill>
                  <a:srgbClr val="FF0000"/>
                </a:solidFill>
                <a:latin typeface="Comic Sans MS" panose="030F0702030302020204" pitchFamily="66" charset="0"/>
              </a:rPr>
              <a:t>fat</a:t>
            </a:r>
            <a:r>
              <a:rPr lang="en-GB" sz="3000" dirty="0">
                <a:latin typeface="Comic Sans MS" panose="030F0702030302020204" pitchFamily="66" charset="0"/>
              </a:rPr>
              <a:t>.  If you eat too much over a long period of time, you will eventually become </a:t>
            </a:r>
            <a:r>
              <a:rPr lang="en-GB" sz="3000" dirty="0">
                <a:solidFill>
                  <a:srgbClr val="FF0000"/>
                </a:solidFill>
                <a:latin typeface="Comic Sans MS" panose="030F0702030302020204" pitchFamily="66" charset="0"/>
              </a:rPr>
              <a:t>obese</a:t>
            </a:r>
            <a:r>
              <a:rPr lang="en-GB" sz="3000" dirty="0">
                <a:latin typeface="Comic Sans MS" panose="030F0702030302020204" pitchFamily="66" charset="0"/>
              </a:rPr>
              <a:t>.  To lose weight you need to eat </a:t>
            </a:r>
            <a:r>
              <a:rPr lang="en-GB" sz="3000" dirty="0">
                <a:solidFill>
                  <a:srgbClr val="FF0000"/>
                </a:solidFill>
                <a:latin typeface="Comic Sans MS" panose="030F0702030302020204" pitchFamily="66" charset="0"/>
              </a:rPr>
              <a:t>less</a:t>
            </a:r>
            <a:r>
              <a:rPr lang="en-GB" sz="3000" dirty="0">
                <a:latin typeface="Comic Sans MS" panose="030F0702030302020204" pitchFamily="66" charset="0"/>
              </a:rPr>
              <a:t> and exercise </a:t>
            </a:r>
            <a:r>
              <a:rPr lang="en-GB" sz="3000" dirty="0">
                <a:solidFill>
                  <a:srgbClr val="FF0000"/>
                </a:solidFill>
                <a:latin typeface="Comic Sans MS" panose="030F0702030302020204" pitchFamily="66" charset="0"/>
              </a:rPr>
              <a:t>more</a:t>
            </a:r>
            <a:r>
              <a:rPr lang="en-GB" sz="3000" dirty="0">
                <a:latin typeface="Comic Sans MS" panose="030F0702030302020204" pitchFamily="66" charset="0"/>
              </a:rPr>
              <a:t>.</a:t>
            </a:r>
          </a:p>
        </p:txBody>
      </p:sp>
      <p:sp>
        <p:nvSpPr>
          <p:cNvPr id="13" name="TextBox 12">
            <a:extLst>
              <a:ext uri="{FF2B5EF4-FFF2-40B4-BE49-F238E27FC236}">
                <a16:creationId xmlns:a16="http://schemas.microsoft.com/office/drawing/2014/main" id="{56B2A91D-F0E3-4B2F-9DB5-8C7C419628CF}"/>
              </a:ext>
            </a:extLst>
          </p:cNvPr>
          <p:cNvSpPr txBox="1"/>
          <p:nvPr/>
        </p:nvSpPr>
        <p:spPr>
          <a:xfrm>
            <a:off x="0" y="3534994"/>
            <a:ext cx="9144000" cy="2677656"/>
          </a:xfrm>
          <a:prstGeom prst="rect">
            <a:avLst/>
          </a:prstGeom>
          <a:solidFill>
            <a:srgbClr val="EBF7FF"/>
          </a:solidFill>
        </p:spPr>
        <p:txBody>
          <a:bodyPr wrap="square" rtlCol="0">
            <a:spAutoFit/>
          </a:bodyPr>
          <a:lstStyle/>
          <a:p>
            <a:pPr algn="ctr"/>
            <a:r>
              <a:rPr lang="en-GB" sz="2800" b="1" dirty="0">
                <a:solidFill>
                  <a:srgbClr val="FF0000"/>
                </a:solidFill>
                <a:latin typeface="Comic Sans MS" panose="030F0702030302020204" pitchFamily="66" charset="0"/>
              </a:rPr>
              <a:t>Answer:</a:t>
            </a:r>
            <a:r>
              <a:rPr lang="en-GB" sz="2800" dirty="0">
                <a:latin typeface="Comic Sans MS" panose="030F0702030302020204" pitchFamily="66" charset="0"/>
              </a:rPr>
              <a:t> A slimming programme which controls your food intake and has an exercise programme is the better option. As the person will be burning excess energy by exercising as well as ensuring they do not intake a surplus of food, which would then be stored as fat.</a:t>
            </a:r>
          </a:p>
        </p:txBody>
      </p:sp>
      <p:sp>
        <p:nvSpPr>
          <p:cNvPr id="14" name="TextBox 13">
            <a:extLst>
              <a:ext uri="{FF2B5EF4-FFF2-40B4-BE49-F238E27FC236}">
                <a16:creationId xmlns:a16="http://schemas.microsoft.com/office/drawing/2014/main" id="{1754479E-28F6-46F6-A8A0-B0195A238B28}"/>
              </a:ext>
            </a:extLst>
          </p:cNvPr>
          <p:cNvSpPr txBox="1"/>
          <p:nvPr/>
        </p:nvSpPr>
        <p:spPr>
          <a:xfrm>
            <a:off x="132201" y="165253"/>
            <a:ext cx="4318613"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pic>
        <p:nvPicPr>
          <p:cNvPr id="3074" name="Picture 2" descr="Mark, Check, Tick, Red, Correct, Symbol, Choice, Yes">
            <a:extLst>
              <a:ext uri="{FF2B5EF4-FFF2-40B4-BE49-F238E27FC236}">
                <a16:creationId xmlns:a16="http://schemas.microsoft.com/office/drawing/2014/main" id="{D0D79B1E-9B9C-4D46-8EFE-E91C78348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482" y="5883007"/>
            <a:ext cx="810303" cy="844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252" y="320684"/>
            <a:ext cx="7132194" cy="6124754"/>
          </a:xfrm>
          <a:prstGeom prst="rect">
            <a:avLst/>
          </a:prstGeom>
          <a:noFill/>
        </p:spPr>
        <p:txBody>
          <a:bodyPr wrap="square" rtlCol="0">
            <a:spAutoFit/>
          </a:bodyPr>
          <a:lstStyle/>
          <a:p>
            <a:r>
              <a:rPr lang="en-GB" sz="2800" b="1" dirty="0">
                <a:solidFill>
                  <a:srgbClr val="0070C0"/>
                </a:solidFill>
                <a:latin typeface="Comic Sans MS" panose="030F0702030302020204" pitchFamily="66" charset="0"/>
              </a:rPr>
              <a:t>Task: </a:t>
            </a:r>
            <a:r>
              <a:rPr lang="en-GB" sz="2800" dirty="0">
                <a:latin typeface="Comic Sans MS" panose="030F0702030302020204" pitchFamily="66" charset="0"/>
              </a:rPr>
              <a:t>Use your planner cards to identify which ones are </a:t>
            </a:r>
            <a:r>
              <a:rPr lang="en-GB" sz="2800" dirty="0">
                <a:solidFill>
                  <a:srgbClr val="00B050"/>
                </a:solidFill>
                <a:latin typeface="Comic Sans MS" panose="030F0702030302020204" pitchFamily="66" charset="0"/>
              </a:rPr>
              <a:t>true</a:t>
            </a:r>
            <a:r>
              <a:rPr lang="en-GB" sz="2800" dirty="0">
                <a:latin typeface="Comic Sans MS" panose="030F0702030302020204" pitchFamily="66" charset="0"/>
              </a:rPr>
              <a:t> or </a:t>
            </a:r>
            <a:r>
              <a:rPr lang="en-GB" sz="2800" dirty="0">
                <a:solidFill>
                  <a:srgbClr val="FF0000"/>
                </a:solidFill>
                <a:latin typeface="Comic Sans MS" panose="030F0702030302020204" pitchFamily="66" charset="0"/>
              </a:rPr>
              <a:t>false</a:t>
            </a:r>
            <a:r>
              <a:rPr lang="en-GB" sz="2800" dirty="0">
                <a:latin typeface="Comic Sans MS" panose="030F0702030302020204" pitchFamily="66" charset="0"/>
              </a:rPr>
              <a:t>:</a:t>
            </a:r>
          </a:p>
          <a:p>
            <a:endParaRPr lang="en-GB" sz="2400" b="1" i="1" dirty="0">
              <a:solidFill>
                <a:srgbClr val="002060"/>
              </a:solidFill>
            </a:endParaRPr>
          </a:p>
          <a:p>
            <a:pPr marL="457200" indent="-457200">
              <a:buFont typeface="+mj-lt"/>
              <a:buAutoNum type="arabicPeriod"/>
            </a:pPr>
            <a:r>
              <a:rPr lang="en-GB" sz="2400" dirty="0">
                <a:latin typeface="Comic Sans MS" panose="030F0702030302020204" pitchFamily="66" charset="0"/>
              </a:rPr>
              <a:t>  Carbohydrates, fats &amp; proteins release the energy you need to live</a:t>
            </a:r>
          </a:p>
          <a:p>
            <a:pPr marL="457200" indent="-457200">
              <a:buFont typeface="+mj-lt"/>
              <a:buAutoNum type="arabicPeriod"/>
            </a:pPr>
            <a:r>
              <a:rPr lang="en-GB" sz="2400" dirty="0">
                <a:latin typeface="Comic Sans MS" panose="030F0702030302020204" pitchFamily="66" charset="0"/>
              </a:rPr>
              <a:t>  You need large amounts of vitamins and minerals in your diet</a:t>
            </a:r>
          </a:p>
          <a:p>
            <a:pPr marL="457200" indent="-457200">
              <a:buFont typeface="+mj-lt"/>
              <a:buAutoNum type="arabicPeriod"/>
            </a:pPr>
            <a:r>
              <a:rPr lang="en-GB" sz="2400" dirty="0">
                <a:latin typeface="Comic Sans MS" panose="030F0702030302020204" pitchFamily="66" charset="0"/>
              </a:rPr>
              <a:t>  A teenager needs less energy than a 70-year old man</a:t>
            </a:r>
          </a:p>
          <a:p>
            <a:pPr marL="457200" indent="-457200">
              <a:buFont typeface="+mj-lt"/>
              <a:buAutoNum type="arabicPeriod"/>
            </a:pPr>
            <a:r>
              <a:rPr lang="en-GB" sz="2400" dirty="0">
                <a:latin typeface="Comic Sans MS" panose="030F0702030302020204" pitchFamily="66" charset="0"/>
              </a:rPr>
              <a:t>  Metabolic rate is the rate of chemical reactions in your cells</a:t>
            </a:r>
          </a:p>
          <a:p>
            <a:pPr marL="457200" indent="-457200">
              <a:buFont typeface="+mj-lt"/>
              <a:buAutoNum type="arabicPeriod"/>
            </a:pPr>
            <a:r>
              <a:rPr lang="en-GB" sz="2400" dirty="0">
                <a:latin typeface="Comic Sans MS" panose="030F0702030302020204" pitchFamily="66" charset="0"/>
              </a:rPr>
              <a:t>  If someone eats more food than they need this is a form of malnourishment</a:t>
            </a:r>
          </a:p>
          <a:p>
            <a:pPr marL="457200" indent="-457200">
              <a:buFont typeface="+mj-lt"/>
              <a:buAutoNum type="arabicPeriod"/>
            </a:pPr>
            <a:r>
              <a:rPr lang="en-GB" sz="2400" dirty="0">
                <a:latin typeface="Comic Sans MS" panose="030F0702030302020204" pitchFamily="66" charset="0"/>
              </a:rPr>
              <a:t>  The best way to lose weight is just by doing more exercise, it doesn’t matter about the amount of food you eat. </a:t>
            </a:r>
          </a:p>
        </p:txBody>
      </p:sp>
      <p:sp>
        <p:nvSpPr>
          <p:cNvPr id="2" name="TextBox 1">
            <a:extLst>
              <a:ext uri="{FF2B5EF4-FFF2-40B4-BE49-F238E27FC236}">
                <a16:creationId xmlns:a16="http://schemas.microsoft.com/office/drawing/2014/main" id="{4C908E97-B7A3-4612-A99E-0828B0D85F06}"/>
              </a:ext>
            </a:extLst>
          </p:cNvPr>
          <p:cNvSpPr txBox="1"/>
          <p:nvPr/>
        </p:nvSpPr>
        <p:spPr>
          <a:xfrm>
            <a:off x="6994179" y="1603432"/>
            <a:ext cx="1288973" cy="584775"/>
          </a:xfrm>
          <a:prstGeom prst="rect">
            <a:avLst/>
          </a:prstGeom>
          <a:noFill/>
        </p:spPr>
        <p:txBody>
          <a:bodyPr wrap="square" rtlCol="0">
            <a:spAutoFit/>
          </a:bodyPr>
          <a:lstStyle/>
          <a:p>
            <a:pPr algn="ctr"/>
            <a:r>
              <a:rPr lang="en-US" sz="3200" b="1" i="1" dirty="0">
                <a:solidFill>
                  <a:srgbClr val="00B050"/>
                </a:solidFill>
              </a:rPr>
              <a:t>TRUE</a:t>
            </a:r>
            <a:endParaRPr lang="en-GB" sz="3200" b="1" i="1" dirty="0">
              <a:solidFill>
                <a:srgbClr val="00B050"/>
              </a:solidFill>
            </a:endParaRPr>
          </a:p>
        </p:txBody>
      </p:sp>
      <p:sp>
        <p:nvSpPr>
          <p:cNvPr id="9" name="TextBox 8">
            <a:extLst>
              <a:ext uri="{FF2B5EF4-FFF2-40B4-BE49-F238E27FC236}">
                <a16:creationId xmlns:a16="http://schemas.microsoft.com/office/drawing/2014/main" id="{7E3B772C-D5A0-4A8D-8E36-42131D9FD74D}"/>
              </a:ext>
            </a:extLst>
          </p:cNvPr>
          <p:cNvSpPr txBox="1"/>
          <p:nvPr/>
        </p:nvSpPr>
        <p:spPr>
          <a:xfrm>
            <a:off x="6994177" y="4435926"/>
            <a:ext cx="1288973" cy="584775"/>
          </a:xfrm>
          <a:prstGeom prst="rect">
            <a:avLst/>
          </a:prstGeom>
          <a:noFill/>
        </p:spPr>
        <p:txBody>
          <a:bodyPr wrap="square" rtlCol="0">
            <a:spAutoFit/>
          </a:bodyPr>
          <a:lstStyle/>
          <a:p>
            <a:pPr algn="ctr"/>
            <a:r>
              <a:rPr lang="en-US" sz="3200" b="1" i="1" dirty="0">
                <a:solidFill>
                  <a:srgbClr val="00B050"/>
                </a:solidFill>
              </a:rPr>
              <a:t>TRUE</a:t>
            </a:r>
            <a:endParaRPr lang="en-GB" sz="3200" b="1" i="1" dirty="0">
              <a:solidFill>
                <a:srgbClr val="00B050"/>
              </a:solidFill>
            </a:endParaRPr>
          </a:p>
        </p:txBody>
      </p:sp>
      <p:sp>
        <p:nvSpPr>
          <p:cNvPr id="10" name="TextBox 9">
            <a:extLst>
              <a:ext uri="{FF2B5EF4-FFF2-40B4-BE49-F238E27FC236}">
                <a16:creationId xmlns:a16="http://schemas.microsoft.com/office/drawing/2014/main" id="{FE22E2EB-9250-4F29-BDD5-2268672326C3}"/>
              </a:ext>
            </a:extLst>
          </p:cNvPr>
          <p:cNvSpPr txBox="1"/>
          <p:nvPr/>
        </p:nvSpPr>
        <p:spPr>
          <a:xfrm>
            <a:off x="6994178" y="3683727"/>
            <a:ext cx="1288973" cy="584775"/>
          </a:xfrm>
          <a:prstGeom prst="rect">
            <a:avLst/>
          </a:prstGeom>
          <a:noFill/>
        </p:spPr>
        <p:txBody>
          <a:bodyPr wrap="square" rtlCol="0">
            <a:spAutoFit/>
          </a:bodyPr>
          <a:lstStyle/>
          <a:p>
            <a:pPr algn="ctr"/>
            <a:r>
              <a:rPr lang="en-US" sz="3200" b="1" i="1" dirty="0">
                <a:solidFill>
                  <a:srgbClr val="00B050"/>
                </a:solidFill>
              </a:rPr>
              <a:t>TRUE</a:t>
            </a:r>
            <a:endParaRPr lang="en-GB" sz="3200" b="1" i="1" dirty="0">
              <a:solidFill>
                <a:srgbClr val="00B050"/>
              </a:solidFill>
            </a:endParaRPr>
          </a:p>
        </p:txBody>
      </p:sp>
      <p:sp>
        <p:nvSpPr>
          <p:cNvPr id="11" name="TextBox 10">
            <a:extLst>
              <a:ext uri="{FF2B5EF4-FFF2-40B4-BE49-F238E27FC236}">
                <a16:creationId xmlns:a16="http://schemas.microsoft.com/office/drawing/2014/main" id="{90C1AC63-4806-40A0-BA1B-59CF9022DFC5}"/>
              </a:ext>
            </a:extLst>
          </p:cNvPr>
          <p:cNvSpPr txBox="1"/>
          <p:nvPr/>
        </p:nvSpPr>
        <p:spPr>
          <a:xfrm>
            <a:off x="7145812" y="5192454"/>
            <a:ext cx="1288973" cy="584775"/>
          </a:xfrm>
          <a:prstGeom prst="rect">
            <a:avLst/>
          </a:prstGeom>
          <a:noFill/>
        </p:spPr>
        <p:txBody>
          <a:bodyPr wrap="square" rtlCol="0">
            <a:spAutoFit/>
          </a:bodyPr>
          <a:lstStyle/>
          <a:p>
            <a:pPr algn="ctr"/>
            <a:r>
              <a:rPr lang="en-US" sz="3200" b="1" i="1" dirty="0">
                <a:solidFill>
                  <a:srgbClr val="FF0000"/>
                </a:solidFill>
              </a:rPr>
              <a:t>FALSE</a:t>
            </a:r>
            <a:endParaRPr lang="en-GB" sz="3200" b="1" i="1" dirty="0">
              <a:solidFill>
                <a:srgbClr val="FF0000"/>
              </a:solidFill>
            </a:endParaRPr>
          </a:p>
        </p:txBody>
      </p:sp>
      <p:sp>
        <p:nvSpPr>
          <p:cNvPr id="12" name="TextBox 11">
            <a:extLst>
              <a:ext uri="{FF2B5EF4-FFF2-40B4-BE49-F238E27FC236}">
                <a16:creationId xmlns:a16="http://schemas.microsoft.com/office/drawing/2014/main" id="{3BF7E9C2-BA3B-4354-813D-1067061DAAA1}"/>
              </a:ext>
            </a:extLst>
          </p:cNvPr>
          <p:cNvSpPr txBox="1"/>
          <p:nvPr/>
        </p:nvSpPr>
        <p:spPr>
          <a:xfrm>
            <a:off x="6994179" y="2247441"/>
            <a:ext cx="1288973" cy="584775"/>
          </a:xfrm>
          <a:prstGeom prst="rect">
            <a:avLst/>
          </a:prstGeom>
          <a:noFill/>
        </p:spPr>
        <p:txBody>
          <a:bodyPr wrap="square" rtlCol="0">
            <a:spAutoFit/>
          </a:bodyPr>
          <a:lstStyle/>
          <a:p>
            <a:pPr algn="ctr"/>
            <a:r>
              <a:rPr lang="en-US" sz="3200" b="1" i="1" dirty="0">
                <a:solidFill>
                  <a:srgbClr val="FF0000"/>
                </a:solidFill>
              </a:rPr>
              <a:t>FALSE</a:t>
            </a:r>
            <a:endParaRPr lang="en-GB" sz="3200" b="1" i="1" dirty="0">
              <a:solidFill>
                <a:srgbClr val="FF0000"/>
              </a:solidFill>
            </a:endParaRPr>
          </a:p>
        </p:txBody>
      </p:sp>
      <p:sp>
        <p:nvSpPr>
          <p:cNvPr id="13" name="TextBox 12">
            <a:extLst>
              <a:ext uri="{FF2B5EF4-FFF2-40B4-BE49-F238E27FC236}">
                <a16:creationId xmlns:a16="http://schemas.microsoft.com/office/drawing/2014/main" id="{D1CE15C8-1108-4A70-89BA-2827F58F14D5}"/>
              </a:ext>
            </a:extLst>
          </p:cNvPr>
          <p:cNvSpPr txBox="1"/>
          <p:nvPr/>
        </p:nvSpPr>
        <p:spPr>
          <a:xfrm>
            <a:off x="6997603" y="2944735"/>
            <a:ext cx="1288973" cy="584775"/>
          </a:xfrm>
          <a:prstGeom prst="rect">
            <a:avLst/>
          </a:prstGeom>
          <a:noFill/>
        </p:spPr>
        <p:txBody>
          <a:bodyPr wrap="square" rtlCol="0">
            <a:spAutoFit/>
          </a:bodyPr>
          <a:lstStyle/>
          <a:p>
            <a:pPr algn="ctr"/>
            <a:r>
              <a:rPr lang="en-US" sz="3200" b="1" i="1" dirty="0">
                <a:solidFill>
                  <a:srgbClr val="FF0000"/>
                </a:solidFill>
              </a:rPr>
              <a:t>FALSE</a:t>
            </a:r>
            <a:endParaRPr lang="en-GB" sz="32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18DFE-B998-4077-9C82-89A36CAC8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A10E1-297E-4B0A-8618-2D2787E3A30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6FBEAA8-6D6D-490F-9A5C-69E16E6EEE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858</Words>
  <Application>Microsoft Office PowerPoint</Application>
  <PresentationFormat>On-screen Show (4:3)</PresentationFormat>
  <Paragraphs>111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Unhealthy Diet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Miss K Mattoo</cp:lastModifiedBy>
  <cp:revision>4</cp:revision>
  <dcterms:created xsi:type="dcterms:W3CDTF">2020-06-23T09:14:16Z</dcterms:created>
  <dcterms:modified xsi:type="dcterms:W3CDTF">2020-09-04T14:19:25Z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