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data1.xml" ContentType="application/vnd.openxmlformats-officedocument.drawingml.diagramData+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comments/comment1.xml" ContentType="application/vnd.openxmlformats-officedocument.presentationml.comments+xml"/>
  <Override PartName="/ppt/notesMasters/notesMaster1.xml" ContentType="application/vnd.openxmlformats-officedocument.presentationml.notesMaster+xml"/>
  <Override PartName="/ppt/commentAuthors.xml" ContentType="application/vnd.openxmlformats-officedocument.presentationml.commentAuthors+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528" r:id="rId5"/>
    <p:sldId id="500" r:id="rId6"/>
    <p:sldId id="530" r:id="rId7"/>
    <p:sldId id="531" r:id="rId8"/>
    <p:sldId id="532" r:id="rId9"/>
    <p:sldId id="533" r:id="rId10"/>
    <p:sldId id="534" r:id="rId11"/>
    <p:sldId id="535" r:id="rId12"/>
    <p:sldId id="502" r:id="rId13"/>
    <p:sldId id="505" r:id="rId14"/>
    <p:sldId id="508" r:id="rId15"/>
    <p:sldId id="509" r:id="rId16"/>
    <p:sldId id="510" r:id="rId17"/>
    <p:sldId id="511" r:id="rId18"/>
    <p:sldId id="512" r:id="rId19"/>
    <p:sldId id="513" r:id="rId20"/>
    <p:sldId id="514" r:id="rId21"/>
    <p:sldId id="55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sson 4" id="{9FEF9D52-E08E-AD4A-BA04-F8F8171894DE}">
          <p14:sldIdLst>
            <p14:sldId id="528"/>
            <p14:sldId id="500"/>
            <p14:sldId id="530"/>
            <p14:sldId id="531"/>
            <p14:sldId id="532"/>
            <p14:sldId id="533"/>
            <p14:sldId id="534"/>
            <p14:sldId id="535"/>
            <p14:sldId id="502"/>
            <p14:sldId id="505"/>
            <p14:sldId id="508"/>
            <p14:sldId id="509"/>
            <p14:sldId id="510"/>
            <p14:sldId id="511"/>
            <p14:sldId id="512"/>
            <p14:sldId id="513"/>
            <p14:sldId id="514"/>
            <p14:sldId id="55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mpuser" initials="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45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E65660-C338-404B-B2FB-5A1C21E34E83}" v="109" dt="2020-11-23T12:25:45.4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198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23T11:59:09.740" idx="1">
    <p:pos x="5242" y="255"/>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F12898-0B5C-4FD2-98FF-93072E5B6F5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A874258E-0180-4C4D-B3B6-E8B606BE48CE}">
      <dgm:prSet phldrT="[Text]" custT="1">
        <dgm:style>
          <a:lnRef idx="2">
            <a:schemeClr val="accent2">
              <a:shade val="50000"/>
            </a:schemeClr>
          </a:lnRef>
          <a:fillRef idx="1">
            <a:schemeClr val="accent2"/>
          </a:fillRef>
          <a:effectRef idx="0">
            <a:schemeClr val="accent2"/>
          </a:effectRef>
          <a:fontRef idx="minor">
            <a:schemeClr val="lt1"/>
          </a:fontRef>
        </dgm:style>
      </dgm:prSet>
      <dgm:spPr>
        <a:solidFill>
          <a:srgbClr val="FF0000"/>
        </a:solidFill>
      </dgm:spPr>
      <dgm:t>
        <a:bodyPr/>
        <a:lstStyle/>
        <a:p>
          <a:r>
            <a:rPr lang="en-US" sz="1400">
              <a:latin typeface="Comic Sans MS"/>
              <a:cs typeface="Comic Sans MS"/>
            </a:rPr>
            <a:t>All throughout this week we have been building up our ability to deduce and infer by looking at the small specific clues such as key props, the writer himself and the time the text was written. </a:t>
          </a:r>
        </a:p>
      </dgm:t>
    </dgm:pt>
    <dgm:pt modelId="{F075DE5E-A7F6-471D-B1CB-C2DC9E5A2985}" type="parTrans" cxnId="{E4CEB9E0-A447-4338-A0C9-4CA3FCE1C49B}">
      <dgm:prSet/>
      <dgm:spPr/>
      <dgm:t>
        <a:bodyPr/>
        <a:lstStyle/>
        <a:p>
          <a:endParaRPr lang="en-US"/>
        </a:p>
      </dgm:t>
    </dgm:pt>
    <dgm:pt modelId="{8881615F-5CFE-4BE1-8174-F76698AA57FC}" type="sibTrans" cxnId="{E4CEB9E0-A447-4338-A0C9-4CA3FCE1C49B}">
      <dgm:prSet/>
      <dgm:spPr/>
      <dgm:t>
        <a:bodyPr/>
        <a:lstStyle/>
        <a:p>
          <a:endParaRPr lang="en-US"/>
        </a:p>
      </dgm:t>
    </dgm:pt>
    <dgm:pt modelId="{22517444-2D09-47E7-A055-E000D4AA66C4}">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400">
              <a:latin typeface="Comic Sans MS"/>
              <a:cs typeface="Comic Sans MS"/>
            </a:rPr>
            <a:t>Today we are going to develop this further by looking at longer sections of the story and then seeing what we can infer from them. </a:t>
          </a:r>
        </a:p>
      </dgm:t>
    </dgm:pt>
    <dgm:pt modelId="{C233EA29-13A6-412F-9475-FACAE331934C}" type="parTrans" cxnId="{C3C16C32-5409-4B68-806C-B2928339DDDF}">
      <dgm:prSet/>
      <dgm:spPr/>
      <dgm:t>
        <a:bodyPr/>
        <a:lstStyle/>
        <a:p>
          <a:endParaRPr lang="en-US"/>
        </a:p>
      </dgm:t>
    </dgm:pt>
    <dgm:pt modelId="{909C7C6F-0BB3-4110-A78D-9497152A38FC}" type="sibTrans" cxnId="{C3C16C32-5409-4B68-806C-B2928339DDDF}">
      <dgm:prSet/>
      <dgm:spPr/>
      <dgm:t>
        <a:bodyPr/>
        <a:lstStyle/>
        <a:p>
          <a:endParaRPr lang="en-US"/>
        </a:p>
      </dgm:t>
    </dgm:pt>
    <dgm:pt modelId="{878BC6BE-3918-47A7-8113-C40F0AB83A04}">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a:latin typeface="Comic Sans MS"/>
              <a:cs typeface="Comic Sans MS"/>
            </a:rPr>
            <a:t>This will help us to build up our ability to read longer texts and infer from them. </a:t>
          </a:r>
        </a:p>
      </dgm:t>
    </dgm:pt>
    <dgm:pt modelId="{769A85C4-729A-47A6-8F8C-2D56EC852D89}" type="parTrans" cxnId="{3408FA4E-B888-4591-86D1-88F6171F3874}">
      <dgm:prSet/>
      <dgm:spPr/>
      <dgm:t>
        <a:bodyPr/>
        <a:lstStyle/>
        <a:p>
          <a:endParaRPr lang="en-US"/>
        </a:p>
      </dgm:t>
    </dgm:pt>
    <dgm:pt modelId="{580160BF-1F01-451D-A9D3-8062D259CE3E}" type="sibTrans" cxnId="{3408FA4E-B888-4591-86D1-88F6171F3874}">
      <dgm:prSet/>
      <dgm:spPr/>
      <dgm:t>
        <a:bodyPr/>
        <a:lstStyle/>
        <a:p>
          <a:endParaRPr lang="en-US"/>
        </a:p>
      </dgm:t>
    </dgm:pt>
    <dgm:pt modelId="{8E560D77-881C-48D9-A944-AFEF62A0C9A3}" type="pres">
      <dgm:prSet presAssocID="{F1F12898-0B5C-4FD2-98FF-93072E5B6F53}" presName="rootnode" presStyleCnt="0">
        <dgm:presLayoutVars>
          <dgm:chMax/>
          <dgm:chPref/>
          <dgm:dir/>
          <dgm:animLvl val="lvl"/>
        </dgm:presLayoutVars>
      </dgm:prSet>
      <dgm:spPr/>
    </dgm:pt>
    <dgm:pt modelId="{CB6E480D-8366-46C7-900A-894EEBA8D426}" type="pres">
      <dgm:prSet presAssocID="{A874258E-0180-4C4D-B3B6-E8B606BE48CE}" presName="composite" presStyleCnt="0"/>
      <dgm:spPr/>
    </dgm:pt>
    <dgm:pt modelId="{0E04D851-F15F-4343-A7E3-BCACA13F098E}" type="pres">
      <dgm:prSet presAssocID="{A874258E-0180-4C4D-B3B6-E8B606BE48CE}" presName="bentUpArrow1" presStyleLbl="alignImgPlace1" presStyleIdx="0" presStyleCnt="2"/>
      <dgm:spPr>
        <a:solidFill>
          <a:srgbClr val="00B0F0"/>
        </a:solidFill>
      </dgm:spPr>
    </dgm:pt>
    <dgm:pt modelId="{064F6A4E-6649-41FE-9F7E-0FD591E20CEC}" type="pres">
      <dgm:prSet presAssocID="{A874258E-0180-4C4D-B3B6-E8B606BE48CE}" presName="ParentText" presStyleLbl="node1" presStyleIdx="0" presStyleCnt="3" custScaleX="230693" custScaleY="103518">
        <dgm:presLayoutVars>
          <dgm:chMax val="1"/>
          <dgm:chPref val="1"/>
          <dgm:bulletEnabled val="1"/>
        </dgm:presLayoutVars>
      </dgm:prSet>
      <dgm:spPr/>
    </dgm:pt>
    <dgm:pt modelId="{FC354D39-0B1C-4C9C-815B-BDD1B5746EDD}" type="pres">
      <dgm:prSet presAssocID="{A874258E-0180-4C4D-B3B6-E8B606BE48CE}" presName="ChildText" presStyleLbl="revTx" presStyleIdx="0" presStyleCnt="2" custScaleX="258532" custLinFactX="100000" custLinFactNeighborX="100820" custLinFactNeighborY="4798">
        <dgm:presLayoutVars>
          <dgm:chMax val="0"/>
          <dgm:chPref val="0"/>
          <dgm:bulletEnabled val="1"/>
        </dgm:presLayoutVars>
      </dgm:prSet>
      <dgm:spPr/>
    </dgm:pt>
    <dgm:pt modelId="{C4D3C406-86E7-44BC-BE20-165A5F4935B6}" type="pres">
      <dgm:prSet presAssocID="{8881615F-5CFE-4BE1-8174-F76698AA57FC}" presName="sibTrans" presStyleCnt="0"/>
      <dgm:spPr/>
    </dgm:pt>
    <dgm:pt modelId="{535545DE-5AEF-45FF-8459-FBF0897EEAAD}" type="pres">
      <dgm:prSet presAssocID="{22517444-2D09-47E7-A055-E000D4AA66C4}" presName="composite" presStyleCnt="0"/>
      <dgm:spPr/>
    </dgm:pt>
    <dgm:pt modelId="{D068FED9-96D5-4E7C-B483-072463F4641C}" type="pres">
      <dgm:prSet presAssocID="{22517444-2D09-47E7-A055-E000D4AA66C4}" presName="bentUpArrow1" presStyleLbl="alignImgPlace1" presStyleIdx="1" presStyleCnt="2"/>
      <dgm:spPr>
        <a:solidFill>
          <a:srgbClr val="00B0F0"/>
        </a:solidFill>
      </dgm:spPr>
    </dgm:pt>
    <dgm:pt modelId="{75ADDAB6-EDD0-4D47-92F7-73ABB7ECBDE5}" type="pres">
      <dgm:prSet presAssocID="{22517444-2D09-47E7-A055-E000D4AA66C4}" presName="ParentText" presStyleLbl="node1" presStyleIdx="1" presStyleCnt="3" custScaleX="205455" custScaleY="99046">
        <dgm:presLayoutVars>
          <dgm:chMax val="1"/>
          <dgm:chPref val="1"/>
          <dgm:bulletEnabled val="1"/>
        </dgm:presLayoutVars>
      </dgm:prSet>
      <dgm:spPr/>
    </dgm:pt>
    <dgm:pt modelId="{A1397636-07B2-45DD-862D-1729CB8ECB22}" type="pres">
      <dgm:prSet presAssocID="{22517444-2D09-47E7-A055-E000D4AA66C4}" presName="ChildText" presStyleLbl="revTx" presStyleIdx="1" presStyleCnt="2" custLinFactNeighborX="81067" custLinFactNeighborY="5126">
        <dgm:presLayoutVars>
          <dgm:chMax val="0"/>
          <dgm:chPref val="0"/>
          <dgm:bulletEnabled val="1"/>
        </dgm:presLayoutVars>
      </dgm:prSet>
      <dgm:spPr/>
    </dgm:pt>
    <dgm:pt modelId="{4E43E776-3E48-49E9-BF5C-79389676F3E5}" type="pres">
      <dgm:prSet presAssocID="{909C7C6F-0BB3-4110-A78D-9497152A38FC}" presName="sibTrans" presStyleCnt="0"/>
      <dgm:spPr/>
    </dgm:pt>
    <dgm:pt modelId="{CB5C0B21-74CD-4125-813D-855B13126507}" type="pres">
      <dgm:prSet presAssocID="{878BC6BE-3918-47A7-8113-C40F0AB83A04}" presName="composite" presStyleCnt="0"/>
      <dgm:spPr/>
    </dgm:pt>
    <dgm:pt modelId="{698908F5-3661-4634-AA51-972239BC2BDF}" type="pres">
      <dgm:prSet presAssocID="{878BC6BE-3918-47A7-8113-C40F0AB83A04}" presName="ParentText" presStyleLbl="node1" presStyleIdx="2" presStyleCnt="3" custScaleX="196004" custScaleY="124781">
        <dgm:presLayoutVars>
          <dgm:chMax val="1"/>
          <dgm:chPref val="1"/>
          <dgm:bulletEnabled val="1"/>
        </dgm:presLayoutVars>
      </dgm:prSet>
      <dgm:spPr/>
    </dgm:pt>
  </dgm:ptLst>
  <dgm:cxnLst>
    <dgm:cxn modelId="{83815525-8DC5-BB4B-B9AE-08C10CE43458}" type="presOf" srcId="{F1F12898-0B5C-4FD2-98FF-93072E5B6F53}" destId="{8E560D77-881C-48D9-A944-AFEF62A0C9A3}" srcOrd="0" destOrd="0" presId="urn:microsoft.com/office/officeart/2005/8/layout/StepDownProcess"/>
    <dgm:cxn modelId="{EEC04C32-B91D-3E4F-B478-443F0913FE22}" type="presOf" srcId="{A874258E-0180-4C4D-B3B6-E8B606BE48CE}" destId="{064F6A4E-6649-41FE-9F7E-0FD591E20CEC}" srcOrd="0" destOrd="0" presId="urn:microsoft.com/office/officeart/2005/8/layout/StepDownProcess"/>
    <dgm:cxn modelId="{C3C16C32-5409-4B68-806C-B2928339DDDF}" srcId="{F1F12898-0B5C-4FD2-98FF-93072E5B6F53}" destId="{22517444-2D09-47E7-A055-E000D4AA66C4}" srcOrd="1" destOrd="0" parTransId="{C233EA29-13A6-412F-9475-FACAE331934C}" sibTransId="{909C7C6F-0BB3-4110-A78D-9497152A38FC}"/>
    <dgm:cxn modelId="{3408FA4E-B888-4591-86D1-88F6171F3874}" srcId="{F1F12898-0B5C-4FD2-98FF-93072E5B6F53}" destId="{878BC6BE-3918-47A7-8113-C40F0AB83A04}" srcOrd="2" destOrd="0" parTransId="{769A85C4-729A-47A6-8F8C-2D56EC852D89}" sibTransId="{580160BF-1F01-451D-A9D3-8062D259CE3E}"/>
    <dgm:cxn modelId="{3D111D9E-ADE3-1C41-9045-ACBAD5E820FF}" type="presOf" srcId="{878BC6BE-3918-47A7-8113-C40F0AB83A04}" destId="{698908F5-3661-4634-AA51-972239BC2BDF}" srcOrd="0" destOrd="0" presId="urn:microsoft.com/office/officeart/2005/8/layout/StepDownProcess"/>
    <dgm:cxn modelId="{8E8B32DC-B546-F146-A9EA-F83007D4861E}" type="presOf" srcId="{22517444-2D09-47E7-A055-E000D4AA66C4}" destId="{75ADDAB6-EDD0-4D47-92F7-73ABB7ECBDE5}" srcOrd="0" destOrd="0" presId="urn:microsoft.com/office/officeart/2005/8/layout/StepDownProcess"/>
    <dgm:cxn modelId="{E4CEB9E0-A447-4338-A0C9-4CA3FCE1C49B}" srcId="{F1F12898-0B5C-4FD2-98FF-93072E5B6F53}" destId="{A874258E-0180-4C4D-B3B6-E8B606BE48CE}" srcOrd="0" destOrd="0" parTransId="{F075DE5E-A7F6-471D-B1CB-C2DC9E5A2985}" sibTransId="{8881615F-5CFE-4BE1-8174-F76698AA57FC}"/>
    <dgm:cxn modelId="{53CDA06D-BD46-AA46-8122-DAD74851FEEF}" type="presParOf" srcId="{8E560D77-881C-48D9-A944-AFEF62A0C9A3}" destId="{CB6E480D-8366-46C7-900A-894EEBA8D426}" srcOrd="0" destOrd="0" presId="urn:microsoft.com/office/officeart/2005/8/layout/StepDownProcess"/>
    <dgm:cxn modelId="{D26B90E3-9AA2-584B-B267-8834ABF58E7E}" type="presParOf" srcId="{CB6E480D-8366-46C7-900A-894EEBA8D426}" destId="{0E04D851-F15F-4343-A7E3-BCACA13F098E}" srcOrd="0" destOrd="0" presId="urn:microsoft.com/office/officeart/2005/8/layout/StepDownProcess"/>
    <dgm:cxn modelId="{3E68AF49-7FBA-9B42-A577-779D00CFBEDE}" type="presParOf" srcId="{CB6E480D-8366-46C7-900A-894EEBA8D426}" destId="{064F6A4E-6649-41FE-9F7E-0FD591E20CEC}" srcOrd="1" destOrd="0" presId="urn:microsoft.com/office/officeart/2005/8/layout/StepDownProcess"/>
    <dgm:cxn modelId="{2D255680-6E23-FB48-80F5-75F28C3C83C7}" type="presParOf" srcId="{CB6E480D-8366-46C7-900A-894EEBA8D426}" destId="{FC354D39-0B1C-4C9C-815B-BDD1B5746EDD}" srcOrd="2" destOrd="0" presId="urn:microsoft.com/office/officeart/2005/8/layout/StepDownProcess"/>
    <dgm:cxn modelId="{4AEC2648-79E4-E74F-8A1A-7471FC7DB3AA}" type="presParOf" srcId="{8E560D77-881C-48D9-A944-AFEF62A0C9A3}" destId="{C4D3C406-86E7-44BC-BE20-165A5F4935B6}" srcOrd="1" destOrd="0" presId="urn:microsoft.com/office/officeart/2005/8/layout/StepDownProcess"/>
    <dgm:cxn modelId="{7B875A18-2D1F-2C40-A982-7EB2B94A9173}" type="presParOf" srcId="{8E560D77-881C-48D9-A944-AFEF62A0C9A3}" destId="{535545DE-5AEF-45FF-8459-FBF0897EEAAD}" srcOrd="2" destOrd="0" presId="urn:microsoft.com/office/officeart/2005/8/layout/StepDownProcess"/>
    <dgm:cxn modelId="{55387A57-A5F3-9049-8F16-D34538CBA5E3}" type="presParOf" srcId="{535545DE-5AEF-45FF-8459-FBF0897EEAAD}" destId="{D068FED9-96D5-4E7C-B483-072463F4641C}" srcOrd="0" destOrd="0" presId="urn:microsoft.com/office/officeart/2005/8/layout/StepDownProcess"/>
    <dgm:cxn modelId="{51A4605D-E654-304B-9E02-483066CCD85A}" type="presParOf" srcId="{535545DE-5AEF-45FF-8459-FBF0897EEAAD}" destId="{75ADDAB6-EDD0-4D47-92F7-73ABB7ECBDE5}" srcOrd="1" destOrd="0" presId="urn:microsoft.com/office/officeart/2005/8/layout/StepDownProcess"/>
    <dgm:cxn modelId="{80D7DDDE-CC1D-1A41-B4C9-86851E442269}" type="presParOf" srcId="{535545DE-5AEF-45FF-8459-FBF0897EEAAD}" destId="{A1397636-07B2-45DD-862D-1729CB8ECB22}" srcOrd="2" destOrd="0" presId="urn:microsoft.com/office/officeart/2005/8/layout/StepDownProcess"/>
    <dgm:cxn modelId="{93B3569A-057E-A44A-892F-0848411537FC}" type="presParOf" srcId="{8E560D77-881C-48D9-A944-AFEF62A0C9A3}" destId="{4E43E776-3E48-49E9-BF5C-79389676F3E5}" srcOrd="3" destOrd="0" presId="urn:microsoft.com/office/officeart/2005/8/layout/StepDownProcess"/>
    <dgm:cxn modelId="{75E10937-74D1-D947-9D2A-70A1310180D8}" type="presParOf" srcId="{8E560D77-881C-48D9-A944-AFEF62A0C9A3}" destId="{CB5C0B21-74CD-4125-813D-855B13126507}" srcOrd="4" destOrd="0" presId="urn:microsoft.com/office/officeart/2005/8/layout/StepDownProcess"/>
    <dgm:cxn modelId="{3FE98D10-85B1-EB40-AF9D-46DD8F4E1D8C}" type="presParOf" srcId="{CB5C0B21-74CD-4125-813D-855B13126507}" destId="{698908F5-3661-4634-AA51-972239BC2BDF}"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4D851-F15F-4343-A7E3-BCACA13F098E}">
      <dsp:nvSpPr>
        <dsp:cNvPr id="0" name=""/>
        <dsp:cNvSpPr/>
      </dsp:nvSpPr>
      <dsp:spPr>
        <a:xfrm rot="5400000">
          <a:off x="1394208" y="1309655"/>
          <a:ext cx="1017280" cy="1158138"/>
        </a:xfrm>
        <a:prstGeom prst="bentUpArrow">
          <a:avLst>
            <a:gd name="adj1" fmla="val 32840"/>
            <a:gd name="adj2" fmla="val 25000"/>
            <a:gd name="adj3" fmla="val 3578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4F6A4E-6649-41FE-9F7E-0FD591E20CEC}">
      <dsp:nvSpPr>
        <dsp:cNvPr id="0" name=""/>
        <dsp:cNvSpPr/>
      </dsp:nvSpPr>
      <dsp:spPr>
        <a:xfrm>
          <a:off x="5630" y="160894"/>
          <a:ext cx="3950622" cy="1240866"/>
        </a:xfrm>
        <a:prstGeom prst="roundRect">
          <a:avLst>
            <a:gd name="adj" fmla="val 16670"/>
          </a:avLst>
        </a:prstGeom>
        <a:solidFill>
          <a:srgbClr val="FF0000"/>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Comic Sans MS"/>
              <a:cs typeface="Comic Sans MS"/>
            </a:rPr>
            <a:t>All throughout this week we have been building up our ability to deduce and infer by looking at the small specific clues such as key props, the writer himself and the time the text was written. </a:t>
          </a:r>
        </a:p>
      </dsp:txBody>
      <dsp:txXfrm>
        <a:off x="66215" y="221479"/>
        <a:ext cx="3829452" cy="1119696"/>
      </dsp:txXfrm>
    </dsp:sp>
    <dsp:sp modelId="{FC354D39-0B1C-4C9C-815B-BDD1B5746EDD}">
      <dsp:nvSpPr>
        <dsp:cNvPr id="0" name=""/>
        <dsp:cNvSpPr/>
      </dsp:nvSpPr>
      <dsp:spPr>
        <a:xfrm>
          <a:off x="4351161" y="342787"/>
          <a:ext cx="3220044" cy="968838"/>
        </a:xfrm>
        <a:prstGeom prst="rect">
          <a:avLst/>
        </a:prstGeom>
        <a:noFill/>
        <a:ln>
          <a:noFill/>
        </a:ln>
        <a:effectLst/>
      </dsp:spPr>
      <dsp:style>
        <a:lnRef idx="0">
          <a:scrgbClr r="0" g="0" b="0"/>
        </a:lnRef>
        <a:fillRef idx="0">
          <a:scrgbClr r="0" g="0" b="0"/>
        </a:fillRef>
        <a:effectRef idx="0">
          <a:scrgbClr r="0" g="0" b="0"/>
        </a:effectRef>
        <a:fontRef idx="minor"/>
      </dsp:style>
    </dsp:sp>
    <dsp:sp modelId="{D068FED9-96D5-4E7C-B483-072463F4641C}">
      <dsp:nvSpPr>
        <dsp:cNvPr id="0" name=""/>
        <dsp:cNvSpPr/>
      </dsp:nvSpPr>
      <dsp:spPr>
        <a:xfrm rot="5400000">
          <a:off x="3608990" y="2650468"/>
          <a:ext cx="1017280" cy="1158138"/>
        </a:xfrm>
        <a:prstGeom prst="bentUpArrow">
          <a:avLst>
            <a:gd name="adj1" fmla="val 32840"/>
            <a:gd name="adj2" fmla="val 25000"/>
            <a:gd name="adj3" fmla="val 3578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ADDAB6-EDD0-4D47-92F7-73ABB7ECBDE5}">
      <dsp:nvSpPr>
        <dsp:cNvPr id="0" name=""/>
        <dsp:cNvSpPr/>
      </dsp:nvSpPr>
      <dsp:spPr>
        <a:xfrm>
          <a:off x="2436513" y="1528510"/>
          <a:ext cx="3518421" cy="1187260"/>
        </a:xfrm>
        <a:prstGeom prst="roundRect">
          <a:avLst>
            <a:gd name="adj" fmla="val 1667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Comic Sans MS"/>
              <a:cs typeface="Comic Sans MS"/>
            </a:rPr>
            <a:t>Today we are going to develop this further by looking at longer sections of the story and then seeing what we can infer from them. </a:t>
          </a:r>
        </a:p>
      </dsp:txBody>
      <dsp:txXfrm>
        <a:off x="2494481" y="1586478"/>
        <a:ext cx="3402485" cy="1071324"/>
      </dsp:txXfrm>
    </dsp:sp>
    <dsp:sp modelId="{A1397636-07B2-45DD-862D-1729CB8ECB22}">
      <dsp:nvSpPr>
        <dsp:cNvPr id="0" name=""/>
        <dsp:cNvSpPr/>
      </dsp:nvSpPr>
      <dsp:spPr>
        <a:xfrm>
          <a:off x="6061673" y="1686778"/>
          <a:ext cx="1245510" cy="968838"/>
        </a:xfrm>
        <a:prstGeom prst="rect">
          <a:avLst/>
        </a:prstGeom>
        <a:noFill/>
        <a:ln>
          <a:noFill/>
        </a:ln>
        <a:effectLst/>
      </dsp:spPr>
      <dsp:style>
        <a:lnRef idx="0">
          <a:scrgbClr r="0" g="0" b="0"/>
        </a:lnRef>
        <a:fillRef idx="0">
          <a:scrgbClr r="0" g="0" b="0"/>
        </a:fillRef>
        <a:effectRef idx="0">
          <a:scrgbClr r="0" g="0" b="0"/>
        </a:effectRef>
        <a:fontRef idx="minor"/>
      </dsp:style>
    </dsp:sp>
    <dsp:sp modelId="{698908F5-3661-4634-AA51-972239BC2BDF}">
      <dsp:nvSpPr>
        <dsp:cNvPr id="0" name=""/>
        <dsp:cNvSpPr/>
      </dsp:nvSpPr>
      <dsp:spPr>
        <a:xfrm>
          <a:off x="4867396" y="2869323"/>
          <a:ext cx="3356572" cy="1495744"/>
        </a:xfrm>
        <a:prstGeom prst="roundRect">
          <a:avLst>
            <a:gd name="adj" fmla="val 1667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Comic Sans MS"/>
              <a:cs typeface="Comic Sans MS"/>
            </a:rPr>
            <a:t>This will help us to build up our ability to read longer texts and infer from them. </a:t>
          </a:r>
        </a:p>
      </dsp:txBody>
      <dsp:txXfrm>
        <a:off x="4940425" y="2942352"/>
        <a:ext cx="3210514" cy="134968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984866-F39A-C243-8794-0780B055BB59}" type="datetimeFigureOut">
              <a:rPr lang="en-US" smtClean="0"/>
              <a:t>11/23/2020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EAE8BA-CA8E-2948-B5AF-C7D1C26231F4}" type="slidenum">
              <a:rPr lang="en-US" smtClean="0"/>
              <a:t>‹#›</a:t>
            </a:fld>
            <a:endParaRPr lang="en-US"/>
          </a:p>
        </p:txBody>
      </p:sp>
    </p:spTree>
    <p:extLst>
      <p:ext uri="{BB962C8B-B14F-4D97-AF65-F5344CB8AC3E}">
        <p14:creationId xmlns:p14="http://schemas.microsoft.com/office/powerpoint/2010/main" val="8757654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595453E2-5207-0742-A042-D94305CE579E}"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F9C11-34C2-0641-8459-A2F1530BB249}" type="slidenum">
              <a:rPr lang="en-US" smtClean="0"/>
              <a:t>‹#›</a:t>
            </a:fld>
            <a:endParaRPr lang="en-US"/>
          </a:p>
        </p:txBody>
      </p:sp>
    </p:spTree>
    <p:extLst>
      <p:ext uri="{BB962C8B-B14F-4D97-AF65-F5344CB8AC3E}">
        <p14:creationId xmlns:p14="http://schemas.microsoft.com/office/powerpoint/2010/main" val="1465437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95453E2-5207-0742-A042-D94305CE579E}"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F9C11-34C2-0641-8459-A2F1530BB249}" type="slidenum">
              <a:rPr lang="en-US" smtClean="0"/>
              <a:t>‹#›</a:t>
            </a:fld>
            <a:endParaRPr lang="en-US"/>
          </a:p>
        </p:txBody>
      </p:sp>
    </p:spTree>
    <p:extLst>
      <p:ext uri="{BB962C8B-B14F-4D97-AF65-F5344CB8AC3E}">
        <p14:creationId xmlns:p14="http://schemas.microsoft.com/office/powerpoint/2010/main" val="2167486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95453E2-5207-0742-A042-D94305CE579E}"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F9C11-34C2-0641-8459-A2F1530BB249}" type="slidenum">
              <a:rPr lang="en-US" smtClean="0"/>
              <a:t>‹#›</a:t>
            </a:fld>
            <a:endParaRPr lang="en-US"/>
          </a:p>
        </p:txBody>
      </p:sp>
    </p:spTree>
    <p:extLst>
      <p:ext uri="{BB962C8B-B14F-4D97-AF65-F5344CB8AC3E}">
        <p14:creationId xmlns:p14="http://schemas.microsoft.com/office/powerpoint/2010/main" val="3774454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95453E2-5207-0742-A042-D94305CE579E}"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F9C11-34C2-0641-8459-A2F1530BB249}" type="slidenum">
              <a:rPr lang="en-US" smtClean="0"/>
              <a:t>‹#›</a:t>
            </a:fld>
            <a:endParaRPr lang="en-US"/>
          </a:p>
        </p:txBody>
      </p:sp>
    </p:spTree>
    <p:extLst>
      <p:ext uri="{BB962C8B-B14F-4D97-AF65-F5344CB8AC3E}">
        <p14:creationId xmlns:p14="http://schemas.microsoft.com/office/powerpoint/2010/main" val="604027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95453E2-5207-0742-A042-D94305CE579E}"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F9C11-34C2-0641-8459-A2F1530BB249}" type="slidenum">
              <a:rPr lang="en-US" smtClean="0"/>
              <a:t>‹#›</a:t>
            </a:fld>
            <a:endParaRPr lang="en-US"/>
          </a:p>
        </p:txBody>
      </p:sp>
    </p:spTree>
    <p:extLst>
      <p:ext uri="{BB962C8B-B14F-4D97-AF65-F5344CB8AC3E}">
        <p14:creationId xmlns:p14="http://schemas.microsoft.com/office/powerpoint/2010/main" val="610643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95453E2-5207-0742-A042-D94305CE579E}"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F9C11-34C2-0641-8459-A2F1530BB249}" type="slidenum">
              <a:rPr lang="en-US" smtClean="0"/>
              <a:t>‹#›</a:t>
            </a:fld>
            <a:endParaRPr lang="en-US"/>
          </a:p>
        </p:txBody>
      </p:sp>
    </p:spTree>
    <p:extLst>
      <p:ext uri="{BB962C8B-B14F-4D97-AF65-F5344CB8AC3E}">
        <p14:creationId xmlns:p14="http://schemas.microsoft.com/office/powerpoint/2010/main" val="3044620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95453E2-5207-0742-A042-D94305CE579E}" type="datetimeFigureOut">
              <a:rPr lang="en-US" smtClean="0"/>
              <a:t>11/23/2020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0F9C11-34C2-0641-8459-A2F1530BB249}" type="slidenum">
              <a:rPr lang="en-US" smtClean="0"/>
              <a:t>‹#›</a:t>
            </a:fld>
            <a:endParaRPr lang="en-US"/>
          </a:p>
        </p:txBody>
      </p:sp>
    </p:spTree>
    <p:extLst>
      <p:ext uri="{BB962C8B-B14F-4D97-AF65-F5344CB8AC3E}">
        <p14:creationId xmlns:p14="http://schemas.microsoft.com/office/powerpoint/2010/main" val="1181513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95453E2-5207-0742-A042-D94305CE579E}" type="datetimeFigureOut">
              <a:rPr lang="en-US" smtClean="0"/>
              <a:t>11/23/2020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0F9C11-34C2-0641-8459-A2F1530BB249}" type="slidenum">
              <a:rPr lang="en-US" smtClean="0"/>
              <a:t>‹#›</a:t>
            </a:fld>
            <a:endParaRPr lang="en-US"/>
          </a:p>
        </p:txBody>
      </p:sp>
    </p:spTree>
    <p:extLst>
      <p:ext uri="{BB962C8B-B14F-4D97-AF65-F5344CB8AC3E}">
        <p14:creationId xmlns:p14="http://schemas.microsoft.com/office/powerpoint/2010/main" val="3832725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453E2-5207-0742-A042-D94305CE579E}" type="datetimeFigureOut">
              <a:rPr lang="en-US" smtClean="0"/>
              <a:t>11/23/2020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0F9C11-34C2-0641-8459-A2F1530BB249}" type="slidenum">
              <a:rPr lang="en-US" smtClean="0"/>
              <a:t>‹#›</a:t>
            </a:fld>
            <a:endParaRPr lang="en-US"/>
          </a:p>
        </p:txBody>
      </p:sp>
    </p:spTree>
    <p:extLst>
      <p:ext uri="{BB962C8B-B14F-4D97-AF65-F5344CB8AC3E}">
        <p14:creationId xmlns:p14="http://schemas.microsoft.com/office/powerpoint/2010/main" val="3065864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95453E2-5207-0742-A042-D94305CE579E}"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F9C11-34C2-0641-8459-A2F1530BB249}" type="slidenum">
              <a:rPr lang="en-US" smtClean="0"/>
              <a:t>‹#›</a:t>
            </a:fld>
            <a:endParaRPr lang="en-US"/>
          </a:p>
        </p:txBody>
      </p:sp>
    </p:spTree>
    <p:extLst>
      <p:ext uri="{BB962C8B-B14F-4D97-AF65-F5344CB8AC3E}">
        <p14:creationId xmlns:p14="http://schemas.microsoft.com/office/powerpoint/2010/main" val="3452125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95453E2-5207-0742-A042-D94305CE579E}"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F9C11-34C2-0641-8459-A2F1530BB249}" type="slidenum">
              <a:rPr lang="en-US" smtClean="0"/>
              <a:t>‹#›</a:t>
            </a:fld>
            <a:endParaRPr lang="en-US"/>
          </a:p>
        </p:txBody>
      </p:sp>
    </p:spTree>
    <p:extLst>
      <p:ext uri="{BB962C8B-B14F-4D97-AF65-F5344CB8AC3E}">
        <p14:creationId xmlns:p14="http://schemas.microsoft.com/office/powerpoint/2010/main" val="343584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7000"/>
            <a:extLst>
              <a:ext uri="{BEBA8EAE-BF5A-486C-A8C5-ECC9F3942E4B}">
                <a14:imgProps xmlns:a14="http://schemas.microsoft.com/office/drawing/2010/main">
                  <a14:imgLayer r:embed="rId14">
                    <a14:imgEffect>
                      <a14:brightnessContrast brigh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453E2-5207-0742-A042-D94305CE579E}" type="datetimeFigureOut">
              <a:rPr lang="en-US" smtClean="0"/>
              <a:t>11/23/2020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F9C11-34C2-0641-8459-A2F1530BB249}" type="slidenum">
              <a:rPr lang="en-US" smtClean="0"/>
              <a:t>‹#›</a:t>
            </a:fld>
            <a:endParaRPr lang="en-US"/>
          </a:p>
        </p:txBody>
      </p:sp>
    </p:spTree>
    <p:extLst>
      <p:ext uri="{BB962C8B-B14F-4D97-AF65-F5344CB8AC3E}">
        <p14:creationId xmlns:p14="http://schemas.microsoft.com/office/powerpoint/2010/main" val="2095118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www.studentswithlearningdifficulties.blogspot.co.uk/"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ErSjc1PEGK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682836" y="545861"/>
            <a:ext cx="3881170" cy="1143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57200" y="545861"/>
            <a:ext cx="8229600" cy="1143000"/>
          </a:xfrm>
        </p:spPr>
        <p:txBody>
          <a:bodyPr/>
          <a:lstStyle/>
          <a:p>
            <a:r>
              <a:rPr lang="en-US">
                <a:latin typeface="Comic Sans MS"/>
                <a:cs typeface="Comic Sans MS"/>
              </a:rPr>
              <a:t>Lesson Four </a:t>
            </a:r>
          </a:p>
        </p:txBody>
      </p:sp>
      <p:sp>
        <p:nvSpPr>
          <p:cNvPr id="6" name="Subtitle 4">
            <a:extLst>
              <a:ext uri="{FF2B5EF4-FFF2-40B4-BE49-F238E27FC236}">
                <a16:creationId xmlns:a16="http://schemas.microsoft.com/office/drawing/2014/main" id="{A729A33A-D3D8-4770-9542-04F6CFF9555C}"/>
              </a:ext>
            </a:extLst>
          </p:cNvPr>
          <p:cNvSpPr txBox="1">
            <a:spLocks/>
          </p:cNvSpPr>
          <p:nvPr/>
        </p:nvSpPr>
        <p:spPr>
          <a:xfrm>
            <a:off x="1331908" y="2207711"/>
            <a:ext cx="6858000" cy="3099740"/>
          </a:xfrm>
          <a:prstGeom prst="rect">
            <a:avLst/>
          </a:prstGeom>
          <a:solidFill>
            <a:sysClr val="window" lastClr="FFFFFF">
              <a:alpha val="64000"/>
            </a:sysClr>
          </a:solidFill>
          <a:ln w="38100">
            <a:solidFill>
              <a:sysClr val="windowText" lastClr="00000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500" b="1" i="0" u="sng" strike="noStrike" kern="1200" cap="none" spc="0" normalizeH="0" baseline="0" noProof="0" dirty="0">
                <a:ln>
                  <a:noFill/>
                </a:ln>
                <a:solidFill>
                  <a:sysClr val="windowText" lastClr="000000"/>
                </a:solidFill>
                <a:effectLst/>
                <a:uLnTx/>
                <a:uFillTx/>
                <a:latin typeface="+mj-lt"/>
              </a:rPr>
              <a:t>C/W</a:t>
            </a:r>
            <a:r>
              <a:rPr kumimoji="0" lang="en-GB" sz="3500" b="1" i="0" u="none" strike="noStrike" kern="1200" cap="none" spc="0" normalizeH="0" baseline="0" noProof="0" dirty="0">
                <a:ln>
                  <a:noFill/>
                </a:ln>
                <a:solidFill>
                  <a:sysClr val="windowText" lastClr="000000"/>
                </a:solidFill>
                <a:effectLst/>
                <a:uLnTx/>
                <a:uFillTx/>
                <a:latin typeface="+mj-lt"/>
              </a:rPr>
              <a:t>						</a:t>
            </a:r>
            <a:r>
              <a:rPr kumimoji="0" lang="en-GB" sz="3500" b="1" i="0" u="sng" strike="noStrike" kern="1200" cap="none" spc="0" normalizeH="0" baseline="0" noProof="0" dirty="0">
                <a:ln>
                  <a:noFill/>
                </a:ln>
                <a:solidFill>
                  <a:sysClr val="windowText" lastClr="000000"/>
                </a:solidFill>
                <a:effectLst/>
                <a:uLnTx/>
                <a:uFillTx/>
                <a:latin typeface="+mj-lt"/>
              </a:rPr>
              <a:t>Date</a:t>
            </a:r>
            <a:r>
              <a:rPr kumimoji="0" lang="en-GB" sz="3500" b="1" i="0" u="none" strike="noStrike" kern="1200" cap="none" spc="0" normalizeH="0" noProof="0" dirty="0">
                <a:ln>
                  <a:noFill/>
                </a:ln>
                <a:solidFill>
                  <a:sysClr val="windowText" lastClr="000000"/>
                </a:solidFill>
                <a:effectLst/>
                <a:uLnTx/>
                <a:uFillTx/>
                <a:latin typeface="+mj-lt"/>
              </a:rPr>
              <a:t> </a:t>
            </a:r>
            <a:endParaRPr kumimoji="0" lang="en-GB" sz="3500" b="1" i="0" u="none" strike="noStrike" kern="1200" cap="none" spc="0" normalizeH="0" baseline="0" noProof="0" dirty="0">
              <a:ln>
                <a:noFill/>
              </a:ln>
              <a:solidFill>
                <a:sysClr val="windowText" lastClr="000000"/>
              </a:solidFill>
              <a:effectLst/>
              <a:uLnTx/>
              <a:uFillTx/>
              <a:latin typeface="+mj-lt"/>
            </a:endParaRPr>
          </a:p>
          <a:p>
            <a:pPr lvl="0">
              <a:defRPr/>
            </a:pPr>
            <a:r>
              <a:rPr kumimoji="0" lang="en-GB" sz="3500" b="1" i="0" u="sng" strike="noStrike" kern="1200" cap="none" spc="0" normalizeH="0" baseline="0" noProof="0" dirty="0">
                <a:ln>
                  <a:noFill/>
                </a:ln>
                <a:solidFill>
                  <a:sysClr val="windowText" lastClr="000000"/>
                </a:solidFill>
                <a:effectLst/>
                <a:uLnTx/>
                <a:uFillTx/>
                <a:latin typeface="+mj-lt"/>
              </a:rPr>
              <a:t>Lesson Title: </a:t>
            </a:r>
            <a:r>
              <a:rPr lang="en-US" sz="3600" u="sng" noProof="0" dirty="0"/>
              <a:t> The Curse </a:t>
            </a:r>
          </a:p>
          <a:p>
            <a:pPr lvl="0">
              <a:defRPr/>
            </a:pPr>
            <a:r>
              <a:rPr kumimoji="0" lang="en-GB" sz="3500" b="1" i="0" u="none" strike="noStrike" kern="1200" cap="none" spc="0" normalizeH="0" baseline="0" noProof="0" dirty="0">
                <a:ln>
                  <a:noFill/>
                </a:ln>
                <a:solidFill>
                  <a:sysClr val="windowText" lastClr="000000"/>
                </a:solidFill>
                <a:effectLst/>
                <a:uLnTx/>
                <a:uFillTx/>
                <a:latin typeface="+mj-lt"/>
              </a:rPr>
              <a:t>Lesson Focus: </a:t>
            </a:r>
            <a:r>
              <a:rPr lang="en-GB" dirty="0"/>
              <a:t>- Extract main points and information by using a range of strategies </a:t>
            </a:r>
            <a:endParaRPr lang="en-GB" noProof="0" dirty="0">
              <a:latin typeface="+mj-lt"/>
            </a:endParaRPr>
          </a:p>
          <a:p>
            <a:pPr lvl="0">
              <a:defRPr/>
            </a:pPr>
            <a:r>
              <a:rPr kumimoji="0" lang="en-GB" sz="2400" b="1" i="0" u="none" strike="noStrike" kern="1200" cap="none" spc="0" normalizeH="0" baseline="0" noProof="0" dirty="0">
                <a:ln>
                  <a:noFill/>
                </a:ln>
                <a:solidFill>
                  <a:sysClr val="windowText" lastClr="000000"/>
                </a:solidFill>
                <a:effectLst/>
                <a:uLnTx/>
                <a:uFillTx/>
                <a:latin typeface="+mj-lt"/>
              </a:rPr>
              <a:t>Progress indicators:</a:t>
            </a:r>
          </a:p>
        </p:txBody>
      </p:sp>
    </p:spTree>
    <p:extLst>
      <p:ext uri="{BB962C8B-B14F-4D97-AF65-F5344CB8AC3E}">
        <p14:creationId xmlns:p14="http://schemas.microsoft.com/office/powerpoint/2010/main" val="4025197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69188"/>
            <a:ext cx="7765321" cy="1326321"/>
          </a:xfrm>
        </p:spPr>
        <p:txBody>
          <a:bodyPr/>
          <a:lstStyle/>
          <a:p>
            <a:r>
              <a:rPr lang="en-US" u="sng">
                <a:effectLst/>
              </a:rPr>
              <a:t>Investigating the Characters</a:t>
            </a:r>
            <a:endParaRPr lang="en-GB" u="sng">
              <a:effectLst/>
            </a:endParaRPr>
          </a:p>
        </p:txBody>
      </p:sp>
      <p:sp>
        <p:nvSpPr>
          <p:cNvPr id="3" name="Content Placeholder 2"/>
          <p:cNvSpPr>
            <a:spLocks noGrp="1"/>
          </p:cNvSpPr>
          <p:nvPr>
            <p:ph idx="1"/>
          </p:nvPr>
        </p:nvSpPr>
        <p:spPr>
          <a:xfrm>
            <a:off x="184009" y="1233916"/>
            <a:ext cx="8760783" cy="3695136"/>
          </a:xfrm>
        </p:spPr>
        <p:txBody>
          <a:bodyPr>
            <a:normAutofit/>
          </a:bodyPr>
          <a:lstStyle/>
          <a:p>
            <a:pPr marL="0" indent="0">
              <a:buNone/>
            </a:pPr>
            <a:r>
              <a:rPr lang="en-US" sz="4000" b="1">
                <a:solidFill>
                  <a:srgbClr val="FFFF00"/>
                </a:solidFill>
                <a:effectLst/>
              </a:rPr>
              <a:t>What kind of person would carry these items in their pocket?</a:t>
            </a:r>
            <a:endParaRPr lang="en-GB" sz="4000" b="1">
              <a:solidFill>
                <a:srgbClr val="FFFF00"/>
              </a:solidFill>
              <a:effectLst/>
            </a:endParaRPr>
          </a:p>
        </p:txBody>
      </p:sp>
      <p:pic>
        <p:nvPicPr>
          <p:cNvPr id="6" name="Picture 5" descr="How can I reuse or recycle old mobile phones? | How can I ..."/>
          <p:cNvPicPr>
            <a:picLocks noChangeAspect="1"/>
          </p:cNvPicPr>
          <p:nvPr/>
        </p:nvPicPr>
        <p:blipFill rotWithShape="1">
          <a:blip r:embed="rId2">
            <a:extLst>
              <a:ext uri="{28A0092B-C50C-407E-A947-70E740481C1C}">
                <a14:useLocalDpi xmlns:a14="http://schemas.microsoft.com/office/drawing/2010/main" val="0"/>
              </a:ext>
            </a:extLst>
          </a:blip>
          <a:srcRect l="15224" t="8983" r="23634" b="7757"/>
          <a:stretch/>
        </p:blipFill>
        <p:spPr>
          <a:xfrm>
            <a:off x="98593" y="3284098"/>
            <a:ext cx="1592540" cy="3289908"/>
          </a:xfrm>
          <a:prstGeom prst="rect">
            <a:avLst/>
          </a:prstGeom>
        </p:spPr>
      </p:pic>
      <p:pic>
        <p:nvPicPr>
          <p:cNvPr id="7" name="Picture 6" descr="javascript - How can I show lines in a texarea to make i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3941" y="3638394"/>
            <a:ext cx="1889391" cy="3204054"/>
          </a:xfrm>
          <a:prstGeom prst="rect">
            <a:avLst/>
          </a:prstGeom>
        </p:spPr>
      </p:pic>
      <p:pic>
        <p:nvPicPr>
          <p:cNvPr id="8" name="Picture 7" descr="CIENCIA CON PACIENCIA: Paracetamol, Ácido Acetil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222" y="2734125"/>
            <a:ext cx="1834357" cy="2690949"/>
          </a:xfrm>
          <a:prstGeom prst="rect">
            <a:avLst/>
          </a:prstGeom>
        </p:spPr>
      </p:pic>
      <p:pic>
        <p:nvPicPr>
          <p:cNvPr id="9" name="Picture 8" descr="users - How to disallow selected roles to edit node titles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5877" y="3866607"/>
            <a:ext cx="2484881" cy="2740319"/>
          </a:xfrm>
          <a:prstGeom prst="rect">
            <a:avLst/>
          </a:prstGeom>
        </p:spPr>
      </p:pic>
      <p:pic>
        <p:nvPicPr>
          <p:cNvPr id="10" name="Picture 9" descr="How to Spot Ray Ban Aviators Sunglasses Authenticity - YouTub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16259">
            <a:off x="6648279" y="2305172"/>
            <a:ext cx="2285623" cy="1714217"/>
          </a:xfrm>
          <a:prstGeom prst="rect">
            <a:avLst/>
          </a:prstGeom>
        </p:spPr>
      </p:pic>
    </p:spTree>
    <p:extLst>
      <p:ext uri="{BB962C8B-B14F-4D97-AF65-F5344CB8AC3E}">
        <p14:creationId xmlns:p14="http://schemas.microsoft.com/office/powerpoint/2010/main" val="3486030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3487532" y="1641657"/>
            <a:ext cx="5290457" cy="4839530"/>
          </a:xfrm>
          <a:prstGeom prst="wedgeRoundRectCallout">
            <a:avLst>
              <a:gd name="adj1" fmla="val -64479"/>
              <a:gd name="adj2" fmla="val -37868"/>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solidFill>
                  <a:schemeClr val="tx1"/>
                </a:solidFill>
                <a:latin typeface="Comic Sans MS" panose="030F0702030302020204" pitchFamily="66" charset="0"/>
              </a:rPr>
              <a:t>Read the quotes from the first two chapters and write down what they show about the character of either Holmes or Watson... or both!</a:t>
            </a:r>
          </a:p>
          <a:p>
            <a:pPr algn="ctr"/>
            <a:endParaRPr lang="en-GB" sz="2400" dirty="0">
              <a:solidFill>
                <a:schemeClr val="tx1"/>
              </a:solidFill>
              <a:latin typeface="Comic Sans MS" panose="030F0702030302020204" pitchFamily="66" charset="0"/>
            </a:endParaRPr>
          </a:p>
          <a:p>
            <a:pPr algn="ctr"/>
            <a:r>
              <a:rPr lang="en-GB" sz="2400" dirty="0">
                <a:solidFill>
                  <a:schemeClr val="tx1"/>
                </a:solidFill>
                <a:latin typeface="Comic Sans MS" panose="030F0702030302020204" pitchFamily="66" charset="0"/>
              </a:rPr>
              <a:t>Each quote is numbered so you can just write down the number. You do not need to copy out the quote unless you want to.</a:t>
            </a:r>
          </a:p>
        </p:txBody>
      </p:sp>
      <p:sp>
        <p:nvSpPr>
          <p:cNvPr id="2" name="Title 1"/>
          <p:cNvSpPr>
            <a:spLocks noGrp="1"/>
          </p:cNvSpPr>
          <p:nvPr>
            <p:ph type="title"/>
          </p:nvPr>
        </p:nvSpPr>
        <p:spPr>
          <a:xfrm>
            <a:off x="686450" y="283706"/>
            <a:ext cx="7572541" cy="1117569"/>
          </a:xfrm>
          <a:solidFill>
            <a:schemeClr val="bg2"/>
          </a:solidFill>
          <a:ln w="19050">
            <a:solidFill>
              <a:schemeClr val="tx1"/>
            </a:solidFill>
          </a:ln>
        </p:spPr>
        <p:txBody>
          <a:bodyPr>
            <a:noAutofit/>
          </a:bodyPr>
          <a:lstStyle/>
          <a:p>
            <a:r>
              <a:rPr lang="en-GB" sz="3600" dirty="0">
                <a:latin typeface="Comic Sans MS" panose="030F0702030302020204" pitchFamily="66" charset="0"/>
              </a:rPr>
              <a:t>Task:  Have a go at playing detective!</a:t>
            </a:r>
          </a:p>
        </p:txBody>
      </p:sp>
      <p:pic>
        <p:nvPicPr>
          <p:cNvPr id="3" name="Picture 2" descr="Century-Old Sherlock Holmes Film Discovered -- Vul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24" y="1401276"/>
            <a:ext cx="2676559" cy="4912846"/>
          </a:xfrm>
          <a:prstGeom prst="rect">
            <a:avLst/>
          </a:prstGeom>
        </p:spPr>
      </p:pic>
    </p:spTree>
    <p:extLst>
      <p:ext uri="{BB962C8B-B14F-4D97-AF65-F5344CB8AC3E}">
        <p14:creationId xmlns:p14="http://schemas.microsoft.com/office/powerpoint/2010/main" val="18483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V and Movies | A Mind Divided | P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995" y="627832"/>
            <a:ext cx="3497580" cy="5864407"/>
          </a:xfrm>
          <a:prstGeom prst="rect">
            <a:avLst/>
          </a:prstGeom>
        </p:spPr>
      </p:pic>
      <p:sp>
        <p:nvSpPr>
          <p:cNvPr id="4" name="Flowchart: Sequential Access Storage 3"/>
          <p:cNvSpPr/>
          <p:nvPr/>
        </p:nvSpPr>
        <p:spPr>
          <a:xfrm>
            <a:off x="293914" y="193263"/>
            <a:ext cx="5501011" cy="6284602"/>
          </a:xfrm>
          <a:prstGeom prst="flowChartMagneticTap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i="1">
                <a:solidFill>
                  <a:schemeClr val="bg1"/>
                </a:solidFill>
                <a:latin typeface="Comic Sans MS" panose="030F0702030302020204" pitchFamily="66" charset="0"/>
              </a:rPr>
              <a:t>“I am not usually a nervous man, but last night I woke up screaming”.</a:t>
            </a:r>
          </a:p>
          <a:p>
            <a:pPr algn="ctr"/>
            <a:r>
              <a:rPr lang="en-US" sz="3200" i="1">
                <a:solidFill>
                  <a:schemeClr val="bg1"/>
                </a:solidFill>
                <a:latin typeface="Comic Sans MS" panose="030F0702030302020204" pitchFamily="66" charset="0"/>
              </a:rPr>
              <a:t>Watson </a:t>
            </a:r>
            <a:r>
              <a:rPr lang="en-US" sz="3200" i="1" err="1">
                <a:solidFill>
                  <a:schemeClr val="bg1"/>
                </a:solidFill>
                <a:latin typeface="Comic Sans MS" panose="030F0702030302020204" pitchFamily="66" charset="0"/>
              </a:rPr>
              <a:t>pg</a:t>
            </a:r>
            <a:r>
              <a:rPr lang="en-US" sz="3200" i="1">
                <a:solidFill>
                  <a:schemeClr val="bg1"/>
                </a:solidFill>
                <a:latin typeface="Comic Sans MS" panose="030F0702030302020204" pitchFamily="66" charset="0"/>
              </a:rPr>
              <a:t> 11</a:t>
            </a:r>
          </a:p>
          <a:p>
            <a:pPr algn="ctr"/>
            <a:endParaRPr lang="en-US" sz="4800" i="1">
              <a:solidFill>
                <a:schemeClr val="bg1"/>
              </a:solidFill>
              <a:latin typeface="Comic Sans MS" panose="030F0702030302020204" pitchFamily="66" charset="0"/>
            </a:endParaRPr>
          </a:p>
        </p:txBody>
      </p:sp>
      <p:sp>
        <p:nvSpPr>
          <p:cNvPr id="2" name="TextBox 1">
            <a:extLst>
              <a:ext uri="{FF2B5EF4-FFF2-40B4-BE49-F238E27FC236}">
                <a16:creationId xmlns:a16="http://schemas.microsoft.com/office/drawing/2014/main" id="{C1CD9263-1F19-4620-B129-E59CE631775A}"/>
              </a:ext>
            </a:extLst>
          </p:cNvPr>
          <p:cNvSpPr txBox="1"/>
          <p:nvPr/>
        </p:nvSpPr>
        <p:spPr>
          <a:xfrm>
            <a:off x="401934" y="100484"/>
            <a:ext cx="381837" cy="369332"/>
          </a:xfrm>
          <a:prstGeom prst="rect">
            <a:avLst/>
          </a:prstGeom>
          <a:noFill/>
        </p:spPr>
        <p:txBody>
          <a:bodyPr wrap="square" rtlCol="0">
            <a:spAutoFit/>
          </a:bodyPr>
          <a:lstStyle/>
          <a:p>
            <a:r>
              <a:rPr lang="en-GB" dirty="0"/>
              <a:t>1</a:t>
            </a:r>
          </a:p>
        </p:txBody>
      </p:sp>
    </p:spTree>
    <p:extLst>
      <p:ext uri="{BB962C8B-B14F-4D97-AF65-F5344CB8AC3E}">
        <p14:creationId xmlns:p14="http://schemas.microsoft.com/office/powerpoint/2010/main" val="263541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erlock | Pilot Thursd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9303" y="1005840"/>
            <a:ext cx="5706118" cy="5070123"/>
          </a:xfrm>
          <a:prstGeom prst="rect">
            <a:avLst/>
          </a:prstGeom>
        </p:spPr>
      </p:pic>
      <p:sp>
        <p:nvSpPr>
          <p:cNvPr id="4" name="Oval Callout 3"/>
          <p:cNvSpPr/>
          <p:nvPr/>
        </p:nvSpPr>
        <p:spPr>
          <a:xfrm>
            <a:off x="68580" y="1"/>
            <a:ext cx="4526280" cy="591747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a:solidFill>
                  <a:schemeClr val="bg1"/>
                </a:solidFill>
                <a:latin typeface="Comic Sans MS" panose="030F0702030302020204" pitchFamily="66" charset="0"/>
              </a:rPr>
              <a:t>“I would agree and congratulate you. You have only missed a few little things”.</a:t>
            </a:r>
          </a:p>
          <a:p>
            <a:pPr algn="ctr"/>
            <a:r>
              <a:rPr lang="en-US" sz="2400" i="1">
                <a:solidFill>
                  <a:schemeClr val="bg1"/>
                </a:solidFill>
                <a:latin typeface="Comic Sans MS" panose="030F0702030302020204" pitchFamily="66" charset="0"/>
              </a:rPr>
              <a:t>Sherlock to Watson </a:t>
            </a:r>
            <a:r>
              <a:rPr lang="en-US" sz="2400" i="1" err="1">
                <a:solidFill>
                  <a:schemeClr val="bg1"/>
                </a:solidFill>
                <a:latin typeface="Comic Sans MS" panose="030F0702030302020204" pitchFamily="66" charset="0"/>
              </a:rPr>
              <a:t>pg</a:t>
            </a:r>
            <a:r>
              <a:rPr lang="en-US" sz="2400" i="1">
                <a:solidFill>
                  <a:schemeClr val="bg1"/>
                </a:solidFill>
                <a:latin typeface="Comic Sans MS" panose="030F0702030302020204" pitchFamily="66" charset="0"/>
              </a:rPr>
              <a:t> 15</a:t>
            </a:r>
            <a:endParaRPr lang="en-GB" sz="2400" i="1"/>
          </a:p>
        </p:txBody>
      </p:sp>
      <p:sp>
        <p:nvSpPr>
          <p:cNvPr id="5" name="TextBox 4">
            <a:extLst>
              <a:ext uri="{FF2B5EF4-FFF2-40B4-BE49-F238E27FC236}">
                <a16:creationId xmlns:a16="http://schemas.microsoft.com/office/drawing/2014/main" id="{F704D8A6-0751-4992-93BF-F300CFC2C671}"/>
              </a:ext>
            </a:extLst>
          </p:cNvPr>
          <p:cNvSpPr txBox="1"/>
          <p:nvPr/>
        </p:nvSpPr>
        <p:spPr>
          <a:xfrm>
            <a:off x="401934" y="100484"/>
            <a:ext cx="381837" cy="369332"/>
          </a:xfrm>
          <a:prstGeom prst="rect">
            <a:avLst/>
          </a:prstGeom>
          <a:noFill/>
        </p:spPr>
        <p:txBody>
          <a:bodyPr wrap="square" rtlCol="0">
            <a:spAutoFit/>
          </a:bodyPr>
          <a:lstStyle/>
          <a:p>
            <a:r>
              <a:rPr lang="en-GB" dirty="0"/>
              <a:t>2</a:t>
            </a:r>
          </a:p>
        </p:txBody>
      </p:sp>
    </p:spTree>
    <p:extLst>
      <p:ext uri="{BB962C8B-B14F-4D97-AF65-F5344CB8AC3E}">
        <p14:creationId xmlns:p14="http://schemas.microsoft.com/office/powerpoint/2010/main" val="1503071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401682" y="143691"/>
            <a:ext cx="4829992" cy="5904412"/>
          </a:xfrm>
          <a:prstGeom prst="wedgeEllipse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a:solidFill>
                  <a:schemeClr val="bg1"/>
                </a:solidFill>
                <a:latin typeface="Comic Sans MS" panose="030F0702030302020204" pitchFamily="66" charset="0"/>
              </a:rPr>
              <a:t>“Without a challenge, he was like a champion race horse, kept locked in its stable”.</a:t>
            </a:r>
          </a:p>
          <a:p>
            <a:pPr algn="ctr"/>
            <a:r>
              <a:rPr lang="en-US" sz="2800" i="1">
                <a:solidFill>
                  <a:schemeClr val="bg1"/>
                </a:solidFill>
                <a:latin typeface="Comic Sans MS" panose="030F0702030302020204" pitchFamily="66" charset="0"/>
              </a:rPr>
              <a:t>Watson on Holmes </a:t>
            </a:r>
            <a:r>
              <a:rPr lang="en-US" sz="2800" i="1" err="1">
                <a:solidFill>
                  <a:schemeClr val="bg1"/>
                </a:solidFill>
                <a:latin typeface="Comic Sans MS" panose="030F0702030302020204" pitchFamily="66" charset="0"/>
              </a:rPr>
              <a:t>pg</a:t>
            </a:r>
            <a:r>
              <a:rPr lang="en-US" sz="2800" i="1">
                <a:solidFill>
                  <a:schemeClr val="bg1"/>
                </a:solidFill>
                <a:latin typeface="Comic Sans MS" panose="030F0702030302020204" pitchFamily="66" charset="0"/>
              </a:rPr>
              <a:t> 13</a:t>
            </a:r>
          </a:p>
        </p:txBody>
      </p:sp>
      <p:pic>
        <p:nvPicPr>
          <p:cNvPr id="4" name="Picture 3" descr="Who is the best Sherlock Holmes on TV and film? - Radio Times"/>
          <p:cNvPicPr>
            <a:picLocks noChangeAspect="1"/>
          </p:cNvPicPr>
          <p:nvPr/>
        </p:nvPicPr>
        <p:blipFill rotWithShape="1">
          <a:blip r:embed="rId2">
            <a:extLst>
              <a:ext uri="{28A0092B-C50C-407E-A947-70E740481C1C}">
                <a14:useLocalDpi xmlns:a14="http://schemas.microsoft.com/office/drawing/2010/main" val="0"/>
              </a:ext>
            </a:extLst>
          </a:blip>
          <a:srcRect l="16586" r="20221"/>
          <a:stretch/>
        </p:blipFill>
        <p:spPr>
          <a:xfrm>
            <a:off x="4898571" y="712453"/>
            <a:ext cx="3967844" cy="5576786"/>
          </a:xfrm>
          <a:prstGeom prst="rect">
            <a:avLst/>
          </a:prstGeom>
        </p:spPr>
      </p:pic>
      <p:sp>
        <p:nvSpPr>
          <p:cNvPr id="5" name="TextBox 4">
            <a:extLst>
              <a:ext uri="{FF2B5EF4-FFF2-40B4-BE49-F238E27FC236}">
                <a16:creationId xmlns:a16="http://schemas.microsoft.com/office/drawing/2014/main" id="{E8B64555-C57B-4D36-A64E-6A7E48F4AC08}"/>
              </a:ext>
            </a:extLst>
          </p:cNvPr>
          <p:cNvSpPr txBox="1"/>
          <p:nvPr/>
        </p:nvSpPr>
        <p:spPr>
          <a:xfrm>
            <a:off x="401934" y="100484"/>
            <a:ext cx="381837" cy="369332"/>
          </a:xfrm>
          <a:prstGeom prst="rect">
            <a:avLst/>
          </a:prstGeom>
          <a:noFill/>
        </p:spPr>
        <p:txBody>
          <a:bodyPr wrap="square" rtlCol="0">
            <a:spAutoFit/>
          </a:bodyPr>
          <a:lstStyle/>
          <a:p>
            <a:r>
              <a:rPr lang="en-GB" dirty="0"/>
              <a:t>3</a:t>
            </a:r>
          </a:p>
        </p:txBody>
      </p:sp>
    </p:spTree>
    <p:extLst>
      <p:ext uri="{BB962C8B-B14F-4D97-AF65-F5344CB8AC3E}">
        <p14:creationId xmlns:p14="http://schemas.microsoft.com/office/powerpoint/2010/main" val="2355288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erlock S4 - New Character Pictures Released - Blogtor Wh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0"/>
            <a:ext cx="3429000" cy="6858000"/>
          </a:xfrm>
          <a:prstGeom prst="rect">
            <a:avLst/>
          </a:prstGeom>
        </p:spPr>
      </p:pic>
      <p:sp>
        <p:nvSpPr>
          <p:cNvPr id="4" name="Rectangular Callout 3"/>
          <p:cNvSpPr/>
          <p:nvPr/>
        </p:nvSpPr>
        <p:spPr>
          <a:xfrm>
            <a:off x="607423" y="248194"/>
            <a:ext cx="4967152" cy="5630092"/>
          </a:xfrm>
          <a:prstGeom prst="wedge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a:solidFill>
                  <a:schemeClr val="bg1"/>
                </a:solidFill>
                <a:latin typeface="Comic Sans MS" panose="030F0702030302020204" pitchFamily="66" charset="0"/>
              </a:rPr>
              <a:t>“Early 18</a:t>
            </a:r>
            <a:r>
              <a:rPr lang="en-US" sz="4400" i="1" baseline="30000">
                <a:solidFill>
                  <a:schemeClr val="bg1"/>
                </a:solidFill>
                <a:latin typeface="Comic Sans MS" panose="030F0702030302020204" pitchFamily="66" charset="0"/>
              </a:rPr>
              <a:t>th</a:t>
            </a:r>
            <a:r>
              <a:rPr lang="en-US" sz="4400" i="1">
                <a:solidFill>
                  <a:schemeClr val="bg1"/>
                </a:solidFill>
                <a:latin typeface="Comic Sans MS" panose="030F0702030302020204" pitchFamily="66" charset="0"/>
              </a:rPr>
              <a:t> century” stated Holmes, matter-of-factly. “If you call that old”.</a:t>
            </a:r>
          </a:p>
          <a:p>
            <a:pPr algn="ctr"/>
            <a:r>
              <a:rPr lang="en-US" sz="2800" i="1">
                <a:solidFill>
                  <a:schemeClr val="bg1"/>
                </a:solidFill>
                <a:latin typeface="Comic Sans MS" panose="030F0702030302020204" pitchFamily="66" charset="0"/>
              </a:rPr>
              <a:t>Holmes to </a:t>
            </a:r>
            <a:r>
              <a:rPr lang="en-US" sz="2800" i="1" err="1">
                <a:solidFill>
                  <a:schemeClr val="bg1"/>
                </a:solidFill>
                <a:latin typeface="Comic Sans MS" panose="030F0702030302020204" pitchFamily="66" charset="0"/>
              </a:rPr>
              <a:t>Dr</a:t>
            </a:r>
            <a:r>
              <a:rPr lang="en-US" sz="2800" i="1">
                <a:solidFill>
                  <a:schemeClr val="bg1"/>
                </a:solidFill>
                <a:latin typeface="Comic Sans MS" panose="030F0702030302020204" pitchFamily="66" charset="0"/>
              </a:rPr>
              <a:t> Mortimer pg20</a:t>
            </a:r>
          </a:p>
        </p:txBody>
      </p:sp>
      <p:sp>
        <p:nvSpPr>
          <p:cNvPr id="5" name="TextBox 4">
            <a:extLst>
              <a:ext uri="{FF2B5EF4-FFF2-40B4-BE49-F238E27FC236}">
                <a16:creationId xmlns:a16="http://schemas.microsoft.com/office/drawing/2014/main" id="{B9B050E0-3C40-4D0A-B5FC-44C108CDE3DA}"/>
              </a:ext>
            </a:extLst>
          </p:cNvPr>
          <p:cNvSpPr txBox="1"/>
          <p:nvPr/>
        </p:nvSpPr>
        <p:spPr>
          <a:xfrm>
            <a:off x="225586" y="140677"/>
            <a:ext cx="381837" cy="369332"/>
          </a:xfrm>
          <a:prstGeom prst="rect">
            <a:avLst/>
          </a:prstGeom>
          <a:noFill/>
        </p:spPr>
        <p:txBody>
          <a:bodyPr wrap="square" rtlCol="0">
            <a:spAutoFit/>
          </a:bodyPr>
          <a:lstStyle/>
          <a:p>
            <a:r>
              <a:rPr lang="en-GB" dirty="0"/>
              <a:t>4</a:t>
            </a:r>
          </a:p>
        </p:txBody>
      </p:sp>
    </p:spTree>
    <p:extLst>
      <p:ext uri="{BB962C8B-B14F-4D97-AF65-F5344CB8AC3E}">
        <p14:creationId xmlns:p14="http://schemas.microsoft.com/office/powerpoint/2010/main" val="2834684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ll, John, You Were Warned That It Could Be Dangerou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1609" y="587830"/>
            <a:ext cx="4286250" cy="5826035"/>
          </a:xfrm>
          <a:prstGeom prst="rect">
            <a:avLst/>
          </a:prstGeom>
        </p:spPr>
      </p:pic>
      <p:sp>
        <p:nvSpPr>
          <p:cNvPr id="4" name="Oval Callout 3"/>
          <p:cNvSpPr/>
          <p:nvPr/>
        </p:nvSpPr>
        <p:spPr>
          <a:xfrm>
            <a:off x="303711" y="0"/>
            <a:ext cx="5777383" cy="641386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a:solidFill>
                  <a:schemeClr val="bg1"/>
                </a:solidFill>
                <a:latin typeface="Comic Sans MS" panose="030F0702030302020204" pitchFamily="66" charset="0"/>
              </a:rPr>
              <a:t>“Holmes nodded and leaned back in his chair. Once again, he placed his fingertips together and closed his eyes, an air of resignation settling across his features”.</a:t>
            </a:r>
          </a:p>
          <a:p>
            <a:pPr algn="ctr"/>
            <a:r>
              <a:rPr lang="en-US" sz="2400" i="1">
                <a:solidFill>
                  <a:schemeClr val="bg1"/>
                </a:solidFill>
                <a:latin typeface="Comic Sans MS" panose="030F0702030302020204" pitchFamily="66" charset="0"/>
              </a:rPr>
              <a:t>Watson on Holmes </a:t>
            </a:r>
            <a:r>
              <a:rPr lang="en-US" sz="2400" i="1" err="1">
                <a:solidFill>
                  <a:schemeClr val="bg1"/>
                </a:solidFill>
                <a:latin typeface="Comic Sans MS" panose="030F0702030302020204" pitchFamily="66" charset="0"/>
              </a:rPr>
              <a:t>pg</a:t>
            </a:r>
            <a:r>
              <a:rPr lang="en-US" sz="2400" i="1">
                <a:solidFill>
                  <a:schemeClr val="bg1"/>
                </a:solidFill>
                <a:latin typeface="Comic Sans MS" panose="030F0702030302020204" pitchFamily="66" charset="0"/>
              </a:rPr>
              <a:t> 21 </a:t>
            </a:r>
          </a:p>
        </p:txBody>
      </p:sp>
      <p:sp>
        <p:nvSpPr>
          <p:cNvPr id="6" name="TextBox 5">
            <a:extLst>
              <a:ext uri="{FF2B5EF4-FFF2-40B4-BE49-F238E27FC236}">
                <a16:creationId xmlns:a16="http://schemas.microsoft.com/office/drawing/2014/main" id="{973BE019-5106-409D-80DA-85F83987A561}"/>
              </a:ext>
            </a:extLst>
          </p:cNvPr>
          <p:cNvSpPr txBox="1"/>
          <p:nvPr/>
        </p:nvSpPr>
        <p:spPr>
          <a:xfrm>
            <a:off x="401934" y="100484"/>
            <a:ext cx="381837" cy="369332"/>
          </a:xfrm>
          <a:prstGeom prst="rect">
            <a:avLst/>
          </a:prstGeom>
          <a:noFill/>
        </p:spPr>
        <p:txBody>
          <a:bodyPr wrap="square" rtlCol="0">
            <a:spAutoFit/>
          </a:bodyPr>
          <a:lstStyle/>
          <a:p>
            <a:r>
              <a:rPr lang="en-GB" dirty="0"/>
              <a:t>5</a:t>
            </a:r>
          </a:p>
        </p:txBody>
      </p:sp>
    </p:spTree>
    <p:extLst>
      <p:ext uri="{BB962C8B-B14F-4D97-AF65-F5344CB8AC3E}">
        <p14:creationId xmlns:p14="http://schemas.microsoft.com/office/powerpoint/2010/main" val="1759548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2088" y="248381"/>
            <a:ext cx="8560699" cy="1146921"/>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211326512"/>
              </p:ext>
            </p:extLst>
          </p:nvPr>
        </p:nvGraphicFramePr>
        <p:xfrm>
          <a:off x="382088" y="1602597"/>
          <a:ext cx="8690066" cy="5046396"/>
        </p:xfrm>
        <a:graphic>
          <a:graphicData uri="http://schemas.openxmlformats.org/drawingml/2006/table">
            <a:tbl>
              <a:tblPr firstRow="1" bandRow="1">
                <a:tableStyleId>{5C22544A-7EE6-4342-B048-85BDC9FD1C3A}</a:tableStyleId>
              </a:tblPr>
              <a:tblGrid>
                <a:gridCol w="4345033">
                  <a:extLst>
                    <a:ext uri="{9D8B030D-6E8A-4147-A177-3AD203B41FA5}">
                      <a16:colId xmlns:a16="http://schemas.microsoft.com/office/drawing/2014/main" val="3266347410"/>
                    </a:ext>
                  </a:extLst>
                </a:gridCol>
                <a:gridCol w="4345033">
                  <a:extLst>
                    <a:ext uri="{9D8B030D-6E8A-4147-A177-3AD203B41FA5}">
                      <a16:colId xmlns:a16="http://schemas.microsoft.com/office/drawing/2014/main" val="4105625639"/>
                    </a:ext>
                  </a:extLst>
                </a:gridCol>
              </a:tblGrid>
              <a:tr h="1261599">
                <a:tc>
                  <a:txBody>
                    <a:bodyPr/>
                    <a:lstStyle/>
                    <a:p>
                      <a:pPr algn="ctr"/>
                      <a:r>
                        <a:rPr lang="en-US" sz="4400" dirty="0">
                          <a:solidFill>
                            <a:srgbClr val="FFFF00"/>
                          </a:solidFill>
                        </a:rPr>
                        <a:t>Sherlock</a:t>
                      </a:r>
                      <a:r>
                        <a:rPr lang="en-US" sz="4400" baseline="0" dirty="0">
                          <a:solidFill>
                            <a:srgbClr val="FFFF00"/>
                          </a:solidFill>
                        </a:rPr>
                        <a:t> Holmes</a:t>
                      </a:r>
                      <a:endParaRPr lang="en-GB" sz="4400" dirty="0">
                        <a:solidFill>
                          <a:srgbClr val="FFFF00"/>
                        </a:solidFill>
                      </a:endParaRPr>
                    </a:p>
                  </a:txBody>
                  <a:tcPr marL="68580" marR="68580"/>
                </a:tc>
                <a:tc>
                  <a:txBody>
                    <a:bodyPr/>
                    <a:lstStyle/>
                    <a:p>
                      <a:pPr algn="ctr"/>
                      <a:r>
                        <a:rPr lang="en-US" sz="4400" dirty="0">
                          <a:solidFill>
                            <a:srgbClr val="002060"/>
                          </a:solidFill>
                        </a:rPr>
                        <a:t>Doctor</a:t>
                      </a:r>
                      <a:r>
                        <a:rPr lang="en-US" sz="4400" baseline="0" dirty="0">
                          <a:solidFill>
                            <a:srgbClr val="002060"/>
                          </a:solidFill>
                        </a:rPr>
                        <a:t> Watson</a:t>
                      </a:r>
                      <a:endParaRPr lang="en-GB" sz="4400" dirty="0">
                        <a:solidFill>
                          <a:srgbClr val="002060"/>
                        </a:solidFill>
                      </a:endParaRPr>
                    </a:p>
                  </a:txBody>
                  <a:tcPr marL="68580" marR="68580"/>
                </a:tc>
                <a:extLst>
                  <a:ext uri="{0D108BD9-81ED-4DB2-BD59-A6C34878D82A}">
                    <a16:rowId xmlns:a16="http://schemas.microsoft.com/office/drawing/2014/main" val="1375579337"/>
                  </a:ext>
                </a:extLst>
              </a:tr>
              <a:tr h="1261599">
                <a:tc>
                  <a:txBody>
                    <a:bodyPr/>
                    <a:lstStyle/>
                    <a:p>
                      <a:endParaRPr lang="en-GB"/>
                    </a:p>
                  </a:txBody>
                  <a:tcPr marL="68580" marR="68580"/>
                </a:tc>
                <a:tc>
                  <a:txBody>
                    <a:bodyPr/>
                    <a:lstStyle/>
                    <a:p>
                      <a:endParaRPr lang="en-GB"/>
                    </a:p>
                  </a:txBody>
                  <a:tcPr marL="68580" marR="68580"/>
                </a:tc>
                <a:extLst>
                  <a:ext uri="{0D108BD9-81ED-4DB2-BD59-A6C34878D82A}">
                    <a16:rowId xmlns:a16="http://schemas.microsoft.com/office/drawing/2014/main" val="778763623"/>
                  </a:ext>
                </a:extLst>
              </a:tr>
              <a:tr h="1261599">
                <a:tc>
                  <a:txBody>
                    <a:bodyPr/>
                    <a:lstStyle/>
                    <a:p>
                      <a:endParaRPr lang="en-GB"/>
                    </a:p>
                  </a:txBody>
                  <a:tcPr marL="68580" marR="68580"/>
                </a:tc>
                <a:tc>
                  <a:txBody>
                    <a:bodyPr/>
                    <a:lstStyle/>
                    <a:p>
                      <a:endParaRPr lang="en-GB"/>
                    </a:p>
                  </a:txBody>
                  <a:tcPr marL="68580" marR="68580"/>
                </a:tc>
                <a:extLst>
                  <a:ext uri="{0D108BD9-81ED-4DB2-BD59-A6C34878D82A}">
                    <a16:rowId xmlns:a16="http://schemas.microsoft.com/office/drawing/2014/main" val="1703610917"/>
                  </a:ext>
                </a:extLst>
              </a:tr>
              <a:tr h="1261599">
                <a:tc>
                  <a:txBody>
                    <a:bodyPr/>
                    <a:lstStyle/>
                    <a:p>
                      <a:endParaRPr lang="en-GB"/>
                    </a:p>
                  </a:txBody>
                  <a:tcPr marL="68580" marR="68580"/>
                </a:tc>
                <a:tc>
                  <a:txBody>
                    <a:bodyPr/>
                    <a:lstStyle/>
                    <a:p>
                      <a:endParaRPr lang="en-GB"/>
                    </a:p>
                  </a:txBody>
                  <a:tcPr marL="68580" marR="68580"/>
                </a:tc>
                <a:extLst>
                  <a:ext uri="{0D108BD9-81ED-4DB2-BD59-A6C34878D82A}">
                    <a16:rowId xmlns:a16="http://schemas.microsoft.com/office/drawing/2014/main" val="3476783621"/>
                  </a:ext>
                </a:extLst>
              </a:tr>
            </a:tbl>
          </a:graphicData>
        </a:graphic>
      </p:graphicFrame>
      <p:sp>
        <p:nvSpPr>
          <p:cNvPr id="3" name="TextBox 2"/>
          <p:cNvSpPr txBox="1"/>
          <p:nvPr/>
        </p:nvSpPr>
        <p:spPr>
          <a:xfrm>
            <a:off x="225335" y="248381"/>
            <a:ext cx="8846819" cy="1446550"/>
          </a:xfrm>
          <a:prstGeom prst="rect">
            <a:avLst/>
          </a:prstGeom>
          <a:noFill/>
        </p:spPr>
        <p:txBody>
          <a:bodyPr wrap="square" lIns="91440" tIns="45720" rIns="91440" bIns="45720" rtlCol="0" anchor="t">
            <a:spAutoFit/>
          </a:bodyPr>
          <a:lstStyle/>
          <a:p>
            <a:pPr algn="ctr"/>
            <a:r>
              <a:rPr lang="en-US" sz="2400" dirty="0">
                <a:latin typeface="Comic Sans MS"/>
                <a:cs typeface="Comic Sans MS"/>
              </a:rPr>
              <a:t>Task: Copy and complete this table.</a:t>
            </a:r>
          </a:p>
          <a:p>
            <a:pPr algn="ctr"/>
            <a:r>
              <a:rPr lang="en-US" sz="2400" dirty="0">
                <a:latin typeface="Comic Sans MS"/>
                <a:cs typeface="Comic Sans MS"/>
              </a:rPr>
              <a:t>What have you learnt about the characters so far? What can you deduce?</a:t>
            </a:r>
          </a:p>
          <a:p>
            <a:pPr algn="ctr"/>
            <a:endParaRPr lang="en-GB" sz="1400" dirty="0"/>
          </a:p>
        </p:txBody>
      </p:sp>
    </p:spTree>
    <p:extLst>
      <p:ext uri="{BB962C8B-B14F-4D97-AF65-F5344CB8AC3E}">
        <p14:creationId xmlns:p14="http://schemas.microsoft.com/office/powerpoint/2010/main" val="3156443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0" y="492369"/>
            <a:ext cx="9144000" cy="5861539"/>
          </a:xfrm>
          <a:prstGeom prst="irregularSeal1">
            <a:avLst/>
          </a:prstGeom>
          <a:ln w="38100">
            <a:solidFill>
              <a:srgbClr val="FFFF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b="1" u="sng" dirty="0">
                <a:solidFill>
                  <a:sysClr val="windowText" lastClr="000000"/>
                </a:solidFill>
                <a:latin typeface="Comic Sans MS" panose="030F0702030302020204" pitchFamily="66" charset="0"/>
              </a:rPr>
              <a:t>Before next lesson:</a:t>
            </a:r>
            <a:endParaRPr lang="en-GB" b="1" u="sng" dirty="0">
              <a:solidFill>
                <a:sysClr val="windowText" lastClr="000000"/>
              </a:solidFill>
              <a:latin typeface="Comic Sans MS" panose="030F0702030302020204" pitchFamily="66" charset="0"/>
            </a:endParaRPr>
          </a:p>
          <a:p>
            <a:pPr algn="ctr"/>
            <a:r>
              <a:rPr lang="en-GB" dirty="0">
                <a:solidFill>
                  <a:sysClr val="windowText" lastClr="000000"/>
                </a:solidFill>
                <a:latin typeface="Comic Sans MS" panose="030F0702030302020204" pitchFamily="66" charset="0"/>
              </a:rPr>
              <a:t>Research some information on the background of the Sherlock Holmes stories, especially the period they were set and the way they were printed.</a:t>
            </a:r>
            <a:endParaRPr lang="en-US" dirty="0">
              <a:solidFill>
                <a:sysClr val="windowText" lastClr="000000"/>
              </a:solidFill>
              <a:latin typeface="Comic Sans MS" panose="030F0702030302020204" pitchFamily="66" charset="0"/>
            </a:endParaRPr>
          </a:p>
        </p:txBody>
      </p:sp>
    </p:spTree>
    <p:extLst>
      <p:ext uri="{BB962C8B-B14F-4D97-AF65-F5344CB8AC3E}">
        <p14:creationId xmlns:p14="http://schemas.microsoft.com/office/powerpoint/2010/main" val="306207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6552" y="242014"/>
            <a:ext cx="8876211" cy="2638033"/>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6552" y="242014"/>
            <a:ext cx="8876211" cy="2387600"/>
          </a:xfrm>
        </p:spPr>
        <p:txBody>
          <a:bodyPr>
            <a:normAutofit fontScale="90000"/>
          </a:bodyPr>
          <a:lstStyle/>
          <a:p>
            <a:r>
              <a:rPr lang="en-US" dirty="0">
                <a:latin typeface="Comic Sans MS"/>
                <a:cs typeface="Comic Sans MS"/>
              </a:rPr>
              <a:t>DNA – using your knowledge, what do you think ‘The Hound of the Baskervilles’ is about. Write down your answer. </a:t>
            </a:r>
            <a:endParaRPr lang="en-GB" dirty="0">
              <a:latin typeface="Comic Sans MS"/>
              <a:cs typeface="Comic Sans MS"/>
            </a:endParaRPr>
          </a:p>
        </p:txBody>
      </p:sp>
      <p:sp>
        <p:nvSpPr>
          <p:cNvPr id="3" name="Subtitle 2"/>
          <p:cNvSpPr>
            <a:spLocks noGrp="1"/>
          </p:cNvSpPr>
          <p:nvPr>
            <p:ph type="subTitle" idx="1"/>
          </p:nvPr>
        </p:nvSpPr>
        <p:spPr>
          <a:xfrm>
            <a:off x="166552" y="3076827"/>
            <a:ext cx="5938527" cy="2204284"/>
          </a:xfrm>
        </p:spPr>
        <p:txBody>
          <a:bodyPr vert="horz" lIns="91440" tIns="45720" rIns="91440" bIns="45720" rtlCol="0" anchor="t">
            <a:noAutofit/>
          </a:bodyPr>
          <a:lstStyle/>
          <a:p>
            <a:pPr algn="l"/>
            <a:r>
              <a:rPr lang="en-US" sz="4400" dirty="0">
                <a:solidFill>
                  <a:srgbClr val="FFFF00"/>
                </a:solidFill>
              </a:rPr>
              <a:t>Challenge – Make a prediction about the plot. We will come back to this to see if your prediction was right! </a:t>
            </a:r>
            <a:endParaRPr lang="en-GB" sz="4400">
              <a:solidFill>
                <a:srgbClr val="FFFF00"/>
              </a:solidFill>
            </a:endParaRPr>
          </a:p>
        </p:txBody>
      </p:sp>
      <p:pic>
        <p:nvPicPr>
          <p:cNvPr id="4" name="Picture 3" descr="Smileys Pictures, Images, Graphic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5725" y="3076827"/>
            <a:ext cx="2536392" cy="3348037"/>
          </a:xfrm>
          <a:prstGeom prst="rect">
            <a:avLst/>
          </a:prstGeom>
        </p:spPr>
      </p:pic>
    </p:spTree>
    <p:extLst>
      <p:ext uri="{BB962C8B-B14F-4D97-AF65-F5344CB8AC3E}">
        <p14:creationId xmlns:p14="http://schemas.microsoft.com/office/powerpoint/2010/main" val="938918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s How Dictionary Editors Prank Each Other | Reader's Diges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714" y="0"/>
            <a:ext cx="2342921" cy="338630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781090976"/>
              </p:ext>
            </p:extLst>
          </p:nvPr>
        </p:nvGraphicFramePr>
        <p:xfrm>
          <a:off x="587639" y="3141025"/>
          <a:ext cx="8244862" cy="3608641"/>
        </p:xfrm>
        <a:graphic>
          <a:graphicData uri="http://schemas.openxmlformats.org/drawingml/2006/table">
            <a:tbl>
              <a:tblPr firstRow="1" bandRow="1">
                <a:tableStyleId>{073A0DAA-6AF3-43AB-8588-CEC1D06C72B9}</a:tableStyleId>
              </a:tblPr>
              <a:tblGrid>
                <a:gridCol w="4122431">
                  <a:extLst>
                    <a:ext uri="{9D8B030D-6E8A-4147-A177-3AD203B41FA5}">
                      <a16:colId xmlns:a16="http://schemas.microsoft.com/office/drawing/2014/main" val="4050230822"/>
                    </a:ext>
                  </a:extLst>
                </a:gridCol>
                <a:gridCol w="4122431">
                  <a:extLst>
                    <a:ext uri="{9D8B030D-6E8A-4147-A177-3AD203B41FA5}">
                      <a16:colId xmlns:a16="http://schemas.microsoft.com/office/drawing/2014/main" val="1989019206"/>
                    </a:ext>
                  </a:extLst>
                </a:gridCol>
              </a:tblGrid>
              <a:tr h="295511">
                <a:tc>
                  <a:txBody>
                    <a:bodyPr/>
                    <a:lstStyle/>
                    <a:p>
                      <a:r>
                        <a:rPr lang="en-GB" sz="1600" dirty="0">
                          <a:latin typeface="Comic Sans MS"/>
                          <a:cs typeface="Comic Sans MS"/>
                        </a:rPr>
                        <a:t>Word</a:t>
                      </a:r>
                      <a:r>
                        <a:rPr lang="en-GB" sz="1600" baseline="0" dirty="0">
                          <a:latin typeface="Comic Sans MS"/>
                          <a:cs typeface="Comic Sans MS"/>
                        </a:rPr>
                        <a:t> and definition </a:t>
                      </a:r>
                      <a:endParaRPr lang="en-GB" sz="1600" dirty="0">
                        <a:latin typeface="Comic Sans MS"/>
                        <a:cs typeface="Comic Sans MS"/>
                      </a:endParaRPr>
                    </a:p>
                  </a:txBody>
                  <a:tcPr marL="68580" marR="68580"/>
                </a:tc>
                <a:tc>
                  <a:txBody>
                    <a:bodyPr/>
                    <a:lstStyle/>
                    <a:p>
                      <a:r>
                        <a:rPr lang="en-GB" dirty="0"/>
                        <a:t>Your definition or synonyms </a:t>
                      </a:r>
                      <a:endParaRPr lang="en-GB"/>
                    </a:p>
                  </a:txBody>
                  <a:tcPr marL="68580" marR="68580"/>
                </a:tc>
                <a:extLst>
                  <a:ext uri="{0D108BD9-81ED-4DB2-BD59-A6C34878D82A}">
                    <a16:rowId xmlns:a16="http://schemas.microsoft.com/office/drawing/2014/main" val="2258541173"/>
                  </a:ext>
                </a:extLst>
              </a:tr>
              <a:tr h="865441">
                <a:tc>
                  <a:txBody>
                    <a:bodyPr/>
                    <a:lstStyle/>
                    <a:p>
                      <a:r>
                        <a:rPr lang="en-US" sz="1600" dirty="0">
                          <a:latin typeface="Comic Sans MS"/>
                          <a:cs typeface="Comic Sans MS"/>
                        </a:rPr>
                        <a:t>Resignation (Noun)</a:t>
                      </a:r>
                      <a:r>
                        <a:rPr lang="en-US" sz="1600" dirty="0">
                          <a:effectLst/>
                          <a:latin typeface="Comic Sans MS"/>
                          <a:cs typeface="Comic Sans MS"/>
                        </a:rPr>
                        <a:t>- an act of resigning from a job or office.</a:t>
                      </a:r>
                    </a:p>
                    <a:p>
                      <a:pPr marL="0" indent="0">
                        <a:lnSpc>
                          <a:spcPct val="100000"/>
                        </a:lnSpc>
                        <a:buNone/>
                      </a:pPr>
                      <a:r>
                        <a:rPr lang="en-US" sz="1600" dirty="0">
                          <a:effectLst/>
                          <a:latin typeface="Comic Sans MS"/>
                          <a:cs typeface="Comic Sans MS"/>
                        </a:rPr>
                        <a:t>2 - the acceptance of something undesirable but inevitable.</a:t>
                      </a:r>
                      <a:r>
                        <a:rPr lang="en-US" sz="1600" dirty="0">
                          <a:latin typeface="Comic Sans MS"/>
                          <a:cs typeface="Comic Sans MS"/>
                        </a:rPr>
                        <a:t> </a:t>
                      </a:r>
                      <a:endParaRPr lang="en-GB" sz="1600">
                        <a:latin typeface="Comic Sans MS"/>
                        <a:cs typeface="Comic Sans MS"/>
                      </a:endParaRPr>
                    </a:p>
                    <a:p>
                      <a:endParaRPr lang="en-US" sz="1600">
                        <a:latin typeface="Comic Sans MS"/>
                        <a:cs typeface="Comic Sans MS"/>
                      </a:endParaRPr>
                    </a:p>
                  </a:txBody>
                  <a:tcPr marL="68580" marR="68580"/>
                </a:tc>
                <a:tc>
                  <a:txBody>
                    <a:bodyPr/>
                    <a:lstStyle/>
                    <a:p>
                      <a:endParaRPr lang="en-GB"/>
                    </a:p>
                  </a:txBody>
                  <a:tcPr marL="68580" marR="68580"/>
                </a:tc>
                <a:extLst>
                  <a:ext uri="{0D108BD9-81ED-4DB2-BD59-A6C34878D82A}">
                    <a16:rowId xmlns:a16="http://schemas.microsoft.com/office/drawing/2014/main" val="2926289144"/>
                  </a:ext>
                </a:extLst>
              </a:tr>
              <a:tr h="865441">
                <a:tc>
                  <a:txBody>
                    <a:bodyPr/>
                    <a:lstStyle/>
                    <a:p>
                      <a:r>
                        <a:rPr lang="en-US" sz="1600" dirty="0">
                          <a:latin typeface="Comic Sans MS"/>
                        </a:rPr>
                        <a:t>Inevitable (noun)  - a situation that is unavoidable </a:t>
                      </a:r>
                    </a:p>
                    <a:p>
                      <a:pPr lvl="0">
                        <a:buNone/>
                      </a:pPr>
                      <a:r>
                        <a:rPr lang="en-US" sz="1600" dirty="0">
                          <a:latin typeface="Comic Sans MS"/>
                        </a:rPr>
                        <a:t>(adjective) - certain to happen, unavoidable </a:t>
                      </a:r>
                    </a:p>
                  </a:txBody>
                  <a:tcPr marL="68580" marR="68580"/>
                </a:tc>
                <a:tc>
                  <a:txBody>
                    <a:bodyPr/>
                    <a:lstStyle/>
                    <a:p>
                      <a:endParaRPr lang="en-GB"/>
                    </a:p>
                  </a:txBody>
                  <a:tcPr marL="68580" marR="68580"/>
                </a:tc>
                <a:extLst>
                  <a:ext uri="{0D108BD9-81ED-4DB2-BD59-A6C34878D82A}">
                    <a16:rowId xmlns:a16="http://schemas.microsoft.com/office/drawing/2014/main" val="2146728328"/>
                  </a:ext>
                </a:extLst>
              </a:tr>
              <a:tr h="865441">
                <a:tc>
                  <a:txBody>
                    <a:bodyPr/>
                    <a:lstStyle/>
                    <a:p>
                      <a:r>
                        <a:rPr lang="en-US" sz="1600" dirty="0">
                          <a:latin typeface="Comic Sans MS"/>
                        </a:rPr>
                        <a:t>Inept (adjective ) - having or showing no skill </a:t>
                      </a:r>
                    </a:p>
                  </a:txBody>
                  <a:tcPr marL="68580" marR="68580"/>
                </a:tc>
                <a:tc>
                  <a:txBody>
                    <a:bodyPr/>
                    <a:lstStyle/>
                    <a:p>
                      <a:endParaRPr lang="en-GB" dirty="0"/>
                    </a:p>
                  </a:txBody>
                  <a:tcPr marL="68580" marR="68580"/>
                </a:tc>
                <a:extLst>
                  <a:ext uri="{0D108BD9-81ED-4DB2-BD59-A6C34878D82A}">
                    <a16:rowId xmlns:a16="http://schemas.microsoft.com/office/drawing/2014/main" val="4180881147"/>
                  </a:ext>
                </a:extLst>
              </a:tr>
            </a:tbl>
          </a:graphicData>
        </a:graphic>
      </p:graphicFrame>
      <p:sp>
        <p:nvSpPr>
          <p:cNvPr id="6" name="Title 3">
            <a:extLst>
              <a:ext uri="{FF2B5EF4-FFF2-40B4-BE49-F238E27FC236}">
                <a16:creationId xmlns:a16="http://schemas.microsoft.com/office/drawing/2014/main" id="{3DB0D4AD-F0DA-48AF-904D-BE30E0BDE052}"/>
              </a:ext>
            </a:extLst>
          </p:cNvPr>
          <p:cNvSpPr txBox="1">
            <a:spLocks/>
          </p:cNvSpPr>
          <p:nvPr/>
        </p:nvSpPr>
        <p:spPr>
          <a:xfrm>
            <a:off x="1143000" y="21995"/>
            <a:ext cx="6858000" cy="728993"/>
          </a:xfrm>
          <a:prstGeom prst="rect">
            <a:avLst/>
          </a:prstGeom>
          <a:solidFill>
            <a:sysClr val="window" lastClr="FFFFFF">
              <a:alpha val="64000"/>
            </a:sysClr>
          </a:solidFill>
          <a:ln w="38100">
            <a:solidFill>
              <a:sysClr val="windowText" lastClr="00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Segoe UI Semibold" panose="020B0702040204020203" pitchFamily="34" charset="0"/>
                <a:ea typeface="+mj-ea"/>
                <a:cs typeface="Segoe UI Semibold" panose="020B07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sng"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rPr>
              <a:t>Task - Word Consciousness</a:t>
            </a:r>
            <a:endParaRPr kumimoji="0" lang="en-US" sz="6000" b="1" i="0" u="sng"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endParaRPr>
          </a:p>
        </p:txBody>
      </p:sp>
      <p:sp>
        <p:nvSpPr>
          <p:cNvPr id="7" name="TextBox 6">
            <a:extLst>
              <a:ext uri="{FF2B5EF4-FFF2-40B4-BE49-F238E27FC236}">
                <a16:creationId xmlns:a16="http://schemas.microsoft.com/office/drawing/2014/main" id="{42E697F6-AC19-4421-8EB7-2CD15327AA0F}"/>
              </a:ext>
            </a:extLst>
          </p:cNvPr>
          <p:cNvSpPr txBox="1"/>
          <p:nvPr/>
        </p:nvSpPr>
        <p:spPr>
          <a:xfrm>
            <a:off x="216040" y="932843"/>
            <a:ext cx="2798465" cy="1323439"/>
          </a:xfrm>
          <a:prstGeom prst="rect">
            <a:avLst/>
          </a:prstGeom>
          <a:solidFill>
            <a:schemeClr val="bg1"/>
          </a:solidFill>
        </p:spPr>
        <p:txBody>
          <a:bodyPr wrap="square">
            <a:spAutoFit/>
          </a:bodyPr>
          <a:lstStyle/>
          <a:p>
            <a:pPr algn="ctr"/>
            <a:r>
              <a:rPr kumimoji="0" lang="en-GB" sz="2000" b="0" i="0" u="none" strike="noStrike" kern="1200" cap="none" spc="0" normalizeH="0" noProof="0" dirty="0">
                <a:ln>
                  <a:noFill/>
                </a:ln>
                <a:solidFill>
                  <a:sysClr val="windowText" lastClr="000000"/>
                </a:solidFill>
                <a:effectLst/>
                <a:uLnTx/>
                <a:uFillTx/>
                <a:latin typeface="+mj-lt"/>
                <a:ea typeface="+mj-ea"/>
                <a:cs typeface="Segoe UI Semibold" panose="020B0702040204020203" pitchFamily="34" charset="0"/>
              </a:rPr>
              <a:t>1) Please </a:t>
            </a:r>
            <a:r>
              <a:rPr lang="en-GB" sz="2000" dirty="0">
                <a:solidFill>
                  <a:sysClr val="windowText" lastClr="000000"/>
                </a:solidFill>
                <a:latin typeface="+mj-lt"/>
              </a:rPr>
              <a:t>copy this out. If you are using your exercise book, this should be in the back.</a:t>
            </a:r>
            <a:endParaRPr lang="en-GB" sz="2000" dirty="0"/>
          </a:p>
        </p:txBody>
      </p:sp>
      <p:sp>
        <p:nvSpPr>
          <p:cNvPr id="8" name="TextBox 7">
            <a:extLst>
              <a:ext uri="{FF2B5EF4-FFF2-40B4-BE49-F238E27FC236}">
                <a16:creationId xmlns:a16="http://schemas.microsoft.com/office/drawing/2014/main" id="{46B58900-3E2E-465F-9D5F-CB9863E59E53}"/>
              </a:ext>
            </a:extLst>
          </p:cNvPr>
          <p:cNvSpPr txBox="1"/>
          <p:nvPr/>
        </p:nvSpPr>
        <p:spPr>
          <a:xfrm>
            <a:off x="3289288" y="876593"/>
            <a:ext cx="4205236" cy="1631216"/>
          </a:xfrm>
          <a:prstGeom prst="rect">
            <a:avLst/>
          </a:prstGeom>
          <a:solidFill>
            <a:schemeClr val="bg1"/>
          </a:solidFill>
        </p:spPr>
        <p:txBody>
          <a:bodyPr wrap="square">
            <a:spAutoFit/>
          </a:bodyPr>
          <a:lstStyle/>
          <a:p>
            <a:pPr algn="ctr"/>
            <a:r>
              <a:rPr kumimoji="0" lang="en-GB" sz="2000" b="0" i="0" u="none" strike="noStrike" kern="1200" cap="none" spc="0" normalizeH="0" noProof="0" dirty="0">
                <a:ln>
                  <a:noFill/>
                </a:ln>
                <a:solidFill>
                  <a:sysClr val="windowText" lastClr="000000"/>
                </a:solidFill>
                <a:effectLst/>
                <a:uLnTx/>
                <a:uFillTx/>
                <a:latin typeface="+mj-lt"/>
                <a:ea typeface="+mj-ea"/>
                <a:cs typeface="Segoe UI Semibold" panose="020B0702040204020203" pitchFamily="34" charset="0"/>
              </a:rPr>
              <a:t>2) Please </a:t>
            </a:r>
            <a:r>
              <a:rPr lang="en-GB" sz="2000" dirty="0">
                <a:solidFill>
                  <a:sysClr val="windowText" lastClr="000000"/>
                </a:solidFill>
                <a:latin typeface="+mj-lt"/>
              </a:rPr>
              <a:t>complete this column by putting the definitions into your own words AND coming up with synonyms*. You saw and copied an example of how to do this in lesson 1. </a:t>
            </a:r>
            <a:endParaRPr lang="en-GB" sz="2000" dirty="0"/>
          </a:p>
        </p:txBody>
      </p:sp>
      <p:cxnSp>
        <p:nvCxnSpPr>
          <p:cNvPr id="9" name="Straight Arrow Connector 8">
            <a:extLst>
              <a:ext uri="{FF2B5EF4-FFF2-40B4-BE49-F238E27FC236}">
                <a16:creationId xmlns:a16="http://schemas.microsoft.com/office/drawing/2014/main" id="{C49B3098-04AC-46FC-BCA2-159F3B5A2C6D}"/>
              </a:ext>
            </a:extLst>
          </p:cNvPr>
          <p:cNvCxnSpPr>
            <a:cxnSpLocks/>
            <a:stCxn id="7" idx="2"/>
          </p:cNvCxnSpPr>
          <p:nvPr/>
        </p:nvCxnSpPr>
        <p:spPr>
          <a:xfrm>
            <a:off x="1615273" y="2256282"/>
            <a:ext cx="514978" cy="1023463"/>
          </a:xfrm>
          <a:prstGeom prst="straightConnector1">
            <a:avLst/>
          </a:prstGeom>
          <a:ln w="5715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D8AE0466-E8F9-4AFE-A3ED-D6D066C06A9B}"/>
              </a:ext>
            </a:extLst>
          </p:cNvPr>
          <p:cNvSpPr txBox="1"/>
          <p:nvPr/>
        </p:nvSpPr>
        <p:spPr>
          <a:xfrm>
            <a:off x="5669470" y="2558264"/>
            <a:ext cx="2072487" cy="646331"/>
          </a:xfrm>
          <a:prstGeom prst="rect">
            <a:avLst/>
          </a:prstGeom>
          <a:solidFill>
            <a:schemeClr val="bg1"/>
          </a:solidFill>
        </p:spPr>
        <p:txBody>
          <a:bodyPr wrap="square">
            <a:spAutoFit/>
          </a:bodyPr>
          <a:lstStyle/>
          <a:p>
            <a:pPr algn="ctr"/>
            <a:r>
              <a:rPr lang="en-GB" i="1" dirty="0">
                <a:solidFill>
                  <a:sysClr val="windowText" lastClr="000000"/>
                </a:solidFill>
                <a:latin typeface="+mj-lt"/>
              </a:rPr>
              <a:t>*synonym means alternative words  </a:t>
            </a:r>
            <a:endParaRPr lang="en-GB" i="1" dirty="0"/>
          </a:p>
        </p:txBody>
      </p:sp>
      <p:cxnSp>
        <p:nvCxnSpPr>
          <p:cNvPr id="11" name="Straight Arrow Connector 10">
            <a:extLst>
              <a:ext uri="{FF2B5EF4-FFF2-40B4-BE49-F238E27FC236}">
                <a16:creationId xmlns:a16="http://schemas.microsoft.com/office/drawing/2014/main" id="{970F6633-2CDE-4CE0-B32C-476696A0BAF0}"/>
              </a:ext>
            </a:extLst>
          </p:cNvPr>
          <p:cNvCxnSpPr>
            <a:cxnSpLocks/>
          </p:cNvCxnSpPr>
          <p:nvPr/>
        </p:nvCxnSpPr>
        <p:spPr>
          <a:xfrm>
            <a:off x="4891602" y="2483115"/>
            <a:ext cx="202050" cy="796630"/>
          </a:xfrm>
          <a:prstGeom prst="straightConnector1">
            <a:avLst/>
          </a:prstGeom>
          <a:ln w="57150">
            <a:solidFill>
              <a:schemeClr val="bg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8465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76397" y="267017"/>
            <a:ext cx="8749311" cy="1143000"/>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67017"/>
            <a:ext cx="8229600" cy="1143000"/>
          </a:xfrm>
        </p:spPr>
        <p:txBody>
          <a:bodyPr/>
          <a:lstStyle/>
          <a:p>
            <a:r>
              <a:rPr lang="en-US">
                <a:latin typeface="Comic Sans MS"/>
                <a:cs typeface="Comic Sans MS"/>
              </a:rPr>
              <a:t>Learning Journey </a:t>
            </a: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45186365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6626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69937" y="299900"/>
            <a:ext cx="6579623" cy="1076110"/>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457199" y="474672"/>
            <a:ext cx="8433229" cy="646331"/>
          </a:xfrm>
          <a:prstGeom prst="rect">
            <a:avLst/>
          </a:prstGeom>
        </p:spPr>
        <p:txBody>
          <a:bodyPr wrap="square">
            <a:spAutoFit/>
          </a:bodyPr>
          <a:lstStyle/>
          <a:p>
            <a:pPr algn="ctr"/>
            <a:r>
              <a:rPr lang="en-US" sz="3600" b="1" u="sng" dirty="0">
                <a:latin typeface="Comic Sans MS"/>
                <a:cs typeface="Comic Sans MS"/>
              </a:rPr>
              <a:t>Task: Read </a:t>
            </a:r>
            <a:r>
              <a:rPr lang="mr-IN" sz="3600" b="1" u="sng" dirty="0">
                <a:latin typeface="Comic Sans MS"/>
                <a:cs typeface="Comic Sans MS"/>
              </a:rPr>
              <a:t>–</a:t>
            </a:r>
            <a:r>
              <a:rPr lang="en-US" sz="3600" b="1" u="sng" dirty="0">
                <a:latin typeface="Comic Sans MS"/>
                <a:cs typeface="Comic Sans MS"/>
              </a:rPr>
              <a:t> Chapter 2</a:t>
            </a:r>
          </a:p>
        </p:txBody>
      </p:sp>
      <p:sp>
        <p:nvSpPr>
          <p:cNvPr id="6" name="Content Placeholder 5">
            <a:extLst>
              <a:ext uri="{FF2B5EF4-FFF2-40B4-BE49-F238E27FC236}">
                <a16:creationId xmlns:a16="http://schemas.microsoft.com/office/drawing/2014/main" id="{C4F6F43E-3798-41D0-978B-A3D53FEB0948}"/>
              </a:ext>
            </a:extLst>
          </p:cNvPr>
          <p:cNvSpPr>
            <a:spLocks noGrp="1"/>
          </p:cNvSpPr>
          <p:nvPr>
            <p:ph idx="1"/>
          </p:nvPr>
        </p:nvSpPr>
        <p:spPr/>
        <p:txBody>
          <a:bodyPr/>
          <a:lstStyle/>
          <a:p>
            <a:endParaRPr lang="en-GB"/>
          </a:p>
        </p:txBody>
      </p:sp>
      <p:pic>
        <p:nvPicPr>
          <p:cNvPr id="8" name="Content Placeholder 8" descr="Icon&#10;&#10;Description automatically generated">
            <a:extLst>
              <a:ext uri="{FF2B5EF4-FFF2-40B4-BE49-F238E27FC236}">
                <a16:creationId xmlns:a16="http://schemas.microsoft.com/office/drawing/2014/main" id="{C513B549-A065-4C78-8228-0558D6730D1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309018" y="1600200"/>
            <a:ext cx="4525963" cy="4525963"/>
          </a:xfrm>
          <a:prstGeom prst="rect">
            <a:avLst/>
          </a:prstGeom>
        </p:spPr>
      </p:pic>
    </p:spTree>
    <p:extLst>
      <p:ext uri="{BB962C8B-B14F-4D97-AF65-F5344CB8AC3E}">
        <p14:creationId xmlns:p14="http://schemas.microsoft.com/office/powerpoint/2010/main" val="1336236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68284" y="1487077"/>
            <a:ext cx="5079503" cy="4525963"/>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2879578" y="274638"/>
            <a:ext cx="3612886" cy="1143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Cornell Notes </a:t>
            </a:r>
          </a:p>
        </p:txBody>
      </p:sp>
      <p:sp>
        <p:nvSpPr>
          <p:cNvPr id="3" name="Content Placeholder 2"/>
          <p:cNvSpPr>
            <a:spLocks noGrp="1"/>
          </p:cNvSpPr>
          <p:nvPr>
            <p:ph idx="1"/>
          </p:nvPr>
        </p:nvSpPr>
        <p:spPr>
          <a:xfrm>
            <a:off x="457200" y="1600200"/>
            <a:ext cx="5144866" cy="4525963"/>
          </a:xfrm>
        </p:spPr>
        <p:txBody>
          <a:bodyPr/>
          <a:lstStyle/>
          <a:p>
            <a:pPr marL="0" indent="0">
              <a:buNone/>
            </a:pPr>
            <a:r>
              <a:rPr lang="en-US" dirty="0"/>
              <a:t>Make some notes about chapter 2. </a:t>
            </a:r>
          </a:p>
          <a:p>
            <a:pPr marL="0" indent="0">
              <a:buNone/>
            </a:pPr>
            <a:endParaRPr lang="en-US" dirty="0"/>
          </a:p>
          <a:p>
            <a:pPr marL="0" indent="0">
              <a:buNone/>
            </a:pPr>
            <a:r>
              <a:rPr lang="en-US" dirty="0"/>
              <a:t>If you aren’t sure how to do this then </a:t>
            </a:r>
            <a:r>
              <a:rPr lang="en-US" dirty="0">
                <a:hlinkClick r:id="rId2"/>
              </a:rPr>
              <a:t>watch</a:t>
            </a:r>
            <a:r>
              <a:rPr lang="en-US" dirty="0"/>
              <a:t> the video to help you. </a:t>
            </a:r>
          </a:p>
        </p:txBody>
      </p:sp>
      <p:pic>
        <p:nvPicPr>
          <p:cNvPr id="4" name="Picture 3" descr="Screenshot 2020-06-22 at 11.47.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2066" y="1600200"/>
            <a:ext cx="3242726" cy="3903663"/>
          </a:xfrm>
          <a:prstGeom prst="rect">
            <a:avLst/>
          </a:prstGeom>
        </p:spPr>
      </p:pic>
    </p:spTree>
    <p:extLst>
      <p:ext uri="{BB962C8B-B14F-4D97-AF65-F5344CB8AC3E}">
        <p14:creationId xmlns:p14="http://schemas.microsoft.com/office/powerpoint/2010/main" val="3668154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688" y="214093"/>
            <a:ext cx="9118311" cy="1078783"/>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p:cNvSpPr/>
          <p:nvPr/>
        </p:nvSpPr>
        <p:spPr>
          <a:xfrm>
            <a:off x="25688" y="1353420"/>
            <a:ext cx="9118312" cy="550457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376" y="322404"/>
            <a:ext cx="9129622" cy="970472"/>
          </a:xfrm>
        </p:spPr>
        <p:txBody>
          <a:bodyPr>
            <a:noAutofit/>
          </a:bodyPr>
          <a:lstStyle/>
          <a:p>
            <a:r>
              <a:rPr lang="en-US" sz="2400" i="1" dirty="0"/>
              <a:t>Read through this to check your understanding of chapter two.</a:t>
            </a:r>
            <a:br>
              <a:rPr lang="en-US" sz="2400" i="1" dirty="0"/>
            </a:br>
            <a:r>
              <a:rPr lang="en-US" sz="2400" i="1" dirty="0"/>
              <a:t>Chapter Two Plot Summary </a:t>
            </a:r>
            <a:r>
              <a:rPr lang="mr-IN" sz="2400" i="1" dirty="0"/>
              <a:t>–</a:t>
            </a:r>
            <a:r>
              <a:rPr lang="en-US" sz="2400" i="1" dirty="0"/>
              <a:t> the Curse  </a:t>
            </a:r>
          </a:p>
        </p:txBody>
      </p:sp>
      <p:sp>
        <p:nvSpPr>
          <p:cNvPr id="3" name="Content Placeholder 2"/>
          <p:cNvSpPr>
            <a:spLocks noGrp="1"/>
          </p:cNvSpPr>
          <p:nvPr>
            <p:ph idx="1"/>
          </p:nvPr>
        </p:nvSpPr>
        <p:spPr>
          <a:xfrm>
            <a:off x="0" y="1600200"/>
            <a:ext cx="9144000" cy="5257800"/>
          </a:xfrm>
        </p:spPr>
        <p:txBody>
          <a:bodyPr vert="horz" lIns="91440" tIns="45720" rIns="91440" bIns="45720" rtlCol="0" anchor="t">
            <a:noAutofit/>
          </a:bodyPr>
          <a:lstStyle/>
          <a:p>
            <a:r>
              <a:rPr lang="en-US" sz="1600" dirty="0">
                <a:latin typeface="Comic Sans MS"/>
                <a:cs typeface="Comic Sans MS"/>
              </a:rPr>
              <a:t>We are told that Holmes' help is urgently required and we are introduced to the ‘curse’ of Baskerville Hall. </a:t>
            </a:r>
            <a:endParaRPr lang="en-US" sz="1600">
              <a:latin typeface="Comic Sans MS"/>
              <a:cs typeface="Comic Sans MS"/>
            </a:endParaRPr>
          </a:p>
          <a:p>
            <a:r>
              <a:rPr lang="en-US" sz="1600" dirty="0">
                <a:latin typeface="Comic Sans MS"/>
                <a:cs typeface="Comic Sans MS"/>
              </a:rPr>
              <a:t>The curse stems from Hugo Baskerville, a wealthy land-owner from many years back who was a ‘mean, course and violent man’ who had a ‘mad streak in him’. </a:t>
            </a:r>
          </a:p>
          <a:p>
            <a:r>
              <a:rPr lang="en-US" sz="1600" dirty="0">
                <a:latin typeface="Comic Sans MS"/>
                <a:cs typeface="Comic Sans MS"/>
              </a:rPr>
              <a:t>Hugo is said to have fallen in love with a farmer’s daughter who lived near the farm, but she avoided him. He responded by kidnapping her and locking her in the attic, but she escaped and ran back across the moor towards home. When he found she had escaped he cried out that ‘he would give his soul to hell, if only he could catch ‘the wench’’. </a:t>
            </a:r>
          </a:p>
          <a:p>
            <a:r>
              <a:rPr lang="en-US" sz="1600" dirty="0">
                <a:latin typeface="Comic Sans MS"/>
                <a:cs typeface="Comic Sans MS"/>
              </a:rPr>
              <a:t>His friends suggested setting the dogs after her and Hugo gave them her handkerchief to catch the scent and then set them lose. Hugo followed on his stallion. </a:t>
            </a:r>
          </a:p>
          <a:p>
            <a:r>
              <a:rPr lang="en-US" sz="1600" dirty="0">
                <a:latin typeface="Comic Sans MS"/>
                <a:cs typeface="Comic Sans MS"/>
              </a:rPr>
              <a:t>When Hugo’s friends finally went out after him, they passed a shepherd who insisted he had seen the girl being pursued by the dogs but that he has also seen Hugo, on his horse, being pursued by a dark hound of hell. </a:t>
            </a:r>
          </a:p>
          <a:p>
            <a:r>
              <a:rPr lang="en-US" sz="1600" dirty="0">
                <a:latin typeface="Comic Sans MS"/>
                <a:cs typeface="Comic Sans MS"/>
              </a:rPr>
              <a:t>Eventually the body of the girl was found </a:t>
            </a:r>
            <a:r>
              <a:rPr lang="mr-IN" sz="1600" dirty="0">
                <a:latin typeface="Comic Sans MS"/>
                <a:cs typeface="Comic Sans MS"/>
              </a:rPr>
              <a:t>–</a:t>
            </a:r>
            <a:r>
              <a:rPr lang="en-US" sz="1600" dirty="0">
                <a:latin typeface="Comic Sans MS"/>
                <a:cs typeface="Comic Sans MS"/>
              </a:rPr>
              <a:t> she had died of fright and Hugo was dead next to her with a great hound plucking at his throat.  </a:t>
            </a:r>
          </a:p>
          <a:p>
            <a:r>
              <a:rPr lang="en-US" sz="1600" dirty="0">
                <a:latin typeface="Comic Sans MS"/>
                <a:cs typeface="Comic Sans MS"/>
              </a:rPr>
              <a:t>The curse is that the hound has cursed the family and that all the subsequent owners of the hall have died sudden and horrible deaths. </a:t>
            </a:r>
          </a:p>
        </p:txBody>
      </p:sp>
    </p:spTree>
    <p:extLst>
      <p:ext uri="{BB962C8B-B14F-4D97-AF65-F5344CB8AC3E}">
        <p14:creationId xmlns:p14="http://schemas.microsoft.com/office/powerpoint/2010/main" val="1596387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688" y="214093"/>
            <a:ext cx="9118311" cy="1078783"/>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p:cNvSpPr/>
          <p:nvPr/>
        </p:nvSpPr>
        <p:spPr>
          <a:xfrm>
            <a:off x="25688" y="1353420"/>
            <a:ext cx="9118312" cy="550457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376" y="207385"/>
            <a:ext cx="9143999" cy="1143000"/>
          </a:xfrm>
        </p:spPr>
        <p:txBody>
          <a:bodyPr>
            <a:normAutofit/>
          </a:bodyPr>
          <a:lstStyle/>
          <a:p>
            <a:r>
              <a:rPr lang="en-US"/>
              <a:t>Chapter Two Plot Summary </a:t>
            </a:r>
            <a:r>
              <a:rPr lang="mr-IN"/>
              <a:t>–</a:t>
            </a:r>
            <a:r>
              <a:rPr lang="en-US"/>
              <a:t> the Curse  </a:t>
            </a:r>
          </a:p>
        </p:txBody>
      </p:sp>
      <p:sp>
        <p:nvSpPr>
          <p:cNvPr id="3" name="Content Placeholder 2"/>
          <p:cNvSpPr>
            <a:spLocks noGrp="1"/>
          </p:cNvSpPr>
          <p:nvPr>
            <p:ph idx="1"/>
          </p:nvPr>
        </p:nvSpPr>
        <p:spPr>
          <a:xfrm>
            <a:off x="0" y="1600200"/>
            <a:ext cx="9144000" cy="5257800"/>
          </a:xfrm>
        </p:spPr>
        <p:txBody>
          <a:bodyPr>
            <a:noAutofit/>
          </a:bodyPr>
          <a:lstStyle/>
          <a:p>
            <a:r>
              <a:rPr lang="en-US" sz="2400">
                <a:latin typeface="Comic Sans MS"/>
                <a:cs typeface="Comic Sans MS"/>
              </a:rPr>
              <a:t>Once Holmes knows of this curse we are introduced to the main problem that the doctor has for Holmes to solve. </a:t>
            </a:r>
          </a:p>
          <a:p>
            <a:r>
              <a:rPr lang="en-US" sz="2400">
                <a:latin typeface="Comic Sans MS"/>
                <a:cs typeface="Comic Sans MS"/>
              </a:rPr>
              <a:t>We are told that Sir Charles, the most recent owner of Baskerville Hall, has also recently died a sudden and suspicious death and around his body were the footprints of a large hound type animal</a:t>
            </a:r>
            <a:r>
              <a:rPr lang="mr-IN" sz="2400">
                <a:latin typeface="Comic Sans MS"/>
                <a:cs typeface="Comic Sans MS"/>
              </a:rPr>
              <a:t>…</a:t>
            </a:r>
            <a:endParaRPr lang="en-US" sz="2400">
              <a:latin typeface="Comic Sans MS"/>
              <a:cs typeface="Comic Sans MS"/>
            </a:endParaRPr>
          </a:p>
          <a:p>
            <a:endParaRPr lang="en-US" sz="1600">
              <a:latin typeface="Comic Sans MS"/>
              <a:cs typeface="Comic Sans MS"/>
            </a:endParaRPr>
          </a:p>
        </p:txBody>
      </p:sp>
    </p:spTree>
    <p:extLst>
      <p:ext uri="{BB962C8B-B14F-4D97-AF65-F5344CB8AC3E}">
        <p14:creationId xmlns:p14="http://schemas.microsoft.com/office/powerpoint/2010/main" val="2463552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26791" y="35778"/>
            <a:ext cx="6868061" cy="965442"/>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338" y="35778"/>
            <a:ext cx="8102165" cy="933468"/>
          </a:xfrm>
        </p:spPr>
        <p:txBody>
          <a:bodyPr>
            <a:noAutofit/>
          </a:bodyPr>
          <a:lstStyle/>
          <a:p>
            <a:r>
              <a:rPr lang="en-US" sz="3600" dirty="0"/>
              <a:t>Task: Sum it up </a:t>
            </a:r>
            <a:r>
              <a:rPr lang="mr-IN" sz="3600" dirty="0"/>
              <a:t>…</a:t>
            </a:r>
            <a:r>
              <a:rPr lang="en-GB" sz="3600" dirty="0"/>
              <a:t> </a:t>
            </a:r>
            <a:br>
              <a:rPr lang="en-GB" sz="3600" dirty="0"/>
            </a:br>
            <a:r>
              <a:rPr lang="en-GB" sz="3600" dirty="0"/>
              <a:t>Answer in full sentences: </a:t>
            </a:r>
          </a:p>
        </p:txBody>
      </p:sp>
      <p:sp>
        <p:nvSpPr>
          <p:cNvPr id="3" name="Content Placeholder 2"/>
          <p:cNvSpPr>
            <a:spLocks noGrp="1"/>
          </p:cNvSpPr>
          <p:nvPr>
            <p:ph idx="1"/>
          </p:nvPr>
        </p:nvSpPr>
        <p:spPr>
          <a:xfrm>
            <a:off x="0" y="1001220"/>
            <a:ext cx="9143999" cy="5493458"/>
          </a:xfrm>
          <a:solidFill>
            <a:schemeClr val="tx1">
              <a:lumMod val="75000"/>
              <a:alpha val="48000"/>
            </a:schemeClr>
          </a:solidFill>
        </p:spPr>
        <p:txBody>
          <a:bodyPr>
            <a:noAutofit/>
          </a:bodyPr>
          <a:lstStyle/>
          <a:p>
            <a:r>
              <a:rPr lang="en-US" sz="2800" dirty="0">
                <a:solidFill>
                  <a:schemeClr val="bg1"/>
                </a:solidFill>
                <a:effectLst/>
                <a:latin typeface="Comic Sans MS"/>
                <a:cs typeface="Comic Sans MS"/>
              </a:rPr>
              <a:t>Who – Who is Hugo Baskerville?</a:t>
            </a:r>
          </a:p>
          <a:p>
            <a:r>
              <a:rPr lang="en-US" sz="2800" dirty="0">
                <a:solidFill>
                  <a:schemeClr val="bg1"/>
                </a:solidFill>
                <a:effectLst/>
                <a:latin typeface="Comic Sans MS"/>
                <a:cs typeface="Comic Sans MS"/>
              </a:rPr>
              <a:t>What – What is the Curse? How would the audience react to this?</a:t>
            </a:r>
          </a:p>
          <a:p>
            <a:r>
              <a:rPr lang="en-US" sz="2800" dirty="0">
                <a:solidFill>
                  <a:schemeClr val="bg1"/>
                </a:solidFill>
                <a:effectLst/>
                <a:latin typeface="Comic Sans MS"/>
                <a:cs typeface="Comic Sans MS"/>
              </a:rPr>
              <a:t>Where – Where was Sir Charles Baskerville found?</a:t>
            </a:r>
          </a:p>
          <a:p>
            <a:r>
              <a:rPr lang="en-US" sz="2800" dirty="0">
                <a:solidFill>
                  <a:schemeClr val="bg1"/>
                </a:solidFill>
                <a:effectLst/>
                <a:latin typeface="Comic Sans MS"/>
                <a:cs typeface="Comic Sans MS"/>
              </a:rPr>
              <a:t>When – When was the manuscript written and what has happened recently that has worried Doctor Mortimer?</a:t>
            </a:r>
          </a:p>
          <a:p>
            <a:r>
              <a:rPr lang="en-US" sz="2800" dirty="0">
                <a:solidFill>
                  <a:schemeClr val="bg1"/>
                </a:solidFill>
                <a:effectLst/>
                <a:latin typeface="Comic Sans MS"/>
                <a:cs typeface="Comic Sans MS"/>
              </a:rPr>
              <a:t>Why – Why does Holmes dismiss the curse as “an old fairy tale”?</a:t>
            </a:r>
          </a:p>
          <a:p>
            <a:r>
              <a:rPr lang="en-US" sz="2800" dirty="0">
                <a:solidFill>
                  <a:schemeClr val="bg1"/>
                </a:solidFill>
                <a:effectLst/>
                <a:latin typeface="Comic Sans MS"/>
                <a:cs typeface="Comic Sans MS"/>
              </a:rPr>
              <a:t>How – How might Holmes and Watson feel at the end of this chapter? Why?</a:t>
            </a:r>
            <a:endParaRPr lang="en-GB" sz="2800" dirty="0">
              <a:solidFill>
                <a:schemeClr val="bg1"/>
              </a:solidFill>
              <a:effectLst/>
              <a:latin typeface="Comic Sans MS"/>
              <a:cs typeface="Comic Sans MS"/>
            </a:endParaRPr>
          </a:p>
        </p:txBody>
      </p:sp>
    </p:spTree>
    <p:extLst>
      <p:ext uri="{BB962C8B-B14F-4D97-AF65-F5344CB8AC3E}">
        <p14:creationId xmlns:p14="http://schemas.microsoft.com/office/powerpoint/2010/main" val="3136449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A5FC20FFEB924FB6AA678D6441D5BF" ma:contentTypeVersion="8" ma:contentTypeDescription="Create a new document." ma:contentTypeScope="" ma:versionID="1ac0c792b655add9680a99f9379e73c0">
  <xsd:schema xmlns:xsd="http://www.w3.org/2001/XMLSchema" xmlns:xs="http://www.w3.org/2001/XMLSchema" xmlns:p="http://schemas.microsoft.com/office/2006/metadata/properties" xmlns:ns2="2ee453fb-70d4-481f-b8ac-3f33dad850c1" xmlns:ns3="049f97e1-32ae-4d3d-9c64-63be60dba368" targetNamespace="http://schemas.microsoft.com/office/2006/metadata/properties" ma:root="true" ma:fieldsID="c35a207da0f87ea1a58ccf35b1a207c4" ns2:_="" ns3:_="">
    <xsd:import namespace="2ee453fb-70d4-481f-b8ac-3f33dad850c1"/>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e453fb-70d4-481f-b8ac-3f33dad850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34E043-3435-4B74-9216-FEBD998EDC05}"/>
</file>

<file path=customXml/itemProps2.xml><?xml version="1.0" encoding="utf-8"?>
<ds:datastoreItem xmlns:ds="http://schemas.openxmlformats.org/officeDocument/2006/customXml" ds:itemID="{17DD1CEF-9FC3-435A-9113-8521A12410DD}">
  <ds:schemaRefs>
    <ds:schemaRef ds:uri="2ee453fb-70d4-481f-b8ac-3f33dad850c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F44506B-4895-4D58-AA1E-F6F277B44828}"/>
</file>

<file path=docProps/app.xml><?xml version="1.0" encoding="utf-8"?>
<Properties xmlns="http://schemas.openxmlformats.org/officeDocument/2006/extended-properties" xmlns:vt="http://schemas.openxmlformats.org/officeDocument/2006/docPropsVTypes">
  <TotalTime>23</TotalTime>
  <Words>1030</Words>
  <Application>Microsoft Office PowerPoint</Application>
  <PresentationFormat>On-screen Show (4:3)</PresentationFormat>
  <Paragraphs>72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Comic Sans MS</vt:lpstr>
      <vt:lpstr>Segoe UI Light</vt:lpstr>
      <vt:lpstr>Office Theme</vt:lpstr>
      <vt:lpstr>Lesson Four </vt:lpstr>
      <vt:lpstr>DNA – using your knowledge, what do you think ‘The Hound of the Baskervilles’ is about. Write down your answer. </vt:lpstr>
      <vt:lpstr>PowerPoint Presentation</vt:lpstr>
      <vt:lpstr>Learning Journey </vt:lpstr>
      <vt:lpstr>PowerPoint Presentation</vt:lpstr>
      <vt:lpstr>Cornell Notes </vt:lpstr>
      <vt:lpstr>Read through this to check your understanding of chapter two. Chapter Two Plot Summary – the Curse  </vt:lpstr>
      <vt:lpstr>Chapter Two Plot Summary – the Curse  </vt:lpstr>
      <vt:lpstr>Task: Sum it up …  Answer in full sentences: </vt:lpstr>
      <vt:lpstr>Investigating the Characters</vt:lpstr>
      <vt:lpstr>Task:  Have a go at playing detective!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Two </dc:title>
  <dc:creator>Alexandra Slater</dc:creator>
  <cp:lastModifiedBy>Alexandra Slater</cp:lastModifiedBy>
  <cp:revision>2</cp:revision>
  <dcterms:created xsi:type="dcterms:W3CDTF">2020-11-23T11:48:12Z</dcterms:created>
  <dcterms:modified xsi:type="dcterms:W3CDTF">2020-11-23T12:28:55Z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0x01010057A5FC20FFEB924FB6AA678D6441D5BF</vt:lpwstr>
  </property>
</Properties>
</file>