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69" r:id="rId6"/>
    <p:sldId id="258" r:id="rId7"/>
    <p:sldId id="263" r:id="rId8"/>
    <p:sldId id="259" r:id="rId9"/>
    <p:sldId id="261" r:id="rId10"/>
    <p:sldId id="272" r:id="rId11"/>
    <p:sldId id="280" r:id="rId12"/>
    <p:sldId id="260" r:id="rId13"/>
    <p:sldId id="262" r:id="rId14"/>
    <p:sldId id="266" r:id="rId15"/>
    <p:sldId id="273" r:id="rId16"/>
    <p:sldId id="274" r:id="rId17"/>
    <p:sldId id="275" r:id="rId18"/>
    <p:sldId id="281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6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34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5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6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8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7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1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7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24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3C31-A36E-431A-9E23-7DD8CB7BD08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9761-C6F0-4D0F-AB45-C4CA076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0E1B01-E823-46A5-949F-4CABA6D3A10C}"/>
              </a:ext>
            </a:extLst>
          </p:cNvPr>
          <p:cNvSpPr/>
          <p:nvPr/>
        </p:nvSpPr>
        <p:spPr>
          <a:xfrm>
            <a:off x="276225" y="152400"/>
            <a:ext cx="8686800" cy="1152525"/>
          </a:xfrm>
          <a:prstGeom prst="roundRect">
            <a:avLst/>
          </a:prstGeom>
          <a:solidFill>
            <a:srgbClr val="E1FB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Density of Materials</a:t>
            </a:r>
            <a:endParaRPr lang="en-GB" sz="6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4E1C1-9D5F-46B6-8AE1-52AD3166B174}"/>
              </a:ext>
            </a:extLst>
          </p:cNvPr>
          <p:cNvSpPr txBox="1"/>
          <p:nvPr/>
        </p:nvSpPr>
        <p:spPr>
          <a:xfrm>
            <a:off x="243353" y="1402117"/>
            <a:ext cx="524675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Do now activity:</a:t>
            </a:r>
          </a:p>
          <a:p>
            <a:endParaRPr lang="en-US" sz="3200" b="1" dirty="0"/>
          </a:p>
          <a:p>
            <a:pPr marL="514350" indent="-514350">
              <a:buAutoNum type="arabicPeriod"/>
            </a:pPr>
            <a:r>
              <a:rPr lang="en-US" sz="2700" dirty="0">
                <a:solidFill>
                  <a:srgbClr val="FF0000"/>
                </a:solidFill>
              </a:rPr>
              <a:t>How would you define ‘density’?</a:t>
            </a:r>
          </a:p>
          <a:p>
            <a:pPr marL="514350" indent="-514350">
              <a:buAutoNum type="arabicPeriod"/>
            </a:pPr>
            <a:endParaRPr lang="en-US" sz="27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sz="2700" dirty="0">
                <a:solidFill>
                  <a:srgbClr val="FFC000"/>
                </a:solidFill>
              </a:rPr>
              <a:t>What are the names and colours of the three wires which are found within a normal three-pin plug?</a:t>
            </a:r>
          </a:p>
          <a:p>
            <a:pPr marL="514350" indent="-514350">
              <a:buAutoNum type="arabicPeriod"/>
            </a:pPr>
            <a:endParaRPr lang="en-US" sz="2700" dirty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en-US" sz="2700" dirty="0">
                <a:solidFill>
                  <a:srgbClr val="00B050"/>
                </a:solidFill>
              </a:rPr>
              <a:t>Explain the purpose of a fuse and how you would choose the correct fuse for an appliance.</a:t>
            </a:r>
          </a:p>
        </p:txBody>
      </p:sp>
      <p:pic>
        <p:nvPicPr>
          <p:cNvPr id="1026" name="Picture 2" descr="Water, Refreshment, Drink, Cool Down, Ice Cubes, Ice">
            <a:extLst>
              <a:ext uri="{FF2B5EF4-FFF2-40B4-BE49-F238E27FC236}">
                <a16:creationId xmlns:a16="http://schemas.microsoft.com/office/drawing/2014/main" id="{7CA97AC6-042B-48F1-87C7-D9FB8BF6C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15000" r="24896"/>
          <a:stretch/>
        </p:blipFill>
        <p:spPr bwMode="auto">
          <a:xfrm>
            <a:off x="5687568" y="1946340"/>
            <a:ext cx="3213079" cy="41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4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136" y="227286"/>
            <a:ext cx="48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Exam-style question</a:t>
            </a:r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F22B1-085F-4900-B9A6-CA5E53A78D32}"/>
              </a:ext>
            </a:extLst>
          </p:cNvPr>
          <p:cNvSpPr txBox="1"/>
          <p:nvPr/>
        </p:nvSpPr>
        <p:spPr>
          <a:xfrm>
            <a:off x="276225" y="1057275"/>
            <a:ext cx="861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The helium in the balloon has a mass of 0.00245 kg.</a:t>
            </a:r>
          </a:p>
          <a:p>
            <a:endParaRPr lang="en-US" sz="1600" dirty="0"/>
          </a:p>
          <a:p>
            <a:r>
              <a:rPr lang="en-US" sz="2300" dirty="0"/>
              <a:t>The balloon has a volume of 0.0141m</a:t>
            </a:r>
            <a:r>
              <a:rPr lang="en-US" sz="2300" baseline="30000" dirty="0"/>
              <a:t>3</a:t>
            </a:r>
            <a:r>
              <a:rPr lang="en-US" sz="2300" dirty="0"/>
              <a:t>.</a:t>
            </a:r>
          </a:p>
          <a:p>
            <a:endParaRPr lang="en-US" sz="1600" dirty="0"/>
          </a:p>
          <a:p>
            <a:r>
              <a:rPr lang="en-US" sz="2300" dirty="0"/>
              <a:t>Calculate the density of helium. Choose the correct unit from the box.</a:t>
            </a:r>
            <a:endParaRPr lang="en-GB" sz="2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227314-E56B-4D74-93D1-7FE0FD244665}"/>
              </a:ext>
            </a:extLst>
          </p:cNvPr>
          <p:cNvSpPr/>
          <p:nvPr/>
        </p:nvSpPr>
        <p:spPr>
          <a:xfrm>
            <a:off x="400050" y="2905125"/>
            <a:ext cx="8277225" cy="447675"/>
          </a:xfrm>
          <a:prstGeom prst="rect">
            <a:avLst/>
          </a:prstGeom>
          <a:solidFill>
            <a:srgbClr val="E3F9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</a:t>
            </a:r>
            <a:r>
              <a:rPr lang="en-US" sz="2800" baseline="30000" dirty="0">
                <a:solidFill>
                  <a:schemeClr val="tx1"/>
                </a:solidFill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/kg                   kg/m</a:t>
            </a:r>
            <a:r>
              <a:rPr lang="en-US" sz="2800" baseline="30000" dirty="0">
                <a:solidFill>
                  <a:schemeClr val="tx1"/>
                </a:solidFill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                   kg m</a:t>
            </a:r>
            <a:r>
              <a:rPr lang="en-US" sz="2800" baseline="30000" dirty="0">
                <a:solidFill>
                  <a:schemeClr val="tx1"/>
                </a:solidFill>
              </a:rPr>
              <a:t>3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72180-3893-4571-9E29-83EE70F97A70}"/>
              </a:ext>
            </a:extLst>
          </p:cNvPr>
          <p:cNvSpPr txBox="1"/>
          <p:nvPr/>
        </p:nvSpPr>
        <p:spPr>
          <a:xfrm>
            <a:off x="7372350" y="3562350"/>
            <a:ext cx="170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(3 marks)</a:t>
            </a:r>
            <a:endParaRPr lang="en-GB" sz="2800" b="1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1F23E-5964-4A70-9A2B-C539E3585591}"/>
              </a:ext>
            </a:extLst>
          </p:cNvPr>
          <p:cNvSpPr txBox="1"/>
          <p:nvPr/>
        </p:nvSpPr>
        <p:spPr>
          <a:xfrm>
            <a:off x="219075" y="3714750"/>
            <a:ext cx="5734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Mark Scheme:</a:t>
            </a:r>
          </a:p>
          <a:p>
            <a:endParaRPr lang="en-US" sz="1600" dirty="0"/>
          </a:p>
          <a:p>
            <a:r>
              <a:rPr lang="en-US" sz="2800" dirty="0"/>
              <a:t>Density = Mass / Volume</a:t>
            </a:r>
          </a:p>
          <a:p>
            <a:r>
              <a:rPr lang="en-US" sz="2800" dirty="0"/>
              <a:t>Density = 0.00254 kg / 0.0141 m</a:t>
            </a:r>
            <a:r>
              <a:rPr lang="en-US" sz="2800" baseline="30000" dirty="0"/>
              <a:t>3</a:t>
            </a:r>
          </a:p>
          <a:p>
            <a:endParaRPr lang="en-US" sz="2800" dirty="0"/>
          </a:p>
          <a:p>
            <a:r>
              <a:rPr lang="en-US" sz="2800" dirty="0"/>
              <a:t>Density = 0.18 </a:t>
            </a:r>
          </a:p>
          <a:p>
            <a:r>
              <a:rPr lang="en-US" sz="2800" dirty="0"/>
              <a:t>Units: kg/m</a:t>
            </a:r>
            <a:r>
              <a:rPr lang="en-US" sz="2800" baseline="30000" dirty="0"/>
              <a:t>3</a:t>
            </a:r>
            <a:endParaRPr lang="en-GB" sz="2800" baseline="30000" dirty="0"/>
          </a:p>
        </p:txBody>
      </p:sp>
      <p:pic>
        <p:nvPicPr>
          <p:cNvPr id="9" name="Picture 2" descr="Mark, Check, Tick, Red, Correct, Symbol, Choice, Yes">
            <a:extLst>
              <a:ext uri="{FF2B5EF4-FFF2-40B4-BE49-F238E27FC236}">
                <a16:creationId xmlns:a16="http://schemas.microsoft.com/office/drawing/2014/main" id="{150E884E-9130-4420-8D9D-010D2202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5376856"/>
            <a:ext cx="1171574" cy="122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94" y="243161"/>
            <a:ext cx="7937281" cy="623286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Problem-solving: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5309" y="1093076"/>
            <a:ext cx="8628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/>
              <a:t>Matt had a block of copper of mass 5000kg, the </a:t>
            </a:r>
          </a:p>
          <a:p>
            <a:r>
              <a:rPr lang="en-GB" sz="2800" dirty="0"/>
              <a:t>dimensions of the block were as follows: Width – 	1m, Height – 2m, Length – 3m. What is the density 	of the block?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209" y="3377654"/>
            <a:ext cx="8628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GB" sz="2800" dirty="0"/>
              <a:t>Syra knew the density of an iron block, it was</a:t>
            </a:r>
          </a:p>
          <a:p>
            <a:r>
              <a:rPr lang="en-GB" sz="2800" dirty="0"/>
              <a:t>7900kg/m</a:t>
            </a:r>
            <a:r>
              <a:rPr lang="en-GB" sz="2800" baseline="30000" dirty="0"/>
              <a:t>3</a:t>
            </a:r>
            <a:r>
              <a:rPr lang="en-GB" sz="2800" dirty="0"/>
              <a:t>. The mass of the bar was 7900kg, what were the dimensions of the iron block?</a:t>
            </a:r>
          </a:p>
          <a:p>
            <a:endParaRPr lang="en-GB" sz="2800" dirty="0"/>
          </a:p>
        </p:txBody>
      </p:sp>
      <p:pic>
        <p:nvPicPr>
          <p:cNvPr id="3074" name="Picture 2" descr="Alien, Monster, Figure">
            <a:extLst>
              <a:ext uri="{FF2B5EF4-FFF2-40B4-BE49-F238E27FC236}">
                <a16:creationId xmlns:a16="http://schemas.microsoft.com/office/drawing/2014/main" id="{A7DFDF4B-D806-423E-85A2-52E22387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4" y="4627120"/>
            <a:ext cx="1933575" cy="20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76973F0-E90E-4305-857E-92A88BFDCBB5}"/>
              </a:ext>
            </a:extLst>
          </p:cNvPr>
          <p:cNvSpPr/>
          <p:nvPr/>
        </p:nvSpPr>
        <p:spPr>
          <a:xfrm>
            <a:off x="1200150" y="5486400"/>
            <a:ext cx="4000500" cy="1171575"/>
          </a:xfrm>
          <a:prstGeom prst="wedgeRoundRectCallout">
            <a:avLst>
              <a:gd name="adj1" fmla="val 92024"/>
              <a:gd name="adj2" fmla="val -41437"/>
              <a:gd name="adj3" fmla="val 16667"/>
            </a:avLst>
          </a:prstGeom>
          <a:solidFill>
            <a:srgbClr val="E3F9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Make sure you show all your working!!</a:t>
            </a:r>
            <a:endParaRPr lang="en-GB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0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39D4DD-C368-4C8E-98A6-48DCBA03C563}"/>
              </a:ext>
            </a:extLst>
          </p:cNvPr>
          <p:cNvSpPr txBox="1"/>
          <p:nvPr/>
        </p:nvSpPr>
        <p:spPr>
          <a:xfrm>
            <a:off x="229584" y="1083551"/>
            <a:ext cx="8628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V</a:t>
            </a:r>
            <a:r>
              <a:rPr lang="en-GB" sz="2800" dirty="0" err="1"/>
              <a:t>olume</a:t>
            </a:r>
            <a:r>
              <a:rPr lang="en-GB" sz="2800" dirty="0"/>
              <a:t> = Width x Length x Height</a:t>
            </a:r>
          </a:p>
          <a:p>
            <a:r>
              <a:rPr lang="en-GB" sz="2800" dirty="0"/>
              <a:t>	 Volume =  1m x 2m x 3m, Volume = 6m</a:t>
            </a:r>
            <a:r>
              <a:rPr lang="en-GB" sz="2800" baseline="30000" dirty="0"/>
              <a:t>3</a:t>
            </a:r>
          </a:p>
          <a:p>
            <a:r>
              <a:rPr lang="en-GB" sz="2800" dirty="0"/>
              <a:t>	 Density = Mass / Volume</a:t>
            </a:r>
          </a:p>
          <a:p>
            <a:r>
              <a:rPr lang="en-GB" sz="2800" dirty="0"/>
              <a:t>	 Density = 5000kg / 6m</a:t>
            </a:r>
            <a:r>
              <a:rPr lang="en-GB" sz="2800" baseline="30000" dirty="0"/>
              <a:t>3 </a:t>
            </a:r>
            <a:r>
              <a:rPr lang="en-GB" sz="2800" dirty="0"/>
              <a:t>,</a:t>
            </a:r>
            <a:r>
              <a:rPr lang="en-GB" sz="2800" baseline="30000" dirty="0"/>
              <a:t> </a:t>
            </a:r>
            <a:r>
              <a:rPr lang="en-GB" sz="2800" dirty="0"/>
              <a:t>Density = 833.3 kg/m</a:t>
            </a:r>
            <a:r>
              <a:rPr lang="en-GB" sz="2800" baseline="30000" dirty="0"/>
              <a:t>3</a:t>
            </a:r>
          </a:p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706C9-DACF-4C35-9934-8007A71839F5}"/>
              </a:ext>
            </a:extLst>
          </p:cNvPr>
          <p:cNvSpPr txBox="1"/>
          <p:nvPr/>
        </p:nvSpPr>
        <p:spPr>
          <a:xfrm>
            <a:off x="277209" y="3377654"/>
            <a:ext cx="8628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2800" dirty="0"/>
              <a:t>V</a:t>
            </a:r>
            <a:r>
              <a:rPr lang="en-GB" sz="2800" dirty="0" err="1"/>
              <a:t>olume</a:t>
            </a:r>
            <a:r>
              <a:rPr lang="en-GB" sz="2800" dirty="0"/>
              <a:t> = Mass / Density</a:t>
            </a:r>
          </a:p>
          <a:p>
            <a:r>
              <a:rPr lang="en-GB" sz="2800" dirty="0"/>
              <a:t>	 Volume = 7900 kg / 7900 kg/m</a:t>
            </a:r>
            <a:r>
              <a:rPr lang="en-GB" sz="2800" baseline="30000" dirty="0"/>
              <a:t>3</a:t>
            </a:r>
          </a:p>
          <a:p>
            <a:r>
              <a:rPr lang="en-GB" sz="2800" dirty="0"/>
              <a:t>	 Volume = 1 m</a:t>
            </a:r>
            <a:r>
              <a:rPr lang="en-GB" sz="2800" baseline="30000" dirty="0"/>
              <a:t>3</a:t>
            </a:r>
          </a:p>
          <a:p>
            <a:r>
              <a:rPr lang="en-GB" sz="2800" dirty="0"/>
              <a:t>	 So, the dimensions must be = </a:t>
            </a:r>
          </a:p>
          <a:p>
            <a:r>
              <a:rPr lang="en-GB" sz="2800" dirty="0"/>
              <a:t>	 Width = 1m, Length = 1m, Height = 1m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8300C-E8F3-4F41-A570-CBF12E4BEC0D}"/>
              </a:ext>
            </a:extLst>
          </p:cNvPr>
          <p:cNvSpPr txBox="1"/>
          <p:nvPr/>
        </p:nvSpPr>
        <p:spPr>
          <a:xfrm>
            <a:off x="142874" y="276225"/>
            <a:ext cx="473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Mark, Check, Tick, Red, Correct, Symbol, Choice, Yes">
            <a:extLst>
              <a:ext uri="{FF2B5EF4-FFF2-40B4-BE49-F238E27FC236}">
                <a16:creationId xmlns:a16="http://schemas.microsoft.com/office/drawing/2014/main" id="{273A3AAC-8320-46B4-AAF8-5A65528C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1" y="5206137"/>
            <a:ext cx="1381124" cy="143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44ADF2-4051-44F0-BD34-FC8B0EE10D48}"/>
              </a:ext>
            </a:extLst>
          </p:cNvPr>
          <p:cNvSpPr txBox="1"/>
          <p:nvPr/>
        </p:nvSpPr>
        <p:spPr>
          <a:xfrm>
            <a:off x="295275" y="276225"/>
            <a:ext cx="860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Measuring the density of a liquid</a:t>
            </a:r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FF51B-CCD8-4F7F-8B33-489817B8789D}"/>
              </a:ext>
            </a:extLst>
          </p:cNvPr>
          <p:cNvSpPr txBox="1"/>
          <p:nvPr/>
        </p:nvSpPr>
        <p:spPr>
          <a:xfrm>
            <a:off x="219075" y="116205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Firstly, pour the liquid into a measuring cylinder to work out the volume.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Next, find the mass of an empty beaker by placing it on a top-pan balance.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Remove the beaker from the balance, pour the liquid from the measuring cylinder into the beaker.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Use the balance to find out the mass of the beaker and the liquid.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Find the mass of the liquid by subtracting the mass of the empty beaker from the mass of the beaker + the liquid.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Density = Mass / Volume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798E4-6CDC-4B28-80AC-854EC2E8F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31" r="10373" b="62881"/>
          <a:stretch/>
        </p:blipFill>
        <p:spPr>
          <a:xfrm>
            <a:off x="6781800" y="5408013"/>
            <a:ext cx="1800224" cy="1449987"/>
          </a:xfrm>
          <a:prstGeom prst="rect">
            <a:avLst/>
          </a:prstGeom>
        </p:spPr>
      </p:pic>
      <p:pic>
        <p:nvPicPr>
          <p:cNvPr id="7170" name="Picture 2" descr="Beaker, Chemistry, Liquid, Blue, Measure, Lab">
            <a:extLst>
              <a:ext uri="{FF2B5EF4-FFF2-40B4-BE49-F238E27FC236}">
                <a16:creationId xmlns:a16="http://schemas.microsoft.com/office/drawing/2014/main" id="{FBB0E0C9-3616-4447-8F63-62A86F5A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9" y="5105506"/>
            <a:ext cx="766761" cy="8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6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D3E40F-E2E5-45D3-A995-00FB146972F4}"/>
              </a:ext>
            </a:extLst>
          </p:cNvPr>
          <p:cNvSpPr txBox="1"/>
          <p:nvPr/>
        </p:nvSpPr>
        <p:spPr>
          <a:xfrm>
            <a:off x="142875" y="190500"/>
            <a:ext cx="382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Quick Check</a:t>
            </a:r>
            <a:endParaRPr lang="en-GB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A0214-F946-4CE8-8352-AE4C3A913F46}"/>
              </a:ext>
            </a:extLst>
          </p:cNvPr>
          <p:cNvSpPr txBox="1"/>
          <p:nvPr/>
        </p:nvSpPr>
        <p:spPr>
          <a:xfrm>
            <a:off x="204787" y="1063139"/>
            <a:ext cx="79543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 measuring cylinder contained a volume of 150cm</a:t>
            </a:r>
            <a:r>
              <a:rPr lang="en-US" sz="2500" baseline="30000" dirty="0"/>
              <a:t>3</a:t>
            </a:r>
            <a:r>
              <a:rPr lang="en-US" sz="2500" dirty="0"/>
              <a:t> of a liquid.  The liquid was then poured into an empty beaker of mass 65g. The total mass of the beaker and the liquid was the found to be 235g.</a:t>
            </a:r>
          </a:p>
          <a:p>
            <a:r>
              <a:rPr lang="en-US" sz="2500" dirty="0"/>
              <a:t>	a) Calculate the mass of the liquid in grams</a:t>
            </a:r>
          </a:p>
          <a:p>
            <a:r>
              <a:rPr lang="en-US" sz="2500" dirty="0"/>
              <a:t>	b) Calculate the density if the liquid in kg / m</a:t>
            </a:r>
            <a:r>
              <a:rPr lang="en-US" sz="2500" baseline="30000" dirty="0"/>
              <a:t>3</a:t>
            </a:r>
            <a:endParaRPr lang="en-GB" sz="2500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CCE81-EF73-4972-A815-7CE58797687D}"/>
              </a:ext>
            </a:extLst>
          </p:cNvPr>
          <p:cNvSpPr txBox="1"/>
          <p:nvPr/>
        </p:nvSpPr>
        <p:spPr>
          <a:xfrm>
            <a:off x="6206554" y="2521814"/>
            <a:ext cx="195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(2 marks)</a:t>
            </a:r>
            <a:endParaRPr lang="en-GB" sz="2800" b="1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9BD97-290A-42B5-92E7-35E89F8A9DB6}"/>
              </a:ext>
            </a:extLst>
          </p:cNvPr>
          <p:cNvSpPr txBox="1"/>
          <p:nvPr/>
        </p:nvSpPr>
        <p:spPr>
          <a:xfrm>
            <a:off x="6532995" y="2940576"/>
            <a:ext cx="195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(2 marks)</a:t>
            </a:r>
            <a:endParaRPr lang="en-GB" sz="2800" b="1" i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7DCEB-3747-43DF-A31C-6284E10B549B}"/>
              </a:ext>
            </a:extLst>
          </p:cNvPr>
          <p:cNvSpPr/>
          <p:nvPr/>
        </p:nvSpPr>
        <p:spPr>
          <a:xfrm>
            <a:off x="204787" y="4495686"/>
            <a:ext cx="873442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a) Calculate the mass of the liquid in grams: 235g – 65g = 170g</a:t>
            </a:r>
          </a:p>
          <a:p>
            <a:endParaRPr lang="en-US" sz="2500" dirty="0">
              <a:solidFill>
                <a:srgbClr val="FF0000"/>
              </a:solidFill>
            </a:endParaRPr>
          </a:p>
          <a:p>
            <a:r>
              <a:rPr lang="en-US" sz="2500" dirty="0">
                <a:solidFill>
                  <a:srgbClr val="FF0000"/>
                </a:solidFill>
              </a:rPr>
              <a:t>b) Calculate the density if the liquid in kg / m</a:t>
            </a:r>
            <a:r>
              <a:rPr lang="en-US" sz="2500" baseline="30000" dirty="0">
                <a:solidFill>
                  <a:srgbClr val="FF0000"/>
                </a:solidFill>
              </a:rPr>
              <a:t>3 </a:t>
            </a:r>
            <a:r>
              <a:rPr lang="en-US" sz="25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500" baseline="30000" dirty="0">
                <a:solidFill>
                  <a:srgbClr val="FF0000"/>
                </a:solidFill>
              </a:rPr>
              <a:t>	</a:t>
            </a:r>
            <a:r>
              <a:rPr lang="en-US" sz="2500" dirty="0">
                <a:solidFill>
                  <a:srgbClr val="FF0000"/>
                </a:solidFill>
              </a:rPr>
              <a:t>Density = Mass / Volume</a:t>
            </a:r>
            <a:endParaRPr lang="en-GB" sz="2500" dirty="0">
              <a:solidFill>
                <a:srgbClr val="FF0000"/>
              </a:solidFill>
            </a:endParaRPr>
          </a:p>
          <a:p>
            <a:r>
              <a:rPr lang="en-GB" sz="2500" dirty="0">
                <a:solidFill>
                  <a:srgbClr val="FF0000"/>
                </a:solidFill>
              </a:rPr>
              <a:t>	Density = 170g / 150cm</a:t>
            </a:r>
            <a:r>
              <a:rPr lang="en-GB" sz="2500" baseline="30000" dirty="0">
                <a:solidFill>
                  <a:srgbClr val="FF0000"/>
                </a:solidFill>
              </a:rPr>
              <a:t>3 </a:t>
            </a:r>
            <a:r>
              <a:rPr lang="en-GB" sz="2500" dirty="0">
                <a:solidFill>
                  <a:srgbClr val="FF0000"/>
                </a:solidFill>
              </a:rPr>
              <a:t>= 1.13 g/cm</a:t>
            </a:r>
            <a:r>
              <a:rPr lang="en-GB" sz="2500" baseline="30000" dirty="0">
                <a:solidFill>
                  <a:srgbClr val="FF0000"/>
                </a:solidFill>
              </a:rPr>
              <a:t>3 </a:t>
            </a:r>
            <a:endParaRPr lang="en-US" sz="2500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DB805-B144-4C69-9E1A-AF6F29F2C07F}"/>
              </a:ext>
            </a:extLst>
          </p:cNvPr>
          <p:cNvSpPr txBox="1"/>
          <p:nvPr/>
        </p:nvSpPr>
        <p:spPr>
          <a:xfrm>
            <a:off x="142875" y="3910911"/>
            <a:ext cx="473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Mark, Check, Tick, Red, Correct, Symbol, Choice, Yes">
            <a:extLst>
              <a:ext uri="{FF2B5EF4-FFF2-40B4-BE49-F238E27FC236}">
                <a16:creationId xmlns:a16="http://schemas.microsoft.com/office/drawing/2014/main" id="{D487C085-7519-4441-877A-3AD400F0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1" y="5206137"/>
            <a:ext cx="1381124" cy="143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247560"/>
            <a:ext cx="78867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70C0"/>
                </a:solidFill>
                <a:latin typeface="Comic Sans MS" panose="030F0702030302020204" pitchFamily="66" charset="0"/>
              </a:rPr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573121"/>
            <a:ext cx="8711293" cy="501055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  To calculate density you divide the volume by the mass</a:t>
            </a:r>
          </a:p>
          <a:p>
            <a:r>
              <a:rPr lang="en-GB" dirty="0">
                <a:latin typeface="Comic Sans MS" panose="030F0702030302020204" pitchFamily="66" charset="0"/>
              </a:rPr>
              <a:t>  To calculate the volume of an object you can divide the mass by the density</a:t>
            </a:r>
          </a:p>
          <a:p>
            <a:r>
              <a:rPr lang="en-GB" dirty="0">
                <a:latin typeface="Comic Sans MS" panose="030F0702030302020204" pitchFamily="66" charset="0"/>
              </a:rPr>
              <a:t> Density is measured in kg/m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</a:p>
          <a:p>
            <a:r>
              <a:rPr lang="en-GB" dirty="0">
                <a:latin typeface="Comic Sans MS" panose="030F0702030302020204" pitchFamily="66" charset="0"/>
              </a:rPr>
              <a:t>  160,000cm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in standard form is 1.6 x 107 cm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</a:p>
          <a:p>
            <a:r>
              <a:rPr lang="en-GB" dirty="0">
                <a:latin typeface="Comic Sans MS" panose="030F0702030302020204" pitchFamily="66" charset="0"/>
              </a:rPr>
              <a:t>  0.0005m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in standard form is 5 x 10</a:t>
            </a:r>
            <a:r>
              <a:rPr lang="en-GB" baseline="30000" dirty="0">
                <a:latin typeface="Comic Sans MS" panose="030F0702030302020204" pitchFamily="66" charset="0"/>
              </a:rPr>
              <a:t>-5</a:t>
            </a:r>
            <a:r>
              <a:rPr lang="en-GB" dirty="0">
                <a:latin typeface="Comic Sans MS" panose="030F0702030302020204" pitchFamily="66" charset="0"/>
              </a:rPr>
              <a:t> m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</a:p>
          <a:p>
            <a:r>
              <a:rPr lang="en-GB" dirty="0">
                <a:latin typeface="Comic Sans MS" panose="030F0702030302020204" pitchFamily="66" charset="0"/>
              </a:rPr>
              <a:t>  The volume of an object which has a height of 2cm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, a width of 6cm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and a length of 3cm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has a volume of 36cm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7622" y="1946366"/>
            <a:ext cx="1214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7988" y="2817223"/>
            <a:ext cx="1214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3005" y="3401998"/>
            <a:ext cx="1214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5270" y="4078400"/>
            <a:ext cx="1214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5453" y="4478995"/>
            <a:ext cx="1214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9806" y="5735896"/>
            <a:ext cx="1214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7949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r>
              <a:rPr lang="en-GB" sz="4000" dirty="0">
                <a:latin typeface="Comic Sans MS" pitchFamily="66" charset="0"/>
              </a:rPr>
              <a:t> ~ Write three sentences to summarise what you have learnt this lesson!</a:t>
            </a:r>
          </a:p>
        </p:txBody>
      </p:sp>
      <p:pic>
        <p:nvPicPr>
          <p:cNvPr id="10242" name="Picture 2" descr="Paper, Messy, Notes, Abstract, Paperwork, Documents">
            <a:extLst>
              <a:ext uri="{FF2B5EF4-FFF2-40B4-BE49-F238E27FC236}">
                <a16:creationId xmlns:a16="http://schemas.microsoft.com/office/drawing/2014/main" id="{FDE3623A-657F-450D-A897-5D9F1120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2" y="2460773"/>
            <a:ext cx="6539023" cy="36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F772A9-2E97-4C5D-9F9F-35BF0EC8F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40582"/>
              </p:ext>
            </p:extLst>
          </p:nvPr>
        </p:nvGraphicFramePr>
        <p:xfrm>
          <a:off x="259915" y="1855256"/>
          <a:ext cx="8655485" cy="347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4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Grade</a:t>
                      </a:r>
                      <a:endParaRPr lang="en-GB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</a:rPr>
                        <a:t>Objective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GB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Outcomes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1-3</a:t>
                      </a:r>
                      <a:endParaRPr lang="en-GB" sz="24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able to recall the density equation and use this to determine the density of a material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ＭＳ Ｐゴシック" charset="-128"/>
                        <a:cs typeface="Comic Sans M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To be able to define density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7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4-6</a:t>
                      </a:r>
                      <a:endParaRPr lang="en-GB" sz="24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To be able to measure the density of a solid object or a liquid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07613"/>
                  </a:ext>
                </a:extLst>
              </a:tr>
              <a:tr h="5001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7-9</a:t>
                      </a:r>
                      <a:endParaRPr lang="en-GB" sz="24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To be able to use the density equation to calculate the mass or the volume of an object or a sample.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9A0FA3D-B341-418A-A01B-9B6F84B1B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0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56" y="407057"/>
            <a:ext cx="8746577" cy="659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Density is … the mass per unit volume.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2" y="1448741"/>
            <a:ext cx="4707369" cy="2512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3999" y="1896836"/>
            <a:ext cx="3527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Which box is more dense?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547" y="4348907"/>
            <a:ext cx="8276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box that has more balls has </a:t>
            </a:r>
            <a:r>
              <a:rPr lang="en-GB" sz="3200" i="1" dirty="0">
                <a:latin typeface="Comic Sans MS" panose="030F0702030302020204" pitchFamily="66" charset="0"/>
              </a:rPr>
              <a:t>more mass per unit of volume</a:t>
            </a:r>
            <a:r>
              <a:rPr lang="en-GB" sz="3200" dirty="0">
                <a:latin typeface="Comic Sans MS" panose="030F0702030302020204" pitchFamily="66" charset="0"/>
              </a:rPr>
              <a:t> and would weigh the most. This property of matter is called </a:t>
            </a:r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density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80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1" y="213920"/>
            <a:ext cx="8580234" cy="3887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6614" y="3714937"/>
            <a:ext cx="2053203" cy="2862322"/>
          </a:xfrm>
          <a:prstGeom prst="rect">
            <a:avLst/>
          </a:prstGeom>
          <a:solidFill>
            <a:srgbClr val="E3F9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p = kg/m</a:t>
            </a:r>
            <a:r>
              <a:rPr lang="en-GB" sz="3600" baseline="30000" dirty="0"/>
              <a:t>3</a:t>
            </a:r>
          </a:p>
          <a:p>
            <a:endParaRPr lang="en-GB" sz="3600" dirty="0"/>
          </a:p>
          <a:p>
            <a:r>
              <a:rPr lang="en-GB" sz="3600" dirty="0"/>
              <a:t>m = kg</a:t>
            </a:r>
          </a:p>
          <a:p>
            <a:endParaRPr lang="en-GB" sz="3600" dirty="0"/>
          </a:p>
          <a:p>
            <a:r>
              <a:rPr lang="en-GB" sz="3600" dirty="0"/>
              <a:t>V = m</a:t>
            </a:r>
            <a:r>
              <a:rPr lang="en-GB" sz="3600" baseline="300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3991" y="3163142"/>
            <a:ext cx="151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Units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377" y="4001322"/>
            <a:ext cx="6200448" cy="2554545"/>
          </a:xfrm>
          <a:prstGeom prst="rect">
            <a:avLst/>
          </a:prstGeom>
          <a:solidFill>
            <a:srgbClr val="E3F9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Q: If the mass of a block of aluminium has a mass of 50,000kg and a volume of 18m</a:t>
            </a:r>
            <a:r>
              <a:rPr lang="en-GB" sz="3200" baseline="30000" dirty="0">
                <a:latin typeface="Comic Sans MS" panose="030F0702030302020204" pitchFamily="66" charset="0"/>
              </a:rPr>
              <a:t>3</a:t>
            </a:r>
            <a:r>
              <a:rPr lang="en-GB" sz="3200" dirty="0">
                <a:latin typeface="Comic Sans MS" panose="030F0702030302020204" pitchFamily="66" charset="0"/>
              </a:rPr>
              <a:t> – what is the density of aluminium?</a:t>
            </a:r>
          </a:p>
        </p:txBody>
      </p:sp>
    </p:spTree>
    <p:extLst>
      <p:ext uri="{BB962C8B-B14F-4D97-AF65-F5344CB8AC3E}">
        <p14:creationId xmlns:p14="http://schemas.microsoft.com/office/powerpoint/2010/main" val="225278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177" y="245679"/>
            <a:ext cx="87984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would you rearrange this formula to work out the: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Mass of the object =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Volume of the object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B5FF-50CA-46D0-B979-4EE5BB762D9F}"/>
              </a:ext>
            </a:extLst>
          </p:cNvPr>
          <p:cNvSpPr txBox="1"/>
          <p:nvPr/>
        </p:nvSpPr>
        <p:spPr>
          <a:xfrm>
            <a:off x="1971294" y="2261615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density</a:t>
            </a:r>
            <a:r>
              <a:rPr lang="en-US" sz="4000" i="1" dirty="0">
                <a:latin typeface="Comic Sans MS" panose="030F0702030302020204" pitchFamily="66" charset="0"/>
              </a:rPr>
              <a:t> </a:t>
            </a:r>
            <a:r>
              <a:rPr lang="en-US" sz="4000" dirty="0">
                <a:latin typeface="Comic Sans MS" panose="030F0702030302020204" pitchFamily="66" charset="0"/>
              </a:rPr>
              <a:t>x volume</a:t>
            </a:r>
          </a:p>
          <a:p>
            <a:pPr algn="ctr"/>
            <a:r>
              <a:rPr lang="en-US" sz="4000" i="1" dirty="0">
                <a:latin typeface="Comic Sans MS" panose="030F0702030302020204" pitchFamily="66" charset="0"/>
              </a:rPr>
              <a:t>P x V</a:t>
            </a:r>
            <a:endParaRPr lang="en-GB" sz="4000" i="1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3DAAE-BF86-4645-B33E-99B62FCAA547}"/>
              </a:ext>
            </a:extLst>
          </p:cNvPr>
          <p:cNvSpPr txBox="1"/>
          <p:nvPr/>
        </p:nvSpPr>
        <p:spPr>
          <a:xfrm>
            <a:off x="1857375" y="4277552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Mass x density</a:t>
            </a:r>
          </a:p>
          <a:p>
            <a:pPr algn="ctr"/>
            <a:r>
              <a:rPr lang="en-US" sz="4000" i="1" dirty="0">
                <a:latin typeface="Comic Sans MS" panose="030F0702030302020204" pitchFamily="66" charset="0"/>
              </a:rPr>
              <a:t>m x d</a:t>
            </a:r>
            <a:endParaRPr lang="en-GB" sz="40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25" y="116949"/>
            <a:ext cx="8788619" cy="971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 </a:t>
            </a:r>
            <a:r>
              <a:rPr lang="en-GB" sz="3000" dirty="0">
                <a:latin typeface="Comic Sans MS" panose="030F0702030302020204" pitchFamily="66" charset="0"/>
              </a:rPr>
              <a:t>Copy and complete the table to identify the density/volume/mass of a solid material: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26131"/>
              </p:ext>
            </p:extLst>
          </p:nvPr>
        </p:nvGraphicFramePr>
        <p:xfrm>
          <a:off x="207413" y="1088390"/>
          <a:ext cx="8715048" cy="430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762">
                  <a:extLst>
                    <a:ext uri="{9D8B030D-6E8A-4147-A177-3AD203B41FA5}">
                      <a16:colId xmlns:a16="http://schemas.microsoft.com/office/drawing/2014/main" val="1881259028"/>
                    </a:ext>
                  </a:extLst>
                </a:gridCol>
                <a:gridCol w="2178762">
                  <a:extLst>
                    <a:ext uri="{9D8B030D-6E8A-4147-A177-3AD203B41FA5}">
                      <a16:colId xmlns:a16="http://schemas.microsoft.com/office/drawing/2014/main" val="397955500"/>
                    </a:ext>
                  </a:extLst>
                </a:gridCol>
                <a:gridCol w="2178762">
                  <a:extLst>
                    <a:ext uri="{9D8B030D-6E8A-4147-A177-3AD203B41FA5}">
                      <a16:colId xmlns:a16="http://schemas.microsoft.com/office/drawing/2014/main" val="196941821"/>
                    </a:ext>
                  </a:extLst>
                </a:gridCol>
                <a:gridCol w="2178762">
                  <a:extLst>
                    <a:ext uri="{9D8B030D-6E8A-4147-A177-3AD203B41FA5}">
                      <a16:colId xmlns:a16="http://schemas.microsoft.com/office/drawing/2014/main" val="3236834598"/>
                    </a:ext>
                  </a:extLst>
                </a:gridCol>
              </a:tblGrid>
              <a:tr h="579954">
                <a:tc>
                  <a:txBody>
                    <a:bodyPr/>
                    <a:lstStyle/>
                    <a:p>
                      <a:r>
                        <a:rPr lang="en-GB" sz="24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Volume (m</a:t>
                      </a:r>
                      <a:r>
                        <a:rPr lang="en-GB" sz="2400" baseline="30000" dirty="0"/>
                        <a:t>3</a:t>
                      </a:r>
                      <a:r>
                        <a:rPr lang="en-GB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Mass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Density (kg/m</a:t>
                      </a:r>
                      <a:r>
                        <a:rPr lang="en-GB" sz="2400" baseline="30000" dirty="0"/>
                        <a:t>3</a:t>
                      </a:r>
                      <a:r>
                        <a:rPr lang="en-GB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74805"/>
                  </a:ext>
                </a:extLst>
              </a:tr>
              <a:tr h="579954">
                <a:tc>
                  <a:txBody>
                    <a:bodyPr/>
                    <a:lstStyle/>
                    <a:p>
                      <a:r>
                        <a:rPr lang="en-GB" sz="2400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245219"/>
                  </a:ext>
                </a:extLst>
              </a:tr>
              <a:tr h="579954">
                <a:tc>
                  <a:txBody>
                    <a:bodyPr/>
                    <a:lstStyle/>
                    <a:p>
                      <a:r>
                        <a:rPr lang="en-GB" sz="2400" dirty="0"/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75317"/>
                  </a:ext>
                </a:extLst>
              </a:tr>
              <a:tr h="579954">
                <a:tc>
                  <a:txBody>
                    <a:bodyPr/>
                    <a:lstStyle/>
                    <a:p>
                      <a:r>
                        <a:rPr lang="en-GB" sz="2400" dirty="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10490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215666"/>
                  </a:ext>
                </a:extLst>
              </a:tr>
              <a:tr h="579954">
                <a:tc>
                  <a:txBody>
                    <a:bodyPr/>
                    <a:lstStyle/>
                    <a:p>
                      <a:r>
                        <a:rPr lang="en-GB" sz="2400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769078"/>
                  </a:ext>
                </a:extLst>
              </a:tr>
              <a:tr h="579954">
                <a:tc>
                  <a:txBody>
                    <a:bodyPr/>
                    <a:lstStyle/>
                    <a:p>
                      <a:r>
                        <a:rPr lang="en-GB" sz="2400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157,480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7,874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736696"/>
                  </a:ext>
                </a:extLst>
              </a:tr>
              <a:tr h="579954">
                <a:tc>
                  <a:txBody>
                    <a:bodyPr/>
                    <a:lstStyle/>
                    <a:p>
                      <a:r>
                        <a:rPr lang="en-GB" sz="2400" dirty="0"/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1739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725" y="5482116"/>
            <a:ext cx="8734425" cy="1077218"/>
          </a:xfrm>
          <a:prstGeom prst="rect">
            <a:avLst/>
          </a:prstGeom>
          <a:solidFill>
            <a:srgbClr val="E3F9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Extension: </a:t>
            </a:r>
            <a:r>
              <a:rPr lang="en-GB" sz="3200" dirty="0">
                <a:latin typeface="Comic Sans MS" panose="030F0702030302020204" pitchFamily="66" charset="0"/>
              </a:rPr>
              <a:t>Write a list of materials starting from the most dense to the least dense</a:t>
            </a:r>
          </a:p>
        </p:txBody>
      </p:sp>
    </p:spTree>
    <p:extLst>
      <p:ext uri="{BB962C8B-B14F-4D97-AF65-F5344CB8AC3E}">
        <p14:creationId xmlns:p14="http://schemas.microsoft.com/office/powerpoint/2010/main" val="20739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0E47D0-3C4E-4480-B6A5-349C4C340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68686"/>
              </p:ext>
            </p:extLst>
          </p:nvPr>
        </p:nvGraphicFramePr>
        <p:xfrm>
          <a:off x="207250" y="1108584"/>
          <a:ext cx="8715048" cy="518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762">
                  <a:extLst>
                    <a:ext uri="{9D8B030D-6E8A-4147-A177-3AD203B41FA5}">
                      <a16:colId xmlns:a16="http://schemas.microsoft.com/office/drawing/2014/main" val="1881259028"/>
                    </a:ext>
                  </a:extLst>
                </a:gridCol>
                <a:gridCol w="2178762">
                  <a:extLst>
                    <a:ext uri="{9D8B030D-6E8A-4147-A177-3AD203B41FA5}">
                      <a16:colId xmlns:a16="http://schemas.microsoft.com/office/drawing/2014/main" val="397955500"/>
                    </a:ext>
                  </a:extLst>
                </a:gridCol>
                <a:gridCol w="2178762">
                  <a:extLst>
                    <a:ext uri="{9D8B030D-6E8A-4147-A177-3AD203B41FA5}">
                      <a16:colId xmlns:a16="http://schemas.microsoft.com/office/drawing/2014/main" val="196941821"/>
                    </a:ext>
                  </a:extLst>
                </a:gridCol>
                <a:gridCol w="2178762">
                  <a:extLst>
                    <a:ext uri="{9D8B030D-6E8A-4147-A177-3AD203B41FA5}">
                      <a16:colId xmlns:a16="http://schemas.microsoft.com/office/drawing/2014/main" val="3236834598"/>
                    </a:ext>
                  </a:extLst>
                </a:gridCol>
              </a:tblGrid>
              <a:tr h="1207374">
                <a:tc>
                  <a:txBody>
                    <a:bodyPr/>
                    <a:lstStyle/>
                    <a:p>
                      <a:r>
                        <a:rPr lang="en-GB" sz="28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Volume (m</a:t>
                      </a:r>
                      <a:r>
                        <a:rPr lang="en-GB" sz="2800" baseline="30000" dirty="0"/>
                        <a:t>3</a:t>
                      </a:r>
                      <a:r>
                        <a:rPr lang="en-GB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Mass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Density (kg/m</a:t>
                      </a:r>
                      <a:r>
                        <a:rPr lang="en-GB" sz="2800" baseline="30000" dirty="0"/>
                        <a:t>3</a:t>
                      </a:r>
                      <a:r>
                        <a:rPr lang="en-GB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74805"/>
                  </a:ext>
                </a:extLst>
              </a:tr>
              <a:tr h="662108">
                <a:tc>
                  <a:txBody>
                    <a:bodyPr/>
                    <a:lstStyle/>
                    <a:p>
                      <a:r>
                        <a:rPr lang="en-GB" sz="2800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123,000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20,500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245219"/>
                  </a:ext>
                </a:extLst>
              </a:tr>
              <a:tr h="662108">
                <a:tc>
                  <a:txBody>
                    <a:bodyPr/>
                    <a:lstStyle/>
                    <a:p>
                      <a:r>
                        <a:rPr lang="en-GB" sz="2800" dirty="0"/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19,978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75317"/>
                  </a:ext>
                </a:extLst>
              </a:tr>
              <a:tr h="662108">
                <a:tc>
                  <a:txBody>
                    <a:bodyPr/>
                    <a:lstStyle/>
                    <a:p>
                      <a:r>
                        <a:rPr lang="en-GB" sz="2800" dirty="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31.5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330,000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10490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215666"/>
                  </a:ext>
                </a:extLst>
              </a:tr>
              <a:tr h="662108">
                <a:tc>
                  <a:txBody>
                    <a:bodyPr/>
                    <a:lstStyle/>
                    <a:p>
                      <a:r>
                        <a:rPr lang="en-GB" sz="2800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896.6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769078"/>
                  </a:ext>
                </a:extLst>
              </a:tr>
              <a:tr h="662108">
                <a:tc>
                  <a:txBody>
                    <a:bodyPr/>
                    <a:lstStyle/>
                    <a:p>
                      <a:r>
                        <a:rPr lang="en-GB" sz="2800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157,480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7,874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736696"/>
                  </a:ext>
                </a:extLst>
              </a:tr>
              <a:tr h="662108">
                <a:tc>
                  <a:txBody>
                    <a:bodyPr/>
                    <a:lstStyle/>
                    <a:p>
                      <a:r>
                        <a:rPr lang="en-GB" sz="2800" dirty="0"/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0.51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173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F2EF8E-76B9-4BDE-82D1-7FCF045D165A}"/>
              </a:ext>
            </a:extLst>
          </p:cNvPr>
          <p:cNvSpPr txBox="1"/>
          <p:nvPr/>
        </p:nvSpPr>
        <p:spPr>
          <a:xfrm>
            <a:off x="238125" y="266700"/>
            <a:ext cx="56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Mark, Check, Tick, Red, Correct, Symbol, Choice, Yes">
            <a:extLst>
              <a:ext uri="{FF2B5EF4-FFF2-40B4-BE49-F238E27FC236}">
                <a16:creationId xmlns:a16="http://schemas.microsoft.com/office/drawing/2014/main" id="{C1672036-40B7-495C-B9F9-C2E59C0D6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97" y="5178704"/>
            <a:ext cx="1381125" cy="143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2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0025" y="4257675"/>
            <a:ext cx="8763000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" y="244475"/>
            <a:ext cx="8820151" cy="637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Converting units and using standard form: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1kg = 1000g =10</a:t>
            </a:r>
            <a:r>
              <a:rPr lang="en-GB" sz="3200" baseline="30000" dirty="0">
                <a:latin typeface="Comic Sans MS" panose="030F0702030302020204" pitchFamily="66" charset="0"/>
              </a:rPr>
              <a:t>3</a:t>
            </a:r>
            <a:r>
              <a:rPr lang="en-GB" sz="3200" dirty="0">
                <a:latin typeface="Comic Sans MS" panose="030F0702030302020204" pitchFamily="66" charset="0"/>
              </a:rPr>
              <a:t> g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1m = 1,000,000cm3 = 10</a:t>
            </a:r>
            <a:r>
              <a:rPr lang="en-GB" sz="3200" baseline="30000" dirty="0">
                <a:latin typeface="Comic Sans MS" panose="030F0702030302020204" pitchFamily="66" charset="0"/>
              </a:rPr>
              <a:t>6</a:t>
            </a:r>
            <a:r>
              <a:rPr lang="en-GB" sz="3200" dirty="0">
                <a:latin typeface="Comic Sans MS" panose="030F0702030302020204" pitchFamily="66" charset="0"/>
              </a:rPr>
              <a:t> cm</a:t>
            </a:r>
            <a:r>
              <a:rPr lang="en-GB" sz="3200" baseline="30000" dirty="0">
                <a:latin typeface="Comic Sans MS" panose="030F0702030302020204" pitchFamily="66" charset="0"/>
              </a:rPr>
              <a:t>3</a:t>
            </a:r>
          </a:p>
          <a:p>
            <a:pPr marL="0" indent="0">
              <a:buNone/>
            </a:pPr>
            <a:endParaRPr lang="en-GB" sz="3200" baseline="30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Standard form is written as A x 10</a:t>
            </a:r>
            <a:r>
              <a:rPr lang="en-GB" baseline="30000" dirty="0">
                <a:latin typeface="Comic Sans MS" panose="030F0702030302020204" pitchFamily="66" charset="0"/>
              </a:rPr>
              <a:t>n</a:t>
            </a:r>
          </a:p>
          <a:p>
            <a:pPr marL="0" indent="0">
              <a:buNone/>
            </a:pPr>
            <a:endParaRPr lang="en-GB" baseline="30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In standard form </a:t>
            </a:r>
            <a:r>
              <a:rPr lang="en-GB" i="1" dirty="0">
                <a:latin typeface="Comic Sans MS" panose="030F0702030302020204" pitchFamily="66" charset="0"/>
              </a:rPr>
              <a:t>n</a:t>
            </a:r>
            <a:r>
              <a:rPr lang="en-GB" dirty="0">
                <a:latin typeface="Comic Sans MS" panose="030F0702030302020204" pitchFamily="66" charset="0"/>
              </a:rPr>
              <a:t> is the number of places you have had to move the decimal point to the left (or right for a negative power of 10) to get the decimal number A.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7371" y="1149532"/>
            <a:ext cx="1776549" cy="1446550"/>
          </a:xfrm>
          <a:prstGeom prst="rect">
            <a:avLst/>
          </a:prstGeom>
          <a:solidFill>
            <a:srgbClr val="E3F9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i="1" dirty="0"/>
              <a:t>Maths skills</a:t>
            </a:r>
          </a:p>
        </p:txBody>
      </p:sp>
    </p:spTree>
    <p:extLst>
      <p:ext uri="{BB962C8B-B14F-4D97-AF65-F5344CB8AC3E}">
        <p14:creationId xmlns:p14="http://schemas.microsoft.com/office/powerpoint/2010/main" val="236515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01" y="231956"/>
            <a:ext cx="8724356" cy="6351724"/>
          </a:xfrm>
        </p:spPr>
        <p:txBody>
          <a:bodyPr/>
          <a:lstStyle/>
          <a:p>
            <a:pPr marL="0" indent="0">
              <a:buNone/>
            </a:pPr>
            <a:r>
              <a:rPr lang="en-GB" sz="3400" dirty="0">
                <a:solidFill>
                  <a:srgbClr val="0070C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Converting numbers into standard form: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Example: 150,000cm</a:t>
            </a:r>
            <a:r>
              <a:rPr lang="en-GB" baseline="30000" dirty="0">
                <a:solidFill>
                  <a:srgbClr val="00B05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3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 = 1.5 x 10</a:t>
            </a:r>
            <a:r>
              <a:rPr lang="en-GB" baseline="30000" dirty="0">
                <a:solidFill>
                  <a:srgbClr val="00B05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5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 cm</a:t>
            </a:r>
            <a:r>
              <a:rPr lang="en-GB" baseline="30000" dirty="0">
                <a:solidFill>
                  <a:srgbClr val="00B05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3</a:t>
            </a:r>
          </a:p>
          <a:p>
            <a:pPr marL="0" indent="0">
              <a:buNone/>
            </a:pPr>
            <a:endParaRPr lang="en-GB" baseline="30000" dirty="0">
              <a:solidFill>
                <a:srgbClr val="00B050"/>
              </a:solidFill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  <a:cs typeface="Consolas" panose="020B0609020204030204" pitchFamily="49" charset="0"/>
              </a:rPr>
              <a:t>2,600cm</a:t>
            </a:r>
            <a:r>
              <a:rPr lang="en-GB" sz="3200" baseline="30000" dirty="0">
                <a:latin typeface="Comic Sans MS" panose="030F0702030302020204" pitchFamily="66" charset="0"/>
                <a:cs typeface="Consolas" panose="020B0609020204030204" pitchFamily="49" charset="0"/>
              </a:rPr>
              <a:t>3 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  <a:cs typeface="Consolas" panose="020B0609020204030204" pitchFamily="49" charset="0"/>
              </a:rPr>
              <a:t>560,000cm</a:t>
            </a:r>
            <a:r>
              <a:rPr lang="en-GB" sz="3200" baseline="30000" dirty="0">
                <a:latin typeface="Comic Sans MS" panose="030F0702030302020204" pitchFamily="66" charset="0"/>
                <a:cs typeface="Consolas" panose="020B0609020204030204" pitchFamily="49" charset="0"/>
              </a:rPr>
              <a:t>3 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  <a:cs typeface="Consolas" panose="020B0609020204030204" pitchFamily="49" charset="0"/>
              </a:rPr>
              <a:t>2000cm</a:t>
            </a:r>
            <a:r>
              <a:rPr lang="en-GB" sz="3200" baseline="30000" dirty="0">
                <a:latin typeface="Comic Sans MS" panose="030F0702030302020204" pitchFamily="66" charset="0"/>
                <a:cs typeface="Consolas" panose="020B0609020204030204" pitchFamily="49" charset="0"/>
              </a:rPr>
              <a:t>3 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  <a:cs typeface="Consolas" panose="020B0609020204030204" pitchFamily="49" charset="0"/>
              </a:rPr>
              <a:t>0.1cm</a:t>
            </a:r>
            <a:r>
              <a:rPr lang="en-GB" sz="3200" baseline="30000" dirty="0">
                <a:latin typeface="Comic Sans MS" panose="030F0702030302020204" pitchFamily="66" charset="0"/>
                <a:cs typeface="Consolas" panose="020B0609020204030204" pitchFamily="49" charset="0"/>
              </a:rPr>
              <a:t>3 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  <a:cs typeface="Consolas" panose="020B0609020204030204" pitchFamily="49" charset="0"/>
              </a:rPr>
              <a:t>600cm</a:t>
            </a:r>
            <a:r>
              <a:rPr lang="en-GB" sz="3200" baseline="30000" dirty="0">
                <a:latin typeface="Comic Sans MS" panose="030F0702030302020204" pitchFamily="66" charset="0"/>
                <a:cs typeface="Consolas" panose="020B0609020204030204" pitchFamily="49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  <a:cs typeface="Consolas" panose="020B0609020204030204" pitchFamily="49" charset="0"/>
              </a:rPr>
              <a:t>250,000,000cm</a:t>
            </a:r>
            <a:r>
              <a:rPr lang="en-GB" sz="3200" baseline="30000" dirty="0">
                <a:latin typeface="Comic Sans MS" panose="030F0702030302020204" pitchFamily="66" charset="0"/>
                <a:cs typeface="Consolas" panose="020B0609020204030204" pitchFamily="49" charset="0"/>
              </a:rPr>
              <a:t>3</a:t>
            </a:r>
          </a:p>
          <a:p>
            <a:pPr marL="0" indent="0">
              <a:buNone/>
            </a:pPr>
            <a:endParaRPr lang="en-GB" baseline="30000" dirty="0">
              <a:solidFill>
                <a:srgbClr val="00B050"/>
              </a:solidFill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F0B26-0D14-4B5A-BB7D-BCA8AFBC0A6E}"/>
              </a:ext>
            </a:extLst>
          </p:cNvPr>
          <p:cNvSpPr txBox="1"/>
          <p:nvPr/>
        </p:nvSpPr>
        <p:spPr>
          <a:xfrm>
            <a:off x="4695825" y="2171700"/>
            <a:ext cx="3819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1. 2.6 x 10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cm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2. 5.6 x 10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cm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3. 2.0 x 10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cm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4. 1.0 x 10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cm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5. 6.0 x 10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cm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6. 2.5 x 10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cm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36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Mark, Check, Tick, Red, Correct, Symbol, Choice, Yes">
            <a:extLst>
              <a:ext uri="{FF2B5EF4-FFF2-40B4-BE49-F238E27FC236}">
                <a16:creationId xmlns:a16="http://schemas.microsoft.com/office/drawing/2014/main" id="{6EBB9716-4547-4B67-9782-69FE6D97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5086350"/>
            <a:ext cx="1075584" cy="112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3DB296-B7E3-4FC0-8A35-8527A1A066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A45012-4B18-45E0-BCBF-4A4624DAA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C19297-7B8F-423D-B628-76F57D84D0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1036</Words>
  <Application>Microsoft Office PowerPoint</Application>
  <PresentationFormat>On-screen Show (4:3)</PresentationFormat>
  <Paragraphs>182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or False?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of Materials</dc:title>
  <dc:creator>Jodie Rawlings</dc:creator>
  <cp:lastModifiedBy>Helen</cp:lastModifiedBy>
  <cp:revision>18</cp:revision>
  <dcterms:created xsi:type="dcterms:W3CDTF">2019-09-30T15:38:41Z</dcterms:created>
  <dcterms:modified xsi:type="dcterms:W3CDTF">2020-09-10T17:09:03Z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