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9822" autoAdjust="0"/>
  </p:normalViewPr>
  <p:slideViewPr>
    <p:cSldViewPr snapToGrid="0">
      <p:cViewPr varScale="1">
        <p:scale>
          <a:sx n="131" d="100"/>
          <a:sy n="131" d="100"/>
        </p:scale>
        <p:origin x="35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4AC99F-5928-4614-B93A-04C60E0F8E9C}" type="datetimeFigureOut">
              <a:rPr lang="en-GB" smtClean="0"/>
              <a:t>03/04/2020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23DFDD-5BBA-4600-85CA-8E6B373EAD08}" type="slidenum">
              <a:rPr lang="en-GB" smtClean="0"/>
              <a:t>‹#›</a:t>
            </a:fld>
            <a:endParaRPr lang="en-GB"/>
          </a:p>
        </p:txBody>
      </p:sp>
    </p:spTree>
    <p:extLst>
      <p:ext uri="{BB962C8B-B14F-4D97-AF65-F5344CB8AC3E}">
        <p14:creationId xmlns:p14="http://schemas.microsoft.com/office/powerpoint/2010/main" val="68516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25F38E-A70D-42F0-9349-6200EA31144C}" type="slidenum">
              <a:rPr lang="en-GB" smtClean="0"/>
              <a:t>1</a:t>
            </a:fld>
            <a:endParaRPr lang="en-GB"/>
          </a:p>
        </p:txBody>
      </p:sp>
    </p:spTree>
    <p:extLst>
      <p:ext uri="{BB962C8B-B14F-4D97-AF65-F5344CB8AC3E}">
        <p14:creationId xmlns:p14="http://schemas.microsoft.com/office/powerpoint/2010/main" val="268517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FFE4-317C-4174-B09F-90A6C509F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EF2035-E1BA-43C8-B9C0-02A485399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5F1199-F443-48A6-9A10-D1987E17A67B}"/>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5" name="Footer Placeholder 4">
            <a:extLst>
              <a:ext uri="{FF2B5EF4-FFF2-40B4-BE49-F238E27FC236}">
                <a16:creationId xmlns:a16="http://schemas.microsoft.com/office/drawing/2014/main" id="{3ABCCD97-F6A4-4A5A-A2C3-C7E11ED0B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84ED0-6CCD-4846-810F-067004B00A2D}"/>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04005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A419-61A3-476E-8987-35EAE0C5DF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AB8AD8-765C-4EAC-BAE5-DB75C8E5D4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E89E7-44A4-4BEC-A8B9-DD5F222EDC72}"/>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5" name="Footer Placeholder 4">
            <a:extLst>
              <a:ext uri="{FF2B5EF4-FFF2-40B4-BE49-F238E27FC236}">
                <a16:creationId xmlns:a16="http://schemas.microsoft.com/office/drawing/2014/main" id="{5AD7D1C5-C8B1-43BD-A940-FF84545D7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BB949-81E7-41DA-AD75-40C9D8A925AA}"/>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326724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488BD-1200-42C2-AE2C-BF88CDF5D4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0B2E92-A880-4F04-832C-A3A291E666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B49DE3-84CF-41DF-89D2-2BDD66322C41}"/>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5" name="Footer Placeholder 4">
            <a:extLst>
              <a:ext uri="{FF2B5EF4-FFF2-40B4-BE49-F238E27FC236}">
                <a16:creationId xmlns:a16="http://schemas.microsoft.com/office/drawing/2014/main" id="{036547E2-05F4-49C3-A9D3-2712ED505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8D929-8019-4B95-8180-FD8A0D1DB6C7}"/>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284662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E9AE-62D8-45A8-8AB6-C0DE6DB0F8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1C0289-5190-4B46-8FFC-79417D0662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ADA89-D86C-40A2-9B3F-C858934D60ED}"/>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5" name="Footer Placeholder 4">
            <a:extLst>
              <a:ext uri="{FF2B5EF4-FFF2-40B4-BE49-F238E27FC236}">
                <a16:creationId xmlns:a16="http://schemas.microsoft.com/office/drawing/2014/main" id="{16E2C849-8729-4BDE-AE7C-1608839EB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AC3BB8-0D4E-4D5D-961A-D264867E8042}"/>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220086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8502-D38C-44C9-ACC3-118505223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C48DBC-935E-4761-9A2D-0342704E0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612696-DD21-416C-B1C6-2DE5528B6908}"/>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5" name="Footer Placeholder 4">
            <a:extLst>
              <a:ext uri="{FF2B5EF4-FFF2-40B4-BE49-F238E27FC236}">
                <a16:creationId xmlns:a16="http://schemas.microsoft.com/office/drawing/2014/main" id="{9780705C-4FC2-44AF-90BB-B59E59F7FD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2BC84-10DC-490D-836E-D591DB8A9754}"/>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11553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4760-5A8A-42F2-8F32-D879C0EF7E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B0C6EB-E35C-4D14-9765-561F0BD635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610A78-8A1D-4761-9852-0725B8648F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65612E-D946-46BF-BBC3-B51F36118C93}"/>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6" name="Footer Placeholder 5">
            <a:extLst>
              <a:ext uri="{FF2B5EF4-FFF2-40B4-BE49-F238E27FC236}">
                <a16:creationId xmlns:a16="http://schemas.microsoft.com/office/drawing/2014/main" id="{59326D63-4641-450E-A84E-C67F6443FC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28A017-6EFA-476F-8278-1A80D6732515}"/>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03730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A6E1-6B74-45E5-93A1-E012FD941D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1FA790-E8BA-48CD-847F-F3215AD44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4236C9-6753-417D-9BC3-F012E6E081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DEF9F0-EC71-4025-9377-BF25248DC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D54B1E-08E9-4033-90D6-C94ACE9AC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333D9F-A71A-4130-839F-6513A80FEDA0}"/>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8" name="Footer Placeholder 7">
            <a:extLst>
              <a:ext uri="{FF2B5EF4-FFF2-40B4-BE49-F238E27FC236}">
                <a16:creationId xmlns:a16="http://schemas.microsoft.com/office/drawing/2014/main" id="{C03E0A28-C38F-40A4-BEB2-2F5570108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51288C-CCD8-46A0-B996-892225D4CC14}"/>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208226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B252-6E05-448F-945D-369307222B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669580-FCB3-4079-90FC-87BFAD40510B}"/>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4" name="Footer Placeholder 3">
            <a:extLst>
              <a:ext uri="{FF2B5EF4-FFF2-40B4-BE49-F238E27FC236}">
                <a16:creationId xmlns:a16="http://schemas.microsoft.com/office/drawing/2014/main" id="{72C88CDB-B4A4-42ED-B1C3-BC3F59319B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99E8D5-69D9-41C4-AEF0-40A984228DA4}"/>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316361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9EBDA-510C-487D-8B09-8B290102F7B7}"/>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3" name="Footer Placeholder 2">
            <a:extLst>
              <a:ext uri="{FF2B5EF4-FFF2-40B4-BE49-F238E27FC236}">
                <a16:creationId xmlns:a16="http://schemas.microsoft.com/office/drawing/2014/main" id="{09AD8A3D-7238-43ED-8B6D-680F5B4D7D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4E59E5-0C52-4BE3-ABBC-3B6BBF031682}"/>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378255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AB1C-9129-4374-BB09-70D7FE9F6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D96EEA-C7E6-4DFD-B75B-E226748DB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F52AE8-B45E-4565-A60C-87E686112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35548E-AD18-4795-9C87-518751DE1763}"/>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6" name="Footer Placeholder 5">
            <a:extLst>
              <a:ext uri="{FF2B5EF4-FFF2-40B4-BE49-F238E27FC236}">
                <a16:creationId xmlns:a16="http://schemas.microsoft.com/office/drawing/2014/main" id="{094581ED-D5D2-48D2-A309-00711117DF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74B7C-A374-4C53-B424-11CA3698A95F}"/>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65273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F6E6-9052-4338-90D7-B9476A174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DF933A-5025-4683-BCB5-2810C6DFC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BD03DF-F201-4B7A-AAE9-9029DB6AD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61222-A923-4768-BA81-522197866961}"/>
              </a:ext>
            </a:extLst>
          </p:cNvPr>
          <p:cNvSpPr>
            <a:spLocks noGrp="1"/>
          </p:cNvSpPr>
          <p:nvPr>
            <p:ph type="dt" sz="half" idx="10"/>
          </p:nvPr>
        </p:nvSpPr>
        <p:spPr/>
        <p:txBody>
          <a:bodyPr/>
          <a:lstStyle/>
          <a:p>
            <a:fld id="{E041E6C3-2AEE-48E8-9B59-33E62B1FBA08}" type="datetimeFigureOut">
              <a:rPr lang="en-GB" smtClean="0"/>
              <a:t>03/04/2020</a:t>
            </a:fld>
            <a:endParaRPr lang="en-GB"/>
          </a:p>
        </p:txBody>
      </p:sp>
      <p:sp>
        <p:nvSpPr>
          <p:cNvPr id="6" name="Footer Placeholder 5">
            <a:extLst>
              <a:ext uri="{FF2B5EF4-FFF2-40B4-BE49-F238E27FC236}">
                <a16:creationId xmlns:a16="http://schemas.microsoft.com/office/drawing/2014/main" id="{CD72F874-C36B-49CF-A4D6-9E14300C1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7FCAE-5B68-4DA5-8E66-BDD713482CF0}"/>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98352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69917-C182-4C1A-8A3D-41C070462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DC358-ADA3-475D-BCA1-3AA0527C1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EDC6-B8F4-4F39-9DF4-EBD604D35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1E6C3-2AEE-48E8-9B59-33E62B1FBA08}" type="datetimeFigureOut">
              <a:rPr lang="en-GB" smtClean="0"/>
              <a:t>03/04/2020</a:t>
            </a:fld>
            <a:endParaRPr lang="en-GB"/>
          </a:p>
        </p:txBody>
      </p:sp>
      <p:sp>
        <p:nvSpPr>
          <p:cNvPr id="5" name="Footer Placeholder 4">
            <a:extLst>
              <a:ext uri="{FF2B5EF4-FFF2-40B4-BE49-F238E27FC236}">
                <a16:creationId xmlns:a16="http://schemas.microsoft.com/office/drawing/2014/main" id="{5BE6D949-EFBE-42E1-BC4F-6AF356441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1FEF87-9C45-4ECB-909E-55674D6DF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3C65C-BF6C-4F15-A21A-C5E314CE9208}" type="slidenum">
              <a:rPr lang="en-GB" smtClean="0"/>
              <a:t>‹#›</a:t>
            </a:fld>
            <a:endParaRPr lang="en-GB"/>
          </a:p>
        </p:txBody>
      </p:sp>
    </p:spTree>
    <p:extLst>
      <p:ext uri="{BB962C8B-B14F-4D97-AF65-F5344CB8AC3E}">
        <p14:creationId xmlns:p14="http://schemas.microsoft.com/office/powerpoint/2010/main" val="238062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650" y="3509101"/>
            <a:ext cx="3376674"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b="1" dirty="0">
                <a:solidFill>
                  <a:srgbClr val="7030A0"/>
                </a:solidFill>
                <a:effectLst>
                  <a:outerShdw blurRad="38100" dist="38100" dir="2700000" algn="tl">
                    <a:srgbClr val="000000">
                      <a:alpha val="43137"/>
                    </a:srgbClr>
                  </a:outerShdw>
                </a:effectLst>
              </a:rPr>
              <a:t>UK Physical Landscapes - Coasts </a:t>
            </a:r>
          </a:p>
        </p:txBody>
      </p:sp>
      <p:sp>
        <p:nvSpPr>
          <p:cNvPr id="5" name="TextBox 37"/>
          <p:cNvSpPr txBox="1"/>
          <p:nvPr/>
        </p:nvSpPr>
        <p:spPr>
          <a:xfrm>
            <a:off x="4335303" y="3215746"/>
            <a:ext cx="351962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dirty="0">
                <a:solidFill>
                  <a:srgbClr val="7030A0"/>
                </a:solidFill>
                <a:effectLst>
                  <a:outerShdw blurRad="38100" dist="38100" dir="2700000" algn="tl">
                    <a:srgbClr val="000000">
                      <a:alpha val="43137"/>
                    </a:srgbClr>
                  </a:outerShdw>
                </a:effectLst>
              </a:rPr>
              <a:t>Unit 1</a:t>
            </a:r>
          </a:p>
        </p:txBody>
      </p:sp>
      <p:graphicFrame>
        <p:nvGraphicFramePr>
          <p:cNvPr id="6" name="Table 5"/>
          <p:cNvGraphicFramePr>
            <a:graphicFrameLocks noGrp="1"/>
          </p:cNvGraphicFramePr>
          <p:nvPr/>
        </p:nvGraphicFramePr>
        <p:xfrm>
          <a:off x="1169578" y="-15877"/>
          <a:ext cx="3175468" cy="2054289"/>
        </p:xfrm>
        <a:graphic>
          <a:graphicData uri="http://schemas.openxmlformats.org/drawingml/2006/table">
            <a:tbl>
              <a:tblPr firstRow="1" bandRow="1">
                <a:tableStyleId>{21E4AEA4-8DFA-4A89-87EB-49C32662AFE0}</a:tableStyleId>
              </a:tblPr>
              <a:tblGrid>
                <a:gridCol w="1587734">
                  <a:extLst>
                    <a:ext uri="{9D8B030D-6E8A-4147-A177-3AD203B41FA5}">
                      <a16:colId xmlns:a16="http://schemas.microsoft.com/office/drawing/2014/main" val="204375177"/>
                    </a:ext>
                  </a:extLst>
                </a:gridCol>
                <a:gridCol w="1587734">
                  <a:extLst>
                    <a:ext uri="{9D8B030D-6E8A-4147-A177-3AD203B41FA5}">
                      <a16:colId xmlns:a16="http://schemas.microsoft.com/office/drawing/2014/main" val="2701122244"/>
                    </a:ext>
                  </a:extLst>
                </a:gridCol>
              </a:tblGrid>
              <a:tr h="181403">
                <a:tc gridSpan="2">
                  <a:txBody>
                    <a:bodyPr/>
                    <a:lstStyle/>
                    <a:p>
                      <a:pPr algn="ctr"/>
                      <a:r>
                        <a:rPr lang="en-GB" sz="900" dirty="0"/>
                        <a:t>Coastal Processes</a:t>
                      </a:r>
                    </a:p>
                  </a:txBody>
                  <a:tcPr/>
                </a:tc>
                <a:tc hMerge="1">
                  <a:txBody>
                    <a:bodyPr/>
                    <a:lstStyle/>
                    <a:p>
                      <a:endParaRPr lang="en-GB"/>
                    </a:p>
                  </a:txBody>
                  <a:tcPr/>
                </a:tc>
                <a:extLst>
                  <a:ext uri="{0D108BD9-81ED-4DB2-BD59-A6C34878D82A}">
                    <a16:rowId xmlns:a16="http://schemas.microsoft.com/office/drawing/2014/main" val="2493414973"/>
                  </a:ext>
                </a:extLst>
              </a:tr>
              <a:tr h="498477">
                <a:tc gridSpan="2">
                  <a:txBody>
                    <a:bodyPr/>
                    <a:lstStyle/>
                    <a:p>
                      <a:pPr algn="ctr"/>
                      <a:r>
                        <a:rPr lang="en-GB" sz="800" b="1" kern="1200" dirty="0">
                          <a:effectLst/>
                        </a:rPr>
                        <a:t>Waves are formed by wind blowing over the sea. The size of wave is determined by the strength of the wind, the duration of the wind and the distance the wind blows over (fetch).</a:t>
                      </a:r>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677010289"/>
                  </a:ext>
                </a:extLst>
              </a:tr>
              <a:tr h="1327212">
                <a:tc>
                  <a:txBody>
                    <a:bodyPr/>
                    <a:lstStyle/>
                    <a:p>
                      <a:pPr algn="l"/>
                      <a:r>
                        <a:rPr lang="en-GB" sz="800" b="1" kern="1200" dirty="0">
                          <a:effectLst/>
                        </a:rPr>
                        <a:t>Constructive</a:t>
                      </a:r>
                      <a:r>
                        <a:rPr lang="en-GB" sz="800" b="0" kern="1200" dirty="0">
                          <a:effectLst/>
                        </a:rPr>
                        <a:t> waves are low with long wavelengths. The swash is stronger than the backwash. They build beaches</a:t>
                      </a:r>
                    </a:p>
                    <a:p>
                      <a:pPr algn="l"/>
                      <a:endParaRPr lang="en-GB" sz="800" b="0" kern="1200" dirty="0">
                        <a:effectLst/>
                      </a:endParaRPr>
                    </a:p>
                    <a:p>
                      <a:pPr algn="l"/>
                      <a:r>
                        <a:rPr lang="en-GB" sz="800" b="1" kern="1200" dirty="0">
                          <a:effectLst/>
                        </a:rPr>
                        <a:t>Destructive</a:t>
                      </a:r>
                      <a:r>
                        <a:rPr lang="en-GB" sz="800" b="0" kern="1200" dirty="0">
                          <a:effectLst/>
                        </a:rPr>
                        <a:t> waves are higher with shorter wavelengths. The backwash is stronger than the swash eroding the coast</a:t>
                      </a:r>
                      <a:r>
                        <a:rPr lang="en-GB" sz="800" b="1" kern="1200" dirty="0">
                          <a:effectLst/>
                        </a:rPr>
                        <a:t>.</a:t>
                      </a:r>
                      <a:endParaRPr lang="en-GB" sz="800" b="0" kern="1200" dirty="0">
                        <a:effectLst/>
                      </a:endParaRPr>
                    </a:p>
                    <a:p>
                      <a:pPr algn="l"/>
                      <a:endParaRPr lang="en-GB" sz="800" b="0" kern="1200" dirty="0">
                        <a:effectLst/>
                      </a:endParaRPr>
                    </a:p>
                  </a:txBody>
                  <a:tcPr>
                    <a:solidFill>
                      <a:schemeClr val="accent1">
                        <a:lumMod val="20000"/>
                        <a:lumOff val="80000"/>
                      </a:schemeClr>
                    </a:solidFill>
                  </a:tcPr>
                </a:tc>
                <a:tc>
                  <a:txBody>
                    <a:bodyPr/>
                    <a:lstStyle/>
                    <a:p>
                      <a:pPr algn="l"/>
                      <a:endParaRPr lang="en-GB" sz="800" b="0" kern="1200" dirty="0">
                        <a:effectLst/>
                      </a:endParaRPr>
                    </a:p>
                  </a:txBody>
                  <a:tcPr>
                    <a:solidFill>
                      <a:schemeClr val="accent1">
                        <a:lumMod val="20000"/>
                        <a:lumOff val="80000"/>
                      </a:schemeClr>
                    </a:solidFill>
                  </a:tcPr>
                </a:tc>
                <a:extLst>
                  <a:ext uri="{0D108BD9-81ED-4DB2-BD59-A6C34878D82A}">
                    <a16:rowId xmlns:a16="http://schemas.microsoft.com/office/drawing/2014/main" val="1396315341"/>
                  </a:ext>
                </a:extLst>
              </a:tr>
            </a:tbl>
          </a:graphicData>
        </a:graphic>
      </p:graphicFrame>
      <p:graphicFrame>
        <p:nvGraphicFramePr>
          <p:cNvPr id="12" name="Table 11">
            <a:extLst>
              <a:ext uri="{FF2B5EF4-FFF2-40B4-BE49-F238E27FC236}">
                <a16:creationId xmlns:a16="http://schemas.microsoft.com/office/drawing/2014/main" id="{570325A4-84AB-46E6-8C31-825F6FE8816B}"/>
              </a:ext>
            </a:extLst>
          </p:cNvPr>
          <p:cNvGraphicFramePr>
            <a:graphicFrameLocks noGrp="1"/>
          </p:cNvGraphicFramePr>
          <p:nvPr/>
        </p:nvGraphicFramePr>
        <p:xfrm>
          <a:off x="1140997" y="2038413"/>
          <a:ext cx="3230066" cy="1988879"/>
        </p:xfrm>
        <a:graphic>
          <a:graphicData uri="http://schemas.openxmlformats.org/drawingml/2006/table">
            <a:tbl>
              <a:tblPr firstRow="1" bandRow="1">
                <a:tableStyleId>{21E4AEA4-8DFA-4A89-87EB-49C32662AFE0}</a:tableStyleId>
              </a:tblPr>
              <a:tblGrid>
                <a:gridCol w="1615033">
                  <a:extLst>
                    <a:ext uri="{9D8B030D-6E8A-4147-A177-3AD203B41FA5}">
                      <a16:colId xmlns:a16="http://schemas.microsoft.com/office/drawing/2014/main" val="1146839133"/>
                    </a:ext>
                  </a:extLst>
                </a:gridCol>
                <a:gridCol w="1615033">
                  <a:extLst>
                    <a:ext uri="{9D8B030D-6E8A-4147-A177-3AD203B41FA5}">
                      <a16:colId xmlns:a16="http://schemas.microsoft.com/office/drawing/2014/main" val="909537293"/>
                    </a:ext>
                  </a:extLst>
                </a:gridCol>
              </a:tblGrid>
              <a:tr h="167159">
                <a:tc gridSpan="2">
                  <a:txBody>
                    <a:bodyPr/>
                    <a:lstStyle/>
                    <a:p>
                      <a:pPr algn="ctr"/>
                      <a:r>
                        <a:rPr lang="en-GB" sz="900" dirty="0"/>
                        <a:t>Weathering</a:t>
                      </a:r>
                    </a:p>
                  </a:txBody>
                  <a:tcPr/>
                </a:tc>
                <a:tc hMerge="1">
                  <a:txBody>
                    <a:bodyPr/>
                    <a:lstStyle/>
                    <a:p>
                      <a:endParaRPr lang="en-GB" dirty="0"/>
                    </a:p>
                  </a:txBody>
                  <a:tcPr/>
                </a:tc>
                <a:extLst>
                  <a:ext uri="{0D108BD9-81ED-4DB2-BD59-A6C34878D82A}">
                    <a16:rowId xmlns:a16="http://schemas.microsoft.com/office/drawing/2014/main" val="123979717"/>
                  </a:ext>
                </a:extLst>
              </a:tr>
              <a:tr h="358199">
                <a:tc gridSpan="2">
                  <a:txBody>
                    <a:bodyPr/>
                    <a:lstStyle/>
                    <a:p>
                      <a:pPr algn="ctr"/>
                      <a:r>
                        <a:rPr lang="en-GB" sz="800" b="1" dirty="0"/>
                        <a:t>Weathering is the decomposition or disintegration of rock in its original place (erosion involves moving rock)</a:t>
                      </a: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47313645"/>
                  </a:ext>
                </a:extLst>
              </a:tr>
              <a:tr h="167159">
                <a:tc>
                  <a:txBody>
                    <a:bodyPr/>
                    <a:lstStyle/>
                    <a:p>
                      <a:pPr algn="ctr"/>
                      <a:r>
                        <a:rPr lang="en-GB" sz="800" b="1" dirty="0"/>
                        <a:t>Chemical</a:t>
                      </a:r>
                    </a:p>
                  </a:txBody>
                  <a:tcPr anchor="ctr">
                    <a:solidFill>
                      <a:schemeClr val="accent2">
                        <a:lumMod val="40000"/>
                        <a:lumOff val="60000"/>
                      </a:schemeClr>
                    </a:solidFill>
                  </a:tcPr>
                </a:tc>
                <a:tc>
                  <a:txBody>
                    <a:bodyPr/>
                    <a:lstStyle/>
                    <a:p>
                      <a:pPr algn="ctr"/>
                      <a:r>
                        <a:rPr lang="en-GB" sz="800" b="1" dirty="0"/>
                        <a:t>Mechanical</a:t>
                      </a:r>
                    </a:p>
                  </a:txBody>
                  <a:tcPr anchor="ctr">
                    <a:solidFill>
                      <a:schemeClr val="accent2">
                        <a:lumMod val="40000"/>
                        <a:lumOff val="60000"/>
                      </a:schemeClr>
                    </a:solidFill>
                  </a:tcPr>
                </a:tc>
                <a:extLst>
                  <a:ext uri="{0D108BD9-81ED-4DB2-BD59-A6C34878D82A}">
                    <a16:rowId xmlns:a16="http://schemas.microsoft.com/office/drawing/2014/main" val="1012953198"/>
                  </a:ext>
                </a:extLst>
              </a:tr>
              <a:tr h="835797">
                <a:tc>
                  <a:txBody>
                    <a:bodyPr/>
                    <a:lstStyle/>
                    <a:p>
                      <a:pPr marL="171450" indent="-171450">
                        <a:buFont typeface="Arial" panose="020B0604020202020204" pitchFamily="34" charset="0"/>
                        <a:buChar char="•"/>
                      </a:pPr>
                      <a:r>
                        <a:rPr lang="en-GB" sz="800" dirty="0"/>
                        <a:t>Carbonation. Carbon dioxide dissolved in rainwater forms a weak acid. Reacts with limestone and chalk to form a solution</a:t>
                      </a:r>
                    </a:p>
                    <a:p>
                      <a:pPr marL="171450" indent="-171450">
                        <a:buFont typeface="Arial" panose="020B0604020202020204" pitchFamily="34" charset="0"/>
                        <a:buChar char="•"/>
                      </a:pPr>
                      <a:r>
                        <a:rPr lang="en-GB" sz="800" dirty="0"/>
                        <a:t>Hydrolysis – acidic rainwater reacts with minerals in granite</a:t>
                      </a:r>
                    </a:p>
                    <a:p>
                      <a:pPr marL="171450" indent="-171450">
                        <a:buFont typeface="Arial" panose="020B0604020202020204" pitchFamily="34" charset="0"/>
                        <a:buChar char="•"/>
                      </a:pPr>
                      <a:r>
                        <a:rPr lang="en-GB" sz="800" dirty="0"/>
                        <a:t>Oxidation – oxygen in rain reacts with iron</a:t>
                      </a:r>
                    </a:p>
                  </a:txBody>
                  <a:tcPr>
                    <a:solidFill>
                      <a:schemeClr val="accent2">
                        <a:lumMod val="20000"/>
                        <a:lumOff val="80000"/>
                      </a:schemeClr>
                    </a:solidFill>
                  </a:tcPr>
                </a:tc>
                <a:tc>
                  <a:txBody>
                    <a:bodyPr/>
                    <a:lstStyle/>
                    <a:p>
                      <a:pPr marL="171450" indent="-171450">
                        <a:buFont typeface="Arial" panose="020B0604020202020204" pitchFamily="34" charset="0"/>
                        <a:buChar char="•"/>
                      </a:pPr>
                      <a:r>
                        <a:rPr lang="en-GB" sz="800" dirty="0"/>
                        <a:t>Freeze thaw.</a:t>
                      </a:r>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endParaRPr lang="en-GB" sz="800" dirty="0"/>
                    </a:p>
                    <a:p>
                      <a:pPr marL="171450" indent="-171450">
                        <a:buFont typeface="Arial" panose="020B0604020202020204" pitchFamily="34" charset="0"/>
                        <a:buChar char="•"/>
                      </a:pPr>
                      <a:r>
                        <a:rPr lang="en-GB" sz="800" dirty="0"/>
                        <a:t>Salt weathering – salt in sea water expands to form cracks. </a:t>
                      </a:r>
                    </a:p>
                  </a:txBody>
                  <a:tcPr>
                    <a:solidFill>
                      <a:schemeClr val="accent2">
                        <a:lumMod val="20000"/>
                        <a:lumOff val="80000"/>
                      </a:schemeClr>
                    </a:solidFill>
                  </a:tcPr>
                </a:tc>
                <a:extLst>
                  <a:ext uri="{0D108BD9-81ED-4DB2-BD59-A6C34878D82A}">
                    <a16:rowId xmlns:a16="http://schemas.microsoft.com/office/drawing/2014/main" val="2609454926"/>
                  </a:ext>
                </a:extLst>
              </a:tr>
            </a:tbl>
          </a:graphicData>
        </a:graphic>
      </p:graphicFrame>
      <p:graphicFrame>
        <p:nvGraphicFramePr>
          <p:cNvPr id="15" name="Table 14">
            <a:extLst>
              <a:ext uri="{FF2B5EF4-FFF2-40B4-BE49-F238E27FC236}">
                <a16:creationId xmlns:a16="http://schemas.microsoft.com/office/drawing/2014/main" id="{B0652010-27B0-4268-95E5-63E1E245EF2B}"/>
              </a:ext>
            </a:extLst>
          </p:cNvPr>
          <p:cNvGraphicFramePr>
            <a:graphicFrameLocks noGrp="1"/>
          </p:cNvGraphicFramePr>
          <p:nvPr/>
        </p:nvGraphicFramePr>
        <p:xfrm>
          <a:off x="7559431" y="18296"/>
          <a:ext cx="3509106" cy="2739816"/>
        </p:xfrm>
        <a:graphic>
          <a:graphicData uri="http://schemas.openxmlformats.org/drawingml/2006/table">
            <a:tbl>
              <a:tblPr firstRow="1" bandRow="1">
                <a:tableStyleId>{21E4AEA4-8DFA-4A89-87EB-49C32662AFE0}</a:tableStyleId>
              </a:tblPr>
              <a:tblGrid>
                <a:gridCol w="1754553">
                  <a:extLst>
                    <a:ext uri="{9D8B030D-6E8A-4147-A177-3AD203B41FA5}">
                      <a16:colId xmlns:a16="http://schemas.microsoft.com/office/drawing/2014/main" val="3250762390"/>
                    </a:ext>
                  </a:extLst>
                </a:gridCol>
                <a:gridCol w="1754553">
                  <a:extLst>
                    <a:ext uri="{9D8B030D-6E8A-4147-A177-3AD203B41FA5}">
                      <a16:colId xmlns:a16="http://schemas.microsoft.com/office/drawing/2014/main" val="2330780900"/>
                    </a:ext>
                  </a:extLst>
                </a:gridCol>
              </a:tblGrid>
              <a:tr h="247605">
                <a:tc gridSpan="2">
                  <a:txBody>
                    <a:bodyPr/>
                    <a:lstStyle/>
                    <a:p>
                      <a:pPr algn="ctr"/>
                      <a:r>
                        <a:rPr lang="en-GB" sz="900" dirty="0"/>
                        <a:t>Landforms of erosion</a:t>
                      </a:r>
                    </a:p>
                  </a:txBody>
                  <a:tcPr/>
                </a:tc>
                <a:tc hMerge="1">
                  <a:txBody>
                    <a:bodyPr/>
                    <a:lstStyle/>
                    <a:p>
                      <a:endParaRPr lang="en-GB"/>
                    </a:p>
                  </a:txBody>
                  <a:tcPr/>
                </a:tc>
                <a:extLst>
                  <a:ext uri="{0D108BD9-81ED-4DB2-BD59-A6C34878D82A}">
                    <a16:rowId xmlns:a16="http://schemas.microsoft.com/office/drawing/2014/main" val="170055717"/>
                  </a:ext>
                </a:extLst>
              </a:tr>
              <a:tr h="231098">
                <a:tc>
                  <a:txBody>
                    <a:bodyPr/>
                    <a:lstStyle/>
                    <a:p>
                      <a:pPr algn="ctr"/>
                      <a:r>
                        <a:rPr lang="en-GB" sz="800" b="1" dirty="0"/>
                        <a:t>Wave cut platforms</a:t>
                      </a:r>
                    </a:p>
                  </a:txBody>
                  <a:tcPr anchor="ctr">
                    <a:solidFill>
                      <a:schemeClr val="accent2">
                        <a:lumMod val="40000"/>
                        <a:lumOff val="60000"/>
                      </a:schemeClr>
                    </a:solidFill>
                  </a:tcPr>
                </a:tc>
                <a:tc>
                  <a:txBody>
                    <a:bodyPr/>
                    <a:lstStyle/>
                    <a:p>
                      <a:pPr algn="ctr"/>
                      <a:r>
                        <a:rPr lang="en-GB" sz="800" b="1" dirty="0"/>
                        <a:t>Caves, arches and stacks</a:t>
                      </a:r>
                    </a:p>
                  </a:txBody>
                  <a:tcPr anchor="ctr">
                    <a:solidFill>
                      <a:schemeClr val="accent2">
                        <a:lumMod val="40000"/>
                        <a:lumOff val="60000"/>
                      </a:schemeClr>
                    </a:solidFill>
                  </a:tcPr>
                </a:tc>
                <a:extLst>
                  <a:ext uri="{0D108BD9-81ED-4DB2-BD59-A6C34878D82A}">
                    <a16:rowId xmlns:a16="http://schemas.microsoft.com/office/drawing/2014/main" val="2080767462"/>
                  </a:ext>
                </a:extLst>
              </a:tr>
              <a:tr h="226111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4244436124"/>
                  </a:ext>
                </a:extLst>
              </a:tr>
            </a:tbl>
          </a:graphicData>
        </a:graphic>
      </p:graphicFrame>
      <p:pic>
        <p:nvPicPr>
          <p:cNvPr id="86" name="Picture 85">
            <a:extLst>
              <a:ext uri="{FF2B5EF4-FFF2-40B4-BE49-F238E27FC236}">
                <a16:creationId xmlns:a16="http://schemas.microsoft.com/office/drawing/2014/main" id="{58D744B6-67B7-4591-8B4A-D8566B77D0F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1012" y="3096666"/>
            <a:ext cx="637478" cy="637478"/>
          </a:xfrm>
          <a:prstGeom prst="rect">
            <a:avLst/>
          </a:prstGeom>
        </p:spPr>
      </p:pic>
      <p:pic>
        <p:nvPicPr>
          <p:cNvPr id="35" name="Picture 34">
            <a:extLst>
              <a:ext uri="{FF2B5EF4-FFF2-40B4-BE49-F238E27FC236}">
                <a16:creationId xmlns:a16="http://schemas.microsoft.com/office/drawing/2014/main" id="{4FA63F00-3E74-430B-A858-C811C4634AE2}"/>
              </a:ext>
            </a:extLst>
          </p:cNvPr>
          <p:cNvPicPr>
            <a:picLocks noChangeAspect="1"/>
          </p:cNvPicPr>
          <p:nvPr/>
        </p:nvPicPr>
        <p:blipFill>
          <a:blip r:embed="rId4"/>
          <a:stretch>
            <a:fillRect/>
          </a:stretch>
        </p:blipFill>
        <p:spPr>
          <a:xfrm>
            <a:off x="2784152" y="764925"/>
            <a:ext cx="1473549" cy="1162501"/>
          </a:xfrm>
          <a:prstGeom prst="rect">
            <a:avLst/>
          </a:prstGeom>
        </p:spPr>
      </p:pic>
      <p:pic>
        <p:nvPicPr>
          <p:cNvPr id="37" name="Picture 36">
            <a:extLst>
              <a:ext uri="{FF2B5EF4-FFF2-40B4-BE49-F238E27FC236}">
                <a16:creationId xmlns:a16="http://schemas.microsoft.com/office/drawing/2014/main" id="{D7359A8E-A66E-4FF7-A027-C4407CD9DACE}"/>
              </a:ext>
            </a:extLst>
          </p:cNvPr>
          <p:cNvPicPr>
            <a:picLocks noChangeAspect="1"/>
          </p:cNvPicPr>
          <p:nvPr/>
        </p:nvPicPr>
        <p:blipFill>
          <a:blip r:embed="rId5"/>
          <a:stretch>
            <a:fillRect/>
          </a:stretch>
        </p:blipFill>
        <p:spPr>
          <a:xfrm>
            <a:off x="2900388" y="3053759"/>
            <a:ext cx="1347084" cy="385620"/>
          </a:xfrm>
          <a:prstGeom prst="rect">
            <a:avLst/>
          </a:prstGeom>
        </p:spPr>
      </p:pic>
      <p:graphicFrame>
        <p:nvGraphicFramePr>
          <p:cNvPr id="64" name="Table 63">
            <a:extLst>
              <a:ext uri="{FF2B5EF4-FFF2-40B4-BE49-F238E27FC236}">
                <a16:creationId xmlns:a16="http://schemas.microsoft.com/office/drawing/2014/main" id="{EFF423D4-3ED9-4C51-B93E-D8D79E9695F6}"/>
              </a:ext>
            </a:extLst>
          </p:cNvPr>
          <p:cNvGraphicFramePr>
            <a:graphicFrameLocks noGrp="1"/>
          </p:cNvGraphicFramePr>
          <p:nvPr>
            <p:extLst>
              <p:ext uri="{D42A27DB-BD31-4B8C-83A1-F6EECF244321}">
                <p14:modId xmlns:p14="http://schemas.microsoft.com/office/powerpoint/2010/main" val="1937126351"/>
              </p:ext>
            </p:extLst>
          </p:nvPr>
        </p:nvGraphicFramePr>
        <p:xfrm>
          <a:off x="1150816" y="4038531"/>
          <a:ext cx="3222311" cy="2788638"/>
        </p:xfrm>
        <a:graphic>
          <a:graphicData uri="http://schemas.openxmlformats.org/drawingml/2006/table">
            <a:tbl>
              <a:tblPr firstRow="1" bandRow="1">
                <a:tableStyleId>{21E4AEA4-8DFA-4A89-87EB-49C32662AFE0}</a:tableStyleId>
              </a:tblPr>
              <a:tblGrid>
                <a:gridCol w="1074104">
                  <a:extLst>
                    <a:ext uri="{9D8B030D-6E8A-4147-A177-3AD203B41FA5}">
                      <a16:colId xmlns:a16="http://schemas.microsoft.com/office/drawing/2014/main" val="1146839133"/>
                    </a:ext>
                  </a:extLst>
                </a:gridCol>
                <a:gridCol w="1074103">
                  <a:extLst>
                    <a:ext uri="{9D8B030D-6E8A-4147-A177-3AD203B41FA5}">
                      <a16:colId xmlns:a16="http://schemas.microsoft.com/office/drawing/2014/main" val="2119088705"/>
                    </a:ext>
                  </a:extLst>
                </a:gridCol>
                <a:gridCol w="1074104">
                  <a:extLst>
                    <a:ext uri="{9D8B030D-6E8A-4147-A177-3AD203B41FA5}">
                      <a16:colId xmlns:a16="http://schemas.microsoft.com/office/drawing/2014/main" val="110024364"/>
                    </a:ext>
                  </a:extLst>
                </a:gridCol>
              </a:tblGrid>
              <a:tr h="217175">
                <a:tc gridSpan="3">
                  <a:txBody>
                    <a:bodyPr/>
                    <a:lstStyle/>
                    <a:p>
                      <a:pPr algn="ctr"/>
                      <a:r>
                        <a:rPr lang="en-GB" sz="900" dirty="0"/>
                        <a:t>Mass Movement</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79717"/>
                  </a:ext>
                </a:extLst>
              </a:tr>
              <a:tr h="550178">
                <a:tc gridSpan="3">
                  <a:txBody>
                    <a:bodyPr/>
                    <a:lstStyle/>
                    <a:p>
                      <a:r>
                        <a:rPr lang="en-GB" sz="800" b="0" i="0" kern="1200" dirty="0">
                          <a:solidFill>
                            <a:schemeClr val="dk1"/>
                          </a:solidFill>
                          <a:effectLst/>
                          <a:latin typeface="+mn-lt"/>
                          <a:ea typeface="+mn-ea"/>
                          <a:cs typeface="+mn-cs"/>
                        </a:rPr>
                        <a:t>Mass movement is the movement of material downslope under the influence of gravity. It is the falling, sliding or flowing of rock, sediment or soil most often along a slip plane (line of weakness). Different types of mass movement can include rockfall, landslides and rotational slumping.</a:t>
                      </a:r>
                      <a:endParaRPr lang="en-GB" sz="800" b="1" dirty="0"/>
                    </a:p>
                  </a:txBody>
                  <a:tcP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313645"/>
                  </a:ext>
                </a:extLst>
              </a:tr>
              <a:tr h="318524">
                <a:tc>
                  <a:txBody>
                    <a:bodyPr/>
                    <a:lstStyle/>
                    <a:p>
                      <a:pPr algn="ctr"/>
                      <a:r>
                        <a:rPr lang="en-GB" sz="800" b="1" dirty="0"/>
                        <a:t>Rockfall</a:t>
                      </a:r>
                    </a:p>
                  </a:txBody>
                  <a:tcPr anchor="ctr">
                    <a:solidFill>
                      <a:schemeClr val="accent2">
                        <a:lumMod val="40000"/>
                        <a:lumOff val="60000"/>
                      </a:schemeClr>
                    </a:solidFill>
                  </a:tcPr>
                </a:tc>
                <a:tc>
                  <a:txBody>
                    <a:bodyPr/>
                    <a:lstStyle/>
                    <a:p>
                      <a:pPr marL="0" indent="0" algn="ctr">
                        <a:buFont typeface="Arial" panose="020B0604020202020204" pitchFamily="34" charset="0"/>
                        <a:buNone/>
                      </a:pPr>
                      <a:r>
                        <a:rPr lang="en-GB" sz="800" b="1" dirty="0"/>
                        <a:t>Landslide</a:t>
                      </a:r>
                    </a:p>
                  </a:txBody>
                  <a:tcPr anchor="ctr">
                    <a:solidFill>
                      <a:schemeClr val="accent2">
                        <a:lumMod val="40000"/>
                        <a:lumOff val="60000"/>
                      </a:schemeClr>
                    </a:solidFill>
                  </a:tcPr>
                </a:tc>
                <a:tc>
                  <a:txBody>
                    <a:bodyPr/>
                    <a:lstStyle/>
                    <a:p>
                      <a:pPr marL="0" indent="0" algn="ctr">
                        <a:buFont typeface="Arial" panose="020B0604020202020204" pitchFamily="34" charset="0"/>
                        <a:buNone/>
                      </a:pPr>
                      <a:r>
                        <a:rPr lang="en-GB" sz="800" b="1" dirty="0"/>
                        <a:t>Slumping (rotational slip)</a:t>
                      </a:r>
                    </a:p>
                  </a:txBody>
                  <a:tcPr anchor="ctr">
                    <a:solidFill>
                      <a:schemeClr val="accent2">
                        <a:lumMod val="40000"/>
                        <a:lumOff val="60000"/>
                      </a:schemeClr>
                    </a:solidFill>
                  </a:tcPr>
                </a:tc>
                <a:extLst>
                  <a:ext uri="{0D108BD9-81ED-4DB2-BD59-A6C34878D82A}">
                    <a16:rowId xmlns:a16="http://schemas.microsoft.com/office/drawing/2014/main" val="1012953198"/>
                  </a:ext>
                </a:extLst>
              </a:tr>
              <a:tr h="1645638">
                <a:tc>
                  <a:txBody>
                    <a:bodyPr/>
                    <a:lstStyle/>
                    <a:p>
                      <a:pPr algn="ctr"/>
                      <a:endParaRPr lang="en-GB" sz="800" b="1" dirty="0"/>
                    </a:p>
                    <a:p>
                      <a:pPr algn="ctr"/>
                      <a:endParaRPr lang="en-GB" sz="800" b="1" dirty="0"/>
                    </a:p>
                    <a:p>
                      <a:pPr algn="ctr"/>
                      <a:endParaRPr lang="en-GB" sz="800" b="1" dirty="0"/>
                    </a:p>
                    <a:p>
                      <a:pPr algn="ctr"/>
                      <a:endParaRPr lang="en-GB" sz="800" b="1" dirty="0"/>
                    </a:p>
                    <a:p>
                      <a:pPr algn="ctr"/>
                      <a:endParaRPr lang="en-GB" sz="800" b="1" dirty="0"/>
                    </a:p>
                    <a:p>
                      <a:pPr algn="ctr"/>
                      <a:endParaRPr lang="en-GB" sz="800" b="1" dirty="0"/>
                    </a:p>
                    <a:p>
                      <a:pPr algn="l"/>
                      <a:endParaRPr lang="en-GB" sz="800" b="1" dirty="0"/>
                    </a:p>
                    <a:p>
                      <a:pPr algn="l"/>
                      <a:r>
                        <a:rPr lang="en-GB" sz="800" b="1" dirty="0"/>
                        <a:t>Individual fragments of rock fall off cliff usually due to freeze thaw</a:t>
                      </a:r>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ctr">
                        <a:buFont typeface="Arial" panose="020B0604020202020204" pitchFamily="34" charset="0"/>
                        <a:buNone/>
                      </a:pPr>
                      <a:endParaRPr lang="en-GB" sz="800" b="1" dirty="0"/>
                    </a:p>
                    <a:p>
                      <a:pPr marL="0" indent="0" algn="l">
                        <a:buFont typeface="Arial" panose="020B0604020202020204" pitchFamily="34" charset="0"/>
                        <a:buNone/>
                      </a:pPr>
                      <a:endParaRPr lang="en-GB" sz="800" b="1" dirty="0"/>
                    </a:p>
                    <a:p>
                      <a:pPr marL="0" indent="0" algn="l">
                        <a:buFont typeface="Arial" panose="020B0604020202020204" pitchFamily="34" charset="0"/>
                        <a:buNone/>
                      </a:pPr>
                      <a:r>
                        <a:rPr lang="en-GB" sz="800" b="1" dirty="0"/>
                        <a:t>Rocks fall in a linear fashion along fault lines</a:t>
                      </a:r>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p>
                      <a:pPr marL="0" indent="0" algn="l">
                        <a:buFont typeface="Arial" panose="020B0604020202020204" pitchFamily="34" charset="0"/>
                        <a:buNone/>
                      </a:pPr>
                      <a:endParaRPr lang="en-GB" sz="800" b="1" dirty="0"/>
                    </a:p>
                    <a:p>
                      <a:pPr marL="0" indent="0" algn="l">
                        <a:buFont typeface="Arial" panose="020B0604020202020204" pitchFamily="34" charset="0"/>
                        <a:buNone/>
                      </a:pPr>
                      <a:endParaRPr lang="en-GB" sz="800" b="1" dirty="0"/>
                    </a:p>
                    <a:p>
                      <a:pPr marL="0" indent="0" algn="l">
                        <a:buFont typeface="Arial" panose="020B0604020202020204" pitchFamily="34" charset="0"/>
                        <a:buNone/>
                      </a:pPr>
                      <a:endParaRPr lang="en-GB" sz="800" b="1" dirty="0"/>
                    </a:p>
                    <a:p>
                      <a:pPr marL="0" indent="0" algn="l">
                        <a:buFont typeface="Arial" panose="020B0604020202020204" pitchFamily="34" charset="0"/>
                        <a:buNone/>
                      </a:pPr>
                      <a:endParaRPr lang="en-GB" sz="800" b="1" dirty="0"/>
                    </a:p>
                    <a:p>
                      <a:pPr marL="0" indent="0" algn="l">
                        <a:buFont typeface="Arial" panose="020B0604020202020204" pitchFamily="34" charset="0"/>
                        <a:buNone/>
                      </a:pPr>
                      <a:endParaRPr lang="en-GB" sz="800" b="1" dirty="0"/>
                    </a:p>
                    <a:p>
                      <a:pPr marL="0" indent="0" algn="l">
                        <a:buFont typeface="Arial" panose="020B0604020202020204" pitchFamily="34" charset="0"/>
                        <a:buNone/>
                      </a:pPr>
                      <a:r>
                        <a:rPr lang="en-GB" sz="800" b="1" dirty="0"/>
                        <a:t>Occurs on a curved surface lubricated by water</a:t>
                      </a:r>
                    </a:p>
                  </a:txBody>
                  <a:tcPr anchor="ctr">
                    <a:solidFill>
                      <a:schemeClr val="accent2">
                        <a:lumMod val="40000"/>
                        <a:lumOff val="60000"/>
                      </a:schemeClr>
                    </a:solidFill>
                  </a:tcPr>
                </a:tc>
                <a:extLst>
                  <a:ext uri="{0D108BD9-81ED-4DB2-BD59-A6C34878D82A}">
                    <a16:rowId xmlns:a16="http://schemas.microsoft.com/office/drawing/2014/main" val="2028219775"/>
                  </a:ext>
                </a:extLst>
              </a:tr>
            </a:tbl>
          </a:graphicData>
        </a:graphic>
      </p:graphicFrame>
      <p:pic>
        <p:nvPicPr>
          <p:cNvPr id="41" name="Picture 40">
            <a:extLst>
              <a:ext uri="{FF2B5EF4-FFF2-40B4-BE49-F238E27FC236}">
                <a16:creationId xmlns:a16="http://schemas.microsoft.com/office/drawing/2014/main" id="{523BCD48-C36B-409B-83E5-C39C29369E43}"/>
              </a:ext>
            </a:extLst>
          </p:cNvPr>
          <p:cNvPicPr>
            <a:picLocks noChangeAspect="1"/>
          </p:cNvPicPr>
          <p:nvPr/>
        </p:nvPicPr>
        <p:blipFill>
          <a:blip r:embed="rId6"/>
          <a:stretch>
            <a:fillRect/>
          </a:stretch>
        </p:blipFill>
        <p:spPr>
          <a:xfrm>
            <a:off x="1169579" y="5268674"/>
            <a:ext cx="804417" cy="901041"/>
          </a:xfrm>
          <a:prstGeom prst="rect">
            <a:avLst/>
          </a:prstGeom>
        </p:spPr>
      </p:pic>
      <p:pic>
        <p:nvPicPr>
          <p:cNvPr id="43" name="Picture 42">
            <a:extLst>
              <a:ext uri="{FF2B5EF4-FFF2-40B4-BE49-F238E27FC236}">
                <a16:creationId xmlns:a16="http://schemas.microsoft.com/office/drawing/2014/main" id="{13D6B659-B76B-4810-85E8-E9DE19C49E59}"/>
              </a:ext>
            </a:extLst>
          </p:cNvPr>
          <p:cNvPicPr>
            <a:picLocks noChangeAspect="1"/>
          </p:cNvPicPr>
          <p:nvPr/>
        </p:nvPicPr>
        <p:blipFill>
          <a:blip r:embed="rId7"/>
          <a:stretch>
            <a:fillRect/>
          </a:stretch>
        </p:blipFill>
        <p:spPr>
          <a:xfrm>
            <a:off x="2273931" y="5316250"/>
            <a:ext cx="1020440" cy="765330"/>
          </a:xfrm>
          <a:prstGeom prst="rect">
            <a:avLst/>
          </a:prstGeom>
        </p:spPr>
      </p:pic>
      <p:pic>
        <p:nvPicPr>
          <p:cNvPr id="48" name="Picture 47">
            <a:extLst>
              <a:ext uri="{FF2B5EF4-FFF2-40B4-BE49-F238E27FC236}">
                <a16:creationId xmlns:a16="http://schemas.microsoft.com/office/drawing/2014/main" id="{34085CBF-674F-4F66-BDC2-C57F8D12FC6F}"/>
              </a:ext>
            </a:extLst>
          </p:cNvPr>
          <p:cNvPicPr>
            <a:picLocks noChangeAspect="1"/>
          </p:cNvPicPr>
          <p:nvPr/>
        </p:nvPicPr>
        <p:blipFill>
          <a:blip r:embed="rId8"/>
          <a:stretch>
            <a:fillRect/>
          </a:stretch>
        </p:blipFill>
        <p:spPr>
          <a:xfrm>
            <a:off x="3337286" y="5268674"/>
            <a:ext cx="1020440" cy="765330"/>
          </a:xfrm>
          <a:prstGeom prst="rect">
            <a:avLst/>
          </a:prstGeom>
        </p:spPr>
      </p:pic>
      <p:graphicFrame>
        <p:nvGraphicFramePr>
          <p:cNvPr id="68" name="Table 67">
            <a:extLst>
              <a:ext uri="{FF2B5EF4-FFF2-40B4-BE49-F238E27FC236}">
                <a16:creationId xmlns:a16="http://schemas.microsoft.com/office/drawing/2014/main" id="{CB279040-947D-4180-9979-66499F9176D9}"/>
              </a:ext>
            </a:extLst>
          </p:cNvPr>
          <p:cNvGraphicFramePr>
            <a:graphicFrameLocks noGrp="1"/>
          </p:cNvGraphicFramePr>
          <p:nvPr/>
        </p:nvGraphicFramePr>
        <p:xfrm>
          <a:off x="4326911" y="-8695"/>
          <a:ext cx="3222311" cy="1029319"/>
        </p:xfrm>
        <a:graphic>
          <a:graphicData uri="http://schemas.openxmlformats.org/drawingml/2006/table">
            <a:tbl>
              <a:tblPr firstRow="1" bandRow="1">
                <a:tableStyleId>{21E4AEA4-8DFA-4A89-87EB-49C32662AFE0}</a:tableStyleId>
              </a:tblPr>
              <a:tblGrid>
                <a:gridCol w="1074104">
                  <a:extLst>
                    <a:ext uri="{9D8B030D-6E8A-4147-A177-3AD203B41FA5}">
                      <a16:colId xmlns:a16="http://schemas.microsoft.com/office/drawing/2014/main" val="1146839133"/>
                    </a:ext>
                  </a:extLst>
                </a:gridCol>
                <a:gridCol w="1074103">
                  <a:extLst>
                    <a:ext uri="{9D8B030D-6E8A-4147-A177-3AD203B41FA5}">
                      <a16:colId xmlns:a16="http://schemas.microsoft.com/office/drawing/2014/main" val="2119088705"/>
                    </a:ext>
                  </a:extLst>
                </a:gridCol>
                <a:gridCol w="1074104">
                  <a:extLst>
                    <a:ext uri="{9D8B030D-6E8A-4147-A177-3AD203B41FA5}">
                      <a16:colId xmlns:a16="http://schemas.microsoft.com/office/drawing/2014/main" val="110024364"/>
                    </a:ext>
                  </a:extLst>
                </a:gridCol>
              </a:tblGrid>
              <a:tr h="0">
                <a:tc gridSpan="3">
                  <a:txBody>
                    <a:bodyPr/>
                    <a:lstStyle/>
                    <a:p>
                      <a:pPr algn="ctr"/>
                      <a:r>
                        <a:rPr lang="en-GB" sz="900" dirty="0"/>
                        <a:t>Coastal Erosion</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79717"/>
                  </a:ext>
                </a:extLst>
              </a:tr>
              <a:tr h="0">
                <a:tc gridSpan="3">
                  <a:txBody>
                    <a:bodyPr/>
                    <a:lstStyle/>
                    <a:p>
                      <a:r>
                        <a:rPr lang="en-GB" sz="800" b="1" dirty="0"/>
                        <a:t>Erosion is the removal of material and sculpting of landforms</a:t>
                      </a:r>
                    </a:p>
                  </a:txBody>
                  <a:tcP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313645"/>
                  </a:ext>
                </a:extLst>
              </a:tr>
              <a:tr h="0">
                <a:tc>
                  <a:txBody>
                    <a:bodyPr/>
                    <a:lstStyle/>
                    <a:p>
                      <a:pPr algn="ct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extLst>
                  <a:ext uri="{0D108BD9-81ED-4DB2-BD59-A6C34878D82A}">
                    <a16:rowId xmlns:a16="http://schemas.microsoft.com/office/drawing/2014/main" val="1012953198"/>
                  </a:ext>
                </a:extLst>
              </a:tr>
              <a:tr h="373999">
                <a:tc>
                  <a:txBody>
                    <a:bodyPr/>
                    <a:lstStyle/>
                    <a:p>
                      <a:pPr algn="ct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extLst>
                  <a:ext uri="{0D108BD9-81ED-4DB2-BD59-A6C34878D82A}">
                    <a16:rowId xmlns:a16="http://schemas.microsoft.com/office/drawing/2014/main" val="2028219775"/>
                  </a:ext>
                </a:extLst>
              </a:tr>
            </a:tbl>
          </a:graphicData>
        </a:graphic>
      </p:graphicFrame>
      <p:pic>
        <p:nvPicPr>
          <p:cNvPr id="53" name="Picture 52">
            <a:extLst>
              <a:ext uri="{FF2B5EF4-FFF2-40B4-BE49-F238E27FC236}">
                <a16:creationId xmlns:a16="http://schemas.microsoft.com/office/drawing/2014/main" id="{98B6898D-E0B9-48E1-ACAE-4C9D12DD1669}"/>
              </a:ext>
            </a:extLst>
          </p:cNvPr>
          <p:cNvPicPr>
            <a:picLocks noChangeAspect="1"/>
          </p:cNvPicPr>
          <p:nvPr/>
        </p:nvPicPr>
        <p:blipFill>
          <a:blip r:embed="rId9"/>
          <a:stretch>
            <a:fillRect/>
          </a:stretch>
        </p:blipFill>
        <p:spPr>
          <a:xfrm>
            <a:off x="4354607" y="413449"/>
            <a:ext cx="3194615" cy="2228218"/>
          </a:xfrm>
          <a:prstGeom prst="rect">
            <a:avLst/>
          </a:prstGeom>
        </p:spPr>
      </p:pic>
      <p:sp>
        <p:nvSpPr>
          <p:cNvPr id="55" name="Rectangle 54">
            <a:extLst>
              <a:ext uri="{FF2B5EF4-FFF2-40B4-BE49-F238E27FC236}">
                <a16:creationId xmlns:a16="http://schemas.microsoft.com/office/drawing/2014/main" id="{8549F1EA-4D4E-4816-8480-358A46128CBB}"/>
              </a:ext>
            </a:extLst>
          </p:cNvPr>
          <p:cNvSpPr/>
          <p:nvPr/>
        </p:nvSpPr>
        <p:spPr>
          <a:xfrm>
            <a:off x="4371064" y="2708812"/>
            <a:ext cx="3217427" cy="50693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Deposition</a:t>
            </a:r>
            <a:r>
              <a:rPr lang="en-GB" sz="1100" dirty="0">
                <a:solidFill>
                  <a:schemeClr val="tx1"/>
                </a:solidFill>
              </a:rPr>
              <a:t>: Sediment dropped by the waves. Creates beach. The beach is made of material transported by longshore drift.</a:t>
            </a:r>
          </a:p>
        </p:txBody>
      </p:sp>
      <p:graphicFrame>
        <p:nvGraphicFramePr>
          <p:cNvPr id="72" name="Table 71">
            <a:extLst>
              <a:ext uri="{FF2B5EF4-FFF2-40B4-BE49-F238E27FC236}">
                <a16:creationId xmlns:a16="http://schemas.microsoft.com/office/drawing/2014/main" id="{42CA3859-4576-4EFF-807A-B4F15F5EBF55}"/>
              </a:ext>
            </a:extLst>
          </p:cNvPr>
          <p:cNvGraphicFramePr>
            <a:graphicFrameLocks noGrp="1"/>
          </p:cNvGraphicFramePr>
          <p:nvPr/>
        </p:nvGraphicFramePr>
        <p:xfrm>
          <a:off x="4427280" y="4140493"/>
          <a:ext cx="3118727" cy="1701790"/>
        </p:xfrm>
        <a:graphic>
          <a:graphicData uri="http://schemas.openxmlformats.org/drawingml/2006/table">
            <a:tbl>
              <a:tblPr firstRow="1" bandRow="1">
                <a:tableStyleId>{21E4AEA4-8DFA-4A89-87EB-49C32662AFE0}</a:tableStyleId>
              </a:tblPr>
              <a:tblGrid>
                <a:gridCol w="1039576">
                  <a:extLst>
                    <a:ext uri="{9D8B030D-6E8A-4147-A177-3AD203B41FA5}">
                      <a16:colId xmlns:a16="http://schemas.microsoft.com/office/drawing/2014/main" val="1146839133"/>
                    </a:ext>
                  </a:extLst>
                </a:gridCol>
                <a:gridCol w="1039575">
                  <a:extLst>
                    <a:ext uri="{9D8B030D-6E8A-4147-A177-3AD203B41FA5}">
                      <a16:colId xmlns:a16="http://schemas.microsoft.com/office/drawing/2014/main" val="2119088705"/>
                    </a:ext>
                  </a:extLst>
                </a:gridCol>
                <a:gridCol w="1039576">
                  <a:extLst>
                    <a:ext uri="{9D8B030D-6E8A-4147-A177-3AD203B41FA5}">
                      <a16:colId xmlns:a16="http://schemas.microsoft.com/office/drawing/2014/main" val="110024364"/>
                    </a:ext>
                  </a:extLst>
                </a:gridCol>
              </a:tblGrid>
              <a:tr h="194423">
                <a:tc gridSpan="3">
                  <a:txBody>
                    <a:bodyPr/>
                    <a:lstStyle/>
                    <a:p>
                      <a:pPr algn="ctr"/>
                      <a:r>
                        <a:rPr lang="en-GB" sz="900" dirty="0"/>
                        <a:t>Coastal Transportation</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79717"/>
                  </a:ext>
                </a:extLst>
              </a:tr>
              <a:tr h="181462">
                <a:tc gridSpan="3">
                  <a:txBody>
                    <a:bodyPr/>
                    <a:lstStyle/>
                    <a:p>
                      <a:endParaRPr lang="en-GB" sz="800" b="1" dirty="0"/>
                    </a:p>
                  </a:txBody>
                  <a:tcP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313645"/>
                  </a:ext>
                </a:extLst>
              </a:tr>
              <a:tr h="181462">
                <a:tc>
                  <a:txBody>
                    <a:bodyPr/>
                    <a:lstStyle/>
                    <a:p>
                      <a:pPr algn="ct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extLst>
                  <a:ext uri="{0D108BD9-81ED-4DB2-BD59-A6C34878D82A}">
                    <a16:rowId xmlns:a16="http://schemas.microsoft.com/office/drawing/2014/main" val="1012953198"/>
                  </a:ext>
                </a:extLst>
              </a:tr>
              <a:tr h="1046470">
                <a:tc>
                  <a:txBody>
                    <a:bodyPr/>
                    <a:lstStyle/>
                    <a:p>
                      <a:pPr algn="ct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tc>
                  <a:txBody>
                    <a:bodyPr/>
                    <a:lstStyle/>
                    <a:p>
                      <a:pPr marL="0" indent="0" algn="ctr">
                        <a:buFont typeface="Arial" panose="020B0604020202020204" pitchFamily="34" charset="0"/>
                        <a:buNone/>
                      </a:pPr>
                      <a:endParaRPr lang="en-GB" sz="800" b="1" dirty="0"/>
                    </a:p>
                  </a:txBody>
                  <a:tcPr anchor="ctr">
                    <a:solidFill>
                      <a:schemeClr val="accent2">
                        <a:lumMod val="40000"/>
                        <a:lumOff val="60000"/>
                      </a:schemeClr>
                    </a:solidFill>
                  </a:tcPr>
                </a:tc>
                <a:extLst>
                  <a:ext uri="{0D108BD9-81ED-4DB2-BD59-A6C34878D82A}">
                    <a16:rowId xmlns:a16="http://schemas.microsoft.com/office/drawing/2014/main" val="2028219775"/>
                  </a:ext>
                </a:extLst>
              </a:tr>
            </a:tbl>
          </a:graphicData>
        </a:graphic>
      </p:graphicFrame>
      <p:pic>
        <p:nvPicPr>
          <p:cNvPr id="56" name="Picture 55">
            <a:extLst>
              <a:ext uri="{FF2B5EF4-FFF2-40B4-BE49-F238E27FC236}">
                <a16:creationId xmlns:a16="http://schemas.microsoft.com/office/drawing/2014/main" id="{9A385D33-B135-41BA-B6E7-D05E689CF51F}"/>
              </a:ext>
            </a:extLst>
          </p:cNvPr>
          <p:cNvPicPr>
            <a:picLocks noChangeAspect="1"/>
          </p:cNvPicPr>
          <p:nvPr/>
        </p:nvPicPr>
        <p:blipFill>
          <a:blip r:embed="rId10"/>
          <a:stretch>
            <a:fillRect/>
          </a:stretch>
        </p:blipFill>
        <p:spPr>
          <a:xfrm>
            <a:off x="4449551" y="4391669"/>
            <a:ext cx="3042827" cy="1465745"/>
          </a:xfrm>
          <a:prstGeom prst="rect">
            <a:avLst/>
          </a:prstGeom>
        </p:spPr>
      </p:pic>
      <p:sp>
        <p:nvSpPr>
          <p:cNvPr id="57" name="Rectangle 56">
            <a:extLst>
              <a:ext uri="{FF2B5EF4-FFF2-40B4-BE49-F238E27FC236}">
                <a16:creationId xmlns:a16="http://schemas.microsoft.com/office/drawing/2014/main" id="{6052279C-331A-433F-B748-807C1A27C235}"/>
              </a:ext>
            </a:extLst>
          </p:cNvPr>
          <p:cNvSpPr/>
          <p:nvPr/>
        </p:nvSpPr>
        <p:spPr>
          <a:xfrm>
            <a:off x="4410044" y="5885590"/>
            <a:ext cx="3208150" cy="8844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tx1"/>
                </a:solidFill>
              </a:rPr>
              <a:t>The shape of the coast is determined by </a:t>
            </a:r>
            <a:r>
              <a:rPr lang="en-GB" sz="800" b="1" dirty="0">
                <a:solidFill>
                  <a:schemeClr val="tx1"/>
                </a:solidFill>
              </a:rPr>
              <a:t>geology</a:t>
            </a:r>
            <a:r>
              <a:rPr lang="en-GB" sz="800" dirty="0">
                <a:solidFill>
                  <a:schemeClr val="tx1"/>
                </a:solidFill>
              </a:rPr>
              <a:t>. Hard rocks (chalk, granite) erode slowly. Clay and sandstone are softer and erode faster</a:t>
            </a:r>
          </a:p>
          <a:p>
            <a:endParaRPr lang="en-GB" sz="800" dirty="0">
              <a:solidFill>
                <a:schemeClr val="tx1"/>
              </a:solidFill>
            </a:endParaRPr>
          </a:p>
          <a:p>
            <a:pPr algn="ctr"/>
            <a:r>
              <a:rPr lang="en-GB" sz="800" dirty="0">
                <a:solidFill>
                  <a:schemeClr val="tx1"/>
                </a:solidFill>
              </a:rPr>
              <a:t>Hard rocks will form headlands and erode slowly.</a:t>
            </a:r>
          </a:p>
          <a:p>
            <a:pPr algn="ctr"/>
            <a:r>
              <a:rPr lang="en-GB" sz="800" dirty="0">
                <a:solidFill>
                  <a:schemeClr val="tx1"/>
                </a:solidFill>
              </a:rPr>
              <a:t>Soft rocks will form bays and erode quickly</a:t>
            </a:r>
          </a:p>
          <a:p>
            <a:endParaRPr lang="en-GB" sz="800" dirty="0">
              <a:solidFill>
                <a:schemeClr val="tx1"/>
              </a:solidFill>
            </a:endParaRPr>
          </a:p>
        </p:txBody>
      </p:sp>
      <p:pic>
        <p:nvPicPr>
          <p:cNvPr id="60" name="Picture 59">
            <a:extLst>
              <a:ext uri="{FF2B5EF4-FFF2-40B4-BE49-F238E27FC236}">
                <a16:creationId xmlns:a16="http://schemas.microsoft.com/office/drawing/2014/main" id="{D3AE804E-CD1B-4079-B393-3C75E26DBCE9}"/>
              </a:ext>
            </a:extLst>
          </p:cNvPr>
          <p:cNvPicPr>
            <a:picLocks noChangeAspect="1"/>
          </p:cNvPicPr>
          <p:nvPr/>
        </p:nvPicPr>
        <p:blipFill>
          <a:blip r:embed="rId11"/>
          <a:stretch>
            <a:fillRect/>
          </a:stretch>
        </p:blipFill>
        <p:spPr>
          <a:xfrm>
            <a:off x="7750325" y="505965"/>
            <a:ext cx="1430069" cy="2223417"/>
          </a:xfrm>
          <a:prstGeom prst="rect">
            <a:avLst/>
          </a:prstGeom>
        </p:spPr>
      </p:pic>
      <p:pic>
        <p:nvPicPr>
          <p:cNvPr id="61" name="Picture 60">
            <a:extLst>
              <a:ext uri="{FF2B5EF4-FFF2-40B4-BE49-F238E27FC236}">
                <a16:creationId xmlns:a16="http://schemas.microsoft.com/office/drawing/2014/main" id="{2B8E871C-1652-4776-92AF-4020B37F353F}"/>
              </a:ext>
            </a:extLst>
          </p:cNvPr>
          <p:cNvPicPr>
            <a:picLocks noChangeAspect="1"/>
          </p:cNvPicPr>
          <p:nvPr/>
        </p:nvPicPr>
        <p:blipFill>
          <a:blip r:embed="rId12"/>
          <a:stretch>
            <a:fillRect/>
          </a:stretch>
        </p:blipFill>
        <p:spPr>
          <a:xfrm>
            <a:off x="9321668" y="477832"/>
            <a:ext cx="1754202" cy="1147769"/>
          </a:xfrm>
          <a:prstGeom prst="rect">
            <a:avLst/>
          </a:prstGeom>
        </p:spPr>
      </p:pic>
      <p:graphicFrame>
        <p:nvGraphicFramePr>
          <p:cNvPr id="78" name="Table 77">
            <a:extLst>
              <a:ext uri="{FF2B5EF4-FFF2-40B4-BE49-F238E27FC236}">
                <a16:creationId xmlns:a16="http://schemas.microsoft.com/office/drawing/2014/main" id="{DF584D0C-893F-4399-A814-A52C555693D2}"/>
              </a:ext>
            </a:extLst>
          </p:cNvPr>
          <p:cNvGraphicFramePr>
            <a:graphicFrameLocks noGrp="1"/>
          </p:cNvGraphicFramePr>
          <p:nvPr/>
        </p:nvGraphicFramePr>
        <p:xfrm>
          <a:off x="7628006" y="2758113"/>
          <a:ext cx="3447864" cy="3764981"/>
        </p:xfrm>
        <a:graphic>
          <a:graphicData uri="http://schemas.openxmlformats.org/drawingml/2006/table">
            <a:tbl>
              <a:tblPr firstRow="1" bandRow="1">
                <a:tableStyleId>{21E4AEA4-8DFA-4A89-87EB-49C32662AFE0}</a:tableStyleId>
              </a:tblPr>
              <a:tblGrid>
                <a:gridCol w="3447864">
                  <a:extLst>
                    <a:ext uri="{9D8B030D-6E8A-4147-A177-3AD203B41FA5}">
                      <a16:colId xmlns:a16="http://schemas.microsoft.com/office/drawing/2014/main" val="3250762390"/>
                    </a:ext>
                  </a:extLst>
                </a:gridCol>
              </a:tblGrid>
              <a:tr h="221730">
                <a:tc>
                  <a:txBody>
                    <a:bodyPr/>
                    <a:lstStyle/>
                    <a:p>
                      <a:pPr algn="ctr"/>
                      <a:r>
                        <a:rPr lang="en-GB" sz="900" dirty="0"/>
                        <a:t>Landforms of deposition</a:t>
                      </a:r>
                    </a:p>
                  </a:txBody>
                  <a:tcPr/>
                </a:tc>
                <a:extLst>
                  <a:ext uri="{0D108BD9-81ED-4DB2-BD59-A6C34878D82A}">
                    <a16:rowId xmlns:a16="http://schemas.microsoft.com/office/drawing/2014/main" val="170055717"/>
                  </a:ext>
                </a:extLst>
              </a:tr>
              <a:tr h="206948">
                <a:tc>
                  <a:txBody>
                    <a:bodyPr/>
                    <a:lstStyle/>
                    <a:p>
                      <a:pPr algn="ctr"/>
                      <a:r>
                        <a:rPr lang="en-GB" sz="800" b="1" dirty="0"/>
                        <a:t>Sand dunes</a:t>
                      </a:r>
                    </a:p>
                  </a:txBody>
                  <a:tcPr anchor="ctr">
                    <a:solidFill>
                      <a:schemeClr val="accent2">
                        <a:lumMod val="40000"/>
                        <a:lumOff val="60000"/>
                      </a:schemeClr>
                    </a:solidFill>
                  </a:tcPr>
                </a:tc>
                <a:extLst>
                  <a:ext uri="{0D108BD9-81ED-4DB2-BD59-A6C34878D82A}">
                    <a16:rowId xmlns:a16="http://schemas.microsoft.com/office/drawing/2014/main" val="2080767462"/>
                  </a:ext>
                </a:extLst>
              </a:tr>
              <a:tr h="1481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solidFill>
                      <a:schemeClr val="accent1">
                        <a:lumMod val="20000"/>
                        <a:lumOff val="80000"/>
                      </a:schemeClr>
                    </a:solidFill>
                  </a:tcPr>
                </a:tc>
                <a:extLst>
                  <a:ext uri="{0D108BD9-81ED-4DB2-BD59-A6C34878D82A}">
                    <a16:rowId xmlns:a16="http://schemas.microsoft.com/office/drawing/2014/main" val="4244436124"/>
                  </a:ext>
                </a:extLst>
              </a:tr>
              <a:tr h="206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Spits</a:t>
                      </a:r>
                    </a:p>
                  </a:txBody>
                  <a:tcPr>
                    <a:solidFill>
                      <a:schemeClr val="accent2">
                        <a:lumMod val="20000"/>
                        <a:lumOff val="80000"/>
                      </a:schemeClr>
                    </a:solidFill>
                  </a:tcPr>
                </a:tc>
                <a:extLst>
                  <a:ext uri="{0D108BD9-81ED-4DB2-BD59-A6C34878D82A}">
                    <a16:rowId xmlns:a16="http://schemas.microsoft.com/office/drawing/2014/main" val="2863611299"/>
                  </a:ext>
                </a:extLst>
              </a:tr>
              <a:tr h="1628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solidFill>
                      <a:schemeClr val="accent1">
                        <a:lumMod val="20000"/>
                        <a:lumOff val="80000"/>
                      </a:schemeClr>
                    </a:solidFill>
                  </a:tcPr>
                </a:tc>
                <a:extLst>
                  <a:ext uri="{0D108BD9-81ED-4DB2-BD59-A6C34878D82A}">
                    <a16:rowId xmlns:a16="http://schemas.microsoft.com/office/drawing/2014/main" val="104035389"/>
                  </a:ext>
                </a:extLst>
              </a:tr>
            </a:tbl>
          </a:graphicData>
        </a:graphic>
      </p:graphicFrame>
      <p:pic>
        <p:nvPicPr>
          <p:cNvPr id="62" name="Picture 61">
            <a:extLst>
              <a:ext uri="{FF2B5EF4-FFF2-40B4-BE49-F238E27FC236}">
                <a16:creationId xmlns:a16="http://schemas.microsoft.com/office/drawing/2014/main" id="{AAEC3446-9A44-4AC7-BBF8-132CEAF7FBA3}"/>
              </a:ext>
            </a:extLst>
          </p:cNvPr>
          <p:cNvPicPr>
            <a:picLocks noChangeAspect="1"/>
          </p:cNvPicPr>
          <p:nvPr/>
        </p:nvPicPr>
        <p:blipFill>
          <a:blip r:embed="rId13"/>
          <a:stretch>
            <a:fillRect/>
          </a:stretch>
        </p:blipFill>
        <p:spPr>
          <a:xfrm>
            <a:off x="7628006" y="3227860"/>
            <a:ext cx="3447864" cy="1410490"/>
          </a:xfrm>
          <a:prstGeom prst="rect">
            <a:avLst/>
          </a:prstGeom>
        </p:spPr>
      </p:pic>
      <p:pic>
        <p:nvPicPr>
          <p:cNvPr id="66" name="Picture 65">
            <a:extLst>
              <a:ext uri="{FF2B5EF4-FFF2-40B4-BE49-F238E27FC236}">
                <a16:creationId xmlns:a16="http://schemas.microsoft.com/office/drawing/2014/main" id="{54B77EB3-BE6F-439F-A437-6D8211F1D651}"/>
              </a:ext>
            </a:extLst>
          </p:cNvPr>
          <p:cNvPicPr>
            <a:picLocks noChangeAspect="1"/>
          </p:cNvPicPr>
          <p:nvPr/>
        </p:nvPicPr>
        <p:blipFill>
          <a:blip r:embed="rId14"/>
          <a:stretch>
            <a:fillRect/>
          </a:stretch>
        </p:blipFill>
        <p:spPr>
          <a:xfrm>
            <a:off x="7640465" y="4766262"/>
            <a:ext cx="3410750" cy="1967513"/>
          </a:xfrm>
          <a:prstGeom prst="rect">
            <a:avLst/>
          </a:prstGeom>
        </p:spPr>
      </p:pic>
    </p:spTree>
    <p:extLst>
      <p:ext uri="{BB962C8B-B14F-4D97-AF65-F5344CB8AC3E}">
        <p14:creationId xmlns:p14="http://schemas.microsoft.com/office/powerpoint/2010/main" val="237134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349</Words>
  <Application>Microsoft Macintosh PowerPoint</Application>
  <PresentationFormat>Widescreen</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Leggett</dc:creator>
  <cp:lastModifiedBy>Microsoft Office User</cp:lastModifiedBy>
  <cp:revision>20</cp:revision>
  <cp:lastPrinted>2018-03-22T10:28:37Z</cp:lastPrinted>
  <dcterms:created xsi:type="dcterms:W3CDTF">2017-09-02T18:20:49Z</dcterms:created>
  <dcterms:modified xsi:type="dcterms:W3CDTF">2020-04-03T09:54:10Z</dcterms:modified>
</cp:coreProperties>
</file>