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72" r:id="rId2"/>
    <p:sldId id="257" r:id="rId3"/>
    <p:sldId id="256" r:id="rId4"/>
    <p:sldId id="263" r:id="rId5"/>
    <p:sldId id="264" r:id="rId6"/>
    <p:sldId id="270" r:id="rId7"/>
    <p:sldId id="260" r:id="rId8"/>
    <p:sldId id="265" r:id="rId9"/>
    <p:sldId id="266" r:id="rId10"/>
    <p:sldId id="271" r:id="rId11"/>
    <p:sldId id="267" r:id="rId12"/>
    <p:sldId id="268" r:id="rId13"/>
    <p:sldId id="269"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5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281" autoAdjust="0"/>
  </p:normalViewPr>
  <p:slideViewPr>
    <p:cSldViewPr>
      <p:cViewPr varScale="1">
        <p:scale>
          <a:sx n="104" d="100"/>
          <a:sy n="104" d="100"/>
        </p:scale>
        <p:origin x="132" y="426"/>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306A6-3454-40FD-A3D8-F039C44CDB3B}" type="datetimeFigureOut">
              <a:rPr lang="en-GB" smtClean="0"/>
              <a:t>24/01/2019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010D6-F18C-4CE3-ACF1-ED4CF1B0AD87}" type="slidenum">
              <a:rPr lang="en-GB" smtClean="0"/>
              <a:t>‹#›</a:t>
            </a:fld>
            <a:endParaRPr lang="en-GB"/>
          </a:p>
        </p:txBody>
      </p:sp>
    </p:spTree>
    <p:extLst>
      <p:ext uri="{BB962C8B-B14F-4D97-AF65-F5344CB8AC3E}">
        <p14:creationId xmlns:p14="http://schemas.microsoft.com/office/powerpoint/2010/main" val="147673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929172"/>
            <a:ext cx="9144000" cy="1102519"/>
          </a:xfrm>
          <a:prstGeom prst="rect">
            <a:avLst/>
          </a:prstGeom>
          <a:solidFill>
            <a:schemeClr val="bg1"/>
          </a:solidFill>
        </p:spPr>
        <p:txBody>
          <a:bodyPr>
            <a:noAutofit/>
          </a:bodyPr>
          <a:lstStyle>
            <a:lvl1pPr algn="ctr">
              <a:defRPr sz="8000" b="1">
                <a:ln>
                  <a:solidFill>
                    <a:schemeClr val="tx1"/>
                  </a:solidFill>
                </a:ln>
                <a:solidFill>
                  <a:schemeClr val="accent6">
                    <a:lumMod val="60000"/>
                    <a:lumOff val="40000"/>
                  </a:schemeClr>
                </a:solidFill>
                <a:latin typeface="Candy Square BTN Striped" panose="020B0704010102040306"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0" y="3128646"/>
            <a:ext cx="9144000" cy="901266"/>
          </a:xfrm>
        </p:spPr>
        <p:txBody>
          <a:bodyPr/>
          <a:lstStyle>
            <a:lvl1pPr marL="0" indent="0" algn="ctr">
              <a:buNone/>
              <a:defRPr>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Text Placeholder 4"/>
          <p:cNvSpPr>
            <a:spLocks noGrp="1"/>
          </p:cNvSpPr>
          <p:nvPr>
            <p:ph type="body" sz="quarter" idx="10" hasCustomPrompt="1"/>
          </p:nvPr>
        </p:nvSpPr>
        <p:spPr>
          <a:xfrm>
            <a:off x="0" y="4192191"/>
            <a:ext cx="9144000" cy="685800"/>
          </a:xfrm>
        </p:spPr>
        <p:txBody>
          <a:bodyPr>
            <a:normAutofit/>
          </a:bodyPr>
          <a:lstStyle>
            <a:lvl1pPr marL="0" indent="0" algn="ctr">
              <a:buNone/>
              <a:defRPr sz="2400" baseline="0">
                <a:solidFill>
                  <a:schemeClr val="bg1">
                    <a:lumMod val="6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Add specification number here</a:t>
            </a:r>
          </a:p>
        </p:txBody>
      </p:sp>
      <p:sp>
        <p:nvSpPr>
          <p:cNvPr id="6" name="Date Placeholder 3">
            <a:extLst>
              <a:ext uri="{FF2B5EF4-FFF2-40B4-BE49-F238E27FC236}">
                <a16:creationId xmlns:a16="http://schemas.microsoft.com/office/drawing/2014/main" id="{56AC47C6-FCD0-4347-BB98-002187743FE4}"/>
              </a:ext>
            </a:extLst>
          </p:cNvPr>
          <p:cNvSpPr txBox="1">
            <a:spLocks/>
          </p:cNvSpPr>
          <p:nvPr userDrawn="1"/>
        </p:nvSpPr>
        <p:spPr>
          <a:xfrm>
            <a:off x="107504" y="128587"/>
            <a:ext cx="1966919" cy="273844"/>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F1D49-4172-431C-AA1A-4D1E031D1461}" type="datetime2">
              <a:rPr lang="en-GB" smtClean="0"/>
              <a:t>Thursday, 24 January 2019</a:t>
            </a:fld>
            <a:endParaRPr lang="en-GB" dirty="0"/>
          </a:p>
        </p:txBody>
      </p:sp>
    </p:spTree>
    <p:extLst>
      <p:ext uri="{BB962C8B-B14F-4D97-AF65-F5344CB8AC3E}">
        <p14:creationId xmlns:p14="http://schemas.microsoft.com/office/powerpoint/2010/main" val="527774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0" y="-8006"/>
            <a:ext cx="9144000" cy="458695"/>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p:spPr>
        <p:txBody>
          <a:bodyPr>
            <a:normAutofit/>
          </a:bodyPr>
          <a:lstStyle>
            <a:lvl1pPr algn="l">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51520" y="583119"/>
            <a:ext cx="8640960" cy="3859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Box 3"/>
          <p:cNvSpPr txBox="1"/>
          <p:nvPr userDrawn="1"/>
        </p:nvSpPr>
        <p:spPr>
          <a:xfrm>
            <a:off x="-20400" y="4694650"/>
            <a:ext cx="4499992" cy="307777"/>
          </a:xfrm>
          <a:prstGeom prst="rect">
            <a:avLst/>
          </a:prstGeom>
          <a:noFill/>
        </p:spPr>
        <p:txBody>
          <a:bodyPr wrap="square" rtlCol="0">
            <a:spAutoFit/>
          </a:bodyPr>
          <a:lstStyle/>
          <a:p>
            <a:pPr algn="l"/>
            <a:r>
              <a:rPr lang="en-GB" sz="1300" dirty="0">
                <a:solidFill>
                  <a:srgbClr val="FF0000"/>
                </a:solidFill>
              </a:rPr>
              <a:t>LO - </a:t>
            </a:r>
            <a:r>
              <a:rPr lang="en-GB" sz="1400" b="0" dirty="0">
                <a:solidFill>
                  <a:srgbClr val="FF0000"/>
                </a:solidFill>
              </a:rPr>
              <a:t>Explain the use of an operating system</a:t>
            </a:r>
            <a:endParaRPr lang="en-GB" sz="1300" dirty="0">
              <a:solidFill>
                <a:srgbClr val="FF0000"/>
              </a:solidFill>
            </a:endParaRPr>
          </a:p>
        </p:txBody>
      </p:sp>
      <p:sp>
        <p:nvSpPr>
          <p:cNvPr id="2" name="TextBox 1">
            <a:extLst>
              <a:ext uri="{FF2B5EF4-FFF2-40B4-BE49-F238E27FC236}">
                <a16:creationId xmlns:a16="http://schemas.microsoft.com/office/drawing/2014/main" id="{37C83E89-DF66-4225-8C82-B4E4100275E6}"/>
              </a:ext>
            </a:extLst>
          </p:cNvPr>
          <p:cNvSpPr txBox="1"/>
          <p:nvPr userDrawn="1"/>
        </p:nvSpPr>
        <p:spPr>
          <a:xfrm>
            <a:off x="4572000" y="4619515"/>
            <a:ext cx="4572000" cy="523220"/>
          </a:xfrm>
          <a:prstGeom prst="rect">
            <a:avLst/>
          </a:prstGeom>
          <a:noFill/>
          <a:ln>
            <a:noFill/>
          </a:ln>
        </p:spPr>
        <p:txBody>
          <a:bodyPr wrap="square" rtlCol="0">
            <a:spAutoFit/>
          </a:bodyPr>
          <a:lstStyle/>
          <a:p>
            <a:r>
              <a:rPr lang="en-GB" sz="1300" b="1" dirty="0">
                <a:solidFill>
                  <a:srgbClr val="7030A0"/>
                </a:solidFill>
              </a:rPr>
              <a:t>Good – </a:t>
            </a:r>
            <a:r>
              <a:rPr lang="en-GB" sz="1400" dirty="0">
                <a:solidFill>
                  <a:srgbClr val="7030A0"/>
                </a:solidFill>
              </a:rPr>
              <a:t>Describe some functions of an OS</a:t>
            </a:r>
            <a:endParaRPr lang="en-GB" sz="1300" b="1" dirty="0">
              <a:solidFill>
                <a:srgbClr val="7030A0"/>
              </a:solidFill>
            </a:endParaRPr>
          </a:p>
          <a:p>
            <a:r>
              <a:rPr lang="en-GB" sz="1300" b="1" dirty="0" smtClean="0">
                <a:solidFill>
                  <a:srgbClr val="00B050"/>
                </a:solidFill>
              </a:rPr>
              <a:t>Outstanding </a:t>
            </a:r>
            <a:r>
              <a:rPr lang="en-GB" sz="1300" b="1" dirty="0">
                <a:solidFill>
                  <a:srgbClr val="00B050"/>
                </a:solidFill>
              </a:rPr>
              <a:t>– </a:t>
            </a:r>
            <a:r>
              <a:rPr lang="en-GB" sz="1400" dirty="0">
                <a:solidFill>
                  <a:srgbClr val="00B050"/>
                </a:solidFill>
              </a:rPr>
              <a:t>Describe a range of functions of an OS in detail</a:t>
            </a:r>
            <a:endParaRPr lang="en-GB" sz="1300" b="1" dirty="0">
              <a:solidFill>
                <a:srgbClr val="00B050"/>
              </a:solidFill>
            </a:endParaRPr>
          </a:p>
        </p:txBody>
      </p:sp>
      <p:cxnSp>
        <p:nvCxnSpPr>
          <p:cNvPr id="9" name="Straight Connector 8">
            <a:extLst>
              <a:ext uri="{FF2B5EF4-FFF2-40B4-BE49-F238E27FC236}">
                <a16:creationId xmlns:a16="http://schemas.microsoft.com/office/drawing/2014/main" id="{F593F9F4-EB1F-4DE2-B5E2-7E7921B4C6AD}"/>
              </a:ext>
            </a:extLst>
          </p:cNvPr>
          <p:cNvCxnSpPr>
            <a:cxnSpLocks/>
          </p:cNvCxnSpPr>
          <p:nvPr userDrawn="1"/>
        </p:nvCxnSpPr>
        <p:spPr>
          <a:xfrm>
            <a:off x="4572000" y="4587974"/>
            <a:ext cx="0" cy="555526"/>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839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812360" y="176845"/>
            <a:ext cx="1296144" cy="273844"/>
          </a:xfrm>
          <a:prstGeom prst="rect">
            <a:avLst/>
          </a:prstGeom>
        </p:spPr>
        <p:txBody>
          <a:bodyPr/>
          <a:lstStyle/>
          <a:p>
            <a:fld id="{095D19BD-7837-4A96-8068-59BD5BFD070A}" type="datetime1">
              <a:rPr lang="en-GB" smtClean="0"/>
              <a:t>24/01/2019</a:t>
            </a:fld>
            <a:endParaRPr lang="en-GB" dirty="0"/>
          </a:p>
        </p:txBody>
      </p:sp>
      <p:sp>
        <p:nvSpPr>
          <p:cNvPr id="5" name="Content Placeholder 4"/>
          <p:cNvSpPr>
            <a:spLocks noGrp="1"/>
          </p:cNvSpPr>
          <p:nvPr>
            <p:ph sz="quarter" idx="11"/>
          </p:nvPr>
        </p:nvSpPr>
        <p:spPr>
          <a:xfrm>
            <a:off x="107504" y="771525"/>
            <a:ext cx="4384228" cy="39604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p:cNvSpPr>
            <a:spLocks noGrp="1"/>
          </p:cNvSpPr>
          <p:nvPr>
            <p:ph sz="quarter" idx="12"/>
          </p:nvPr>
        </p:nvSpPr>
        <p:spPr>
          <a:xfrm>
            <a:off x="4652268" y="771525"/>
            <a:ext cx="4384228" cy="396046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9"/>
          <p:cNvSpPr>
            <a:spLocks noGrp="1"/>
          </p:cNvSpPr>
          <p:nvPr>
            <p:ph type="title"/>
          </p:nvPr>
        </p:nvSpPr>
        <p:spPr>
          <a:xfrm>
            <a:off x="0" y="0"/>
            <a:ext cx="9144000" cy="627534"/>
          </a:xfrm>
          <a:prstGeom prst="rect">
            <a:avLst/>
          </a:prstGeom>
          <a:solidFill>
            <a:schemeClr val="accent6">
              <a:lumMod val="60000"/>
              <a:lumOff val="40000"/>
            </a:schemeClr>
          </a:solidFill>
        </p:spPr>
        <p:txBody>
          <a:bodyPr>
            <a:normAutofit/>
          </a:bodyPr>
          <a:lstStyle>
            <a:lvl1pPr algn="l">
              <a:defRPr sz="24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13672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735547"/>
            <a:ext cx="8640960" cy="38590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a:extLst>
              <a:ext uri="{FF2B5EF4-FFF2-40B4-BE49-F238E27FC236}">
                <a16:creationId xmlns:a16="http://schemas.microsoft.com/office/drawing/2014/main" id="{5DC52A31-C11A-4BED-BC60-1FE8E103DD4C}"/>
              </a:ext>
            </a:extLst>
          </p:cNvPr>
          <p:cNvCxnSpPr/>
          <p:nvPr userDrawn="1"/>
        </p:nvCxnSpPr>
        <p:spPr>
          <a:xfrm>
            <a:off x="0" y="4594623"/>
            <a:ext cx="9144000"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223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p:txStyles>
    <p:titleStyle>
      <a:lvl1pPr algn="l" defTabSz="914400" rtl="0" eaLnBrk="1" latinLnBrk="0" hangingPunct="1">
        <a:spcBef>
          <a:spcPct val="0"/>
        </a:spcBef>
        <a:buNone/>
        <a:defRPr sz="4400" b="1" kern="1200">
          <a:solidFill>
            <a:schemeClr val="tx1"/>
          </a:solidFill>
          <a:latin typeface="Candy Square BTN Striped" panose="020B0704010102040306"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pTdSs8kQqS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9F9AF-9C52-44E5-98BF-4C906CC5B6A3}"/>
              </a:ext>
            </a:extLst>
          </p:cNvPr>
          <p:cNvSpPr>
            <a:spLocks noGrp="1"/>
          </p:cNvSpPr>
          <p:nvPr>
            <p:ph type="title"/>
          </p:nvPr>
        </p:nvSpPr>
        <p:spPr>
          <a:xfrm>
            <a:off x="0" y="-8006"/>
            <a:ext cx="9144000" cy="491524"/>
          </a:xfrm>
          <a:ln>
            <a:solidFill>
              <a:schemeClr val="accent6">
                <a:lumMod val="60000"/>
                <a:lumOff val="40000"/>
              </a:schemeClr>
            </a:solidFill>
          </a:ln>
        </p:spPr>
        <p:txBody>
          <a:bodyPr/>
          <a:lstStyle/>
          <a:p>
            <a:r>
              <a:rPr lang="en-GB" dirty="0">
                <a:solidFill>
                  <a:srgbClr val="FF0000"/>
                </a:solidFill>
              </a:rPr>
              <a:t>Do Now Activity</a:t>
            </a:r>
          </a:p>
        </p:txBody>
      </p:sp>
      <p:sp>
        <p:nvSpPr>
          <p:cNvPr id="5" name="Content Placeholder 4">
            <a:extLst>
              <a:ext uri="{FF2B5EF4-FFF2-40B4-BE49-F238E27FC236}">
                <a16:creationId xmlns:a16="http://schemas.microsoft.com/office/drawing/2014/main" id="{EC8B8987-EE01-4BDC-A060-5088875874A8}"/>
              </a:ext>
            </a:extLst>
          </p:cNvPr>
          <p:cNvSpPr>
            <a:spLocks noGrp="1"/>
          </p:cNvSpPr>
          <p:nvPr>
            <p:ph idx="1"/>
          </p:nvPr>
        </p:nvSpPr>
        <p:spPr>
          <a:xfrm>
            <a:off x="251520" y="583119"/>
            <a:ext cx="8640960" cy="3140759"/>
          </a:xfrm>
        </p:spPr>
        <p:txBody>
          <a:bodyPr>
            <a:normAutofit/>
          </a:bodyPr>
          <a:lstStyle/>
          <a:p>
            <a:pPr marL="0" indent="0">
              <a:buNone/>
            </a:pPr>
            <a:r>
              <a:rPr lang="en-GB" dirty="0" smtClean="0">
                <a:solidFill>
                  <a:srgbClr val="7030A0"/>
                </a:solidFill>
              </a:rPr>
              <a:t>Question 1:</a:t>
            </a:r>
            <a:r>
              <a:rPr lang="en-GB" dirty="0" smtClean="0"/>
              <a:t> </a:t>
            </a:r>
            <a:r>
              <a:rPr lang="en-GB" dirty="0"/>
              <a:t>What is meant by system software</a:t>
            </a:r>
            <a:r>
              <a:rPr lang="en-GB" dirty="0" smtClean="0"/>
              <a:t>?</a:t>
            </a:r>
          </a:p>
          <a:p>
            <a:pPr marL="0" indent="0">
              <a:buNone/>
            </a:pPr>
            <a:endParaRPr lang="en-GB" dirty="0"/>
          </a:p>
          <a:p>
            <a:pPr marL="0" indent="0">
              <a:buNone/>
            </a:pPr>
            <a:endParaRPr lang="en-GB" dirty="0" smtClean="0"/>
          </a:p>
          <a:p>
            <a:pPr marL="0" indent="0">
              <a:buNone/>
            </a:pPr>
            <a:r>
              <a:rPr lang="en-GB" dirty="0" smtClean="0">
                <a:solidFill>
                  <a:srgbClr val="00B050"/>
                </a:solidFill>
              </a:rPr>
              <a:t>Question 2: </a:t>
            </a:r>
            <a:r>
              <a:rPr lang="en-GB" dirty="0"/>
              <a:t>What is an operating system?</a:t>
            </a:r>
          </a:p>
          <a:p>
            <a:pPr marL="0" indent="0">
              <a:buNone/>
            </a:pPr>
            <a:endParaRPr lang="en-GB" dirty="0" smtClean="0"/>
          </a:p>
          <a:p>
            <a:pPr marL="0" indent="0">
              <a:buNone/>
            </a:pPr>
            <a:endParaRPr lang="en-GB" dirty="0"/>
          </a:p>
          <a:p>
            <a:pPr marL="0" indent="0">
              <a:buNone/>
            </a:pPr>
            <a:r>
              <a:rPr lang="en-GB" dirty="0" smtClean="0"/>
              <a:t>*Use your whiteboards</a:t>
            </a:r>
            <a:endParaRPr lang="en-GB" dirty="0"/>
          </a:p>
        </p:txBody>
      </p:sp>
      <p:pic>
        <p:nvPicPr>
          <p:cNvPr id="2054" name="Picture 6" descr="https://i1.wp.com/www.mhsaa.com/portals/0/images/Do%20It%20Now%20Sticky%20Note.jpg">
            <a:extLst>
              <a:ext uri="{FF2B5EF4-FFF2-40B4-BE49-F238E27FC236}">
                <a16:creationId xmlns:a16="http://schemas.microsoft.com/office/drawing/2014/main" id="{27358439-956B-4FE1-A388-72C4D48FBBE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175" b="89683" l="5385" r="90000"/>
                    </a14:imgEffect>
                  </a14:imgLayer>
                </a14:imgProps>
              </a:ext>
              <a:ext uri="{28A0092B-C50C-407E-A947-70E740481C1C}">
                <a14:useLocalDpi xmlns:a14="http://schemas.microsoft.com/office/drawing/2010/main" val="0"/>
              </a:ext>
            </a:extLst>
          </a:blip>
          <a:srcRect/>
          <a:stretch>
            <a:fillRect/>
          </a:stretch>
        </p:blipFill>
        <p:spPr bwMode="auto">
          <a:xfrm>
            <a:off x="8081791" y="-18366"/>
            <a:ext cx="1078650" cy="104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114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B44E-4922-4871-AC65-4EB66E037449}"/>
              </a:ext>
            </a:extLst>
          </p:cNvPr>
          <p:cNvSpPr>
            <a:spLocks noGrp="1"/>
          </p:cNvSpPr>
          <p:nvPr>
            <p:ph type="title"/>
          </p:nvPr>
        </p:nvSpPr>
        <p:spPr/>
        <p:txBody>
          <a:bodyPr/>
          <a:lstStyle/>
          <a:p>
            <a:r>
              <a:rPr lang="en-GB" dirty="0">
                <a:solidFill>
                  <a:srgbClr val="7030A0"/>
                </a:solidFill>
              </a:rPr>
              <a:t>Multitasking</a:t>
            </a:r>
          </a:p>
        </p:txBody>
      </p:sp>
      <p:sp>
        <p:nvSpPr>
          <p:cNvPr id="3" name="Content Placeholder 2">
            <a:extLst>
              <a:ext uri="{FF2B5EF4-FFF2-40B4-BE49-F238E27FC236}">
                <a16:creationId xmlns:a16="http://schemas.microsoft.com/office/drawing/2014/main" id="{F4BE771C-1A14-46F6-8C70-31AF88DDC8C0}"/>
              </a:ext>
            </a:extLst>
          </p:cNvPr>
          <p:cNvSpPr>
            <a:spLocks noGrp="1"/>
          </p:cNvSpPr>
          <p:nvPr>
            <p:ph idx="1"/>
          </p:nvPr>
        </p:nvSpPr>
        <p:spPr/>
        <p:txBody>
          <a:bodyPr>
            <a:normAutofit fontScale="70000" lnSpcReduction="20000"/>
          </a:bodyPr>
          <a:lstStyle/>
          <a:p>
            <a:pPr marL="0" indent="0">
              <a:buNone/>
            </a:pPr>
            <a:r>
              <a:rPr lang="en-GB" dirty="0"/>
              <a:t>The OS makes it possible to </a:t>
            </a:r>
            <a:r>
              <a:rPr lang="en-GB" b="1" dirty="0">
                <a:solidFill>
                  <a:srgbClr val="00B0F0"/>
                </a:solidFill>
              </a:rPr>
              <a:t>run several programs at once</a:t>
            </a:r>
            <a:r>
              <a:rPr lang="en-GB" dirty="0"/>
              <a:t>. Several programs can be stored in RAM at the same time, however </a:t>
            </a:r>
            <a:r>
              <a:rPr lang="en-GB" b="1" dirty="0">
                <a:solidFill>
                  <a:srgbClr val="00B0F0"/>
                </a:solidFill>
              </a:rPr>
              <a:t>only</a:t>
            </a:r>
            <a:r>
              <a:rPr lang="en-GB" dirty="0"/>
              <a:t> </a:t>
            </a:r>
            <a:r>
              <a:rPr lang="en-GB" b="1" dirty="0">
                <a:solidFill>
                  <a:srgbClr val="00B0F0"/>
                </a:solidFill>
              </a:rPr>
              <a:t>one program at a time is processed </a:t>
            </a:r>
            <a:r>
              <a:rPr lang="en-GB" dirty="0"/>
              <a:t>by the CPU. Programs can be in one of three states:</a:t>
            </a:r>
          </a:p>
          <a:p>
            <a:pPr>
              <a:lnSpc>
                <a:spcPct val="170000"/>
              </a:lnSpc>
            </a:pPr>
            <a:r>
              <a:rPr lang="en-GB" dirty="0"/>
              <a:t>Running</a:t>
            </a:r>
          </a:p>
          <a:p>
            <a:pPr>
              <a:lnSpc>
                <a:spcPct val="170000"/>
              </a:lnSpc>
            </a:pPr>
            <a:r>
              <a:rPr lang="en-GB" dirty="0"/>
              <a:t>Waiting</a:t>
            </a:r>
          </a:p>
          <a:p>
            <a:pPr>
              <a:lnSpc>
                <a:spcPct val="170000"/>
              </a:lnSpc>
            </a:pPr>
            <a:r>
              <a:rPr lang="en-GB" dirty="0"/>
              <a:t>Runnable</a:t>
            </a:r>
          </a:p>
          <a:p>
            <a:pPr marL="0" indent="0">
              <a:lnSpc>
                <a:spcPct val="120000"/>
              </a:lnSpc>
              <a:buNone/>
            </a:pPr>
            <a:r>
              <a:rPr lang="en-GB" dirty="0"/>
              <a:t>CPUs are extremely fast, so if a program is processed for even a short time it can do quite a lot. The OS decides the best way to swap between running, runnable and waiting processes. It controls which process is being executed by the CPU at any point in time, and shares access to the CPU between processes. The job of working out when to swap processes is known as </a:t>
            </a:r>
            <a:r>
              <a:rPr lang="en-GB" b="1" dirty="0">
                <a:solidFill>
                  <a:srgbClr val="00B0F0"/>
                </a:solidFill>
              </a:rPr>
              <a:t>scheduling</a:t>
            </a:r>
            <a:r>
              <a:rPr lang="en-GB" dirty="0"/>
              <a:t>.</a:t>
            </a:r>
          </a:p>
          <a:p>
            <a:pPr marL="0" indent="0">
              <a:buNone/>
            </a:pPr>
            <a:r>
              <a:rPr lang="en-GB" dirty="0"/>
              <a:t>This happens so fast that it appears that all processes are running at the same time. </a:t>
            </a:r>
          </a:p>
        </p:txBody>
      </p:sp>
      <p:pic>
        <p:nvPicPr>
          <p:cNvPr id="4098" name="Picture 2" descr="Image result for multitasking inspector gadget">
            <a:extLst>
              <a:ext uri="{FF2B5EF4-FFF2-40B4-BE49-F238E27FC236}">
                <a16:creationId xmlns:a16="http://schemas.microsoft.com/office/drawing/2014/main" id="{FBEC21FF-AFED-4939-909B-7F70E81A2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131590"/>
            <a:ext cx="1584176" cy="146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682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B44E-4922-4871-AC65-4EB66E037449}"/>
              </a:ext>
            </a:extLst>
          </p:cNvPr>
          <p:cNvSpPr>
            <a:spLocks noGrp="1"/>
          </p:cNvSpPr>
          <p:nvPr>
            <p:ph type="title"/>
          </p:nvPr>
        </p:nvSpPr>
        <p:spPr/>
        <p:txBody>
          <a:bodyPr/>
          <a:lstStyle/>
          <a:p>
            <a:r>
              <a:rPr lang="en-GB" dirty="0">
                <a:solidFill>
                  <a:srgbClr val="7030A0"/>
                </a:solidFill>
              </a:rPr>
              <a:t>Peripheral Management</a:t>
            </a:r>
          </a:p>
        </p:txBody>
      </p:sp>
      <p:sp>
        <p:nvSpPr>
          <p:cNvPr id="3" name="Content Placeholder 2">
            <a:extLst>
              <a:ext uri="{FF2B5EF4-FFF2-40B4-BE49-F238E27FC236}">
                <a16:creationId xmlns:a16="http://schemas.microsoft.com/office/drawing/2014/main" id="{F4BE771C-1A14-46F6-8C70-31AF88DDC8C0}"/>
              </a:ext>
            </a:extLst>
          </p:cNvPr>
          <p:cNvSpPr>
            <a:spLocks noGrp="1"/>
          </p:cNvSpPr>
          <p:nvPr>
            <p:ph idx="1"/>
          </p:nvPr>
        </p:nvSpPr>
        <p:spPr>
          <a:xfrm>
            <a:off x="251520" y="583119"/>
            <a:ext cx="4176465" cy="3788831"/>
          </a:xfrm>
        </p:spPr>
        <p:txBody>
          <a:bodyPr>
            <a:normAutofit fontScale="85000" lnSpcReduction="20000"/>
          </a:bodyPr>
          <a:lstStyle/>
          <a:p>
            <a:r>
              <a:rPr lang="en-GB" dirty="0"/>
              <a:t>Each </a:t>
            </a:r>
            <a:r>
              <a:rPr lang="en-GB" b="1" dirty="0">
                <a:solidFill>
                  <a:srgbClr val="00B0F0"/>
                </a:solidFill>
              </a:rPr>
              <a:t>peripheral</a:t>
            </a:r>
            <a:r>
              <a:rPr lang="en-GB" dirty="0"/>
              <a:t> is programmed with its own </a:t>
            </a:r>
            <a:r>
              <a:rPr lang="en-GB" b="1" dirty="0">
                <a:solidFill>
                  <a:srgbClr val="00B0F0"/>
                </a:solidFill>
              </a:rPr>
              <a:t>machine code</a:t>
            </a:r>
            <a:r>
              <a:rPr lang="en-GB" dirty="0"/>
              <a:t>. Each has its own rules that dictate how it transmits data between the computer and the device. </a:t>
            </a:r>
          </a:p>
          <a:p>
            <a:r>
              <a:rPr lang="en-GB" dirty="0"/>
              <a:t>The OS uses programs called </a:t>
            </a:r>
            <a:r>
              <a:rPr lang="en-GB" b="1" dirty="0">
                <a:solidFill>
                  <a:srgbClr val="00B0F0"/>
                </a:solidFill>
              </a:rPr>
              <a:t>device drivers</a:t>
            </a:r>
            <a:r>
              <a:rPr lang="en-GB" dirty="0"/>
              <a:t> to manage connections with peripherals.</a:t>
            </a:r>
          </a:p>
          <a:p>
            <a:r>
              <a:rPr lang="en-GB" dirty="0"/>
              <a:t>An OS will have </a:t>
            </a:r>
            <a:r>
              <a:rPr lang="en-GB" dirty="0">
                <a:solidFill>
                  <a:srgbClr val="00B0F0"/>
                </a:solidFill>
              </a:rPr>
              <a:t>generic</a:t>
            </a:r>
            <a:r>
              <a:rPr lang="en-GB" dirty="0"/>
              <a:t> device drivers to enable it to connect to most common peripherals. Some peripherals, however, will have their own drivers that need to be installed before use.</a:t>
            </a:r>
          </a:p>
        </p:txBody>
      </p:sp>
      <p:pic>
        <p:nvPicPr>
          <p:cNvPr id="4" name="Picture 3">
            <a:extLst>
              <a:ext uri="{FF2B5EF4-FFF2-40B4-BE49-F238E27FC236}">
                <a16:creationId xmlns:a16="http://schemas.microsoft.com/office/drawing/2014/main" id="{4788C51D-EAFC-4F6E-BF62-A72A72748BD7}"/>
              </a:ext>
            </a:extLst>
          </p:cNvPr>
          <p:cNvPicPr>
            <a:picLocks noChangeAspect="1"/>
          </p:cNvPicPr>
          <p:nvPr/>
        </p:nvPicPr>
        <p:blipFill>
          <a:blip r:embed="rId2"/>
          <a:stretch>
            <a:fillRect/>
          </a:stretch>
        </p:blipFill>
        <p:spPr>
          <a:xfrm>
            <a:off x="4572000" y="494596"/>
            <a:ext cx="4320480" cy="2077154"/>
          </a:xfrm>
          <a:prstGeom prst="rect">
            <a:avLst/>
          </a:prstGeom>
        </p:spPr>
      </p:pic>
      <p:pic>
        <p:nvPicPr>
          <p:cNvPr id="3074" name="Picture 2" descr="Image result for peripheral management">
            <a:extLst>
              <a:ext uri="{FF2B5EF4-FFF2-40B4-BE49-F238E27FC236}">
                <a16:creationId xmlns:a16="http://schemas.microsoft.com/office/drawing/2014/main" id="{871CD9E6-F71C-4253-8C31-15D17D960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164" y="2462265"/>
            <a:ext cx="2451337" cy="206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15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B44E-4922-4871-AC65-4EB66E037449}"/>
              </a:ext>
            </a:extLst>
          </p:cNvPr>
          <p:cNvSpPr>
            <a:spLocks noGrp="1"/>
          </p:cNvSpPr>
          <p:nvPr>
            <p:ph type="title"/>
          </p:nvPr>
        </p:nvSpPr>
        <p:spPr/>
        <p:txBody>
          <a:bodyPr/>
          <a:lstStyle/>
          <a:p>
            <a:r>
              <a:rPr lang="en-GB" dirty="0">
                <a:solidFill>
                  <a:srgbClr val="7030A0"/>
                </a:solidFill>
              </a:rPr>
              <a:t>User Management</a:t>
            </a:r>
          </a:p>
        </p:txBody>
      </p:sp>
      <p:sp>
        <p:nvSpPr>
          <p:cNvPr id="3" name="Content Placeholder 2">
            <a:extLst>
              <a:ext uri="{FF2B5EF4-FFF2-40B4-BE49-F238E27FC236}">
                <a16:creationId xmlns:a16="http://schemas.microsoft.com/office/drawing/2014/main" id="{F4BE771C-1A14-46F6-8C70-31AF88DDC8C0}"/>
              </a:ext>
            </a:extLst>
          </p:cNvPr>
          <p:cNvSpPr>
            <a:spLocks noGrp="1"/>
          </p:cNvSpPr>
          <p:nvPr>
            <p:ph idx="1"/>
          </p:nvPr>
        </p:nvSpPr>
        <p:spPr/>
        <p:txBody>
          <a:bodyPr/>
          <a:lstStyle/>
          <a:p>
            <a:pPr marL="0" indent="0">
              <a:buNone/>
            </a:pPr>
            <a:r>
              <a:rPr lang="en-GB" dirty="0"/>
              <a:t>Modern personal computers can allow </a:t>
            </a:r>
            <a:r>
              <a:rPr lang="en-GB" dirty="0">
                <a:solidFill>
                  <a:srgbClr val="00B0F0"/>
                </a:solidFill>
              </a:rPr>
              <a:t>multi-user</a:t>
            </a:r>
            <a:r>
              <a:rPr lang="en-GB" dirty="0"/>
              <a:t> access. A multi-access (or multi-user) system is one where several users can use the same </a:t>
            </a:r>
            <a:r>
              <a:rPr lang="en-GB" dirty="0" smtClean="0"/>
              <a:t>system.</a:t>
            </a:r>
            <a:endParaRPr lang="en-GB" dirty="0"/>
          </a:p>
          <a:p>
            <a:pPr marL="0" indent="0">
              <a:buNone/>
            </a:pPr>
            <a:r>
              <a:rPr lang="en-GB" dirty="0" smtClean="0"/>
              <a:t>The </a:t>
            </a:r>
            <a:r>
              <a:rPr lang="en-GB" dirty="0"/>
              <a:t>CPU (central processing unit) deals with users in turn; clearly the </a:t>
            </a:r>
            <a:r>
              <a:rPr lang="en-GB" dirty="0">
                <a:solidFill>
                  <a:srgbClr val="00B0F0"/>
                </a:solidFill>
              </a:rPr>
              <a:t>more users</a:t>
            </a:r>
            <a:r>
              <a:rPr lang="en-GB" dirty="0"/>
              <a:t>, the </a:t>
            </a:r>
            <a:r>
              <a:rPr lang="en-GB" dirty="0">
                <a:solidFill>
                  <a:srgbClr val="00B0F0"/>
                </a:solidFill>
              </a:rPr>
              <a:t>slower the response time</a:t>
            </a:r>
            <a:r>
              <a:rPr lang="en-GB" dirty="0"/>
              <a:t>. </a:t>
            </a:r>
            <a:r>
              <a:rPr lang="en-GB" dirty="0" smtClean="0"/>
              <a:t>The </a:t>
            </a:r>
            <a:r>
              <a:rPr lang="en-GB" dirty="0"/>
              <a:t>processor is so fast that the response time </a:t>
            </a:r>
            <a:r>
              <a:rPr lang="en-GB" dirty="0" smtClean="0"/>
              <a:t>is </a:t>
            </a:r>
            <a:r>
              <a:rPr lang="en-GB" dirty="0"/>
              <a:t>a fraction of a second and the user feels they are being </a:t>
            </a:r>
            <a:r>
              <a:rPr lang="en-GB" dirty="0" smtClean="0"/>
              <a:t>dealt </a:t>
            </a:r>
            <a:r>
              <a:rPr lang="en-GB" dirty="0"/>
              <a:t>with immediately</a:t>
            </a:r>
            <a:r>
              <a:rPr lang="en-GB" dirty="0" smtClean="0"/>
              <a:t>.</a:t>
            </a:r>
          </a:p>
          <a:p>
            <a:pPr marL="0" indent="0">
              <a:buNone/>
            </a:pPr>
            <a:r>
              <a:rPr lang="en-GB" dirty="0"/>
              <a:t>The OS provides different levels of user access and password protection to keep </a:t>
            </a:r>
            <a:r>
              <a:rPr lang="en-GB" dirty="0" smtClean="0"/>
              <a:t>unauthorised </a:t>
            </a:r>
            <a:r>
              <a:rPr lang="en-GB" dirty="0"/>
              <a:t>users out of the computer system.</a:t>
            </a:r>
          </a:p>
        </p:txBody>
      </p:sp>
      <p:pic>
        <p:nvPicPr>
          <p:cNvPr id="1026" name="Picture 2" descr="Click image for larger version.Â &#10;&#10;Name: Remove_account_Control_Panel-2.pngÂ &#10;Views: 15142Â &#10;Size: 51.0 KBÂ &#10;ID: 169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90969"/>
            <a:ext cx="714375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1630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B44E-4922-4871-AC65-4EB66E037449}"/>
              </a:ext>
            </a:extLst>
          </p:cNvPr>
          <p:cNvSpPr>
            <a:spLocks noGrp="1"/>
          </p:cNvSpPr>
          <p:nvPr>
            <p:ph type="title"/>
          </p:nvPr>
        </p:nvSpPr>
        <p:spPr/>
        <p:txBody>
          <a:bodyPr/>
          <a:lstStyle/>
          <a:p>
            <a:r>
              <a:rPr lang="en-GB" dirty="0">
                <a:solidFill>
                  <a:srgbClr val="7030A0"/>
                </a:solidFill>
              </a:rPr>
              <a:t>File Management</a:t>
            </a:r>
          </a:p>
        </p:txBody>
      </p:sp>
      <p:sp>
        <p:nvSpPr>
          <p:cNvPr id="3" name="Content Placeholder 2">
            <a:extLst>
              <a:ext uri="{FF2B5EF4-FFF2-40B4-BE49-F238E27FC236}">
                <a16:creationId xmlns:a16="http://schemas.microsoft.com/office/drawing/2014/main" id="{F4BE771C-1A14-46F6-8C70-31AF88DDC8C0}"/>
              </a:ext>
            </a:extLst>
          </p:cNvPr>
          <p:cNvSpPr>
            <a:spLocks noGrp="1"/>
          </p:cNvSpPr>
          <p:nvPr>
            <p:ph idx="1"/>
          </p:nvPr>
        </p:nvSpPr>
        <p:spPr>
          <a:xfrm>
            <a:off x="251520" y="583119"/>
            <a:ext cx="4968552" cy="3859076"/>
          </a:xfrm>
        </p:spPr>
        <p:txBody>
          <a:bodyPr>
            <a:normAutofit fontScale="85000" lnSpcReduction="10000"/>
          </a:bodyPr>
          <a:lstStyle/>
          <a:p>
            <a:pPr marL="0" indent="0">
              <a:buNone/>
            </a:pPr>
            <a:r>
              <a:rPr lang="en-GB" dirty="0"/>
              <a:t>The OS manages how data is organised into files. This makes it easier for the user to see files using programs like the </a:t>
            </a:r>
            <a:r>
              <a:rPr lang="en-GB" b="1" dirty="0">
                <a:solidFill>
                  <a:srgbClr val="00B0F0"/>
                </a:solidFill>
              </a:rPr>
              <a:t>Windows File Explorer</a:t>
            </a:r>
            <a:r>
              <a:rPr lang="en-GB" dirty="0"/>
              <a:t> or </a:t>
            </a:r>
            <a:r>
              <a:rPr lang="en-GB" b="1" dirty="0">
                <a:solidFill>
                  <a:srgbClr val="00B0F0"/>
                </a:solidFill>
              </a:rPr>
              <a:t>Mac OS X Finder</a:t>
            </a:r>
            <a:r>
              <a:rPr lang="en-GB" dirty="0"/>
              <a:t>. The OS organises where and how files are stored, deleted, read, found and repaired. It detects errors such as missing disks or incorrect file names, and informs the user that errors have occurred.</a:t>
            </a:r>
          </a:p>
          <a:p>
            <a:pPr marL="0" indent="0">
              <a:buNone/>
            </a:pPr>
            <a:r>
              <a:rPr lang="en-GB" dirty="0"/>
              <a:t>Each file has a unique name and the OS maintains a set of </a:t>
            </a:r>
            <a:r>
              <a:rPr lang="en-GB" b="1" dirty="0">
                <a:solidFill>
                  <a:srgbClr val="00B0F0"/>
                </a:solidFill>
              </a:rPr>
              <a:t>look-up tables</a:t>
            </a:r>
            <a:r>
              <a:rPr lang="en-GB" dirty="0"/>
              <a:t> that relate file names to locations on storage drives.</a:t>
            </a:r>
          </a:p>
          <a:p>
            <a:pPr marL="0" indent="0">
              <a:buNone/>
            </a:pPr>
            <a:endParaRPr lang="en-GB" dirty="0"/>
          </a:p>
        </p:txBody>
      </p:sp>
      <p:pic>
        <p:nvPicPr>
          <p:cNvPr id="6146" name="Picture 2" descr="Image result for file management in operating system">
            <a:extLst>
              <a:ext uri="{FF2B5EF4-FFF2-40B4-BE49-F238E27FC236}">
                <a16:creationId xmlns:a16="http://schemas.microsoft.com/office/drawing/2014/main" id="{89EC6F89-D853-4736-99CF-EE3B6EB80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915566"/>
            <a:ext cx="38100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992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9F9AF-9C52-44E5-98BF-4C906CC5B6A3}"/>
              </a:ext>
            </a:extLst>
          </p:cNvPr>
          <p:cNvSpPr>
            <a:spLocks noGrp="1"/>
          </p:cNvSpPr>
          <p:nvPr>
            <p:ph type="title"/>
          </p:nvPr>
        </p:nvSpPr>
        <p:spPr>
          <a:xfrm>
            <a:off x="0" y="-8006"/>
            <a:ext cx="9144000" cy="491524"/>
          </a:xfrm>
          <a:ln>
            <a:solidFill>
              <a:schemeClr val="accent6">
                <a:lumMod val="60000"/>
                <a:lumOff val="40000"/>
              </a:schemeClr>
            </a:solidFill>
          </a:ln>
        </p:spPr>
        <p:txBody>
          <a:bodyPr/>
          <a:lstStyle/>
          <a:p>
            <a:r>
              <a:rPr lang="en-GB" dirty="0">
                <a:solidFill>
                  <a:srgbClr val="FF0000"/>
                </a:solidFill>
              </a:rPr>
              <a:t>Do Now Activity</a:t>
            </a:r>
          </a:p>
        </p:txBody>
      </p:sp>
      <p:sp>
        <p:nvSpPr>
          <p:cNvPr id="5" name="Content Placeholder 4">
            <a:extLst>
              <a:ext uri="{FF2B5EF4-FFF2-40B4-BE49-F238E27FC236}">
                <a16:creationId xmlns:a16="http://schemas.microsoft.com/office/drawing/2014/main" id="{EC8B8987-EE01-4BDC-A060-5088875874A8}"/>
              </a:ext>
            </a:extLst>
          </p:cNvPr>
          <p:cNvSpPr>
            <a:spLocks noGrp="1"/>
          </p:cNvSpPr>
          <p:nvPr>
            <p:ph idx="1"/>
          </p:nvPr>
        </p:nvSpPr>
        <p:spPr>
          <a:xfrm>
            <a:off x="251520" y="583119"/>
            <a:ext cx="8640960" cy="1628591"/>
          </a:xfrm>
        </p:spPr>
        <p:txBody>
          <a:bodyPr>
            <a:normAutofit/>
          </a:bodyPr>
          <a:lstStyle/>
          <a:p>
            <a:pPr marL="0" indent="0">
              <a:buNone/>
            </a:pPr>
            <a:r>
              <a:rPr lang="en-GB" dirty="0">
                <a:solidFill>
                  <a:srgbClr val="7030A0"/>
                </a:solidFill>
              </a:rPr>
              <a:t>Task:</a:t>
            </a:r>
            <a:r>
              <a:rPr lang="en-GB" dirty="0"/>
              <a:t> Name as many Operating Systems as you can </a:t>
            </a:r>
            <a:r>
              <a:rPr lang="en-GB" dirty="0">
                <a:solidFill>
                  <a:srgbClr val="FF0000"/>
                </a:solidFill>
              </a:rPr>
              <a:t>(Page 4)</a:t>
            </a:r>
          </a:p>
          <a:p>
            <a:pPr marL="0" indent="0">
              <a:buNone/>
            </a:pPr>
            <a:r>
              <a:rPr lang="en-GB" dirty="0">
                <a:solidFill>
                  <a:srgbClr val="00B050"/>
                </a:solidFill>
              </a:rPr>
              <a:t>Challenge:</a:t>
            </a:r>
            <a:r>
              <a:rPr lang="en-GB" dirty="0"/>
              <a:t> Can you give the types of </a:t>
            </a:r>
            <a:r>
              <a:rPr lang="en-GB" dirty="0" smtClean="0"/>
              <a:t>computer systems </a:t>
            </a:r>
            <a:r>
              <a:rPr lang="en-GB" dirty="0"/>
              <a:t>they run </a:t>
            </a:r>
            <a:r>
              <a:rPr lang="en-GB" dirty="0" smtClean="0"/>
              <a:t>on? </a:t>
            </a:r>
            <a:endParaRPr lang="en-GB" dirty="0"/>
          </a:p>
        </p:txBody>
      </p:sp>
      <p:pic>
        <p:nvPicPr>
          <p:cNvPr id="2054" name="Picture 6" descr="https://i1.wp.com/www.mhsaa.com/portals/0/images/Do%20It%20Now%20Sticky%20Note.jpg">
            <a:extLst>
              <a:ext uri="{FF2B5EF4-FFF2-40B4-BE49-F238E27FC236}">
                <a16:creationId xmlns:a16="http://schemas.microsoft.com/office/drawing/2014/main" id="{27358439-956B-4FE1-A388-72C4D48FBBE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175" b="89683" l="5385" r="90000"/>
                    </a14:imgEffect>
                  </a14:imgLayer>
                </a14:imgProps>
              </a:ext>
              <a:ext uri="{28A0092B-C50C-407E-A947-70E740481C1C}">
                <a14:useLocalDpi xmlns:a14="http://schemas.microsoft.com/office/drawing/2010/main" val="0"/>
              </a:ext>
            </a:extLst>
          </a:blip>
          <a:srcRect/>
          <a:stretch>
            <a:fillRect/>
          </a:stretch>
        </p:blipFill>
        <p:spPr bwMode="auto">
          <a:xfrm>
            <a:off x="8081791" y="-18366"/>
            <a:ext cx="1078650" cy="1048791"/>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44074E20-4287-463A-B64B-76415FE6BC83}"/>
              </a:ext>
            </a:extLst>
          </p:cNvPr>
          <p:cNvSpPr/>
          <p:nvPr/>
        </p:nvSpPr>
        <p:spPr>
          <a:xfrm>
            <a:off x="3275856" y="2139702"/>
            <a:ext cx="2232248" cy="1152128"/>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Operating Systems</a:t>
            </a:r>
          </a:p>
        </p:txBody>
      </p:sp>
      <p:pic>
        <p:nvPicPr>
          <p:cNvPr id="1028" name="Picture 4" descr="Image result for windows">
            <a:extLst>
              <a:ext uri="{FF2B5EF4-FFF2-40B4-BE49-F238E27FC236}">
                <a16:creationId xmlns:a16="http://schemas.microsoft.com/office/drawing/2014/main" id="{038097C1-E3E0-4D83-86B0-B60AEDF9D6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9550" y="1839338"/>
            <a:ext cx="1224136" cy="9181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ndroid">
            <a:extLst>
              <a:ext uri="{FF2B5EF4-FFF2-40B4-BE49-F238E27FC236}">
                <a16:creationId xmlns:a16="http://schemas.microsoft.com/office/drawing/2014/main" id="{1A86435D-120A-466B-A7A5-C0BA1DC031A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400" t="21368" r="37401" b="16847"/>
          <a:stretch/>
        </p:blipFill>
        <p:spPr bwMode="auto">
          <a:xfrm>
            <a:off x="5411550" y="3304162"/>
            <a:ext cx="821693" cy="10527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os logo">
            <a:extLst>
              <a:ext uri="{FF2B5EF4-FFF2-40B4-BE49-F238E27FC236}">
                <a16:creationId xmlns:a16="http://schemas.microsoft.com/office/drawing/2014/main" id="{4071F34B-5708-4E33-97CF-9FA3C2FDF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1872" y="1801233"/>
            <a:ext cx="1396713" cy="9318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inux logo">
            <a:extLst>
              <a:ext uri="{FF2B5EF4-FFF2-40B4-BE49-F238E27FC236}">
                <a16:creationId xmlns:a16="http://schemas.microsoft.com/office/drawing/2014/main" id="{7822B6FE-A2AE-4FC2-A96F-6AF743AFEC3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7792" y="3254495"/>
            <a:ext cx="977531"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debian logo">
            <a:extLst>
              <a:ext uri="{FF2B5EF4-FFF2-40B4-BE49-F238E27FC236}">
                <a16:creationId xmlns:a16="http://schemas.microsoft.com/office/drawing/2014/main" id="{BD550C8D-FB43-48B3-B23F-6BB63960DC9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304" y="3147814"/>
            <a:ext cx="1052795" cy="105279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hrome os logo">
            <a:extLst>
              <a:ext uri="{FF2B5EF4-FFF2-40B4-BE49-F238E27FC236}">
                <a16:creationId xmlns:a16="http://schemas.microsoft.com/office/drawing/2014/main" id="{9502E27B-6C57-47FF-914A-AA5DBEBD2AC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717" y="3098147"/>
            <a:ext cx="1843405"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10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500" fill="hold"/>
                                        <p:tgtEl>
                                          <p:spTgt spid="1032"/>
                                        </p:tgtEl>
                                        <p:attrNameLst>
                                          <p:attrName>ppt_x</p:attrName>
                                        </p:attrNameLst>
                                      </p:cBhvr>
                                      <p:tavLst>
                                        <p:tav tm="0">
                                          <p:val>
                                            <p:strVal val="#ppt_x"/>
                                          </p:val>
                                        </p:tav>
                                        <p:tav tm="100000">
                                          <p:val>
                                            <p:strVal val="#ppt_x"/>
                                          </p:val>
                                        </p:tav>
                                      </p:tavLst>
                                    </p:anim>
                                    <p:anim calcmode="lin" valueType="num">
                                      <p:cBhvr additive="base">
                                        <p:cTn id="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4"/>
                                        </p:tgtEl>
                                        <p:attrNameLst>
                                          <p:attrName>style.visibility</p:attrName>
                                        </p:attrNameLst>
                                      </p:cBhvr>
                                      <p:to>
                                        <p:strVal val="visible"/>
                                      </p:to>
                                    </p:set>
                                    <p:anim calcmode="lin" valueType="num">
                                      <p:cBhvr additive="base">
                                        <p:cTn id="19" dur="500" fill="hold"/>
                                        <p:tgtEl>
                                          <p:spTgt spid="1044"/>
                                        </p:tgtEl>
                                        <p:attrNameLst>
                                          <p:attrName>ppt_x</p:attrName>
                                        </p:attrNameLst>
                                      </p:cBhvr>
                                      <p:tavLst>
                                        <p:tav tm="0">
                                          <p:val>
                                            <p:strVal val="#ppt_x"/>
                                          </p:val>
                                        </p:tav>
                                        <p:tav tm="100000">
                                          <p:val>
                                            <p:strVal val="#ppt_x"/>
                                          </p:val>
                                        </p:tav>
                                      </p:tavLst>
                                    </p:anim>
                                    <p:anim calcmode="lin" valueType="num">
                                      <p:cBhvr additive="base">
                                        <p:cTn id="20" dur="500" fill="hold"/>
                                        <p:tgtEl>
                                          <p:spTgt spid="10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additive="base">
                                        <p:cTn id="25" dur="500" fill="hold"/>
                                        <p:tgtEl>
                                          <p:spTgt spid="1034"/>
                                        </p:tgtEl>
                                        <p:attrNameLst>
                                          <p:attrName>ppt_x</p:attrName>
                                        </p:attrNameLst>
                                      </p:cBhvr>
                                      <p:tavLst>
                                        <p:tav tm="0">
                                          <p:val>
                                            <p:strVal val="#ppt_x"/>
                                          </p:val>
                                        </p:tav>
                                        <p:tav tm="100000">
                                          <p:val>
                                            <p:strVal val="#ppt_x"/>
                                          </p:val>
                                        </p:tav>
                                      </p:tavLst>
                                    </p:anim>
                                    <p:anim calcmode="lin" valueType="num">
                                      <p:cBhvr additive="base">
                                        <p:cTn id="2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 fill="hold"/>
                                        <p:tgtEl>
                                          <p:spTgt spid="1030"/>
                                        </p:tgtEl>
                                        <p:attrNameLst>
                                          <p:attrName>ppt_x</p:attrName>
                                        </p:attrNameLst>
                                      </p:cBhvr>
                                      <p:tavLst>
                                        <p:tav tm="0">
                                          <p:val>
                                            <p:strVal val="#ppt_x"/>
                                          </p:val>
                                        </p:tav>
                                        <p:tav tm="100000">
                                          <p:val>
                                            <p:strVal val="#ppt_x"/>
                                          </p:val>
                                        </p:tav>
                                      </p:tavLst>
                                    </p:anim>
                                    <p:anim calcmode="lin" valueType="num">
                                      <p:cBhvr additive="base">
                                        <p:cTn id="3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2"/>
                                        </p:tgtEl>
                                        <p:attrNameLst>
                                          <p:attrName>style.visibility</p:attrName>
                                        </p:attrNameLst>
                                      </p:cBhvr>
                                      <p:to>
                                        <p:strVal val="visible"/>
                                      </p:to>
                                    </p:set>
                                    <p:anim calcmode="lin" valueType="num">
                                      <p:cBhvr additive="base">
                                        <p:cTn id="37" dur="500" fill="hold"/>
                                        <p:tgtEl>
                                          <p:spTgt spid="1042"/>
                                        </p:tgtEl>
                                        <p:attrNameLst>
                                          <p:attrName>ppt_x</p:attrName>
                                        </p:attrNameLst>
                                      </p:cBhvr>
                                      <p:tavLst>
                                        <p:tav tm="0">
                                          <p:val>
                                            <p:strVal val="#ppt_x"/>
                                          </p:val>
                                        </p:tav>
                                        <p:tav tm="100000">
                                          <p:val>
                                            <p:strVal val="#ppt_x"/>
                                          </p:val>
                                        </p:tav>
                                      </p:tavLst>
                                    </p:anim>
                                    <p:anim calcmode="lin" valueType="num">
                                      <p:cBhvr additive="base">
                                        <p:cTn id="38" dur="500" fill="hold"/>
                                        <p:tgtEl>
                                          <p:spTgt spid="10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oftware">
            <a:extLst>
              <a:ext uri="{FF2B5EF4-FFF2-40B4-BE49-F238E27FC236}">
                <a16:creationId xmlns:a16="http://schemas.microsoft.com/office/drawing/2014/main" id="{FD7061E4-E651-476D-9B10-F84E74A076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350" y="111353"/>
            <a:ext cx="2413650" cy="19309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705" y="265509"/>
            <a:ext cx="9144000" cy="2234233"/>
          </a:xfrm>
          <a:noFill/>
        </p:spPr>
        <p:txBody>
          <a:bodyPr/>
          <a:lstStyle/>
          <a:p>
            <a:pPr>
              <a:lnSpc>
                <a:spcPct val="150000"/>
              </a:lnSpc>
            </a:pPr>
            <a:r>
              <a:rPr lang="en-GB" sz="4400" dirty="0"/>
              <a:t>Unit 6 – Software</a:t>
            </a:r>
            <a:br>
              <a:rPr lang="en-GB" sz="4400" dirty="0"/>
            </a:br>
            <a:r>
              <a:rPr lang="en-GB" sz="3200" u="sng" dirty="0">
                <a:solidFill>
                  <a:srgbClr val="FF0000"/>
                </a:solidFill>
              </a:rPr>
              <a:t>Lesson Objective</a:t>
            </a:r>
            <a:r>
              <a:rPr lang="en-GB" sz="3200" dirty="0">
                <a:solidFill>
                  <a:srgbClr val="FF0000"/>
                </a:solidFill>
              </a:rPr>
              <a:t/>
            </a:r>
            <a:br>
              <a:rPr lang="en-GB" sz="3200" dirty="0">
                <a:solidFill>
                  <a:srgbClr val="FF0000"/>
                </a:solidFill>
              </a:rPr>
            </a:br>
            <a:r>
              <a:rPr lang="en-GB" sz="2400" b="0" dirty="0">
                <a:solidFill>
                  <a:srgbClr val="FF0000"/>
                </a:solidFill>
              </a:rPr>
              <a:t>Explain the use of an operating system</a:t>
            </a:r>
            <a:endParaRPr lang="en-GB" sz="4400" b="0" dirty="0">
              <a:solidFill>
                <a:srgbClr val="FF0000"/>
              </a:solidFill>
            </a:endParaRPr>
          </a:p>
        </p:txBody>
      </p:sp>
      <p:sp>
        <p:nvSpPr>
          <p:cNvPr id="3" name="Subtitle 2"/>
          <p:cNvSpPr>
            <a:spLocks noGrp="1"/>
          </p:cNvSpPr>
          <p:nvPr>
            <p:ph type="subTitle" idx="1"/>
          </p:nvPr>
        </p:nvSpPr>
        <p:spPr>
          <a:xfrm>
            <a:off x="7705" y="2743274"/>
            <a:ext cx="9144000" cy="1530170"/>
          </a:xfrm>
        </p:spPr>
        <p:txBody>
          <a:bodyPr>
            <a:normAutofit fontScale="92500"/>
          </a:bodyPr>
          <a:lstStyle/>
          <a:p>
            <a:pPr algn="l"/>
            <a:r>
              <a:rPr lang="en-GB" b="1" u="sng" dirty="0"/>
              <a:t>Progress Indicators</a:t>
            </a:r>
          </a:p>
          <a:p>
            <a:pPr algn="l"/>
            <a:r>
              <a:rPr lang="en-GB" b="1" u="sng" dirty="0">
                <a:solidFill>
                  <a:srgbClr val="7030A0"/>
                </a:solidFill>
              </a:rPr>
              <a:t>Good</a:t>
            </a:r>
            <a:r>
              <a:rPr lang="en-GB" b="1" dirty="0">
                <a:solidFill>
                  <a:srgbClr val="7030A0"/>
                </a:solidFill>
              </a:rPr>
              <a:t> – </a:t>
            </a:r>
            <a:r>
              <a:rPr lang="en-GB" dirty="0">
                <a:solidFill>
                  <a:srgbClr val="7030A0"/>
                </a:solidFill>
              </a:rPr>
              <a:t>Describe some functions of an OS</a:t>
            </a:r>
          </a:p>
          <a:p>
            <a:pPr algn="l"/>
            <a:r>
              <a:rPr lang="en-GB" b="1" u="sng" dirty="0" smtClean="0">
                <a:solidFill>
                  <a:srgbClr val="00B050"/>
                </a:solidFill>
              </a:rPr>
              <a:t>Outstanding</a:t>
            </a:r>
            <a:r>
              <a:rPr lang="en-GB" b="1" dirty="0" smtClean="0">
                <a:solidFill>
                  <a:srgbClr val="00B050"/>
                </a:solidFill>
              </a:rPr>
              <a:t> </a:t>
            </a:r>
            <a:r>
              <a:rPr lang="en-GB" b="1" dirty="0">
                <a:solidFill>
                  <a:srgbClr val="00B050"/>
                </a:solidFill>
              </a:rPr>
              <a:t>- </a:t>
            </a:r>
            <a:r>
              <a:rPr lang="en-GB" dirty="0">
                <a:solidFill>
                  <a:srgbClr val="00B050"/>
                </a:solidFill>
              </a:rPr>
              <a:t>Describe a range of functions of an OS in detail</a:t>
            </a:r>
          </a:p>
        </p:txBody>
      </p:sp>
      <p:sp>
        <p:nvSpPr>
          <p:cNvPr id="4" name="Text Placeholder 3"/>
          <p:cNvSpPr>
            <a:spLocks noGrp="1"/>
          </p:cNvSpPr>
          <p:nvPr>
            <p:ph type="body" sz="quarter" idx="10"/>
          </p:nvPr>
        </p:nvSpPr>
        <p:spPr>
          <a:xfrm>
            <a:off x="-7705" y="4587974"/>
            <a:ext cx="9144000" cy="555526"/>
          </a:xfrm>
        </p:spPr>
        <p:txBody>
          <a:bodyPr anchor="ctr" anchorCtr="0">
            <a:normAutofit/>
          </a:bodyPr>
          <a:lstStyle/>
          <a:p>
            <a:pPr algn="l"/>
            <a:r>
              <a:rPr lang="en-GB" dirty="0">
                <a:solidFill>
                  <a:schemeClr val="accent1">
                    <a:lumMod val="75000"/>
                  </a:schemeClr>
                </a:solidFill>
              </a:rPr>
              <a:t>OS = Software that controls the general operation of a computer</a:t>
            </a:r>
          </a:p>
        </p:txBody>
      </p:sp>
    </p:spTree>
    <p:extLst>
      <p:ext uri="{BB962C8B-B14F-4D97-AF65-F5344CB8AC3E}">
        <p14:creationId xmlns:p14="http://schemas.microsoft.com/office/powerpoint/2010/main" val="2113555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7D60-307E-4FE4-8348-2172E8093234}"/>
              </a:ext>
            </a:extLst>
          </p:cNvPr>
          <p:cNvSpPr>
            <a:spLocks noGrp="1"/>
          </p:cNvSpPr>
          <p:nvPr>
            <p:ph type="title"/>
          </p:nvPr>
        </p:nvSpPr>
        <p:spPr/>
        <p:txBody>
          <a:bodyPr/>
          <a:lstStyle/>
          <a:p>
            <a:r>
              <a:rPr lang="en-GB" dirty="0">
                <a:solidFill>
                  <a:schemeClr val="tx1"/>
                </a:solidFill>
              </a:rPr>
              <a:t>Ubuntu – Open source OS for personal computers</a:t>
            </a:r>
          </a:p>
        </p:txBody>
      </p:sp>
      <p:pic>
        <p:nvPicPr>
          <p:cNvPr id="5122" name="Picture 2" descr="Image result for ubuntu">
            <a:extLst>
              <a:ext uri="{FF2B5EF4-FFF2-40B4-BE49-F238E27FC236}">
                <a16:creationId xmlns:a16="http://schemas.microsoft.com/office/drawing/2014/main" id="{44C77918-FBDB-40FC-8238-26B34FB65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98695"/>
            <a:ext cx="6360691" cy="408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88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8357-4E5E-4998-80AF-64C558839C59}"/>
              </a:ext>
            </a:extLst>
          </p:cNvPr>
          <p:cNvSpPr>
            <a:spLocks noGrp="1"/>
          </p:cNvSpPr>
          <p:nvPr>
            <p:ph type="title"/>
          </p:nvPr>
        </p:nvSpPr>
        <p:spPr/>
        <p:txBody>
          <a:bodyPr/>
          <a:lstStyle/>
          <a:p>
            <a:r>
              <a:rPr lang="en-GB" dirty="0">
                <a:solidFill>
                  <a:schemeClr val="tx1"/>
                </a:solidFill>
              </a:rPr>
              <a:t>Linux – Another open source OS</a:t>
            </a:r>
          </a:p>
        </p:txBody>
      </p:sp>
      <p:pic>
        <p:nvPicPr>
          <p:cNvPr id="6146" name="Picture 2" descr="Image result for linux">
            <a:extLst>
              <a:ext uri="{FF2B5EF4-FFF2-40B4-BE49-F238E27FC236}">
                <a16:creationId xmlns:a16="http://schemas.microsoft.com/office/drawing/2014/main" id="{7D9C3C82-4A51-467E-9266-F0B15DCE7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83518"/>
            <a:ext cx="7164288" cy="402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269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28BA-914A-4FB2-9DA1-ED06A1E0E543}"/>
              </a:ext>
            </a:extLst>
          </p:cNvPr>
          <p:cNvSpPr>
            <a:spLocks noGrp="1"/>
          </p:cNvSpPr>
          <p:nvPr>
            <p:ph type="title"/>
          </p:nvPr>
        </p:nvSpPr>
        <p:spPr/>
        <p:txBody>
          <a:bodyPr/>
          <a:lstStyle/>
          <a:p>
            <a:r>
              <a:rPr lang="en-GB" dirty="0">
                <a:solidFill>
                  <a:srgbClr val="7030A0"/>
                </a:solidFill>
              </a:rPr>
              <a:t>Operating Systems</a:t>
            </a:r>
          </a:p>
        </p:txBody>
      </p:sp>
      <p:pic>
        <p:nvPicPr>
          <p:cNvPr id="4" name="Online Media 3">
            <a:hlinkClick r:id="" action="ppaction://media"/>
            <a:extLst>
              <a:ext uri="{FF2B5EF4-FFF2-40B4-BE49-F238E27FC236}">
                <a16:creationId xmlns:a16="http://schemas.microsoft.com/office/drawing/2014/main" id="{C88DC906-58E2-4381-B149-53934A22EDD4}"/>
              </a:ext>
            </a:extLst>
          </p:cNvPr>
          <p:cNvPicPr>
            <a:picLocks noGrp="1" noRot="1" noChangeAspect="1"/>
          </p:cNvPicPr>
          <p:nvPr>
            <p:ph idx="1"/>
            <a:videoFile r:link="rId1"/>
          </p:nvPr>
        </p:nvPicPr>
        <p:blipFill>
          <a:blip r:embed="rId3"/>
          <a:stretch>
            <a:fillRect/>
          </a:stretch>
        </p:blipFill>
        <p:spPr>
          <a:xfrm>
            <a:off x="1547664" y="469193"/>
            <a:ext cx="5472608" cy="4104456"/>
          </a:xfrm>
          <a:prstGeom prst="rect">
            <a:avLst/>
          </a:prstGeom>
        </p:spPr>
      </p:pic>
    </p:spTree>
    <p:extLst>
      <p:ext uri="{BB962C8B-B14F-4D97-AF65-F5344CB8AC3E}">
        <p14:creationId xmlns:p14="http://schemas.microsoft.com/office/powerpoint/2010/main" val="3710691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2D54-C8C3-4099-9D17-848588226AB9}"/>
              </a:ext>
            </a:extLst>
          </p:cNvPr>
          <p:cNvSpPr>
            <a:spLocks noGrp="1"/>
          </p:cNvSpPr>
          <p:nvPr>
            <p:ph type="title"/>
          </p:nvPr>
        </p:nvSpPr>
        <p:spPr/>
        <p:txBody>
          <a:bodyPr/>
          <a:lstStyle/>
          <a:p>
            <a:r>
              <a:rPr lang="en-GB" dirty="0">
                <a:solidFill>
                  <a:srgbClr val="7030A0"/>
                </a:solidFill>
              </a:rPr>
              <a:t>The purpose of an OS</a:t>
            </a:r>
          </a:p>
        </p:txBody>
      </p:sp>
      <p:sp>
        <p:nvSpPr>
          <p:cNvPr id="3" name="Content Placeholder 2">
            <a:extLst>
              <a:ext uri="{FF2B5EF4-FFF2-40B4-BE49-F238E27FC236}">
                <a16:creationId xmlns:a16="http://schemas.microsoft.com/office/drawing/2014/main" id="{DC8206A8-9198-44D7-8F46-E8498C96BDB7}"/>
              </a:ext>
            </a:extLst>
          </p:cNvPr>
          <p:cNvSpPr>
            <a:spLocks noGrp="1"/>
          </p:cNvSpPr>
          <p:nvPr>
            <p:ph idx="1"/>
          </p:nvPr>
        </p:nvSpPr>
        <p:spPr>
          <a:xfrm>
            <a:off x="251520" y="583119"/>
            <a:ext cx="8640960" cy="1844615"/>
          </a:xfrm>
        </p:spPr>
        <p:txBody>
          <a:bodyPr>
            <a:normAutofit fontScale="85000" lnSpcReduction="20000"/>
          </a:bodyPr>
          <a:lstStyle/>
          <a:p>
            <a:pPr marL="0" indent="0">
              <a:buNone/>
            </a:pPr>
            <a:r>
              <a:rPr lang="en-GB" dirty="0"/>
              <a:t>An operating system (or 'OS') controls the general operation of a computer, and provides an easy way for us to interact with computers and run applications. </a:t>
            </a:r>
          </a:p>
          <a:p>
            <a:pPr marL="0" indent="0">
              <a:buNone/>
            </a:pPr>
            <a:endParaRPr lang="en-GB" dirty="0"/>
          </a:p>
          <a:p>
            <a:pPr marL="0" indent="0">
              <a:buNone/>
            </a:pPr>
            <a:r>
              <a:rPr lang="en-GB" dirty="0"/>
              <a:t>On some computers it is possible to run a choice of operating systems. Games consoles have their own unique operating systems.</a:t>
            </a:r>
            <a:br>
              <a:rPr lang="en-GB" dirty="0"/>
            </a:br>
            <a:endParaRPr lang="en-GB" dirty="0"/>
          </a:p>
        </p:txBody>
      </p:sp>
      <p:pic>
        <p:nvPicPr>
          <p:cNvPr id="6" name="Picture 5">
            <a:extLst>
              <a:ext uri="{FF2B5EF4-FFF2-40B4-BE49-F238E27FC236}">
                <a16:creationId xmlns:a16="http://schemas.microsoft.com/office/drawing/2014/main" id="{DF9CC4EC-DE1B-469F-965C-6BB40AC6FBE9}"/>
              </a:ext>
            </a:extLst>
          </p:cNvPr>
          <p:cNvPicPr>
            <a:picLocks noChangeAspect="1"/>
          </p:cNvPicPr>
          <p:nvPr/>
        </p:nvPicPr>
        <p:blipFill rotWithShape="1">
          <a:blip r:embed="rId2"/>
          <a:srcRect t="22001"/>
          <a:stretch/>
        </p:blipFill>
        <p:spPr>
          <a:xfrm>
            <a:off x="611560" y="1995686"/>
            <a:ext cx="5492080" cy="2409638"/>
          </a:xfrm>
          <a:prstGeom prst="rect">
            <a:avLst/>
          </a:prstGeom>
        </p:spPr>
      </p:pic>
      <p:pic>
        <p:nvPicPr>
          <p:cNvPr id="2050" name="Picture 2" descr="Image result for operating systems">
            <a:extLst>
              <a:ext uri="{FF2B5EF4-FFF2-40B4-BE49-F238E27FC236}">
                <a16:creationId xmlns:a16="http://schemas.microsoft.com/office/drawing/2014/main" id="{D4833EB1-FEF6-40E2-B286-F9B18D6251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722" y="2027225"/>
            <a:ext cx="1627993" cy="240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88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B44E-4922-4871-AC65-4EB66E037449}"/>
              </a:ext>
            </a:extLst>
          </p:cNvPr>
          <p:cNvSpPr>
            <a:spLocks noGrp="1"/>
          </p:cNvSpPr>
          <p:nvPr>
            <p:ph type="title"/>
          </p:nvPr>
        </p:nvSpPr>
        <p:spPr/>
        <p:txBody>
          <a:bodyPr/>
          <a:lstStyle/>
          <a:p>
            <a:r>
              <a:rPr lang="en-GB" dirty="0">
                <a:solidFill>
                  <a:srgbClr val="7030A0"/>
                </a:solidFill>
              </a:rPr>
              <a:t>Memory Management</a:t>
            </a:r>
          </a:p>
        </p:txBody>
      </p:sp>
      <p:sp>
        <p:nvSpPr>
          <p:cNvPr id="3" name="Content Placeholder 2">
            <a:extLst>
              <a:ext uri="{FF2B5EF4-FFF2-40B4-BE49-F238E27FC236}">
                <a16:creationId xmlns:a16="http://schemas.microsoft.com/office/drawing/2014/main" id="{F4BE771C-1A14-46F6-8C70-31AF88DDC8C0}"/>
              </a:ext>
            </a:extLst>
          </p:cNvPr>
          <p:cNvSpPr>
            <a:spLocks noGrp="1"/>
          </p:cNvSpPr>
          <p:nvPr>
            <p:ph idx="1"/>
          </p:nvPr>
        </p:nvSpPr>
        <p:spPr>
          <a:xfrm>
            <a:off x="179512" y="583118"/>
            <a:ext cx="5832648" cy="4004855"/>
          </a:xfrm>
        </p:spPr>
        <p:txBody>
          <a:bodyPr>
            <a:normAutofit fontScale="70000" lnSpcReduction="20000"/>
          </a:bodyPr>
          <a:lstStyle/>
          <a:p>
            <a:pPr marL="0" indent="0">
              <a:buNone/>
            </a:pPr>
            <a:r>
              <a:rPr lang="en-GB" dirty="0"/>
              <a:t>The OS manages how </a:t>
            </a:r>
            <a:r>
              <a:rPr lang="en-GB" b="1" dirty="0">
                <a:solidFill>
                  <a:srgbClr val="00B0F0"/>
                </a:solidFill>
              </a:rPr>
              <a:t>main memory</a:t>
            </a:r>
            <a:r>
              <a:rPr lang="en-GB" dirty="0"/>
              <a:t> is used. It decides:</a:t>
            </a:r>
          </a:p>
          <a:p>
            <a:r>
              <a:rPr lang="en-GB" dirty="0"/>
              <a:t>How memory is </a:t>
            </a:r>
            <a:r>
              <a:rPr lang="en-GB" b="1" dirty="0">
                <a:solidFill>
                  <a:srgbClr val="00B0F0"/>
                </a:solidFill>
              </a:rPr>
              <a:t>shared</a:t>
            </a:r>
            <a:r>
              <a:rPr lang="en-GB" dirty="0"/>
              <a:t> </a:t>
            </a:r>
            <a:r>
              <a:rPr lang="en-GB" b="1" dirty="0">
                <a:solidFill>
                  <a:srgbClr val="00B0F0"/>
                </a:solidFill>
              </a:rPr>
              <a:t>between processes</a:t>
            </a:r>
          </a:p>
          <a:p>
            <a:r>
              <a:rPr lang="en-GB" dirty="0"/>
              <a:t>What happens when there is not enough main memory</a:t>
            </a:r>
          </a:p>
          <a:p>
            <a:r>
              <a:rPr lang="en-GB" dirty="0"/>
              <a:t>Different processes running at the same time must not interfere with one another. This means they have to use </a:t>
            </a:r>
            <a:r>
              <a:rPr lang="en-GB" b="1" dirty="0">
                <a:solidFill>
                  <a:srgbClr val="00B0F0"/>
                </a:solidFill>
              </a:rPr>
              <a:t>separate</a:t>
            </a:r>
            <a:r>
              <a:rPr lang="en-GB" dirty="0"/>
              <a:t> parts of the computer’s memory.</a:t>
            </a:r>
          </a:p>
          <a:p>
            <a:r>
              <a:rPr lang="en-GB" dirty="0"/>
              <a:t>The OS handles the transfer of data between processes. This is done by setting aside areas in memory where data values can be shared.</a:t>
            </a:r>
          </a:p>
          <a:p>
            <a:r>
              <a:rPr lang="en-GB" dirty="0"/>
              <a:t>The OS uses </a:t>
            </a:r>
            <a:r>
              <a:rPr lang="en-GB" b="1" dirty="0">
                <a:solidFill>
                  <a:srgbClr val="00B0F0"/>
                </a:solidFill>
              </a:rPr>
              <a:t>buffering</a:t>
            </a:r>
            <a:r>
              <a:rPr lang="en-GB" dirty="0"/>
              <a:t> to set aside memory for the temporary storage of data. A process may output data and leave it in the buffer. This means that processes can each get on with their jobs at their own rate. It is only when the buffer is full that processes will need to wait.</a:t>
            </a:r>
          </a:p>
          <a:p>
            <a:pPr marL="0" indent="0">
              <a:buNone/>
            </a:pPr>
            <a:endParaRPr lang="en-GB" dirty="0"/>
          </a:p>
        </p:txBody>
      </p:sp>
      <p:pic>
        <p:nvPicPr>
          <p:cNvPr id="7" name="Picture 6" descr="Screen Clipping">
            <a:extLst>
              <a:ext uri="{FF2B5EF4-FFF2-40B4-BE49-F238E27FC236}">
                <a16:creationId xmlns:a16="http://schemas.microsoft.com/office/drawing/2014/main" id="{EC31BB86-044C-41FE-A17F-71E933144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480" y="583118"/>
            <a:ext cx="2969000" cy="3859077"/>
          </a:xfrm>
          <a:prstGeom prst="rect">
            <a:avLst/>
          </a:prstGeom>
        </p:spPr>
      </p:pic>
    </p:spTree>
    <p:extLst>
      <p:ext uri="{BB962C8B-B14F-4D97-AF65-F5344CB8AC3E}">
        <p14:creationId xmlns:p14="http://schemas.microsoft.com/office/powerpoint/2010/main" val="1329874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B44E-4922-4871-AC65-4EB66E037449}"/>
              </a:ext>
            </a:extLst>
          </p:cNvPr>
          <p:cNvSpPr>
            <a:spLocks noGrp="1"/>
          </p:cNvSpPr>
          <p:nvPr>
            <p:ph type="title"/>
          </p:nvPr>
        </p:nvSpPr>
        <p:spPr/>
        <p:txBody>
          <a:bodyPr/>
          <a:lstStyle/>
          <a:p>
            <a:r>
              <a:rPr lang="en-GB" dirty="0">
                <a:solidFill>
                  <a:srgbClr val="7030A0"/>
                </a:solidFill>
              </a:rPr>
              <a:t>Processor Management</a:t>
            </a:r>
          </a:p>
        </p:txBody>
      </p:sp>
      <p:sp>
        <p:nvSpPr>
          <p:cNvPr id="3" name="Content Placeholder 2">
            <a:extLst>
              <a:ext uri="{FF2B5EF4-FFF2-40B4-BE49-F238E27FC236}">
                <a16:creationId xmlns:a16="http://schemas.microsoft.com/office/drawing/2014/main" id="{F4BE771C-1A14-46F6-8C70-31AF88DDC8C0}"/>
              </a:ext>
            </a:extLst>
          </p:cNvPr>
          <p:cNvSpPr>
            <a:spLocks noGrp="1"/>
          </p:cNvSpPr>
          <p:nvPr>
            <p:ph idx="1"/>
          </p:nvPr>
        </p:nvSpPr>
        <p:spPr>
          <a:xfrm>
            <a:off x="107504" y="583119"/>
            <a:ext cx="4608512" cy="3860839"/>
          </a:xfrm>
        </p:spPr>
        <p:txBody>
          <a:bodyPr>
            <a:normAutofit fontScale="92500" lnSpcReduction="10000"/>
          </a:bodyPr>
          <a:lstStyle/>
          <a:p>
            <a:pPr marL="0" indent="0">
              <a:buNone/>
            </a:pPr>
            <a:r>
              <a:rPr lang="en-GB" dirty="0"/>
              <a:t>The </a:t>
            </a:r>
            <a:r>
              <a:rPr lang="en-GB" b="1" dirty="0"/>
              <a:t>OS</a:t>
            </a:r>
            <a:r>
              <a:rPr lang="en-GB" dirty="0"/>
              <a:t> is used to run programs by clicking on an icon, selecting the program from a menu, or typing in an instruction at the </a:t>
            </a:r>
            <a:r>
              <a:rPr lang="en-GB" b="1" dirty="0">
                <a:solidFill>
                  <a:srgbClr val="00B0F0"/>
                </a:solidFill>
              </a:rPr>
              <a:t>command line</a:t>
            </a:r>
            <a:r>
              <a:rPr lang="en-GB" dirty="0"/>
              <a:t>.</a:t>
            </a:r>
          </a:p>
          <a:p>
            <a:pPr marL="0" indent="0">
              <a:buNone/>
            </a:pPr>
            <a:r>
              <a:rPr lang="en-GB" dirty="0"/>
              <a:t>When the OS runs a piece of software it has to find the program files on the </a:t>
            </a:r>
            <a:r>
              <a:rPr lang="en-GB" b="1" dirty="0">
                <a:solidFill>
                  <a:srgbClr val="00B0F0"/>
                </a:solidFill>
              </a:rPr>
              <a:t>storage</a:t>
            </a:r>
            <a:r>
              <a:rPr lang="en-GB" dirty="0"/>
              <a:t> drive, load them into </a:t>
            </a:r>
            <a:r>
              <a:rPr lang="en-GB" b="1" dirty="0">
                <a:solidFill>
                  <a:srgbClr val="00B0F0"/>
                </a:solidFill>
              </a:rPr>
              <a:t>main memory</a:t>
            </a:r>
            <a:r>
              <a:rPr lang="en-GB" dirty="0"/>
              <a:t>, and instruct the </a:t>
            </a:r>
            <a:r>
              <a:rPr lang="en-GB" b="1" dirty="0">
                <a:solidFill>
                  <a:srgbClr val="00B0F0"/>
                </a:solidFill>
              </a:rPr>
              <a:t>CPU</a:t>
            </a:r>
            <a:r>
              <a:rPr lang="en-GB" dirty="0"/>
              <a:t> to start executing the program from the beginning.</a:t>
            </a:r>
          </a:p>
          <a:p>
            <a:pPr marL="0" indent="0">
              <a:buNone/>
            </a:pPr>
            <a:r>
              <a:rPr lang="en-GB" dirty="0"/>
              <a:t>In each case, the OS performs the same sequence of steps:</a:t>
            </a:r>
          </a:p>
          <a:p>
            <a:pPr marL="0" indent="0">
              <a:buNone/>
            </a:pPr>
            <a:endParaRPr lang="en-GB" dirty="0"/>
          </a:p>
        </p:txBody>
      </p:sp>
      <p:pic>
        <p:nvPicPr>
          <p:cNvPr id="4" name="Picture 3">
            <a:extLst>
              <a:ext uri="{FF2B5EF4-FFF2-40B4-BE49-F238E27FC236}">
                <a16:creationId xmlns:a16="http://schemas.microsoft.com/office/drawing/2014/main" id="{456F2D0E-77DE-4C55-A351-2A587EC40A4D}"/>
              </a:ext>
            </a:extLst>
          </p:cNvPr>
          <p:cNvPicPr>
            <a:picLocks noChangeAspect="1"/>
          </p:cNvPicPr>
          <p:nvPr/>
        </p:nvPicPr>
        <p:blipFill rotWithShape="1">
          <a:blip r:embed="rId2"/>
          <a:srcRect r="14109"/>
          <a:stretch/>
        </p:blipFill>
        <p:spPr>
          <a:xfrm>
            <a:off x="4860032" y="508039"/>
            <a:ext cx="4248472" cy="4010998"/>
          </a:xfrm>
          <a:prstGeom prst="rect">
            <a:avLst/>
          </a:prstGeom>
        </p:spPr>
      </p:pic>
    </p:spTree>
    <p:extLst>
      <p:ext uri="{BB962C8B-B14F-4D97-AF65-F5344CB8AC3E}">
        <p14:creationId xmlns:p14="http://schemas.microsoft.com/office/powerpoint/2010/main" val="23858538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1.1 databla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64C84913E9864F9C226E06F4D89945" ma:contentTypeVersion="0" ma:contentTypeDescription="Create a new document." ma:contentTypeScope="" ma:versionID="2981c21867d75c0e59ae11e3ed08d123">
  <xsd:schema xmlns:xsd="http://www.w3.org/2001/XMLSchema" xmlns:xs="http://www.w3.org/2001/XMLSchema" xmlns:p="http://schemas.microsoft.com/office/2006/metadata/properties" targetNamespace="http://schemas.microsoft.com/office/2006/metadata/properties" ma:root="true" ma:fieldsID="981aebc4f1b1c7440aaca86ffca8c17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9B98C8-06DE-42B6-940D-5CF8E813A012}"/>
</file>

<file path=customXml/itemProps2.xml><?xml version="1.0" encoding="utf-8"?>
<ds:datastoreItem xmlns:ds="http://schemas.openxmlformats.org/officeDocument/2006/customXml" ds:itemID="{3117D4F7-E89B-4BB4-A2F3-A2DDC3E59A7E}"/>
</file>

<file path=customXml/itemProps3.xml><?xml version="1.0" encoding="utf-8"?>
<ds:datastoreItem xmlns:ds="http://schemas.openxmlformats.org/officeDocument/2006/customXml" ds:itemID="{590FC9BF-B43F-49FE-ABD8-2C1E67C2DA58}"/>
</file>

<file path=docProps/app.xml><?xml version="1.0" encoding="utf-8"?>
<Properties xmlns="http://schemas.openxmlformats.org/officeDocument/2006/extended-properties" xmlns:vt="http://schemas.openxmlformats.org/officeDocument/2006/docPropsVTypes">
  <Template>2.1.1 datablast</Template>
  <TotalTime>2768</TotalTime>
  <Words>430</Words>
  <Application>Microsoft Office PowerPoint</Application>
  <PresentationFormat>On-screen Show (16:9)</PresentationFormat>
  <Paragraphs>53</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Candy Square BTN Striped</vt:lpstr>
      <vt:lpstr>Century Gothic</vt:lpstr>
      <vt:lpstr>2.1.1 datablast</vt:lpstr>
      <vt:lpstr>Do Now Activity</vt:lpstr>
      <vt:lpstr>Do Now Activity</vt:lpstr>
      <vt:lpstr>Unit 6 – Software Lesson Objective Explain the use of an operating system</vt:lpstr>
      <vt:lpstr>Ubuntu – Open source OS for personal computers</vt:lpstr>
      <vt:lpstr>Linux – Another open source OS</vt:lpstr>
      <vt:lpstr>Operating Systems</vt:lpstr>
      <vt:lpstr>The purpose of an OS</vt:lpstr>
      <vt:lpstr>Memory Management</vt:lpstr>
      <vt:lpstr>Processor Management</vt:lpstr>
      <vt:lpstr>Multitasking</vt:lpstr>
      <vt:lpstr>Peripheral Management</vt:lpstr>
      <vt:lpstr>User Management</vt:lpstr>
      <vt:lpstr>File Management</vt:lpstr>
    </vt:vector>
  </TitlesOfParts>
  <Company>Hillcrest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dc:title>
  <dc:creator>David Atton</dc:creator>
  <cp:lastModifiedBy>David Atton</cp:lastModifiedBy>
  <cp:revision>157</cp:revision>
  <dcterms:created xsi:type="dcterms:W3CDTF">2015-05-05T10:47:24Z</dcterms:created>
  <dcterms:modified xsi:type="dcterms:W3CDTF">2019-01-24T12:12:28Z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0x010100CB64C84913E9864F9C226E06F4D89945</vt:lpwstr>
  </property>
</Properties>
</file>