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8" r:id="rId2"/>
    <p:sldId id="284" r:id="rId3"/>
    <p:sldId id="256" r:id="rId4"/>
    <p:sldId id="266" r:id="rId5"/>
    <p:sldId id="267" r:id="rId6"/>
    <p:sldId id="268" r:id="rId7"/>
    <p:sldId id="269" r:id="rId8"/>
    <p:sldId id="270" r:id="rId9"/>
    <p:sldId id="271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7" r:id="rId20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54" autoAdjust="0"/>
    <p:restoredTop sz="90840" autoAdjust="0"/>
  </p:normalViewPr>
  <p:slideViewPr>
    <p:cSldViewPr snapToGrid="0" snapToObjects="1">
      <p:cViewPr varScale="1">
        <p:scale>
          <a:sx n="91" d="100"/>
          <a:sy n="91" d="100"/>
        </p:scale>
        <p:origin x="100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88D7C-4A2C-B34D-BA32-FF56B36BEBF9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89C3-1204-BB4F-8253-310408EFC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192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88D7C-4A2C-B34D-BA32-FF56B36BEBF9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89C3-1204-BB4F-8253-310408EFC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628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88D7C-4A2C-B34D-BA32-FF56B36BEBF9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89C3-1204-BB4F-8253-310408EFC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355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88D7C-4A2C-B34D-BA32-FF56B36BEBF9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89C3-1204-BB4F-8253-310408EFC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779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88D7C-4A2C-B34D-BA32-FF56B36BEBF9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89C3-1204-BB4F-8253-310408EFC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243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88D7C-4A2C-B34D-BA32-FF56B36BEBF9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89C3-1204-BB4F-8253-310408EFC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881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88D7C-4A2C-B34D-BA32-FF56B36BEBF9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89C3-1204-BB4F-8253-310408EFC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885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88D7C-4A2C-B34D-BA32-FF56B36BEBF9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89C3-1204-BB4F-8253-310408EFC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362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88D7C-4A2C-B34D-BA32-FF56B36BEBF9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89C3-1204-BB4F-8253-310408EFC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496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88D7C-4A2C-B34D-BA32-FF56B36BEBF9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89C3-1204-BB4F-8253-310408EFC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203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88D7C-4A2C-B34D-BA32-FF56B36BEBF9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89C3-1204-BB4F-8253-310408EFC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781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88D7C-4A2C-B34D-BA32-FF56B36BEBF9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589C3-1204-BB4F-8253-310408EFC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416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0.jpg"/><Relationship Id="rId3" Type="http://schemas.openxmlformats.org/officeDocument/2006/relationships/image" Target="../media/image12.png"/><Relationship Id="rId7" Type="http://schemas.openxmlformats.org/officeDocument/2006/relationships/image" Target="../media/image15.jpeg"/><Relationship Id="rId12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microsoft.com/office/2007/relationships/hdphoto" Target="../media/hdphoto4.wdp"/><Relationship Id="rId10" Type="http://schemas.openxmlformats.org/officeDocument/2006/relationships/image" Target="../media/image18.png"/><Relationship Id="rId4" Type="http://schemas.microsoft.com/office/2007/relationships/hdphoto" Target="../media/hdphoto2.wdp"/><Relationship Id="rId9" Type="http://schemas.openxmlformats.org/officeDocument/2006/relationships/image" Target="../media/image17.png"/><Relationship Id="rId1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37701"/>
            <a:ext cx="7772400" cy="947239"/>
          </a:xfrm>
        </p:spPr>
        <p:txBody>
          <a:bodyPr>
            <a:normAutofit fontScale="90000"/>
          </a:bodyPr>
          <a:lstStyle/>
          <a:p>
            <a:r>
              <a:rPr lang="en-US" sz="6600" b="1" u="sng" dirty="0" smtClean="0"/>
              <a:t>Do Now Activity</a:t>
            </a:r>
            <a:endParaRPr lang="en-US" sz="6600" b="1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909538"/>
            <a:ext cx="9144000" cy="57957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3286" y="934156"/>
            <a:ext cx="5490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are the 3 benefits exercise has on your well being?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3286" y="1551795"/>
            <a:ext cx="6786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are the 4 different lifestyle choices that will effect performance?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3286" y="2344437"/>
            <a:ext cx="2733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are Macronutrients?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0881" y="2993953"/>
            <a:ext cx="2675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are Micronutrients?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0881" y="3707167"/>
            <a:ext cx="4580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are the other aspects of a balanced diet?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15686" y="4507848"/>
            <a:ext cx="4665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are the different types of energy balances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15686" y="5269563"/>
            <a:ext cx="2935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is a sedentary lifestyle?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80615" y="6006662"/>
            <a:ext cx="5032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are the 4 factors that affect optimum weight?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41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806" t="21142" r="38852" b="29646"/>
          <a:stretch/>
        </p:blipFill>
        <p:spPr>
          <a:xfrm>
            <a:off x="0" y="1259"/>
            <a:ext cx="9144001" cy="6899973"/>
          </a:xfrm>
          <a:prstGeom prst="rect">
            <a:avLst/>
          </a:prstGeom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25"/>
          <a:stretch/>
        </p:blipFill>
        <p:spPr bwMode="auto">
          <a:xfrm>
            <a:off x="3898786" y="4078514"/>
            <a:ext cx="3851842" cy="2409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29" b="7580"/>
          <a:stretch/>
        </p:blipFill>
        <p:spPr bwMode="auto">
          <a:xfrm>
            <a:off x="3906099" y="2061029"/>
            <a:ext cx="3844529" cy="1836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430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287" y="188687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en-GB" sz="8000" b="1" u="sng" dirty="0" smtClean="0"/>
              <a:t>Basic Skills</a:t>
            </a:r>
            <a:endParaRPr lang="en-GB" sz="8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593" y="1675673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i="1" u="sng" dirty="0" smtClean="0"/>
              <a:t>Basic skills are </a:t>
            </a:r>
          </a:p>
          <a:p>
            <a:r>
              <a:rPr lang="en-GB" sz="4400" dirty="0" smtClean="0"/>
              <a:t>Simple</a:t>
            </a:r>
          </a:p>
          <a:p>
            <a:r>
              <a:rPr lang="en-GB" sz="4400" dirty="0" smtClean="0"/>
              <a:t>Need little thought</a:t>
            </a:r>
          </a:p>
          <a:p>
            <a:r>
              <a:rPr lang="en-GB" sz="4400" dirty="0" smtClean="0"/>
              <a:t>Require little decision making</a:t>
            </a:r>
            <a:endParaRPr lang="en-GB" sz="44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381" y="1893388"/>
            <a:ext cx="2858406" cy="228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159" y="4826088"/>
            <a:ext cx="6820241" cy="191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350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287" y="188687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en-GB" sz="8000" b="1" u="sng" dirty="0" smtClean="0"/>
              <a:t>Complex Skills</a:t>
            </a:r>
            <a:endParaRPr lang="en-GB" sz="8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593" y="1675673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i="1" u="sng" dirty="0" smtClean="0"/>
              <a:t>Complex skills are </a:t>
            </a:r>
          </a:p>
          <a:p>
            <a:r>
              <a:rPr lang="en-GB" sz="4400" dirty="0" smtClean="0"/>
              <a:t>Difficult</a:t>
            </a:r>
          </a:p>
          <a:p>
            <a:r>
              <a:rPr lang="en-GB" sz="4400" dirty="0" smtClean="0"/>
              <a:t>Need a high level of decision making</a:t>
            </a:r>
          </a:p>
          <a:p>
            <a:pPr marL="0" indent="0">
              <a:buNone/>
            </a:pPr>
            <a:endParaRPr lang="en-GB" sz="4400" dirty="0" smtClean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05" y="3981845"/>
            <a:ext cx="3075724" cy="2660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648" y="3981845"/>
            <a:ext cx="3009399" cy="2660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866" y="4414807"/>
            <a:ext cx="2403423" cy="1794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108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543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597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200402" y="-991656"/>
            <a:ext cx="2982685" cy="522502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GB" sz="4000" i="1" u="sng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GB" sz="26600" dirty="0" smtClean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" y="0"/>
            <a:ext cx="2775857" cy="25189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GB" sz="6600" i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Open </a:t>
            </a:r>
          </a:p>
          <a:p>
            <a:pPr marL="0" indent="0" algn="ctr">
              <a:buFont typeface="Arial"/>
              <a:buNone/>
            </a:pPr>
            <a:r>
              <a:rPr lang="en-GB" sz="6600" i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&amp;</a:t>
            </a:r>
          </a:p>
          <a:p>
            <a:pPr marL="0" indent="0" algn="ctr">
              <a:buFont typeface="Arial"/>
              <a:buNone/>
            </a:pPr>
            <a:r>
              <a:rPr lang="en-GB" sz="6600" i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Closed</a:t>
            </a:r>
            <a:endParaRPr lang="en-GB" sz="66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183086" y="3228700"/>
            <a:ext cx="3048000" cy="25189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GB" sz="6600" dirty="0" smtClean="0">
                <a:solidFill>
                  <a:srgbClr val="00B0F0"/>
                </a:solidFill>
              </a:rPr>
              <a:t>Basic </a:t>
            </a:r>
          </a:p>
          <a:p>
            <a:pPr marL="0" indent="0" algn="ctr">
              <a:buFont typeface="Arial"/>
              <a:buNone/>
            </a:pPr>
            <a:r>
              <a:rPr lang="en-GB" sz="6600" dirty="0" smtClean="0">
                <a:solidFill>
                  <a:srgbClr val="00B0F0"/>
                </a:solidFill>
              </a:rPr>
              <a:t>&amp; </a:t>
            </a:r>
          </a:p>
          <a:p>
            <a:pPr marL="0" indent="0" algn="ctr">
              <a:buFont typeface="Arial"/>
              <a:buNone/>
            </a:pPr>
            <a:r>
              <a:rPr lang="en-GB" sz="6600" dirty="0" smtClean="0">
                <a:solidFill>
                  <a:srgbClr val="00B0F0"/>
                </a:solidFill>
              </a:rPr>
              <a:t>Complex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775858" y="2815771"/>
            <a:ext cx="3766457" cy="2641600"/>
          </a:xfrm>
          <a:prstGeom prst="straightConnector1">
            <a:avLst/>
          </a:prstGeom>
          <a:ln w="92075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6687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7372"/>
            <a:ext cx="8229600" cy="574879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6600" b="1" u="sng" dirty="0" smtClean="0"/>
              <a:t>Task</a:t>
            </a:r>
            <a:endParaRPr lang="en-GB" sz="2400" b="1" u="sng" dirty="0" smtClean="0"/>
          </a:p>
          <a:p>
            <a:pPr marL="0" indent="0" algn="ctr">
              <a:buNone/>
            </a:pPr>
            <a:r>
              <a:rPr lang="en-GB" dirty="0" smtClean="0"/>
              <a:t>Pick a skill, work with a partner to explain where it would be on a open/closed continuum and the on the basic/complex skill continuum as well.</a:t>
            </a:r>
            <a:endParaRPr lang="en-GB" dirty="0"/>
          </a:p>
        </p:txBody>
      </p:sp>
      <p:sp>
        <p:nvSpPr>
          <p:cNvPr id="4" name="Left-Right Arrow 3"/>
          <p:cNvSpPr/>
          <p:nvPr/>
        </p:nvSpPr>
        <p:spPr>
          <a:xfrm>
            <a:off x="157842" y="3483430"/>
            <a:ext cx="8675915" cy="1219200"/>
          </a:xfrm>
          <a:prstGeom prst="leftRightArrow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Left-Right Arrow 4"/>
          <p:cNvSpPr/>
          <p:nvPr/>
        </p:nvSpPr>
        <p:spPr>
          <a:xfrm>
            <a:off x="157842" y="5384801"/>
            <a:ext cx="8675915" cy="1226459"/>
          </a:xfrm>
          <a:prstGeom prst="leftRightArrow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204355" y="3759201"/>
            <a:ext cx="50237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Open / Close skill continuum </a:t>
            </a:r>
            <a:endParaRPr lang="en-GB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2326817" y="5674864"/>
            <a:ext cx="50237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Complex / Basic skill continuum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24290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415" t="19244" r="36565" b="29665"/>
          <a:stretch/>
        </p:blipFill>
        <p:spPr>
          <a:xfrm>
            <a:off x="0" y="0"/>
            <a:ext cx="91848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7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983" t="21930" r="42127" b="30561"/>
          <a:stretch/>
        </p:blipFill>
        <p:spPr>
          <a:xfrm>
            <a:off x="0" y="1"/>
            <a:ext cx="9144000" cy="687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92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416" t="19978" r="47132" b="19462"/>
          <a:stretch/>
        </p:blipFill>
        <p:spPr>
          <a:xfrm>
            <a:off x="5530646" y="-35773"/>
            <a:ext cx="3613355" cy="68937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2875" y="166329"/>
            <a:ext cx="5267325" cy="378565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Using the picture examples below place the </a:t>
            </a:r>
            <a:r>
              <a:rPr lang="en-GB" sz="2400" u="sng" dirty="0" smtClean="0"/>
              <a:t>sporting movements across all 3 continuums.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 smtClean="0"/>
              <a:t>Once complete you need to annotate off each continuum </a:t>
            </a:r>
            <a:r>
              <a:rPr lang="en-GB" sz="2400" i="1" dirty="0" smtClean="0"/>
              <a:t>(draw a line and explain) </a:t>
            </a:r>
            <a:r>
              <a:rPr lang="en-GB" sz="2400" dirty="0" smtClean="0"/>
              <a:t>why you have placed it in that position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 smtClean="0"/>
              <a:t>6+ must explain other sports too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88163" y="4213642"/>
            <a:ext cx="3352800" cy="1015663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FF0000"/>
                </a:solidFill>
              </a:rPr>
              <a:t>Target grade 4-5 = 2 sports</a:t>
            </a:r>
          </a:p>
          <a:p>
            <a:pPr algn="ctr"/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</a:rPr>
              <a:t>Target grade 6-7 = 3 sports</a:t>
            </a:r>
          </a:p>
          <a:p>
            <a:pPr algn="ctr"/>
            <a:r>
              <a:rPr lang="en-GB" sz="2000" dirty="0" smtClean="0">
                <a:solidFill>
                  <a:srgbClr val="00B050"/>
                </a:solidFill>
              </a:rPr>
              <a:t>Target grade 8 + = 4 sports</a:t>
            </a:r>
            <a:endParaRPr lang="en-GB" sz="2000" dirty="0">
              <a:solidFill>
                <a:srgbClr val="00B050"/>
              </a:solidFill>
            </a:endParaRPr>
          </a:p>
        </p:txBody>
      </p:sp>
      <p:pic>
        <p:nvPicPr>
          <p:cNvPr id="1028" name="Picture 4" descr="Image result for netball catch and pivo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2" r="36858"/>
          <a:stretch/>
        </p:blipFill>
        <p:spPr bwMode="auto">
          <a:xfrm>
            <a:off x="4663466" y="3951981"/>
            <a:ext cx="867180" cy="17754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olympics div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737" y="5303609"/>
            <a:ext cx="2000463" cy="14991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hockey hit fiel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32" y="5254664"/>
            <a:ext cx="1100406" cy="15480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archer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757" y="5418512"/>
            <a:ext cx="1734439" cy="13099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85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439" y="0"/>
            <a:ext cx="8324430" cy="1470025"/>
          </a:xfrm>
        </p:spPr>
        <p:txBody>
          <a:bodyPr>
            <a:normAutofit/>
          </a:bodyPr>
          <a:lstStyle/>
          <a:p>
            <a:r>
              <a:rPr lang="en-US" sz="4000" b="1" u="sng" dirty="0" smtClean="0"/>
              <a:t>REFLECTION: </a:t>
            </a:r>
            <a:br>
              <a:rPr lang="en-US" sz="4000" b="1" u="sng" dirty="0" smtClean="0"/>
            </a:br>
            <a:r>
              <a:rPr lang="en-US" sz="4000" dirty="0" smtClean="0"/>
              <a:t>Classification of sporting skills</a:t>
            </a:r>
            <a:endParaRPr lang="en-US" sz="4000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88802" y="3838858"/>
            <a:ext cx="8650541" cy="748659"/>
          </a:xfrm>
          <a:prstGeom prst="rect">
            <a:avLst/>
          </a:prstGeom>
          <a:ln w="47625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b="1" u="sng" dirty="0" smtClean="0">
                <a:solidFill>
                  <a:srgbClr val="0070C0"/>
                </a:solidFill>
              </a:rPr>
              <a:t>Progress Indicators</a:t>
            </a:r>
          </a:p>
          <a:p>
            <a:pPr algn="l"/>
            <a:endParaRPr lang="en-GB" sz="1800" dirty="0" smtClean="0">
              <a:solidFill>
                <a:srgbClr val="FF66FF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219957"/>
              </p:ext>
            </p:extLst>
          </p:nvPr>
        </p:nvGraphicFramePr>
        <p:xfrm>
          <a:off x="188802" y="4496381"/>
          <a:ext cx="8650541" cy="23164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1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587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3879">
                <a:tc>
                  <a:txBody>
                    <a:bodyPr/>
                    <a:lstStyle/>
                    <a:p>
                      <a:r>
                        <a:rPr lang="en-GB" sz="2800" b="0" u="sng" dirty="0" smtClean="0">
                          <a:solidFill>
                            <a:schemeClr val="tx1"/>
                          </a:solidFill>
                        </a:rPr>
                        <a:t>Good progress:</a:t>
                      </a:r>
                      <a:r>
                        <a:rPr lang="en-GB" sz="2800" b="0" dirty="0" smtClean="0">
                          <a:solidFill>
                            <a:schemeClr val="tx1"/>
                          </a:solidFill>
                        </a:rPr>
                        <a:t> 3-5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0" u="sng" dirty="0" smtClean="0">
                          <a:solidFill>
                            <a:schemeClr val="tx1"/>
                          </a:solidFill>
                        </a:rPr>
                        <a:t>Outstanding progress: 6-9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430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 smtClean="0">
                          <a:solidFill>
                            <a:schemeClr val="tx1"/>
                          </a:solidFill>
                        </a:rPr>
                        <a:t>To be able to </a:t>
                      </a:r>
                      <a:r>
                        <a:rPr lang="en-GB" sz="2800" b="1" u="sng" dirty="0" smtClean="0">
                          <a:solidFill>
                            <a:schemeClr val="tx1"/>
                          </a:solidFill>
                        </a:rPr>
                        <a:t>give an example of each type of skill correctly </a:t>
                      </a:r>
                      <a:r>
                        <a:rPr lang="en-GB" sz="2800" b="0" dirty="0" smtClean="0">
                          <a:solidFill>
                            <a:schemeClr val="tx1"/>
                          </a:solidFill>
                        </a:rPr>
                        <a:t>along the continuum</a:t>
                      </a:r>
                      <a:endParaRPr lang="en-GB" sz="18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 smtClean="0">
                          <a:solidFill>
                            <a:schemeClr val="tx1"/>
                          </a:solidFill>
                        </a:rPr>
                        <a:t>To be able to </a:t>
                      </a:r>
                      <a:r>
                        <a:rPr lang="en-GB" sz="2800" b="1" u="sng" dirty="0" smtClean="0">
                          <a:solidFill>
                            <a:schemeClr val="tx1"/>
                          </a:solidFill>
                        </a:rPr>
                        <a:t>explain and describe</a:t>
                      </a:r>
                      <a:r>
                        <a:rPr lang="en-GB" sz="2800" b="0" dirty="0" smtClean="0">
                          <a:solidFill>
                            <a:schemeClr val="tx1"/>
                          </a:solidFill>
                        </a:rPr>
                        <a:t> a few skills and place them along the continuum </a:t>
                      </a:r>
                    </a:p>
                    <a:p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1317" y="1822357"/>
            <a:ext cx="8353552" cy="1477328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Swap books with your shoulder partner</a:t>
            </a:r>
          </a:p>
          <a:p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Mark their books (red pen)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WWW / EBI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Write what progress you think they have made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79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25321" y="-37701"/>
            <a:ext cx="6579586" cy="947239"/>
          </a:xfrm>
        </p:spPr>
        <p:txBody>
          <a:bodyPr>
            <a:normAutofit fontScale="90000"/>
          </a:bodyPr>
          <a:lstStyle/>
          <a:p>
            <a:r>
              <a:rPr lang="en-US" sz="6600" b="1" u="sng" dirty="0" smtClean="0"/>
              <a:t>Do Now Activity</a:t>
            </a:r>
            <a:endParaRPr lang="en-US" sz="6600" b="1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909538"/>
            <a:ext cx="9144000" cy="57957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3286" y="934156"/>
            <a:ext cx="5490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are the 3 benefits exercise has on your well being?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3286" y="1551795"/>
            <a:ext cx="6786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are the 4 different lifestyle choices that will effect performance?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3286" y="2344437"/>
            <a:ext cx="2733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are Macronutrients?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0881" y="2993953"/>
            <a:ext cx="2675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are Micronutrients?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0881" y="3707167"/>
            <a:ext cx="4580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are the other aspects of a balanced diet?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15686" y="4507848"/>
            <a:ext cx="4665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are the different types of energy balances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15686" y="5269563"/>
            <a:ext cx="2935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is a sedentary lifestyle?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80615" y="6006662"/>
            <a:ext cx="5032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are the 4 factors that affect optimum weight? </a:t>
            </a:r>
            <a:endParaRPr lang="en-US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489887" y="5428764"/>
            <a:ext cx="3534509" cy="14292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b="1" u="sng" dirty="0" smtClean="0">
                <a:solidFill>
                  <a:schemeClr val="tx1"/>
                </a:solidFill>
              </a:rPr>
              <a:t>Bone</a:t>
            </a:r>
            <a:r>
              <a:rPr lang="en-US" sz="1000" dirty="0" smtClean="0">
                <a:solidFill>
                  <a:schemeClr val="tx1"/>
                </a:solidFill>
              </a:rPr>
              <a:t> structure – people with heavier bone structure would normally be heavier in weight.</a:t>
            </a:r>
            <a:endParaRPr lang="en-US" sz="1000" b="1" u="sng" dirty="0" smtClean="0">
              <a:solidFill>
                <a:schemeClr val="tx1"/>
              </a:solidFill>
            </a:endParaRPr>
          </a:p>
          <a:p>
            <a:pPr algn="l"/>
            <a:r>
              <a:rPr lang="en-US" sz="1000" b="1" u="sng" dirty="0" smtClean="0">
                <a:solidFill>
                  <a:schemeClr val="tx1"/>
                </a:solidFill>
              </a:rPr>
              <a:t>Gender</a:t>
            </a:r>
            <a:r>
              <a:rPr lang="en-US" sz="1000" dirty="0" smtClean="0">
                <a:solidFill>
                  <a:schemeClr val="tx1"/>
                </a:solidFill>
              </a:rPr>
              <a:t> - men have a higher optimum weight because of the heavier bone structure and bigger muscle girth.</a:t>
            </a:r>
          </a:p>
          <a:p>
            <a:pPr algn="l"/>
            <a:r>
              <a:rPr lang="en-US" sz="1000" b="1" u="sng" dirty="0" smtClean="0">
                <a:solidFill>
                  <a:schemeClr val="tx1"/>
                </a:solidFill>
              </a:rPr>
              <a:t>Height</a:t>
            </a:r>
            <a:r>
              <a:rPr lang="en-US" sz="1000" dirty="0" smtClean="0">
                <a:solidFill>
                  <a:schemeClr val="tx1"/>
                </a:solidFill>
              </a:rPr>
              <a:t> –its most likely a taller person is likely to be heavier then a shorter person (although other factors may affect this)</a:t>
            </a:r>
          </a:p>
          <a:p>
            <a:pPr algn="l"/>
            <a:r>
              <a:rPr lang="en-US" sz="1000" b="1" u="sng" dirty="0" smtClean="0">
                <a:solidFill>
                  <a:schemeClr val="tx1"/>
                </a:solidFill>
              </a:rPr>
              <a:t>Muscle girth </a:t>
            </a:r>
            <a:r>
              <a:rPr lang="en-US" sz="1000" dirty="0" smtClean="0">
                <a:solidFill>
                  <a:schemeClr val="tx1"/>
                </a:solidFill>
              </a:rPr>
              <a:t>– people with bigger muscles will weight more</a:t>
            </a:r>
          </a:p>
          <a:p>
            <a:pPr algn="l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87429" y="6427113"/>
            <a:ext cx="988410" cy="43088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B</a:t>
            </a:r>
            <a:r>
              <a:rPr lang="en-US" sz="1100" dirty="0" smtClean="0"/>
              <a:t>ig, </a:t>
            </a:r>
            <a:r>
              <a:rPr lang="en-US" sz="1100" b="1" dirty="0" smtClean="0"/>
              <a:t>G</a:t>
            </a:r>
            <a:r>
              <a:rPr lang="en-US" sz="1100" dirty="0" smtClean="0"/>
              <a:t>uys, </a:t>
            </a:r>
            <a:r>
              <a:rPr lang="en-US" sz="1100" b="1" dirty="0" smtClean="0"/>
              <a:t>H</a:t>
            </a:r>
            <a:r>
              <a:rPr lang="en-US" sz="1100" dirty="0" smtClean="0"/>
              <a:t>ave, </a:t>
            </a:r>
            <a:r>
              <a:rPr lang="en-US" sz="1100" b="1" dirty="0" smtClean="0"/>
              <a:t>M</a:t>
            </a:r>
            <a:r>
              <a:rPr lang="en-US" sz="1100" dirty="0" smtClean="0"/>
              <a:t>uscle</a:t>
            </a:r>
            <a:endParaRPr lang="en-US" sz="11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80" b="95044" l="4013" r="96154"/>
                    </a14:imgEffect>
                  </a14:imgLayer>
                </a14:imgProps>
              </a:ext>
            </a:extLst>
          </a:blip>
          <a:srcRect l="3737"/>
          <a:stretch/>
        </p:blipFill>
        <p:spPr>
          <a:xfrm flipH="1">
            <a:off x="7952655" y="4386844"/>
            <a:ext cx="1191345" cy="116567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120761" y="5637330"/>
            <a:ext cx="35518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900" dirty="0"/>
              <a:t>A lifestyle with </a:t>
            </a:r>
            <a:r>
              <a:rPr lang="en-GB" b="1" u="sng" dirty="0">
                <a:solidFill>
                  <a:srgbClr val="00B0F0"/>
                </a:solidFill>
              </a:rPr>
              <a:t>NO EXERCISE </a:t>
            </a:r>
            <a:r>
              <a:rPr lang="en-GB" sz="900" dirty="0"/>
              <a:t>&amp; </a:t>
            </a:r>
            <a:r>
              <a:rPr lang="en-GB" b="1" u="sng" dirty="0">
                <a:solidFill>
                  <a:srgbClr val="FF66CC"/>
                </a:solidFill>
              </a:rPr>
              <a:t>A POOR DIET</a:t>
            </a:r>
          </a:p>
        </p:txBody>
      </p:sp>
      <p:pic>
        <p:nvPicPr>
          <p:cNvPr id="18" name="Picture 17" descr="Screen Shot 2020-02-23 at 17.48.1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113" y="2595973"/>
            <a:ext cx="4386284" cy="252203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94258" y="3149104"/>
            <a:ext cx="24297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V</a:t>
            </a:r>
            <a:r>
              <a:rPr lang="en-US" sz="4000" b="1" u="sng" dirty="0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tamins and M</a:t>
            </a:r>
            <a:r>
              <a:rPr lang="en-US" sz="4000" b="1" u="sng" dirty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nerals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0615" y="2502773"/>
            <a:ext cx="35060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</a:t>
            </a:r>
            <a:r>
              <a:rPr lang="en-US" sz="3200" b="1" u="sng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rbohydrates, F</a:t>
            </a:r>
            <a:r>
              <a:rPr lang="en-US" sz="3600" b="1" u="sng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ts and Proteins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1" name="Picture 20" descr="Screen Shot 2020-02-23 at 17.50.3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679" y="0"/>
            <a:ext cx="3249322" cy="2526180"/>
          </a:xfrm>
          <a:prstGeom prst="rect">
            <a:avLst/>
          </a:prstGeom>
        </p:spPr>
      </p:pic>
      <p:pic>
        <p:nvPicPr>
          <p:cNvPr id="22" name="Picture 2" descr="Image result for draw cowboy 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689" y="1863051"/>
            <a:ext cx="1741423" cy="901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itle 1"/>
          <p:cNvSpPr txBox="1">
            <a:spLocks/>
          </p:cNvSpPr>
          <p:nvPr/>
        </p:nvSpPr>
        <p:spPr>
          <a:xfrm>
            <a:off x="380615" y="1597376"/>
            <a:ext cx="388551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5400" dirty="0" smtClean="0">
                <a:solidFill>
                  <a:srgbClr val="FF0000"/>
                </a:solidFill>
                <a:latin typeface="Bernard MT Condensed" panose="02050806060905020404" pitchFamily="18" charset="0"/>
              </a:rPr>
              <a:t>D</a:t>
            </a:r>
            <a:r>
              <a:rPr lang="en-US" sz="5400" dirty="0" smtClean="0">
                <a:solidFill>
                  <a:schemeClr val="accent6">
                    <a:lumMod val="75000"/>
                  </a:schemeClr>
                </a:solidFill>
                <a:latin typeface="Bernard MT Condensed" panose="02050806060905020404" pitchFamily="18" charset="0"/>
              </a:rPr>
              <a:t>R</a:t>
            </a:r>
            <a:r>
              <a:rPr lang="en-US" sz="5400" dirty="0" smtClean="0">
                <a:solidFill>
                  <a:srgbClr val="00B0F0"/>
                </a:solidFill>
                <a:latin typeface="Bernard MT Condensed" panose="02050806060905020404" pitchFamily="18" charset="0"/>
              </a:rPr>
              <a:t>A</a:t>
            </a:r>
            <a:r>
              <a:rPr lang="en-US" sz="5400" dirty="0" smtClean="0">
                <a:solidFill>
                  <a:srgbClr val="00B050"/>
                </a:solidFill>
                <a:latin typeface="Bernard MT Condensed" panose="02050806060905020404" pitchFamily="18" charset="0"/>
              </a:rPr>
              <a:t>W</a:t>
            </a:r>
            <a:r>
              <a:rPr lang="en-US" sz="5400" dirty="0" smtClean="0">
                <a:solidFill>
                  <a:srgbClr val="7030A0"/>
                </a:solidFill>
                <a:latin typeface="Bernard MT Condensed" panose="02050806060905020404" pitchFamily="18" charset="0"/>
              </a:rPr>
              <a:t>!</a:t>
            </a:r>
            <a:endParaRPr lang="en-US" sz="5400" dirty="0">
              <a:solidFill>
                <a:srgbClr val="7030A0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20761" y="4106414"/>
            <a:ext cx="1706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Fibre and Water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17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/>
      <p:bldP spid="19" grpId="0"/>
      <p:bldP spid="20" grpId="0"/>
      <p:bldP spid="23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439" y="182211"/>
            <a:ext cx="8324430" cy="1470025"/>
          </a:xfrm>
        </p:spPr>
        <p:txBody>
          <a:bodyPr/>
          <a:lstStyle/>
          <a:p>
            <a:r>
              <a:rPr lang="en-US" b="1" u="sng" dirty="0" smtClean="0"/>
              <a:t>Classification of sporting skills</a:t>
            </a:r>
            <a:endParaRPr lang="en-US" b="1" u="sng" dirty="0"/>
          </a:p>
        </p:txBody>
      </p:sp>
      <p:pic>
        <p:nvPicPr>
          <p:cNvPr id="4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2514" y="1456838"/>
            <a:ext cx="2776202" cy="238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932" y="1456838"/>
            <a:ext cx="1925068" cy="2572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500" y="1456838"/>
            <a:ext cx="3901435" cy="2205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188802" y="3838858"/>
            <a:ext cx="8650541" cy="748659"/>
          </a:xfrm>
          <a:prstGeom prst="rect">
            <a:avLst/>
          </a:prstGeom>
          <a:ln w="47625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b="1" u="sng" dirty="0" smtClean="0">
                <a:solidFill>
                  <a:srgbClr val="0070C0"/>
                </a:solidFill>
              </a:rPr>
              <a:t>Progress Indicators</a:t>
            </a:r>
          </a:p>
          <a:p>
            <a:pPr algn="l"/>
            <a:endParaRPr lang="en-GB" sz="1800" dirty="0" smtClean="0">
              <a:solidFill>
                <a:srgbClr val="FF66FF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584820"/>
              </p:ext>
            </p:extLst>
          </p:nvPr>
        </p:nvGraphicFramePr>
        <p:xfrm>
          <a:off x="188802" y="4496381"/>
          <a:ext cx="8650541" cy="23164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1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587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3879">
                <a:tc>
                  <a:txBody>
                    <a:bodyPr/>
                    <a:lstStyle/>
                    <a:p>
                      <a:r>
                        <a:rPr lang="en-GB" sz="2800" b="0" u="sng" dirty="0" smtClean="0">
                          <a:solidFill>
                            <a:schemeClr val="tx1"/>
                          </a:solidFill>
                        </a:rPr>
                        <a:t>Good progress:</a:t>
                      </a:r>
                      <a:r>
                        <a:rPr lang="en-GB" sz="2800" b="0" dirty="0" smtClean="0">
                          <a:solidFill>
                            <a:schemeClr val="tx1"/>
                          </a:solidFill>
                        </a:rPr>
                        <a:t> 3-5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0" u="sng" dirty="0" smtClean="0">
                          <a:solidFill>
                            <a:schemeClr val="tx1"/>
                          </a:solidFill>
                        </a:rPr>
                        <a:t>Outstanding progress: 6-9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430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 smtClean="0">
                          <a:solidFill>
                            <a:schemeClr val="tx1"/>
                          </a:solidFill>
                        </a:rPr>
                        <a:t>To be able to </a:t>
                      </a:r>
                      <a:r>
                        <a:rPr lang="en-GB" sz="2800" b="1" u="sng" dirty="0" smtClean="0">
                          <a:solidFill>
                            <a:schemeClr val="tx1"/>
                          </a:solidFill>
                        </a:rPr>
                        <a:t>give an example of each type of skill correctly </a:t>
                      </a:r>
                      <a:r>
                        <a:rPr lang="en-GB" sz="2800" b="0" dirty="0" smtClean="0">
                          <a:solidFill>
                            <a:schemeClr val="tx1"/>
                          </a:solidFill>
                        </a:rPr>
                        <a:t>along the continuum</a:t>
                      </a:r>
                      <a:endParaRPr lang="en-GB" sz="18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 smtClean="0">
                          <a:solidFill>
                            <a:schemeClr val="tx1"/>
                          </a:solidFill>
                        </a:rPr>
                        <a:t>To be able to </a:t>
                      </a:r>
                      <a:r>
                        <a:rPr lang="en-GB" sz="2800" b="1" u="sng" dirty="0" smtClean="0">
                          <a:solidFill>
                            <a:schemeClr val="tx1"/>
                          </a:solidFill>
                        </a:rPr>
                        <a:t>explain and describe</a:t>
                      </a:r>
                      <a:r>
                        <a:rPr lang="en-GB" sz="2800" b="0" dirty="0" smtClean="0">
                          <a:solidFill>
                            <a:schemeClr val="tx1"/>
                          </a:solidFill>
                        </a:rPr>
                        <a:t> a few skills and place them along the continuum 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592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221" y="118383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8800" b="1" u="sng" dirty="0" smtClean="0"/>
              <a:t>What is a skill</a:t>
            </a:r>
            <a:endParaRPr lang="en-GB" sz="88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681" y="1736927"/>
            <a:ext cx="8774153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400" dirty="0" smtClean="0"/>
              <a:t>A skill is a specific and defined task that be learned and practised</a:t>
            </a:r>
          </a:p>
        </p:txBody>
      </p:sp>
      <p:sp>
        <p:nvSpPr>
          <p:cNvPr id="5" name="AutoShape 2" descr="Image result for sports skill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96" y="3577772"/>
            <a:ext cx="3757575" cy="2634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102" y="3554775"/>
            <a:ext cx="3197816" cy="2657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2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7200" b="1" u="sng" dirty="0" smtClean="0"/>
              <a:t>What is a continuum </a:t>
            </a:r>
            <a:endParaRPr lang="en-GB" sz="7200" b="1" u="sng" dirty="0"/>
          </a:p>
        </p:txBody>
      </p:sp>
      <p:sp>
        <p:nvSpPr>
          <p:cNvPr id="8" name="Left-Right Arrow 7"/>
          <p:cNvSpPr/>
          <p:nvPr/>
        </p:nvSpPr>
        <p:spPr>
          <a:xfrm>
            <a:off x="570183" y="3158040"/>
            <a:ext cx="7975103" cy="145848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23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574" y="-342001"/>
            <a:ext cx="7886700" cy="1325563"/>
          </a:xfrm>
        </p:spPr>
        <p:txBody>
          <a:bodyPr/>
          <a:lstStyle/>
          <a:p>
            <a:r>
              <a:rPr lang="en-GB" dirty="0" smtClean="0"/>
              <a:t>What is a continuum </a:t>
            </a:r>
            <a:endParaRPr lang="en-GB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41950" y="3730217"/>
            <a:ext cx="8879152" cy="44979"/>
          </a:xfrm>
          <a:prstGeom prst="straightConnector1">
            <a:avLst/>
          </a:prstGeom>
          <a:ln w="1174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4204" y="1046008"/>
            <a:ext cx="943468" cy="2388527"/>
          </a:xfrm>
          <a:prstGeom prst="rect">
            <a:avLst/>
          </a:prstGeom>
        </p:spPr>
      </p:pic>
      <p:pic>
        <p:nvPicPr>
          <p:cNvPr id="2050" name="Picture 2" descr="Image result for nerd sport clip art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2000" l="9449" r="960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28" y="1090414"/>
            <a:ext cx="1436490" cy="22621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>
            <a:off x="141950" y="6287677"/>
            <a:ext cx="8879152" cy="44979"/>
          </a:xfrm>
          <a:prstGeom prst="straightConnector1">
            <a:avLst/>
          </a:prstGeom>
          <a:ln w="1174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 descr="Image result for man city bad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737" y="4859783"/>
            <a:ext cx="625990" cy="8346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west brom bad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595" y="5079324"/>
            <a:ext cx="499946" cy="7999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newcastle bad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002" y="4617924"/>
            <a:ext cx="634423" cy="10347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mage result for liverpool badg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544" y="4669562"/>
            <a:ext cx="907256" cy="12096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Image result for brighton badg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319" y="4602706"/>
            <a:ext cx="763865" cy="10184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Image result for wolves badg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91" y="5299997"/>
            <a:ext cx="718245" cy="8299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830055" y="2221509"/>
            <a:ext cx="28619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Not </a:t>
            </a:r>
          </a:p>
          <a:p>
            <a:pPr algn="ctr"/>
            <a:r>
              <a:rPr lang="en-GB" sz="2800" dirty="0" smtClean="0"/>
              <a:t>Good</a:t>
            </a:r>
          </a:p>
          <a:p>
            <a:pPr algn="ctr"/>
            <a:r>
              <a:rPr lang="en-GB" sz="2800" dirty="0" smtClean="0"/>
              <a:t> looking</a:t>
            </a:r>
            <a:endParaRPr lang="en-GB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7162800" y="2750938"/>
            <a:ext cx="28619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Good </a:t>
            </a:r>
          </a:p>
          <a:p>
            <a:pPr algn="ctr"/>
            <a:r>
              <a:rPr lang="en-GB" sz="2800" dirty="0" smtClean="0"/>
              <a:t>looking!</a:t>
            </a:r>
            <a:endParaRPr lang="en-GB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-76917" y="730783"/>
            <a:ext cx="28619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Mr </a:t>
            </a:r>
            <a:r>
              <a:rPr lang="en-GB" sz="2000" dirty="0" err="1" smtClean="0"/>
              <a:t>Liddington</a:t>
            </a:r>
            <a:endParaRPr lang="en-GB" sz="20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354073" y="3092017"/>
            <a:ext cx="0" cy="514487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689648" y="3194785"/>
            <a:ext cx="0" cy="611225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016802" y="3262538"/>
            <a:ext cx="354984" cy="514487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Image result for sporty person clip art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667" b="100000" l="0" r="99174">
                        <a14:foregroundMark x1="19008" y1="70667" x2="19008" y2="70667"/>
                        <a14:foregroundMark x1="19835" y1="79333" x2="19835" y2="79333"/>
                        <a14:foregroundMark x1="17355" y1="82667" x2="17355" y2="82667"/>
                        <a14:foregroundMark x1="33884" y1="84667" x2="33884" y2="84667"/>
                        <a14:foregroundMark x1="44628" y1="76667" x2="44628" y2="76667"/>
                        <a14:foregroundMark x1="45455" y1="74000" x2="45455" y2="74000"/>
                        <a14:foregroundMark x1="47934" y1="71333" x2="47934" y2="71333"/>
                        <a14:foregroundMark x1="40496" y1="81333" x2="40496" y2="81333"/>
                        <a14:foregroundMark x1="80165" y1="78667" x2="73554" y2="6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798" y="1046009"/>
            <a:ext cx="1514064" cy="25025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173592" y="758921"/>
            <a:ext cx="28619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Mr Robbs</a:t>
            </a:r>
            <a:endParaRPr lang="en-GB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4585812" y="631290"/>
            <a:ext cx="28619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Mr Moody</a:t>
            </a:r>
            <a:endParaRPr lang="en-GB" sz="2000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7863692" y="5621193"/>
            <a:ext cx="0" cy="666484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6709171" y="5753907"/>
            <a:ext cx="0" cy="533769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1447568" y="5753908"/>
            <a:ext cx="0" cy="533769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844964" y="5714983"/>
            <a:ext cx="0" cy="533769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2454251" y="5592564"/>
            <a:ext cx="0" cy="533769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064" idx="1"/>
          </p:cNvCxnSpPr>
          <p:nvPr/>
        </p:nvCxnSpPr>
        <p:spPr>
          <a:xfrm flipH="1" flipV="1">
            <a:off x="0" y="5694436"/>
            <a:ext cx="445791" cy="20547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415365240924c522a29e42a14efe6c22.jpg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60"/>
          <a:stretch/>
        </p:blipFill>
        <p:spPr>
          <a:xfrm>
            <a:off x="7082463" y="418562"/>
            <a:ext cx="1867323" cy="2265478"/>
          </a:xfrm>
          <a:prstGeom prst="rect">
            <a:avLst/>
          </a:prstGeom>
        </p:spPr>
      </p:pic>
      <p:cxnSp>
        <p:nvCxnSpPr>
          <p:cNvPr id="29" name="Straight Arrow Connector 28"/>
          <p:cNvCxnSpPr/>
          <p:nvPr/>
        </p:nvCxnSpPr>
        <p:spPr>
          <a:xfrm>
            <a:off x="7447792" y="2934546"/>
            <a:ext cx="177492" cy="795671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419989" y="-7896"/>
            <a:ext cx="28619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Miss Sweet</a:t>
            </a:r>
            <a:endParaRPr lang="en-GB" sz="2000" dirty="0"/>
          </a:p>
        </p:txBody>
      </p:sp>
      <p:pic>
        <p:nvPicPr>
          <p:cNvPr id="9" name="Picture 8" descr="download.png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9664" r="899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613" y="4791308"/>
            <a:ext cx="1221356" cy="1087930"/>
          </a:xfrm>
          <a:prstGeom prst="rect">
            <a:avLst/>
          </a:prstGeom>
        </p:spPr>
      </p:pic>
      <p:cxnSp>
        <p:nvCxnSpPr>
          <p:cNvPr id="35" name="Straight Arrow Connector 34"/>
          <p:cNvCxnSpPr/>
          <p:nvPr/>
        </p:nvCxnSpPr>
        <p:spPr>
          <a:xfrm>
            <a:off x="8685479" y="5793091"/>
            <a:ext cx="0" cy="455661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632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/>
      <p:bldP spid="23" grpId="0"/>
      <p:bldP spid="3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477" t="44008" r="37347" b="29709"/>
          <a:stretch/>
        </p:blipFill>
        <p:spPr>
          <a:xfrm>
            <a:off x="206828" y="261256"/>
            <a:ext cx="8785529" cy="3425372"/>
          </a:xfrm>
          <a:prstGeom prst="rect">
            <a:avLst/>
          </a:prstGeom>
        </p:spPr>
      </p:pic>
      <p:sp>
        <p:nvSpPr>
          <p:cNvPr id="6" name="AutoShape 2" descr="Image result for tennis serve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81" y="4053228"/>
            <a:ext cx="2494137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245" y="3889829"/>
            <a:ext cx="2785112" cy="2781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283" y="4055836"/>
            <a:ext cx="3025266" cy="2154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6681" y="4310743"/>
            <a:ext cx="8875676" cy="16312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400" b="1" u="sng" dirty="0" smtClean="0"/>
              <a:t>Task</a:t>
            </a:r>
            <a:endParaRPr lang="en-GB" sz="2800" b="1" u="sng" dirty="0" smtClean="0"/>
          </a:p>
          <a:p>
            <a:pPr algn="ctr"/>
            <a:r>
              <a:rPr lang="en-GB" sz="2800" dirty="0" smtClean="0"/>
              <a:t>Write an example of an open and closed skill in your books </a:t>
            </a:r>
          </a:p>
          <a:p>
            <a:pPr algn="ctr"/>
            <a:r>
              <a:rPr lang="en-GB" sz="2800" dirty="0" smtClean="0"/>
              <a:t>(1 for each open/closed)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386979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059" t="22939" r="38967" b="30851"/>
          <a:stretch/>
        </p:blipFill>
        <p:spPr>
          <a:xfrm>
            <a:off x="-1" y="1"/>
            <a:ext cx="9144001" cy="686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78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0164" y="1328791"/>
            <a:ext cx="3333750" cy="2558827"/>
          </a:xfrm>
        </p:spPr>
        <p:txBody>
          <a:bodyPr>
            <a:noAutofit/>
          </a:bodyPr>
          <a:lstStyle/>
          <a:p>
            <a:r>
              <a:rPr lang="en-GB" sz="4000" dirty="0" smtClean="0"/>
              <a:t>Free throw </a:t>
            </a:r>
          </a:p>
          <a:p>
            <a:r>
              <a:rPr lang="en-GB" sz="4000" dirty="0" smtClean="0"/>
              <a:t>Shot put </a:t>
            </a:r>
          </a:p>
          <a:p>
            <a:r>
              <a:rPr lang="en-GB" sz="4000" dirty="0" smtClean="0"/>
              <a:t>50m swim</a:t>
            </a:r>
          </a:p>
          <a:p>
            <a:r>
              <a:rPr lang="en-GB" sz="4000" dirty="0" smtClean="0"/>
              <a:t>Drop kick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2563" t="13020" r="23499" b="64324"/>
          <a:stretch/>
        </p:blipFill>
        <p:spPr>
          <a:xfrm>
            <a:off x="1" y="4385201"/>
            <a:ext cx="9143999" cy="2501977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159828" y="1328790"/>
            <a:ext cx="3984171" cy="4014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dirty="0" smtClean="0"/>
              <a:t>Shooting</a:t>
            </a:r>
          </a:p>
          <a:p>
            <a:r>
              <a:rPr lang="en-GB" sz="4000" dirty="0" smtClean="0"/>
              <a:t>Catching</a:t>
            </a:r>
          </a:p>
          <a:p>
            <a:r>
              <a:rPr lang="en-GB" sz="4000" dirty="0" smtClean="0"/>
              <a:t>Archery</a:t>
            </a:r>
          </a:p>
          <a:p>
            <a:r>
              <a:rPr lang="en-GB" sz="4000" dirty="0" smtClean="0"/>
              <a:t>Softball batting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7034968"/>
              </p:ext>
            </p:extLst>
          </p:nvPr>
        </p:nvGraphicFramePr>
        <p:xfrm>
          <a:off x="285436" y="161380"/>
          <a:ext cx="8650541" cy="1167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1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587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3784">
                <a:tc>
                  <a:txBody>
                    <a:bodyPr/>
                    <a:lstStyle/>
                    <a:p>
                      <a:r>
                        <a:rPr lang="en-GB" sz="1600" b="0" u="sng" dirty="0" smtClean="0">
                          <a:solidFill>
                            <a:schemeClr val="tx1"/>
                          </a:solidFill>
                        </a:rPr>
                        <a:t>Good progress:</a:t>
                      </a:r>
                      <a:r>
                        <a:rPr lang="en-GB" sz="1600" b="0" dirty="0" smtClean="0">
                          <a:solidFill>
                            <a:schemeClr val="tx1"/>
                          </a:solidFill>
                        </a:rPr>
                        <a:t> 3-5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u="sng" dirty="0" smtClean="0">
                          <a:solidFill>
                            <a:schemeClr val="tx1"/>
                          </a:solidFill>
                        </a:rPr>
                        <a:t>Outstanding progress: 6-9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213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</a:rPr>
                        <a:t>To be able to </a:t>
                      </a:r>
                      <a:r>
                        <a:rPr lang="en-GB" sz="1600" b="1" u="sng" dirty="0" smtClean="0">
                          <a:solidFill>
                            <a:schemeClr val="tx1"/>
                          </a:solidFill>
                        </a:rPr>
                        <a:t>give an example of each type of skill correctly </a:t>
                      </a:r>
                      <a:r>
                        <a:rPr lang="en-GB" sz="1600" b="0" dirty="0" smtClean="0">
                          <a:solidFill>
                            <a:schemeClr val="tx1"/>
                          </a:solidFill>
                        </a:rPr>
                        <a:t>along the continuum</a:t>
                      </a:r>
                      <a:endParaRPr lang="en-GB" sz="11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</a:rPr>
                        <a:t>To be able to </a:t>
                      </a:r>
                      <a:r>
                        <a:rPr lang="en-GB" sz="1600" b="1" u="sng" dirty="0" smtClean="0">
                          <a:solidFill>
                            <a:schemeClr val="tx1"/>
                          </a:solidFill>
                        </a:rPr>
                        <a:t>explain and describe</a:t>
                      </a:r>
                      <a:r>
                        <a:rPr lang="en-GB" sz="1600" b="0" dirty="0" smtClean="0">
                          <a:solidFill>
                            <a:schemeClr val="tx1"/>
                          </a:solidFill>
                        </a:rPr>
                        <a:t> a few skills and place them along the continuum 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83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599</Words>
  <Application>Microsoft Office PowerPoint</Application>
  <PresentationFormat>On-screen Show (4:3)</PresentationFormat>
  <Paragraphs>102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Bernard MT Condensed</vt:lpstr>
      <vt:lpstr>Calibri</vt:lpstr>
      <vt:lpstr>Office Theme</vt:lpstr>
      <vt:lpstr>Do Now Activity</vt:lpstr>
      <vt:lpstr>Do Now Activity</vt:lpstr>
      <vt:lpstr>Classification of sporting skills</vt:lpstr>
      <vt:lpstr>What is a skill</vt:lpstr>
      <vt:lpstr>What is a continuum </vt:lpstr>
      <vt:lpstr>What is a continuum </vt:lpstr>
      <vt:lpstr>PowerPoint Presentation</vt:lpstr>
      <vt:lpstr>PowerPoint Presentation</vt:lpstr>
      <vt:lpstr>PowerPoint Presentation</vt:lpstr>
      <vt:lpstr>PowerPoint Presentation</vt:lpstr>
      <vt:lpstr>Basic Skills</vt:lpstr>
      <vt:lpstr>Complex Skills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REFLECTION:  Classification of sporting skills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Classification of a range of sporting skills</dc:title>
  <dc:creator>Rebecca Sweet</dc:creator>
  <cp:lastModifiedBy>Richard Moody</cp:lastModifiedBy>
  <cp:revision>18</cp:revision>
  <cp:lastPrinted>2020-02-24T07:34:00Z</cp:lastPrinted>
  <dcterms:created xsi:type="dcterms:W3CDTF">2017-02-26T17:48:20Z</dcterms:created>
  <dcterms:modified xsi:type="dcterms:W3CDTF">2020-03-12T13:12:11Z</dcterms:modified>
</cp:coreProperties>
</file>