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7" r:id="rId6"/>
    <p:sldId id="257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5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6A3251-A034-1BC6-4001-63FDD11FCAEA}" v="5" dt="2020-07-01T12:17:47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821" autoAdjust="0"/>
  </p:normalViewPr>
  <p:slideViewPr>
    <p:cSldViewPr snapToGrid="0">
      <p:cViewPr varScale="1">
        <p:scale>
          <a:sx n="85" d="100"/>
          <a:sy n="85" d="100"/>
        </p:scale>
        <p:origin x="17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D Sutton" userId="S::dsutton@thelinkacademy.org.uk::a1f42009-ad4f-4e42-9c16-e72408420d57" providerId="AD" clId="Web-{2C6A3251-A034-1BC6-4001-63FDD11FCAEA}"/>
    <pc:docChg chg="delSld">
      <pc:chgData name="Miss D Sutton" userId="S::dsutton@thelinkacademy.org.uk::a1f42009-ad4f-4e42-9c16-e72408420d57" providerId="AD" clId="Web-{2C6A3251-A034-1BC6-4001-63FDD11FCAEA}" dt="2020-07-01T12:17:47.534" v="4"/>
      <pc:docMkLst>
        <pc:docMk/>
      </pc:docMkLst>
      <pc:sldChg chg="del">
        <pc:chgData name="Miss D Sutton" userId="S::dsutton@thelinkacademy.org.uk::a1f42009-ad4f-4e42-9c16-e72408420d57" providerId="AD" clId="Web-{2C6A3251-A034-1BC6-4001-63FDD11FCAEA}" dt="2020-07-01T12:17:44.003" v="0"/>
        <pc:sldMkLst>
          <pc:docMk/>
          <pc:sldMk cId="1015578190" sldId="281"/>
        </pc:sldMkLst>
      </pc:sldChg>
      <pc:sldChg chg="del">
        <pc:chgData name="Miss D Sutton" userId="S::dsutton@thelinkacademy.org.uk::a1f42009-ad4f-4e42-9c16-e72408420d57" providerId="AD" clId="Web-{2C6A3251-A034-1BC6-4001-63FDD11FCAEA}" dt="2020-07-01T12:17:45.644" v="1"/>
        <pc:sldMkLst>
          <pc:docMk/>
          <pc:sldMk cId="1120636761" sldId="282"/>
        </pc:sldMkLst>
      </pc:sldChg>
      <pc:sldChg chg="del">
        <pc:chgData name="Miss D Sutton" userId="S::dsutton@thelinkacademy.org.uk::a1f42009-ad4f-4e42-9c16-e72408420d57" providerId="AD" clId="Web-{2C6A3251-A034-1BC6-4001-63FDD11FCAEA}" dt="2020-07-01T12:17:46.237" v="2"/>
        <pc:sldMkLst>
          <pc:docMk/>
          <pc:sldMk cId="3149275798" sldId="283"/>
        </pc:sldMkLst>
      </pc:sldChg>
      <pc:sldChg chg="del">
        <pc:chgData name="Miss D Sutton" userId="S::dsutton@thelinkacademy.org.uk::a1f42009-ad4f-4e42-9c16-e72408420d57" providerId="AD" clId="Web-{2C6A3251-A034-1BC6-4001-63FDD11FCAEA}" dt="2020-07-01T12:17:46.940" v="3"/>
        <pc:sldMkLst>
          <pc:docMk/>
          <pc:sldMk cId="3599755686" sldId="284"/>
        </pc:sldMkLst>
      </pc:sldChg>
      <pc:sldChg chg="del">
        <pc:chgData name="Miss D Sutton" userId="S::dsutton@thelinkacademy.org.uk::a1f42009-ad4f-4e42-9c16-e72408420d57" providerId="AD" clId="Web-{2C6A3251-A034-1BC6-4001-63FDD11FCAEA}" dt="2020-07-01T12:17:47.534" v="4"/>
        <pc:sldMkLst>
          <pc:docMk/>
          <pc:sldMk cId="1063120785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Momentum of van= 2000 x 30 = 60000Kgm/s</a:t>
            </a:r>
          </a:p>
          <a:p>
            <a:r>
              <a:rPr lang="en-GB" dirty="0"/>
              <a:t>Car momentum is 0</a:t>
            </a:r>
          </a:p>
          <a:p>
            <a:r>
              <a:rPr lang="en-GB" dirty="0"/>
              <a:t>Total momentum of van and car after the collision Is 60000Kgm/s</a:t>
            </a:r>
          </a:p>
          <a:p>
            <a:r>
              <a:rPr lang="en-GB" dirty="0"/>
              <a:t>60000= 2800 x velocity of van</a:t>
            </a:r>
          </a:p>
          <a:p>
            <a:r>
              <a:rPr lang="en-GB" dirty="0"/>
              <a:t>V=60000/2800</a:t>
            </a:r>
          </a:p>
          <a:p>
            <a:r>
              <a:rPr lang="en-GB" dirty="0"/>
              <a:t>V=21.4 m/s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BB30F-A94C-4E29-8320-396A5BFBE60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7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Wednesday, 01 July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Momentum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414669" y="2110402"/>
            <a:ext cx="113626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dirty="0"/>
          </a:p>
          <a:p>
            <a:r>
              <a:rPr lang="en-GB" sz="3200" dirty="0"/>
              <a:t>Define stopping distance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8242-9D8D-4601-B226-1A162A62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Conservation of Momentum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02C7D-A2D3-4E93-A8FF-AB89CF8C5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a closed system the total momentum before an event is equal to the total momentum after the event</a:t>
            </a:r>
          </a:p>
          <a:p>
            <a:r>
              <a:rPr lang="en-GB" dirty="0"/>
              <a:t>This is called conservation of momentum</a:t>
            </a:r>
          </a:p>
          <a:p>
            <a:r>
              <a:rPr lang="en-GB" dirty="0"/>
              <a:t>When a moving object collides with another object, the total momentum of both objects is the same before the collision as it is after the collision.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51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8780E-DC09-4548-9BBA-8C5125B2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7B06C-0969-487A-9AC3-74B48BED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Collisions (This could be anything from sub-atomic particles to planets crashing into each other).</a:t>
            </a:r>
          </a:p>
          <a:p>
            <a:r>
              <a:rPr lang="en-GB" dirty="0"/>
              <a:t>Explosions (This could be a bullet fired from a gun, the ejection of an alpha particle from a nucleus or simply a person stepping out of a boat).</a:t>
            </a:r>
          </a:p>
          <a:p>
            <a:r>
              <a:rPr lang="en-GB" dirty="0"/>
              <a:t>A closed system is one in which no external forces act on the objects involved in the event.</a:t>
            </a:r>
          </a:p>
          <a:p>
            <a:r>
              <a:rPr lang="en-GB" dirty="0">
                <a:highlight>
                  <a:srgbClr val="FFFF00"/>
                </a:highlight>
              </a:rPr>
              <a:t>Remember momentum is a property of </a:t>
            </a:r>
            <a:r>
              <a:rPr lang="en-GB" b="1" i="1" u="sng" dirty="0">
                <a:highlight>
                  <a:srgbClr val="FFFF00"/>
                </a:highlight>
              </a:rPr>
              <a:t>moving</a:t>
            </a:r>
            <a:r>
              <a:rPr lang="en-GB" dirty="0">
                <a:highlight>
                  <a:srgbClr val="FFFF00"/>
                </a:highlight>
              </a:rPr>
              <a:t> objects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72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BF0B-254F-4BC6-95E8-8393D884A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E1EA9-6503-446D-BD2C-CC62716A3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486"/>
            <a:ext cx="10515600" cy="4351338"/>
          </a:xfrm>
        </p:spPr>
        <p:txBody>
          <a:bodyPr/>
          <a:lstStyle/>
          <a:p>
            <a:r>
              <a:rPr lang="en-GB" dirty="0"/>
              <a:t>A railway truck of mass 800Kg moving with a constant velocity of 5m/s, collides and couples with another railway truck of mass 650kg which is stationary.</a:t>
            </a:r>
          </a:p>
          <a:p>
            <a:r>
              <a:rPr lang="en-GB" dirty="0"/>
              <a:t>Calculate the velocity with which both trucks move after the collision</a:t>
            </a:r>
          </a:p>
          <a:p>
            <a:r>
              <a:rPr lang="en-GB" dirty="0"/>
              <a:t>Total momentum before= total momentum after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A71004-9EE4-41DE-B66B-E4BC4A3E0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0499" y="4311610"/>
            <a:ext cx="7200800" cy="218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3432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59C0-E4F4-415A-9521-2FA5A3B16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878" y="162699"/>
            <a:ext cx="10515600" cy="4351338"/>
          </a:xfrm>
        </p:spPr>
        <p:txBody>
          <a:bodyPr/>
          <a:lstStyle/>
          <a:p>
            <a:pPr algn="ctr">
              <a:buNone/>
            </a:pPr>
            <a:r>
              <a:rPr lang="en-GB" sz="4000" dirty="0"/>
              <a:t>Momentum before = Momentum after</a:t>
            </a:r>
          </a:p>
          <a:p>
            <a:pPr algn="ctr">
              <a:buNone/>
            </a:pPr>
            <a:r>
              <a:rPr lang="en-GB" sz="4000" dirty="0"/>
              <a:t>              (800 x 5) = (800 + 650) x V</a:t>
            </a:r>
          </a:p>
          <a:p>
            <a:pPr>
              <a:buNone/>
            </a:pPr>
            <a:r>
              <a:rPr lang="en-GB" sz="4000" dirty="0"/>
              <a:t>                          4000 = 1450V</a:t>
            </a:r>
          </a:p>
          <a:p>
            <a:pPr>
              <a:buNone/>
            </a:pPr>
            <a:r>
              <a:rPr lang="en-GB" sz="4000" dirty="0"/>
              <a:t>                                 V= 4000/1450</a:t>
            </a:r>
          </a:p>
          <a:p>
            <a:pPr>
              <a:buNone/>
            </a:pPr>
            <a:r>
              <a:rPr lang="en-GB" sz="4000" dirty="0"/>
              <a:t>                                 </a:t>
            </a:r>
            <a:r>
              <a:rPr lang="en-GB" sz="4000" dirty="0">
                <a:solidFill>
                  <a:srgbClr val="FF0000"/>
                </a:solidFill>
              </a:rPr>
              <a:t>V= 2.76m/s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A71004-9EE4-41DE-B66B-E4BC4A3E0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600" y="4421811"/>
            <a:ext cx="7200800" cy="218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1393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B76493-82A9-4A50-935D-1FC0602D3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466" y="504711"/>
            <a:ext cx="9731671" cy="363031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7B7B38-0DFA-4AFF-A6C5-6FE26CB6C214}"/>
              </a:ext>
            </a:extLst>
          </p:cNvPr>
          <p:cNvSpPr txBox="1">
            <a:spLocks/>
          </p:cNvSpPr>
          <p:nvPr/>
        </p:nvSpPr>
        <p:spPr>
          <a:xfrm>
            <a:off x="0" y="5096932"/>
            <a:ext cx="12192000" cy="17610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The van collides with a stationary car, both the van and the car move after the collision, calculate the velocity of the van and the car after the collision.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84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B851291-7A87-42F2-BDB2-7F33096BCBAA}"/>
              </a:ext>
            </a:extLst>
          </p:cNvPr>
          <p:cNvSpPr txBox="1">
            <a:spLocks/>
          </p:cNvSpPr>
          <p:nvPr/>
        </p:nvSpPr>
        <p:spPr>
          <a:xfrm>
            <a:off x="783492" y="547952"/>
            <a:ext cx="9680331" cy="53148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A bullet of mass 4.0g is fired from a rifle of mass 2.0kg with a velocity of 380m/s. What is the initial recoil velocity of the rifle?</a:t>
            </a:r>
          </a:p>
          <a:p>
            <a:endParaRPr lang="en-GB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79167B7E-0A77-4A52-A286-882410ABB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1719" y="2462558"/>
            <a:ext cx="8903503" cy="315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815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C4A4CE7-C141-4B9E-B580-8A6065ACE67E}"/>
              </a:ext>
            </a:extLst>
          </p:cNvPr>
          <p:cNvSpPr txBox="1">
            <a:spLocks/>
          </p:cNvSpPr>
          <p:nvPr/>
        </p:nvSpPr>
        <p:spPr>
          <a:xfrm>
            <a:off x="868159" y="531019"/>
            <a:ext cx="9680331" cy="53148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dirty="0"/>
              <a:t>Momentum before = momentum after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                 0 = (0.004 x 380) + (2.0 x v)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                 0= 1.52 – 2v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                 V= 1.52/2.0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                  V= 0.76m/s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E0B9D4-1A59-4A73-9D0F-D7F8281C8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0853" y="3242734"/>
            <a:ext cx="6598129" cy="234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FB1A2BA-7318-4BE0-ABB7-32AA12C2C4DA}"/>
              </a:ext>
            </a:extLst>
          </p:cNvPr>
          <p:cNvCxnSpPr>
            <a:cxnSpLocks/>
          </p:cNvCxnSpPr>
          <p:nvPr/>
        </p:nvCxnSpPr>
        <p:spPr>
          <a:xfrm flipH="1">
            <a:off x="4842933" y="1776931"/>
            <a:ext cx="400319" cy="24733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03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B289-4344-4BBB-B7F9-D76C5B6F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F439-3439-49AD-8821-C40ED5183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Stopping distance=thinking distance + braking distance</a:t>
            </a:r>
          </a:p>
          <a:p>
            <a:r>
              <a:rPr lang="en-GB" dirty="0"/>
              <a:t>Thinking distance is the distance the car travels in the time it takes the driver to react</a:t>
            </a:r>
          </a:p>
          <a:p>
            <a:r>
              <a:rPr lang="en-GB" dirty="0"/>
              <a:t>Braking distance is the distance the car travels during the </a:t>
            </a:r>
            <a:r>
              <a:rPr lang="en-GB" dirty="0" err="1"/>
              <a:t>the</a:t>
            </a:r>
            <a:r>
              <a:rPr lang="en-GB" dirty="0"/>
              <a:t> time the braking force acts</a:t>
            </a:r>
          </a:p>
        </p:txBody>
      </p:sp>
    </p:spTree>
    <p:extLst>
      <p:ext uri="{BB962C8B-B14F-4D97-AF65-F5344CB8AC3E}">
        <p14:creationId xmlns:p14="http://schemas.microsoft.com/office/powerpoint/2010/main" val="352832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  <a:defRPr/>
            </a:pPr>
            <a:r>
              <a:rPr lang="en-US" sz="3200" dirty="0"/>
              <a:t>Recall and apply the momentum equation</a:t>
            </a:r>
          </a:p>
          <a:p>
            <a:pPr marL="0" indent="0">
              <a:buNone/>
              <a:defRPr/>
            </a:pPr>
            <a:r>
              <a:rPr lang="en-GB" sz="3200" dirty="0"/>
              <a:t>Define Momentum</a:t>
            </a:r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US" sz="3200" dirty="0"/>
              <a:t>Apply the conservation of momentum</a:t>
            </a:r>
          </a:p>
          <a:p>
            <a:pPr marL="0" indent="0">
              <a:buNone/>
            </a:pP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Momentum-has both size and direction it is a vector quantity</a:t>
            </a:r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1A22E-4C48-45D4-8D8C-33441068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162C3-454A-44ED-BF19-CB2E7160A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Momentum= mass x velocity</a:t>
            </a:r>
          </a:p>
          <a:p>
            <a:r>
              <a:rPr lang="en-GB" sz="3600" dirty="0"/>
              <a:t>Kgm/s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A7ACBF-8706-48FF-A127-2BB817853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836" y="3669457"/>
            <a:ext cx="4242005" cy="156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A0E2-5495-4F69-BAD6-53E7B54E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513BA-8292-43CC-A4AB-38070D5CF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A 1800 kg rhino is running north at 9.50 m/s. </a:t>
            </a:r>
          </a:p>
          <a:p>
            <a:pPr marL="0" indent="0">
              <a:buNone/>
            </a:pPr>
            <a:r>
              <a:rPr lang="en-GB" dirty="0"/>
              <a:t>       How much momentum does it have? 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rabicPeriod" startAt="2"/>
            </a:pPr>
            <a:r>
              <a:rPr lang="en-GB" dirty="0"/>
              <a:t>A 40.0 kg rock that is falling off a cliff has 484 kg m/s momentum. What is the rock’s velocity?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19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471-FF62-41C0-B49D-5EAE37E8F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712"/>
            <a:ext cx="10515600" cy="587925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A 1800 kg rhino is running north at 9.50 m/s. </a:t>
            </a:r>
          </a:p>
          <a:p>
            <a:pPr marL="0" indent="0">
              <a:buNone/>
            </a:pPr>
            <a:r>
              <a:rPr lang="en-GB" dirty="0"/>
              <a:t>How much momentum does it have?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p=mv = 1800 x 9.50 = 17, 1000 kg m/s to the north. 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rabicPeriod" startAt="2"/>
            </a:pPr>
            <a:r>
              <a:rPr lang="en-GB" dirty="0"/>
              <a:t>A 40.0 kg rock that is falling off a cliff has 484 kg m/s momentum. What is the rock’s velocity?</a:t>
            </a:r>
          </a:p>
          <a:p>
            <a:pPr marL="457200" indent="-457200">
              <a:buAutoNum type="arabicPeriod" startAt="2"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p=mv, v= p/m = 484 / 40  = 12.1 m/s downwards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56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9FF35-092A-4352-BB79-F905D0CF4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4428" y="0"/>
            <a:ext cx="12266428" cy="6858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An Olympic sprinter of mass 86 kg running at 10. 2 m/s.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 bullet of mass 8.5 Kg fired from a gun with a velocity of 300 m/s.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 super tanker of mass 200 000 tonnes (1 tonne = 1000 kg) cruising with a velocity of 12 m/s.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 fully-laden, Boeing-747 jumbo jet is cruising at 275 m/s during a transatlantic flight. If its momentum at this velocity is 121 000 000 kg m/s, calculate its mass.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 male cheetah has an average mass of 64 kg and its momentum when it is moving at top speed is 1920 kg m/s. Use this information to calculate its top speed.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20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C9DC6-805A-4593-A0DA-F35838818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284"/>
            <a:ext cx="10515600" cy="59536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P= 86 x 10.2</a:t>
            </a:r>
          </a:p>
          <a:p>
            <a:pPr marL="914400" lvl="1" indent="-514350"/>
            <a:r>
              <a:rPr lang="en-GB" b="1" dirty="0">
                <a:solidFill>
                  <a:srgbClr val="FF0000"/>
                </a:solidFill>
              </a:rPr>
              <a:t>P= 877Kgm/s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P= 8.5 x 30</a:t>
            </a:r>
          </a:p>
          <a:p>
            <a:pPr marL="914400" lvl="1" indent="-514350"/>
            <a:r>
              <a:rPr lang="en-GB" b="1" dirty="0">
                <a:solidFill>
                  <a:srgbClr val="FF0000"/>
                </a:solidFill>
              </a:rPr>
              <a:t>P= 255Kgm/s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P= 200000 x 12</a:t>
            </a:r>
          </a:p>
          <a:p>
            <a:pPr marL="914400" lvl="1" indent="-514350"/>
            <a:r>
              <a:rPr lang="en-GB" dirty="0"/>
              <a:t>P= 200 x 12</a:t>
            </a:r>
          </a:p>
          <a:p>
            <a:pPr marL="914400" lvl="1" indent="-514350"/>
            <a:r>
              <a:rPr lang="en-GB" b="1" dirty="0">
                <a:solidFill>
                  <a:srgbClr val="FF0000"/>
                </a:solidFill>
              </a:rPr>
              <a:t>P= 2400Kgm/s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M= 121000000 / 275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M= 44000Kg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V= 1920 / 64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V= 30m/s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6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445C88-55CC-4200-B67E-04DBCA777B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5F6D1C-2DD0-4D5E-A1B7-C65767181F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A2AD0A2-8610-4008-9A97-C431CD3DFB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1024</Words>
  <Application>Microsoft Office PowerPoint</Application>
  <PresentationFormat>Widescreen</PresentationFormat>
  <Paragraphs>129</Paragraphs>
  <Slides>17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Self Assess</vt:lpstr>
      <vt:lpstr>Progress Indicators</vt:lpstr>
      <vt:lpstr>Word Consciousness</vt:lpstr>
      <vt:lpstr>Equation</vt:lpstr>
      <vt:lpstr>Practice</vt:lpstr>
      <vt:lpstr>PowerPoint Presentation</vt:lpstr>
      <vt:lpstr>PowerPoint Presentation</vt:lpstr>
      <vt:lpstr>PowerPoint Presentation</vt:lpstr>
      <vt:lpstr>Conservation of Momentum</vt:lpstr>
      <vt:lpstr>Examples</vt:lpstr>
      <vt:lpstr>Practice</vt:lpstr>
      <vt:lpstr>PowerPoint Presentation</vt:lpstr>
      <vt:lpstr>PowerPoint Presentation</vt:lpstr>
      <vt:lpstr>PowerPoint Presentation</vt:lpstr>
      <vt:lpstr>PowerPoint Presentation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15</cp:revision>
  <dcterms:created xsi:type="dcterms:W3CDTF">2019-12-28T14:22:06Z</dcterms:created>
  <dcterms:modified xsi:type="dcterms:W3CDTF">2020-07-01T12:17:49Z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