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9" r:id="rId2"/>
    <p:sldId id="256" r:id="rId3"/>
    <p:sldId id="258" r:id="rId4"/>
    <p:sldId id="266" r:id="rId5"/>
    <p:sldId id="267" r:id="rId6"/>
    <p:sldId id="268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2" r:id="rId15"/>
    <p:sldId id="273" r:id="rId16"/>
    <p:sldId id="274" r:id="rId17"/>
    <p:sldId id="275" r:id="rId18"/>
    <p:sldId id="276" r:id="rId19"/>
    <p:sldId id="277" r:id="rId20"/>
    <p:sldId id="265" r:id="rId21"/>
    <p:sldId id="257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C026-F828-4A0B-8B28-45CD7ABD165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3A2F8-6426-4DC9-97D0-7406E7C89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870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F4B1A-E090-4709-BBE6-5B4E57CDBE8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E7EFD-5F9A-4BF8-AA49-217CB4677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5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5A7-23D1-4617-AE8F-949F27C61CD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0622-0497-4FFB-B99D-18A297144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6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5A7-23D1-4617-AE8F-949F27C61CD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0622-0497-4FFB-B99D-18A297144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3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5A7-23D1-4617-AE8F-949F27C61CD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0622-0497-4FFB-B99D-18A297144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17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5A7-23D1-4617-AE8F-949F27C61CD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0622-0497-4FFB-B99D-18A297144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7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5A7-23D1-4617-AE8F-949F27C61CD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0622-0497-4FFB-B99D-18A297144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00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5A7-23D1-4617-AE8F-949F27C61CD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0622-0497-4FFB-B99D-18A297144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0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5A7-23D1-4617-AE8F-949F27C61CD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0622-0497-4FFB-B99D-18A297144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07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5A7-23D1-4617-AE8F-949F27C61CD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0622-0497-4FFB-B99D-18A297144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5A7-23D1-4617-AE8F-949F27C61CD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0622-0497-4FFB-B99D-18A297144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5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5A7-23D1-4617-AE8F-949F27C61CD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0622-0497-4FFB-B99D-18A297144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9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5A7-23D1-4617-AE8F-949F27C61CD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0622-0497-4FFB-B99D-18A297144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65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715A7-23D1-4617-AE8F-949F27C61CD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0622-0497-4FFB-B99D-18A297144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95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239"/>
            <a:ext cx="12039599" cy="893535"/>
          </a:xfrm>
        </p:spPr>
        <p:txBody>
          <a:bodyPr>
            <a:noAutofit/>
          </a:bodyPr>
          <a:lstStyle/>
          <a:p>
            <a:r>
              <a:rPr lang="en-GB" sz="5400" b="1" u="sng" dirty="0" smtClean="0">
                <a:solidFill>
                  <a:srgbClr val="7030A0"/>
                </a:solidFill>
              </a:rPr>
              <a:t>Questioning, fitness, methods and more!</a:t>
            </a:r>
            <a:endParaRPr lang="en-GB" sz="5400" b="1" u="sng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648" t="19531" r="6470" b="10351"/>
          <a:stretch/>
        </p:blipFill>
        <p:spPr>
          <a:xfrm>
            <a:off x="5886450" y="2331400"/>
            <a:ext cx="6153149" cy="4526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34251" y="1425121"/>
            <a:ext cx="2590800" cy="1023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u="sng" dirty="0" smtClean="0">
                <a:solidFill>
                  <a:srgbClr val="7030A0"/>
                </a:solidFill>
              </a:rPr>
              <a:t>DNA</a:t>
            </a:r>
            <a:endParaRPr lang="en-GB" sz="5400" b="1" u="sng" dirty="0">
              <a:solidFill>
                <a:srgbClr val="7030A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67221"/>
              </p:ext>
            </p:extLst>
          </p:nvPr>
        </p:nvGraphicFramePr>
        <p:xfrm>
          <a:off x="603250" y="4594700"/>
          <a:ext cx="4445000" cy="202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500">
                  <a:extLst>
                    <a:ext uri="{9D8B030D-6E8A-4147-A177-3AD203B41FA5}">
                      <a16:colId xmlns:a16="http://schemas.microsoft.com/office/drawing/2014/main" val="3094849379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894145289"/>
                    </a:ext>
                  </a:extLst>
                </a:gridCol>
              </a:tblGrid>
              <a:tr h="677449">
                <a:tc gridSpan="2">
                  <a:txBody>
                    <a:bodyPr/>
                    <a:lstStyle/>
                    <a:p>
                      <a:pPr algn="ctr"/>
                      <a:r>
                        <a:rPr lang="en-GB" sz="4800" dirty="0" smtClean="0"/>
                        <a:t>Good progress</a:t>
                      </a:r>
                      <a:r>
                        <a:rPr lang="en-GB" sz="4800" baseline="0" dirty="0" smtClean="0"/>
                        <a:t> </a:t>
                      </a:r>
                      <a:endParaRPr lang="en-GB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135132"/>
                  </a:ext>
                </a:extLst>
              </a:tr>
              <a:tr h="119879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Be able to explain and</a:t>
                      </a:r>
                      <a:r>
                        <a:rPr lang="en-GB" sz="1400" baseline="0" dirty="0" smtClean="0"/>
                        <a:t> demonstrate how to access AO2/AO3 marks in a 9 mark question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Successfully demonstrate</a:t>
                      </a:r>
                      <a:r>
                        <a:rPr lang="en-GB" sz="1400" baseline="0" dirty="0" smtClean="0"/>
                        <a:t> an answer gaining more than 6 marks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758998"/>
                  </a:ext>
                </a:extLst>
              </a:tr>
            </a:tbl>
          </a:graphicData>
        </a:graphic>
      </p:graphicFrame>
      <p:pic>
        <p:nvPicPr>
          <p:cNvPr id="3074" name="Picture 2" descr="http://images.pitchero.com/ui/152735/1444827335_3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" y="1394321"/>
            <a:ext cx="4754564" cy="28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000" b="1" dirty="0">
                <a:solidFill>
                  <a:srgbClr val="00B050"/>
                </a:solidFill>
              </a:rPr>
              <a:t>C</a:t>
            </a:r>
            <a:r>
              <a:rPr lang="en-GB" sz="5400" dirty="0"/>
              <a:t>ontinuous </a:t>
            </a:r>
            <a:r>
              <a:rPr lang="en-GB" sz="5400" dirty="0" smtClean="0"/>
              <a:t>Training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5562"/>
            <a:ext cx="11430000" cy="5018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 smtClean="0"/>
              <a:t>Moderate level of exercise, maintaining a consistent heart rate between </a:t>
            </a:r>
            <a:r>
              <a:rPr lang="en-GB" sz="4000" b="1" dirty="0" smtClean="0">
                <a:solidFill>
                  <a:srgbClr val="00B0F0"/>
                </a:solidFill>
              </a:rPr>
              <a:t>60-80% MHR (target zone)</a:t>
            </a:r>
          </a:p>
          <a:p>
            <a:pPr marL="0" indent="0">
              <a:buNone/>
            </a:pPr>
            <a:endParaRPr lang="en-GB" sz="40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4000" dirty="0" smtClean="0"/>
              <a:t>This training is aerobic.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b="1" u="sng" dirty="0" smtClean="0"/>
              <a:t>Benefits</a:t>
            </a:r>
          </a:p>
          <a:p>
            <a:pPr marL="0" indent="0">
              <a:buNone/>
            </a:pPr>
            <a:r>
              <a:rPr lang="en-GB" sz="4000" dirty="0" err="1" smtClean="0"/>
              <a:t>Suitiable</a:t>
            </a:r>
            <a:r>
              <a:rPr lang="en-GB" sz="4000" dirty="0" smtClean="0"/>
              <a:t> for long distance endurance athletes. </a:t>
            </a:r>
            <a:r>
              <a:rPr lang="en-GB" sz="4000" dirty="0" err="1" smtClean="0"/>
              <a:t>E.g</a:t>
            </a:r>
            <a:r>
              <a:rPr lang="en-GB" sz="4000" dirty="0" smtClean="0"/>
              <a:t> marathon runners, 5,000 metre runners.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676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>
                <a:solidFill>
                  <a:srgbClr val="00B050"/>
                </a:solidFill>
              </a:rPr>
              <a:t>W</a:t>
            </a:r>
            <a:r>
              <a:rPr lang="en-GB" sz="8000" dirty="0"/>
              <a:t>e</a:t>
            </a:r>
            <a:r>
              <a:rPr lang="en-GB" sz="7200" dirty="0"/>
              <a:t>ight </a:t>
            </a:r>
            <a:r>
              <a:rPr lang="en-GB" sz="7200" dirty="0" smtClean="0"/>
              <a:t>Training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04951"/>
            <a:ext cx="11525250" cy="5086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Using resistance and weights can develop muscular strength/endurance &amp; power in isolation and large muscle groups.</a:t>
            </a:r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r>
              <a:rPr lang="en-GB" sz="4000" dirty="0" smtClean="0"/>
              <a:t>Develops muscle size and mass.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repetitions &amp; heavy weight = increase power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</a:rPr>
              <a:t>High repetitions &amp; lower weight -= Increase muscular endurance</a:t>
            </a:r>
          </a:p>
        </p:txBody>
      </p:sp>
    </p:spTree>
    <p:extLst>
      <p:ext uri="{BB962C8B-B14F-4D97-AF65-F5344CB8AC3E}">
        <p14:creationId xmlns:p14="http://schemas.microsoft.com/office/powerpoint/2010/main" val="37301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3800" b="1" dirty="0">
                <a:solidFill>
                  <a:srgbClr val="00B050"/>
                </a:solidFill>
              </a:rPr>
              <a:t>F</a:t>
            </a:r>
            <a:r>
              <a:rPr lang="en-GB" sz="9600" dirty="0"/>
              <a:t>a</a:t>
            </a:r>
            <a:r>
              <a:rPr lang="en-GB" sz="8000" dirty="0"/>
              <a:t>rtlek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81138"/>
            <a:ext cx="11449050" cy="4995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Often involves running, using different terrains. 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Examples -  Completing a circuit of 400m circuit including up &amp; down a hill/bank causing more resistance. This develops aerobic &amp; anaerobic fitness.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Cross country runners can use this training method. It is similar to interval training.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203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 smtClean="0">
                <a:solidFill>
                  <a:srgbClr val="00B050"/>
                </a:solidFill>
              </a:rPr>
              <a:t>P</a:t>
            </a:r>
            <a:r>
              <a:rPr lang="en-GB" sz="7200" b="1" dirty="0" smtClean="0"/>
              <a:t>l</a:t>
            </a:r>
            <a:r>
              <a:rPr lang="en-GB" sz="7200" dirty="0" smtClean="0"/>
              <a:t>yometric Training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5624"/>
            <a:ext cx="116967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/>
              <a:t>Explosive movements mainly jumping movements. This method increases explosive power: box jumps, squat jumps</a:t>
            </a:r>
          </a:p>
          <a:p>
            <a:pPr marL="0" indent="0">
              <a:buNone/>
            </a:pPr>
            <a:r>
              <a:rPr lang="en-GB" sz="4000" dirty="0" smtClean="0"/>
              <a:t>(focus on leg movements when giving examples)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b="1" dirty="0" smtClean="0"/>
              <a:t>Example </a:t>
            </a:r>
            <a:r>
              <a:rPr lang="en-GB" sz="4000" dirty="0" smtClean="0"/>
              <a:t>– A netballer does plyometric to improve her jump to intercept the ball</a:t>
            </a:r>
          </a:p>
          <a:p>
            <a:pPr marL="0" indent="0">
              <a:buNone/>
            </a:pPr>
            <a:r>
              <a:rPr lang="en-GB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0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315" t="28125" r="31864" b="14213"/>
          <a:stretch/>
        </p:blipFill>
        <p:spPr>
          <a:xfrm>
            <a:off x="1205466" y="173990"/>
            <a:ext cx="9781068" cy="60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17" t="27530" r="16311" b="15922"/>
          <a:stretch/>
        </p:blipFill>
        <p:spPr>
          <a:xfrm>
            <a:off x="438150" y="18901"/>
            <a:ext cx="10915649" cy="66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572" t="18749" r="4611" b="17882"/>
          <a:stretch/>
        </p:blipFill>
        <p:spPr>
          <a:xfrm>
            <a:off x="2971800" y="274639"/>
            <a:ext cx="7181850" cy="64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400" t="19792" r="27599" b="19010"/>
          <a:stretch/>
        </p:blipFill>
        <p:spPr>
          <a:xfrm>
            <a:off x="1524000" y="296863"/>
            <a:ext cx="8979603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62" t="20598" r="21136" b="18817"/>
          <a:stretch/>
        </p:blipFill>
        <p:spPr>
          <a:xfrm>
            <a:off x="1369087" y="365125"/>
            <a:ext cx="9453826" cy="61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931" t="64435" r="7833" b="16666"/>
          <a:stretch/>
        </p:blipFill>
        <p:spPr>
          <a:xfrm>
            <a:off x="1367261" y="154668"/>
            <a:ext cx="9586489" cy="3064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914" t="64435" r="41435" b="16666"/>
          <a:stretch/>
        </p:blipFill>
        <p:spPr>
          <a:xfrm>
            <a:off x="1397472" y="3570497"/>
            <a:ext cx="9816156" cy="292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17" t="14063" r="58236" b="22265"/>
          <a:stretch/>
        </p:blipFill>
        <p:spPr>
          <a:xfrm>
            <a:off x="208643" y="60084"/>
            <a:ext cx="6032500" cy="4429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65" t="18359" r="59706" b="19531"/>
          <a:stretch/>
        </p:blipFill>
        <p:spPr>
          <a:xfrm>
            <a:off x="6604000" y="64717"/>
            <a:ext cx="5588000" cy="4579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1" y="4545803"/>
            <a:ext cx="58456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rgbClr val="7030A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Age</a:t>
            </a:r>
            <a:endParaRPr lang="en-GB" b="1" u="sng" dirty="0" smtClean="0">
              <a:solidFill>
                <a:srgbClr val="7030A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Younger children/ aged 2-5 generally have lower obesity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Obesity rates rise with each age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All age groups show increased obesity rates in 2014 compared to 1994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8836" y="4766350"/>
            <a:ext cx="58583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chemeClr val="accent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Gender</a:t>
            </a:r>
            <a:endParaRPr lang="en-GB" b="1" u="sng" dirty="0" smtClean="0">
              <a:solidFill>
                <a:schemeClr val="accent1">
                  <a:lumMod val="50000"/>
                </a:schemeClr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Male children aged 2-5 have a higher obesity rate than girls </a:t>
            </a:r>
            <a:r>
              <a:rPr lang="en-GB" b="1" u="sng" dirty="0" smtClean="0">
                <a:solidFill>
                  <a:schemeClr val="accent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of the same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Drop in obesity level aged 6-10 from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Increased obesity levels in girls up to 2004 but then plateauing or decrease</a:t>
            </a:r>
          </a:p>
          <a:p>
            <a:endParaRPr lang="en-GB" dirty="0" smtClean="0">
              <a:solidFill>
                <a:schemeClr val="accent1">
                  <a:lumMod val="50000"/>
                </a:schemeClr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77257" y="4325257"/>
            <a:ext cx="5326743" cy="441093"/>
          </a:xfrm>
          <a:prstGeom prst="straightConnector1">
            <a:avLst/>
          </a:prstGeom>
          <a:ln w="698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66857" y="4545803"/>
            <a:ext cx="39009" cy="384642"/>
          </a:xfrm>
          <a:prstGeom prst="straightConnector1">
            <a:avLst/>
          </a:prstGeom>
          <a:ln w="698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7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38151"/>
            <a:ext cx="8724900" cy="5897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5800" b="1" dirty="0">
                <a:solidFill>
                  <a:srgbClr val="00B050"/>
                </a:solidFill>
              </a:rPr>
              <a:t>C</a:t>
            </a:r>
            <a:r>
              <a:rPr lang="en-GB" sz="4000" dirty="0"/>
              <a:t>ircuit Training</a:t>
            </a:r>
          </a:p>
          <a:p>
            <a:pPr marL="0" indent="0">
              <a:buNone/>
            </a:pPr>
            <a:r>
              <a:rPr lang="en-GB" sz="5800" b="1" dirty="0">
                <a:solidFill>
                  <a:srgbClr val="00B050"/>
                </a:solidFill>
              </a:rPr>
              <a:t>I</a:t>
            </a:r>
            <a:r>
              <a:rPr lang="en-GB" sz="4000" dirty="0"/>
              <a:t>nterval Training </a:t>
            </a:r>
            <a:endParaRPr lang="en-GB" sz="5400" dirty="0"/>
          </a:p>
          <a:p>
            <a:pPr marL="0" indent="0">
              <a:buNone/>
            </a:pPr>
            <a:r>
              <a:rPr lang="en-GB" sz="5800" b="1" dirty="0">
                <a:solidFill>
                  <a:srgbClr val="00B050"/>
                </a:solidFill>
              </a:rPr>
              <a:t>C</a:t>
            </a:r>
            <a:r>
              <a:rPr lang="en-GB" sz="4000" dirty="0"/>
              <a:t>ontinuous Training</a:t>
            </a:r>
          </a:p>
          <a:p>
            <a:pPr marL="0" indent="0">
              <a:buNone/>
            </a:pPr>
            <a:r>
              <a:rPr lang="en-GB" sz="5800" b="1" dirty="0">
                <a:solidFill>
                  <a:srgbClr val="00B050"/>
                </a:solidFill>
              </a:rPr>
              <a:t>W</a:t>
            </a:r>
            <a:r>
              <a:rPr lang="en-GB" sz="4400" dirty="0"/>
              <a:t>e</a:t>
            </a:r>
            <a:r>
              <a:rPr lang="en-GB" sz="4000" dirty="0"/>
              <a:t>ight Training</a:t>
            </a:r>
          </a:p>
          <a:p>
            <a:pPr marL="0" indent="0">
              <a:buNone/>
            </a:pPr>
            <a:r>
              <a:rPr lang="en-GB" sz="5800" b="1" dirty="0">
                <a:solidFill>
                  <a:srgbClr val="00B050"/>
                </a:solidFill>
              </a:rPr>
              <a:t>F</a:t>
            </a:r>
            <a:r>
              <a:rPr lang="en-GB" sz="5400" dirty="0"/>
              <a:t>a</a:t>
            </a:r>
            <a:r>
              <a:rPr lang="en-GB" sz="4000" dirty="0"/>
              <a:t>rtlek Training</a:t>
            </a:r>
          </a:p>
          <a:p>
            <a:pPr marL="0" indent="0">
              <a:buNone/>
            </a:pPr>
            <a:r>
              <a:rPr lang="en-GB" sz="5800" b="1" dirty="0" smtClean="0">
                <a:solidFill>
                  <a:srgbClr val="00B050"/>
                </a:solidFill>
              </a:rPr>
              <a:t>P</a:t>
            </a:r>
            <a:r>
              <a:rPr lang="en-GB" sz="4400" dirty="0" smtClean="0"/>
              <a:t>lyometric training</a:t>
            </a:r>
          </a:p>
          <a:p>
            <a:pPr marL="0" indent="0">
              <a:buNone/>
            </a:pPr>
            <a:r>
              <a:rPr lang="en-GB" sz="6600" dirty="0" smtClean="0">
                <a:solidFill>
                  <a:srgbClr val="00B050"/>
                </a:solidFill>
              </a:rPr>
              <a:t>F</a:t>
            </a:r>
            <a:r>
              <a:rPr lang="en-GB" sz="4400" dirty="0" smtClean="0"/>
              <a:t>itness classes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953250" y="2109659"/>
            <a:ext cx="3314700" cy="25545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Create an ACRONYM for the methods of training!</a:t>
            </a:r>
          </a:p>
        </p:txBody>
      </p:sp>
    </p:spTree>
    <p:extLst>
      <p:ext uri="{BB962C8B-B14F-4D97-AF65-F5344CB8AC3E}">
        <p14:creationId xmlns:p14="http://schemas.microsoft.com/office/powerpoint/2010/main" val="34986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22" r="47041" b="17423"/>
          <a:stretch/>
        </p:blipFill>
        <p:spPr>
          <a:xfrm>
            <a:off x="232229" y="2009072"/>
            <a:ext cx="8483642" cy="46892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29485" y="5737571"/>
            <a:ext cx="2598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https://app.senecalearning.com/dashboard/join-class/i9twxh2gjb</a:t>
            </a:r>
            <a:endParaRPr lang="en-GB" dirty="0"/>
          </a:p>
        </p:txBody>
      </p:sp>
      <p:pic>
        <p:nvPicPr>
          <p:cNvPr id="1026" name="Picture 2" descr="Image result for seneca learning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6"/>
          <a:stretch/>
        </p:blipFill>
        <p:spPr bwMode="auto">
          <a:xfrm>
            <a:off x="1679574" y="232229"/>
            <a:ext cx="5302035" cy="12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19241" y="727191"/>
            <a:ext cx="3218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rgbClr val="7030A0"/>
                </a:solidFill>
              </a:rPr>
              <a:t>Go onto your school email and click </a:t>
            </a:r>
            <a:r>
              <a:rPr lang="en-GB" sz="3200" b="1" u="sng" dirty="0" smtClean="0">
                <a:solidFill>
                  <a:schemeClr val="accent1">
                    <a:lumMod val="75000"/>
                  </a:schemeClr>
                </a:solidFill>
              </a:rPr>
              <a:t>on the link </a:t>
            </a:r>
            <a:r>
              <a:rPr lang="en-GB" sz="3200" dirty="0" smtClean="0">
                <a:solidFill>
                  <a:srgbClr val="7030A0"/>
                </a:solidFill>
              </a:rPr>
              <a:t>in the email and you will gain access to free online GCSE PE revision!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09" y="275771"/>
            <a:ext cx="9844314" cy="2769961"/>
          </a:xfrm>
        </p:spPr>
        <p:txBody>
          <a:bodyPr>
            <a:noAutofit/>
          </a:bodyPr>
          <a:lstStyle/>
          <a:p>
            <a:pPr algn="ctr"/>
            <a:r>
              <a:rPr lang="en-GB" sz="8800" dirty="0" smtClean="0">
                <a:solidFill>
                  <a:srgbClr val="7030A0"/>
                </a:solidFill>
              </a:rPr>
              <a:t>How to approach 9 mark questions</a:t>
            </a:r>
            <a:endParaRPr lang="en-GB" sz="88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Image result for plan of attack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4" y="3381829"/>
            <a:ext cx="3691604" cy="27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38" t="17813" r="60763" b="20623"/>
          <a:stretch/>
        </p:blipFill>
        <p:spPr>
          <a:xfrm>
            <a:off x="2374900" y="253999"/>
            <a:ext cx="7620000" cy="63678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84900" y="508000"/>
            <a:ext cx="2336800" cy="3683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730500" y="774700"/>
            <a:ext cx="1676400" cy="2857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5834" y="1688450"/>
            <a:ext cx="34462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AO1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451" y="4890125"/>
            <a:ext cx="21436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AO2</a:t>
            </a:r>
            <a:endParaRPr lang="en-US" sz="8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0759" t="20892" r="55199" b="54309"/>
          <a:stretch/>
        </p:blipFill>
        <p:spPr>
          <a:xfrm>
            <a:off x="3042152" y="1644325"/>
            <a:ext cx="7294776" cy="2000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2353" t="23312" r="57476" b="49594"/>
          <a:stretch/>
        </p:blipFill>
        <p:spPr>
          <a:xfrm>
            <a:off x="2853116" y="4014061"/>
            <a:ext cx="7427585" cy="251110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562133" y="2660324"/>
            <a:ext cx="6432767" cy="45811"/>
          </a:xfrm>
          <a:prstGeom prst="line">
            <a:avLst/>
          </a:prstGeom>
          <a:ln w="603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62132" y="2930177"/>
            <a:ext cx="2051267" cy="12700"/>
          </a:xfrm>
          <a:prstGeom prst="line">
            <a:avLst/>
          </a:prstGeom>
          <a:ln w="603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8915" y="2873865"/>
            <a:ext cx="21401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(Marks 1-3)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473156" y="5032250"/>
            <a:ext cx="6432767" cy="45811"/>
          </a:xfrm>
          <a:prstGeom prst="line">
            <a:avLst/>
          </a:prstGeom>
          <a:ln w="603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77113" y="6040511"/>
            <a:ext cx="18660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(Marks 4-6)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473155" y="5447222"/>
            <a:ext cx="5708945" cy="61536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9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53" t="19985" r="57818" b="17112"/>
          <a:stretch/>
        </p:blipFill>
        <p:spPr>
          <a:xfrm>
            <a:off x="3552722" y="365125"/>
            <a:ext cx="7728155" cy="6135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6471" y="2307222"/>
            <a:ext cx="21889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cap="none" spc="0" dirty="0" smtClean="0">
                <a:ln/>
                <a:solidFill>
                  <a:schemeClr val="accent4"/>
                </a:solidFill>
                <a:effectLst/>
              </a:rPr>
              <a:t>AO3</a:t>
            </a:r>
            <a:endParaRPr lang="en-US" sz="8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057" y="3432790"/>
            <a:ext cx="26298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</a:rPr>
              <a:t>(Marks 7-9)</a:t>
            </a:r>
            <a:endParaRPr 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432800" y="1725261"/>
            <a:ext cx="2568683" cy="1939"/>
          </a:xfrm>
          <a:prstGeom prst="line">
            <a:avLst/>
          </a:prstGeom>
          <a:ln w="603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91000" y="1993900"/>
            <a:ext cx="6705600" cy="1"/>
          </a:xfrm>
          <a:prstGeom prst="line">
            <a:avLst/>
          </a:prstGeom>
          <a:ln w="603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191000" y="2260601"/>
            <a:ext cx="6451600" cy="1"/>
          </a:xfrm>
          <a:prstGeom prst="line">
            <a:avLst/>
          </a:prstGeom>
          <a:ln w="603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79900" y="2527301"/>
            <a:ext cx="6045200" cy="1"/>
          </a:xfrm>
          <a:prstGeom prst="line">
            <a:avLst/>
          </a:prstGeom>
          <a:ln w="603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79900" y="6350003"/>
            <a:ext cx="4038600" cy="25397"/>
          </a:xfrm>
          <a:prstGeom prst="line">
            <a:avLst/>
          </a:prstGeom>
          <a:ln w="603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86500" y="5816602"/>
            <a:ext cx="4457700" cy="0"/>
          </a:xfrm>
          <a:prstGeom prst="line">
            <a:avLst/>
          </a:prstGeom>
          <a:ln w="603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279900" y="6083300"/>
            <a:ext cx="6616700" cy="12702"/>
          </a:xfrm>
          <a:prstGeom prst="line">
            <a:avLst/>
          </a:prstGeom>
          <a:ln w="603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517120" y="3251200"/>
            <a:ext cx="5227080" cy="12703"/>
          </a:xfrm>
          <a:prstGeom prst="line">
            <a:avLst/>
          </a:prstGeom>
          <a:ln w="603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191000" y="3530600"/>
            <a:ext cx="6705600" cy="29194"/>
          </a:xfrm>
          <a:prstGeom prst="line">
            <a:avLst/>
          </a:prstGeom>
          <a:ln w="603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47743" y="3789055"/>
            <a:ext cx="2940457" cy="24740"/>
          </a:xfrm>
          <a:prstGeom prst="line">
            <a:avLst/>
          </a:prstGeom>
          <a:ln w="603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12" t="31250" r="56176" b="26563"/>
          <a:stretch/>
        </p:blipFill>
        <p:spPr>
          <a:xfrm>
            <a:off x="768350" y="762000"/>
            <a:ext cx="108140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38" t="17813" r="60763" b="20623"/>
          <a:stretch/>
        </p:blipFill>
        <p:spPr>
          <a:xfrm>
            <a:off x="2374900" y="253999"/>
            <a:ext cx="7620000" cy="6367887"/>
          </a:xfrm>
          <a:prstGeom prst="rect">
            <a:avLst/>
          </a:prstGeom>
        </p:spPr>
      </p:pic>
      <p:pic>
        <p:nvPicPr>
          <p:cNvPr id="4098" name="Picture 2" descr="Image result for your turn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2576477"/>
            <a:ext cx="3692525" cy="31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68384" y="2248033"/>
            <a:ext cx="34462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AO1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4899" y="3874388"/>
            <a:ext cx="1387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AO2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1337" y="5117310"/>
            <a:ext cx="1414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AO3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06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42309"/>
            <a:ext cx="8229600" cy="1143000"/>
          </a:xfrm>
        </p:spPr>
        <p:txBody>
          <a:bodyPr>
            <a:noAutofit/>
          </a:bodyPr>
          <a:lstStyle/>
          <a:p>
            <a:r>
              <a:rPr lang="en-GB" sz="13800" b="1" dirty="0">
                <a:solidFill>
                  <a:srgbClr val="00B050"/>
                </a:solidFill>
              </a:rPr>
              <a:t>C</a:t>
            </a:r>
            <a:r>
              <a:rPr lang="en-GB" sz="8000" dirty="0"/>
              <a:t>ircuit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/>
              <a:t>A series of exercise stations </a:t>
            </a:r>
            <a:r>
              <a:rPr lang="en-GB" sz="4400" dirty="0" smtClean="0"/>
              <a:t>completed</a:t>
            </a:r>
            <a:r>
              <a:rPr lang="en-GB" sz="4000" dirty="0" smtClean="0"/>
              <a:t> one after the other in a circuit. Rest after one circuit and then repeat.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b="1" u="sng" dirty="0" smtClean="0"/>
              <a:t>Benefits</a:t>
            </a:r>
          </a:p>
          <a:p>
            <a:pPr marL="0" indent="0">
              <a:buNone/>
            </a:pPr>
            <a:r>
              <a:rPr lang="en-GB" sz="4000" dirty="0" smtClean="0"/>
              <a:t>Easy to adapt the circuit specific to your sport &amp; needs, little equipment needed</a:t>
            </a:r>
          </a:p>
        </p:txBody>
      </p:sp>
    </p:spTree>
    <p:extLst>
      <p:ext uri="{BB962C8B-B14F-4D97-AF65-F5344CB8AC3E}">
        <p14:creationId xmlns:p14="http://schemas.microsoft.com/office/powerpoint/2010/main" val="32020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6600" b="1" dirty="0">
                <a:solidFill>
                  <a:srgbClr val="00B050"/>
                </a:solidFill>
              </a:rPr>
              <a:t>I</a:t>
            </a:r>
            <a:r>
              <a:rPr lang="en-GB" sz="8800" dirty="0"/>
              <a:t>nterval 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000" dirty="0" smtClean="0"/>
              <a:t>Varying levels of intensity. Often anaerobic exercise. Example – sprint for 30sec, walk for 20 sec.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b="1" u="sng" dirty="0" smtClean="0"/>
              <a:t>Benefits</a:t>
            </a:r>
          </a:p>
          <a:p>
            <a:pPr marL="0" indent="0">
              <a:buNone/>
            </a:pPr>
            <a:r>
              <a:rPr lang="en-GB" sz="4000" dirty="0" smtClean="0"/>
              <a:t>Suitable for games players, simulates a live environment (football, netball match) where you are sprinting/walking.</a:t>
            </a:r>
          </a:p>
        </p:txBody>
      </p:sp>
    </p:spTree>
    <p:extLst>
      <p:ext uri="{BB962C8B-B14F-4D97-AF65-F5344CB8AC3E}">
        <p14:creationId xmlns:p14="http://schemas.microsoft.com/office/powerpoint/2010/main" val="15552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438</Words>
  <Application>Microsoft Office PowerPoint</Application>
  <PresentationFormat>Widescreen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Adobe Fan Heiti Std B</vt:lpstr>
      <vt:lpstr>Arial</vt:lpstr>
      <vt:lpstr>Calibri</vt:lpstr>
      <vt:lpstr>Calibri Light</vt:lpstr>
      <vt:lpstr>Office Theme</vt:lpstr>
      <vt:lpstr>Questioning, fitness, methods and more!</vt:lpstr>
      <vt:lpstr>PowerPoint Presentation</vt:lpstr>
      <vt:lpstr>How to approach 9 mark questions</vt:lpstr>
      <vt:lpstr>PowerPoint Presentation</vt:lpstr>
      <vt:lpstr>PowerPoint Presentation</vt:lpstr>
      <vt:lpstr>PowerPoint Presentation</vt:lpstr>
      <vt:lpstr>PowerPoint Presentation</vt:lpstr>
      <vt:lpstr>Circuit Training</vt:lpstr>
      <vt:lpstr>Interval Training </vt:lpstr>
      <vt:lpstr>Continuous Training</vt:lpstr>
      <vt:lpstr>Weight Training</vt:lpstr>
      <vt:lpstr>Fartlek Training</vt:lpstr>
      <vt:lpstr>Plyometric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Moody</dc:creator>
  <cp:lastModifiedBy>Richard Moody</cp:lastModifiedBy>
  <cp:revision>11</cp:revision>
  <cp:lastPrinted>2019-04-02T12:22:30Z</cp:lastPrinted>
  <dcterms:created xsi:type="dcterms:W3CDTF">2019-04-02T10:54:36Z</dcterms:created>
  <dcterms:modified xsi:type="dcterms:W3CDTF">2020-03-12T13:09:23Z</dcterms:modified>
</cp:coreProperties>
</file>