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274" r:id="rId3"/>
    <p:sldId id="273" r:id="rId4"/>
    <p:sldId id="275" r:id="rId5"/>
    <p:sldId id="276" r:id="rId6"/>
    <p:sldId id="265" r:id="rId7"/>
    <p:sldId id="270" r:id="rId8"/>
    <p:sldId id="271" r:id="rId9"/>
    <p:sldId id="272" r:id="rId10"/>
    <p:sldId id="266" r:id="rId11"/>
    <p:sldId id="262" r:id="rId12"/>
    <p:sldId id="284" r:id="rId13"/>
    <p:sldId id="277" r:id="rId14"/>
    <p:sldId id="280" r:id="rId15"/>
    <p:sldId id="281" r:id="rId16"/>
    <p:sldId id="282" r:id="rId17"/>
    <p:sldId id="285" r:id="rId18"/>
    <p:sldId id="267" r:id="rId19"/>
    <p:sldId id="269" r:id="rId20"/>
    <p:sldId id="268" r:id="rId2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162" autoAdjust="0"/>
  </p:normalViewPr>
  <p:slideViewPr>
    <p:cSldViewPr snapToGrid="0">
      <p:cViewPr varScale="1">
        <p:scale>
          <a:sx n="65" d="100"/>
          <a:sy n="65" d="100"/>
        </p:scale>
        <p:origin x="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0F52A-91DA-4A73-B4FB-404DC190A9D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EDA86-B5D6-42CE-86B7-F1D1A4538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69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Tweet</a:t>
            </a:r>
            <a:r>
              <a:rPr lang="en-GB" baseline="0" dirty="0" smtClean="0"/>
              <a:t> activity by @</a:t>
            </a:r>
            <a:r>
              <a:rPr lang="en-GB" baseline="0" dirty="0" err="1" smtClean="0"/>
              <a:t>misskeggers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41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Tweet</a:t>
            </a:r>
            <a:r>
              <a:rPr lang="en-GB" baseline="0" dirty="0" smtClean="0"/>
              <a:t> activity by @</a:t>
            </a:r>
            <a:r>
              <a:rPr lang="en-GB" baseline="0" dirty="0" err="1" smtClean="0"/>
              <a:t>misskeggers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957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Tweet</a:t>
            </a:r>
            <a:r>
              <a:rPr lang="en-GB" baseline="0" dirty="0" smtClean="0"/>
              <a:t> activity by @</a:t>
            </a:r>
            <a:r>
              <a:rPr lang="en-GB" baseline="0" dirty="0" err="1" smtClean="0"/>
              <a:t>misskeggers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897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Tweet</a:t>
            </a:r>
            <a:r>
              <a:rPr lang="en-GB" baseline="0" dirty="0" smtClean="0"/>
              <a:t> activity by @</a:t>
            </a:r>
            <a:r>
              <a:rPr lang="en-GB" baseline="0" dirty="0" err="1" smtClean="0"/>
              <a:t>misskeggers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8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7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02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25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8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37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1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86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1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1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2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01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23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PERSPECTIVES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9550" y="1171576"/>
            <a:ext cx="11772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Example paper by @Mathew_Lynch44</a:t>
            </a:r>
          </a:p>
          <a:p>
            <a:endParaRPr lang="en-GB" sz="2400" b="1" dirty="0"/>
          </a:p>
          <a:p>
            <a:r>
              <a:rPr lang="en-GB" sz="2400" b="1" dirty="0" smtClean="0"/>
              <a:t>Meghan/Harry tweet activity by @</a:t>
            </a:r>
            <a:r>
              <a:rPr lang="en-GB" sz="2400" b="1" dirty="0" err="1" smtClean="0"/>
              <a:t>misskeggers</a:t>
            </a:r>
            <a:endParaRPr lang="en-GB" sz="2400" b="1" dirty="0" smtClean="0"/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69786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988" y="1339850"/>
            <a:ext cx="4819650" cy="17605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i="1" dirty="0"/>
              <a:t>We teach the importance of attitude tracking when reading text... just one word in the margin per paragraph to summarise writer’s attitude. Makes making comparisons a bit easier!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TEACHERS ON TWITTER: IDEAS AND STRATEGIES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pic>
        <p:nvPicPr>
          <p:cNvPr id="1026" name="Picture 2" descr="Image result for twitt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794"/>
            <a:ext cx="1136650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twitt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023599" y="252794"/>
            <a:ext cx="1168401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405563" y="1935163"/>
            <a:ext cx="4819650" cy="1760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2400" i="1" dirty="0"/>
          </a:p>
        </p:txBody>
      </p:sp>
      <p:sp>
        <p:nvSpPr>
          <p:cNvPr id="5" name="Rectangle 4"/>
          <p:cNvSpPr/>
          <p:nvPr/>
        </p:nvSpPr>
        <p:spPr>
          <a:xfrm>
            <a:off x="6812756" y="1312069"/>
            <a:ext cx="4714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i="1" dirty="0">
                <a:solidFill>
                  <a:srgbClr val="14171A"/>
                </a:solidFill>
              </a:rPr>
              <a:t>Important to remember Q4 is an amalgamation of requirements of q1, 2 &amp; 3. </a:t>
            </a:r>
            <a:endParaRPr lang="en-GB" sz="2400" i="1" dirty="0"/>
          </a:p>
        </p:txBody>
      </p:sp>
      <p:sp>
        <p:nvSpPr>
          <p:cNvPr id="8" name="Rectangle 7"/>
          <p:cNvSpPr/>
          <p:nvPr/>
        </p:nvSpPr>
        <p:spPr>
          <a:xfrm>
            <a:off x="338138" y="402456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i="1" dirty="0">
                <a:solidFill>
                  <a:srgbClr val="14171A"/>
                </a:solidFill>
              </a:rPr>
              <a:t>P</a:t>
            </a:r>
            <a:r>
              <a:rPr lang="en-GB" sz="2400" i="1" dirty="0" smtClean="0">
                <a:solidFill>
                  <a:srgbClr val="14171A"/>
                </a:solidFill>
              </a:rPr>
              <a:t>lan </a:t>
            </a:r>
            <a:r>
              <a:rPr lang="en-GB" sz="2400" i="1" dirty="0">
                <a:solidFill>
                  <a:srgbClr val="14171A"/>
                </a:solidFill>
              </a:rPr>
              <a:t>for this question by tracking in the margin of each source what the mood or opinion of the writer is. Concentrate on +/-</a:t>
            </a:r>
            <a:endParaRPr lang="en-GB" sz="2400" i="1" dirty="0"/>
          </a:p>
        </p:txBody>
      </p:sp>
      <p:sp>
        <p:nvSpPr>
          <p:cNvPr id="9" name="Rectangle 8"/>
          <p:cNvSpPr/>
          <p:nvPr/>
        </p:nvSpPr>
        <p:spPr>
          <a:xfrm>
            <a:off x="280988" y="509630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i="1" dirty="0" smtClean="0">
                <a:solidFill>
                  <a:srgbClr val="14171A"/>
                </a:solidFill>
              </a:rPr>
              <a:t>Annotate </a:t>
            </a:r>
            <a:r>
              <a:rPr lang="en-GB" sz="2400" i="1" dirty="0">
                <a:solidFill>
                  <a:srgbClr val="14171A"/>
                </a:solidFill>
              </a:rPr>
              <a:t>what evidence in the extract shows the writer's opinion. Additionally, concentrate on the language devices used in source</a:t>
            </a:r>
            <a:endParaRPr lang="en-GB" sz="2400" i="1" dirty="0"/>
          </a:p>
        </p:txBody>
      </p:sp>
      <p:sp>
        <p:nvSpPr>
          <p:cNvPr id="10" name="Rectangle 9"/>
          <p:cNvSpPr/>
          <p:nvPr/>
        </p:nvSpPr>
        <p:spPr>
          <a:xfrm>
            <a:off x="7155653" y="3135492"/>
            <a:ext cx="46743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i="1" dirty="0">
                <a:solidFill>
                  <a:srgbClr val="14171A"/>
                </a:solidFill>
              </a:rPr>
              <a:t>Good English Language revision today with students really starting to understand the ‘flow’ of the reading paper; a cracking question 4 response really depends on a thorough job being done on 2 and 3 with a clear annotation trail to spot trends and link ideas.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05548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1171576"/>
            <a:ext cx="11772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What is the writer </a:t>
            </a:r>
            <a:r>
              <a:rPr lang="en-GB" sz="2800" b="1" dirty="0" smtClean="0">
                <a:solidFill>
                  <a:srgbClr val="FF0000"/>
                </a:solidFill>
              </a:rPr>
              <a:t>thinking</a:t>
            </a:r>
            <a:r>
              <a:rPr lang="en-GB" sz="2800" b="1" dirty="0" smtClean="0"/>
              <a:t>? What is the writer </a:t>
            </a:r>
            <a:r>
              <a:rPr lang="en-GB" sz="2800" b="1" dirty="0" smtClean="0">
                <a:solidFill>
                  <a:srgbClr val="FF0000"/>
                </a:solidFill>
              </a:rPr>
              <a:t>feeling</a:t>
            </a:r>
            <a:r>
              <a:rPr lang="en-GB" sz="2800" b="1" dirty="0" smtClean="0"/>
              <a:t>? What is the writer </a:t>
            </a:r>
            <a:r>
              <a:rPr lang="en-GB" sz="2800" b="1" dirty="0" smtClean="0">
                <a:solidFill>
                  <a:srgbClr val="FF0000"/>
                </a:solidFill>
              </a:rPr>
              <a:t>imagining</a:t>
            </a:r>
            <a:r>
              <a:rPr lang="en-GB" sz="2800" b="1" dirty="0" smtClean="0"/>
              <a:t>? What is the writer </a:t>
            </a:r>
            <a:r>
              <a:rPr lang="en-GB" sz="2800" b="1" dirty="0" smtClean="0">
                <a:solidFill>
                  <a:srgbClr val="FF0000"/>
                </a:solidFill>
              </a:rPr>
              <a:t>experiencing</a:t>
            </a:r>
            <a:r>
              <a:rPr lang="en-GB" sz="2800" b="1" dirty="0" smtClean="0"/>
              <a:t>?</a:t>
            </a:r>
          </a:p>
          <a:p>
            <a:endParaRPr lang="en-GB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READ THE SOURCES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550" y="2422356"/>
            <a:ext cx="574833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Your tasks: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000" b="1" dirty="0" smtClean="0"/>
              <a:t>Read Source A and B. In the margin, next to each paragraph, summarise the writers’ attitudes in just ONE word to help you track their perspective.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 smtClean="0"/>
              <a:t>Next highlight one or two quotations maximum that have helped you to make this decision.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 smtClean="0"/>
              <a:t>Like the tweets, quickly make annotations about the methods the writer uses to present their perspective.</a:t>
            </a:r>
            <a:endParaRPr lang="en-GB" sz="2800" b="1" dirty="0"/>
          </a:p>
        </p:txBody>
      </p:sp>
      <p:pic>
        <p:nvPicPr>
          <p:cNvPr id="7" name="Picture 6" descr="http://img01.thedrum.com/styles/news_article_lightbox/s3/news/tmp/111981/pume_labs.jpg?itok=IezsUpD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373" y="2422356"/>
            <a:ext cx="5699592" cy="3799743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60472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/>
          <p:nvPr/>
        </p:nvSpPr>
        <p:spPr>
          <a:xfrm rot="21294814">
            <a:off x="243565" y="2412473"/>
            <a:ext cx="3655296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Direct address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8"/>
          <p:cNvSpPr txBox="1"/>
          <p:nvPr/>
        </p:nvSpPr>
        <p:spPr>
          <a:xfrm rot="21239883">
            <a:off x="8524374" y="5032088"/>
            <a:ext cx="3321679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Word groups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9"/>
          <p:cNvSpPr txBox="1"/>
          <p:nvPr/>
        </p:nvSpPr>
        <p:spPr>
          <a:xfrm rot="287659">
            <a:off x="5919944" y="5019142"/>
            <a:ext cx="2380780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Dialogue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11"/>
          <p:cNvSpPr txBox="1"/>
          <p:nvPr/>
        </p:nvSpPr>
        <p:spPr>
          <a:xfrm rot="21064354">
            <a:off x="6670051" y="3979249"/>
            <a:ext cx="2751074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Hyperbole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13"/>
          <p:cNvSpPr txBox="1"/>
          <p:nvPr/>
        </p:nvSpPr>
        <p:spPr>
          <a:xfrm rot="21297635">
            <a:off x="9517721" y="1544936"/>
            <a:ext cx="2419350" cy="1541319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Tone of writing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4"/>
          <p:cNvSpPr txBox="1"/>
          <p:nvPr/>
        </p:nvSpPr>
        <p:spPr>
          <a:xfrm rot="21096164">
            <a:off x="4960048" y="3793900"/>
            <a:ext cx="1141658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Bias</a:t>
            </a:r>
            <a:endParaRPr lang="en-GB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15"/>
          <p:cNvSpPr txBox="1"/>
          <p:nvPr/>
        </p:nvSpPr>
        <p:spPr>
          <a:xfrm rot="21335697">
            <a:off x="2071643" y="1460698"/>
            <a:ext cx="4261871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Language devices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16"/>
          <p:cNvSpPr txBox="1"/>
          <p:nvPr/>
        </p:nvSpPr>
        <p:spPr>
          <a:xfrm rot="21268872">
            <a:off x="9590340" y="4188711"/>
            <a:ext cx="1189748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POV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17"/>
          <p:cNvSpPr txBox="1"/>
          <p:nvPr/>
        </p:nvSpPr>
        <p:spPr>
          <a:xfrm rot="287659">
            <a:off x="187126" y="4315724"/>
            <a:ext cx="4544641" cy="164391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Ordering of details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(Chronology)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19"/>
          <p:cNvSpPr txBox="1"/>
          <p:nvPr/>
        </p:nvSpPr>
        <p:spPr>
          <a:xfrm rot="287659">
            <a:off x="5900734" y="2100773"/>
            <a:ext cx="3474606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Facts/Opinion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20"/>
          <p:cNvSpPr txBox="1"/>
          <p:nvPr/>
        </p:nvSpPr>
        <p:spPr>
          <a:xfrm rot="287659">
            <a:off x="1133828" y="3403828"/>
            <a:ext cx="2651239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Anecdotes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21"/>
          <p:cNvSpPr txBox="1"/>
          <p:nvPr/>
        </p:nvSpPr>
        <p:spPr>
          <a:xfrm rot="287659">
            <a:off x="8157837" y="3178009"/>
            <a:ext cx="3758080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Purpose of text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22"/>
          <p:cNvSpPr txBox="1"/>
          <p:nvPr/>
        </p:nvSpPr>
        <p:spPr>
          <a:xfrm rot="21091730">
            <a:off x="4024442" y="2887723"/>
            <a:ext cx="2417200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Formality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333170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METHODS – NOT JUST LANGUAGE DEVICES!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65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535" y="1219761"/>
            <a:ext cx="64875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Q4: Compare how the two writers convey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attitudes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air pollution.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In your answer you should: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their attitudes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 methods they use to convey their attitudes.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your ideas with quotations from both texts.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ANSWER THE QUESTION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959358"/>
            <a:ext cx="26967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600" b="1" dirty="0" smtClean="0">
                <a:solidFill>
                  <a:srgbClr val="FF0000"/>
                </a:solidFill>
              </a:rPr>
              <a:t>I DO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535" y="4029887"/>
            <a:ext cx="6178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</a:rPr>
              <a:t>If </a:t>
            </a:r>
            <a:r>
              <a:rPr lang="en-GB" sz="2400" b="1" dirty="0" smtClean="0">
                <a:solidFill>
                  <a:srgbClr val="0070C0"/>
                </a:solidFill>
              </a:rPr>
              <a:t>you </a:t>
            </a:r>
            <a:r>
              <a:rPr lang="en-GB" sz="2400" b="1" dirty="0">
                <a:solidFill>
                  <a:srgbClr val="0070C0"/>
                </a:solidFill>
              </a:rPr>
              <a:t>can ask </a:t>
            </a:r>
            <a:r>
              <a:rPr lang="en-GB" sz="2400" b="1" dirty="0" smtClean="0">
                <a:solidFill>
                  <a:srgbClr val="0070C0"/>
                </a:solidFill>
              </a:rPr>
              <a:t>‘why/how?’ to anything written, the </a:t>
            </a:r>
            <a:r>
              <a:rPr lang="en-GB" sz="2400" b="1" dirty="0">
                <a:solidFill>
                  <a:srgbClr val="0070C0"/>
                </a:solidFill>
              </a:rPr>
              <a:t>answer is not yet ‘perceptive’.</a:t>
            </a:r>
          </a:p>
        </p:txBody>
      </p:sp>
      <p:sp>
        <p:nvSpPr>
          <p:cNvPr id="9" name="Rectangle 8"/>
          <p:cNvSpPr/>
          <p:nvPr/>
        </p:nvSpPr>
        <p:spPr>
          <a:xfrm>
            <a:off x="6668086" y="1219761"/>
            <a:ext cx="5312898" cy="54855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Both writers…</a:t>
            </a: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two texts convey different attitudes…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In Source A, the writer feels/thinks/imagines/experiences/believes… whereas in Source B, the writer…</a:t>
            </a:r>
          </a:p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This is particularly evident when they discuss…, stating ‘…’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use of … here… is particularly effective…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Perhaps the writer wants to convey a sense of… showing the reader that…</a:t>
            </a:r>
            <a:endParaRPr lang="en-GB" sz="2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66121" y="5236356"/>
            <a:ext cx="3671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/>
              <a:t>Watch as I model on the board what an answer should look like as well as the approach you should take with this question.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7671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535" y="1219761"/>
            <a:ext cx="64875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Q4: Compare how the two writers convey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attitudes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air pollution.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In your answer you should: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their attitudes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 methods they use to convey their attitudes.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your ideas with quotations from both texts.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ANSWER THE QUESTION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535" y="4029887"/>
            <a:ext cx="6178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</a:rPr>
              <a:t>If </a:t>
            </a:r>
            <a:r>
              <a:rPr lang="en-GB" sz="2400" b="1" dirty="0" smtClean="0">
                <a:solidFill>
                  <a:srgbClr val="0070C0"/>
                </a:solidFill>
              </a:rPr>
              <a:t>you </a:t>
            </a:r>
            <a:r>
              <a:rPr lang="en-GB" sz="2400" b="1" dirty="0">
                <a:solidFill>
                  <a:srgbClr val="0070C0"/>
                </a:solidFill>
              </a:rPr>
              <a:t>can ask </a:t>
            </a:r>
            <a:r>
              <a:rPr lang="en-GB" sz="2400" b="1" dirty="0" smtClean="0">
                <a:solidFill>
                  <a:srgbClr val="0070C0"/>
                </a:solidFill>
              </a:rPr>
              <a:t>‘why/how?’ to anything written, the </a:t>
            </a:r>
            <a:r>
              <a:rPr lang="en-GB" sz="2400" b="1" dirty="0">
                <a:solidFill>
                  <a:srgbClr val="0070C0"/>
                </a:solidFill>
              </a:rPr>
              <a:t>answer is not yet ‘perceptive’.</a:t>
            </a:r>
          </a:p>
        </p:txBody>
      </p:sp>
      <p:sp>
        <p:nvSpPr>
          <p:cNvPr id="9" name="Rectangle 8"/>
          <p:cNvSpPr/>
          <p:nvPr/>
        </p:nvSpPr>
        <p:spPr>
          <a:xfrm>
            <a:off x="6668086" y="1219761"/>
            <a:ext cx="5312898" cy="54855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Both writers…</a:t>
            </a: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two texts convey different attitudes…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In Source A, the writer feels/thinks/imagines/experiences/believes… whereas in Source B, the writer…</a:t>
            </a:r>
          </a:p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This is particularly evident when they discuss…, stating ‘…’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use of … here… is particularly effective…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Perhaps the writer wants to convey a sense of… showing the reader that…</a:t>
            </a:r>
            <a:endParaRPr lang="en-GB" sz="2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116465"/>
            <a:ext cx="3882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600" b="1" dirty="0" smtClean="0">
                <a:solidFill>
                  <a:srgbClr val="FF0000"/>
                </a:solidFill>
              </a:rPr>
              <a:t>WE DO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27372" y="5381921"/>
            <a:ext cx="27859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/>
              <a:t>Let’s work on our next point together. Be prepared to share your ideas.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4263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535" y="1219761"/>
            <a:ext cx="64875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Q4: Compare how the two writers convey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attitudes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air pollution.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In your answer you should: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their attitudes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 methods they use to convey their attitudes.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your ideas with quotations from both texts.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ANSWER THE QUESTION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535" y="4029887"/>
            <a:ext cx="6178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</a:rPr>
              <a:t>If </a:t>
            </a:r>
            <a:r>
              <a:rPr lang="en-GB" sz="2400" b="1" dirty="0" smtClean="0">
                <a:solidFill>
                  <a:srgbClr val="0070C0"/>
                </a:solidFill>
              </a:rPr>
              <a:t>you </a:t>
            </a:r>
            <a:r>
              <a:rPr lang="en-GB" sz="2400" b="1" dirty="0">
                <a:solidFill>
                  <a:srgbClr val="0070C0"/>
                </a:solidFill>
              </a:rPr>
              <a:t>can ask </a:t>
            </a:r>
            <a:r>
              <a:rPr lang="en-GB" sz="2400" b="1" dirty="0" smtClean="0">
                <a:solidFill>
                  <a:srgbClr val="0070C0"/>
                </a:solidFill>
              </a:rPr>
              <a:t>‘why/how?’ to anything written, the </a:t>
            </a:r>
            <a:r>
              <a:rPr lang="en-GB" sz="2400" b="1" dirty="0">
                <a:solidFill>
                  <a:srgbClr val="0070C0"/>
                </a:solidFill>
              </a:rPr>
              <a:t>answer is not yet ‘perceptive’.</a:t>
            </a:r>
          </a:p>
        </p:txBody>
      </p:sp>
      <p:sp>
        <p:nvSpPr>
          <p:cNvPr id="9" name="Rectangle 8"/>
          <p:cNvSpPr/>
          <p:nvPr/>
        </p:nvSpPr>
        <p:spPr>
          <a:xfrm>
            <a:off x="6668086" y="1219761"/>
            <a:ext cx="5312898" cy="54855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Both writers…</a:t>
            </a: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two texts convey different attitudes…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In Source A, the writer feels/thinks/imagines/experiences/believes… whereas in Source B, the writer…</a:t>
            </a:r>
          </a:p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This is particularly evident when they discuss…, stating ‘…’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use of … here… is particularly effective…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Perhaps the writer wants to convey a sense of… showing the reader that…</a:t>
            </a:r>
            <a:endParaRPr lang="en-GB" sz="2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116465"/>
            <a:ext cx="3882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0" b="1" dirty="0" smtClean="0">
                <a:solidFill>
                  <a:srgbClr val="FF0000"/>
                </a:solidFill>
              </a:rPr>
              <a:t>YOU DO</a:t>
            </a:r>
            <a:endParaRPr lang="en-GB" sz="8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63461" y="5270352"/>
            <a:ext cx="26951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/>
              <a:t>Now have a go at writing the final two points by yourself.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829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REVIEW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295" y="1304167"/>
            <a:ext cx="1186141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4805" algn="ctr">
              <a:spcAft>
                <a:spcPts val="0"/>
              </a:spcAft>
            </a:pPr>
            <a:r>
              <a:rPr lang="en-GB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Swap answers with a partner. Read their work and write down ‘What?’ ‘How?’ ‘Why?’ where appropriate.</a:t>
            </a:r>
          </a:p>
          <a:p>
            <a:pPr marR="344805" algn="ctr">
              <a:spcAft>
                <a:spcPts val="0"/>
              </a:spcAft>
            </a:pPr>
            <a:endParaRPr lang="en-GB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 algn="ctr">
              <a:spcAft>
                <a:spcPts val="0"/>
              </a:spcAft>
            </a:pPr>
            <a:r>
              <a:rPr lang="en-GB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you have finished, swap back. Answer any of the questions your partner has posed in a different colour pen.</a:t>
            </a:r>
            <a:endParaRPr lang="en-GB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8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31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RESOURCES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17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018265" y="2477760"/>
            <a:ext cx="5025122" cy="19841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5039" y="2515546"/>
            <a:ext cx="6253974" cy="19085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34822" y="2477759"/>
            <a:ext cx="5025122" cy="19841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58126" y="2515545"/>
            <a:ext cx="6253974" cy="19085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86398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38" y="3271154"/>
            <a:ext cx="10515600" cy="2746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/>
              <a:t>What is the writer </a:t>
            </a:r>
            <a:r>
              <a:rPr lang="en-GB" sz="3600" b="1" dirty="0" smtClean="0">
                <a:solidFill>
                  <a:srgbClr val="FF0000"/>
                </a:solidFill>
              </a:rPr>
              <a:t>t</a:t>
            </a:r>
            <a:r>
              <a:rPr lang="en-GB" sz="3600" b="1" dirty="0" smtClean="0"/>
              <a:t>_______?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smtClean="0">
                <a:solidFill>
                  <a:srgbClr val="FF0000"/>
                </a:solidFill>
              </a:rPr>
              <a:t>f</a:t>
            </a:r>
            <a:r>
              <a:rPr lang="en-GB" sz="3600" b="1" dirty="0" smtClean="0"/>
              <a:t>_______?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err="1" smtClean="0">
                <a:solidFill>
                  <a:srgbClr val="FF0000"/>
                </a:solidFill>
              </a:rPr>
              <a:t>i</a:t>
            </a:r>
            <a:r>
              <a:rPr lang="en-GB" sz="3600" b="1" dirty="0" smtClean="0"/>
              <a:t>_______?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smtClean="0">
                <a:solidFill>
                  <a:srgbClr val="FF0000"/>
                </a:solidFill>
              </a:rPr>
              <a:t>e</a:t>
            </a:r>
            <a:r>
              <a:rPr lang="en-GB" sz="3600" b="1" dirty="0" smtClean="0"/>
              <a:t>_______?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CONSIDER THESE QUESTIONS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1171576"/>
            <a:ext cx="11772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Consider the questions below. When answering question 4 of paper 2, you are dealing with the </a:t>
            </a:r>
            <a:r>
              <a:rPr lang="en-GB" sz="2400" b="1" u="sng" dirty="0" smtClean="0"/>
              <a:t>perspectives</a:t>
            </a:r>
            <a:r>
              <a:rPr lang="en-GB" sz="2400" b="1" dirty="0" smtClean="0"/>
              <a:t> of the writers. With this in mind, how do you think these questions end?</a:t>
            </a:r>
          </a:p>
          <a:p>
            <a:pPr algn="ctr"/>
            <a:r>
              <a:rPr lang="en-GB" sz="2400" b="1" dirty="0" smtClean="0"/>
              <a:t> </a:t>
            </a:r>
          </a:p>
          <a:p>
            <a:pPr algn="ctr"/>
            <a:r>
              <a:rPr lang="en-GB" sz="2400" b="1" dirty="0" smtClean="0"/>
              <a:t>HINT: Only one word is needed to complete each question. </a:t>
            </a:r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52564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bs.twimg.com/media/DerM51oWkAEdcza.jpg: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80473"/>
            <a:ext cx="8818562" cy="655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82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38" y="3110568"/>
            <a:ext cx="10515600" cy="2746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/>
              <a:t>What is the writer </a:t>
            </a:r>
            <a:r>
              <a:rPr lang="en-GB" sz="3600" b="1" dirty="0" smtClean="0">
                <a:solidFill>
                  <a:srgbClr val="FF0000"/>
                </a:solidFill>
              </a:rPr>
              <a:t>thinking</a:t>
            </a:r>
            <a:r>
              <a:rPr lang="en-GB" sz="3600" b="1" dirty="0" smtClean="0"/>
              <a:t>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smtClean="0">
                <a:solidFill>
                  <a:srgbClr val="FF0000"/>
                </a:solidFill>
              </a:rPr>
              <a:t>feeling</a:t>
            </a:r>
            <a:r>
              <a:rPr lang="en-GB" sz="3600" b="1" dirty="0" smtClean="0"/>
              <a:t>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smtClean="0">
                <a:solidFill>
                  <a:srgbClr val="FF0000"/>
                </a:solidFill>
              </a:rPr>
              <a:t>imagining</a:t>
            </a:r>
            <a:r>
              <a:rPr lang="en-GB" sz="3600" b="1" dirty="0" smtClean="0"/>
              <a:t>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>
                <a:solidFill>
                  <a:srgbClr val="FF0000"/>
                </a:solidFill>
              </a:rPr>
              <a:t>experiencing</a:t>
            </a:r>
            <a:r>
              <a:rPr lang="en-GB" sz="3600" b="1" dirty="0"/>
              <a:t>?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CONSIDER THESE QUESTIONS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1171576"/>
            <a:ext cx="11772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Consider the questions below. When answering question 4 of paper 2, you are dealing with the </a:t>
            </a:r>
            <a:r>
              <a:rPr lang="en-GB" sz="2400" b="1" u="sng" dirty="0" smtClean="0"/>
              <a:t>perspectives</a:t>
            </a:r>
            <a:r>
              <a:rPr lang="en-GB" sz="2400" b="1" dirty="0" smtClean="0"/>
              <a:t> of the writers. With this in mind, how do you think these questions end?</a:t>
            </a:r>
          </a:p>
          <a:p>
            <a:pPr algn="ctr"/>
            <a:r>
              <a:rPr lang="en-GB" sz="2400" b="1" dirty="0" smtClean="0"/>
              <a:t> </a:t>
            </a:r>
          </a:p>
          <a:p>
            <a:pPr algn="ctr"/>
            <a:r>
              <a:rPr lang="en-GB" sz="2400" b="1" dirty="0" smtClean="0"/>
              <a:t>HINT: Only one word is needed to complete each question. </a:t>
            </a:r>
          </a:p>
          <a:p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32320" y="3603010"/>
            <a:ext cx="46173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FOUR KEY WORDS FOR QUESTION 4!</a:t>
            </a:r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36543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QUESTION 4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6043" y="1242538"/>
            <a:ext cx="116199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Question 4 is a comparison question. Question 4 is about what the writer is </a:t>
            </a:r>
            <a:r>
              <a:rPr lang="en-GB" sz="2800" b="1" dirty="0">
                <a:solidFill>
                  <a:srgbClr val="FF0000"/>
                </a:solidFill>
              </a:rPr>
              <a:t>thinking, feeling, imagining and experiencing.</a:t>
            </a:r>
          </a:p>
          <a:p>
            <a:endParaRPr lang="en-GB" sz="2800" b="1" dirty="0"/>
          </a:p>
          <a:p>
            <a:r>
              <a:rPr lang="en-GB" sz="2800" b="1" dirty="0"/>
              <a:t>It is not just a comparison of anything – </a:t>
            </a:r>
            <a:r>
              <a:rPr lang="en-GB" sz="2800" b="1" dirty="0">
                <a:solidFill>
                  <a:srgbClr val="FF0000"/>
                </a:solidFill>
              </a:rPr>
              <a:t>it is a comparison of the perspectives </a:t>
            </a:r>
            <a:r>
              <a:rPr lang="en-GB" sz="2800" b="1" dirty="0"/>
              <a:t>of the two writers. In your answer, you must discuss the </a:t>
            </a:r>
            <a:r>
              <a:rPr lang="en-GB" sz="2800" b="1" dirty="0">
                <a:solidFill>
                  <a:srgbClr val="FF0000"/>
                </a:solidFill>
              </a:rPr>
              <a:t>methods the writers choose</a:t>
            </a:r>
            <a:r>
              <a:rPr lang="en-GB" sz="2800" b="1" dirty="0"/>
              <a:t> to show their thoughts, feelings, imaginings and experiences in each text.</a:t>
            </a:r>
          </a:p>
          <a:p>
            <a:endParaRPr lang="en-GB" sz="2800" b="1" dirty="0"/>
          </a:p>
          <a:p>
            <a:r>
              <a:rPr lang="en-GB" sz="2800" b="1" dirty="0"/>
              <a:t>You are looking for 3 things: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What does the writer </a:t>
            </a:r>
            <a:r>
              <a:rPr lang="en-GB" sz="2800" b="1" dirty="0" smtClean="0"/>
              <a:t>think/feel/imagine/experience/believe</a:t>
            </a:r>
            <a:r>
              <a:rPr lang="en-GB" sz="2800" b="1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What methods do they use?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What is their tone?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19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QUESTION 4 CRUNCHED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6043" y="1242538"/>
            <a:ext cx="116199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Question 4 is a comparison question. Question 4 is about what the writer is </a:t>
            </a:r>
            <a:r>
              <a:rPr lang="en-GB" sz="2800" b="1" dirty="0">
                <a:solidFill>
                  <a:srgbClr val="FF0000"/>
                </a:solidFill>
              </a:rPr>
              <a:t>thinking, feeling, imagining and experiencing.</a:t>
            </a:r>
          </a:p>
          <a:p>
            <a:endParaRPr lang="en-GB" sz="2800" b="1" dirty="0"/>
          </a:p>
          <a:p>
            <a:r>
              <a:rPr lang="en-GB" sz="2800" b="1" dirty="0">
                <a:solidFill>
                  <a:schemeClr val="bg1"/>
                </a:solidFill>
              </a:rPr>
              <a:t>It is not just a comparison of anything – </a:t>
            </a:r>
            <a:r>
              <a:rPr lang="en-GB" sz="2800" b="1" dirty="0">
                <a:solidFill>
                  <a:srgbClr val="FF0000"/>
                </a:solidFill>
              </a:rPr>
              <a:t>it is a comparison of the perspectives </a:t>
            </a:r>
            <a:r>
              <a:rPr lang="en-GB" sz="2800" b="1" dirty="0">
                <a:solidFill>
                  <a:schemeClr val="bg1"/>
                </a:solidFill>
              </a:rPr>
              <a:t>of the two writers. In your answer, you must discuss the </a:t>
            </a:r>
            <a:r>
              <a:rPr lang="en-GB" sz="2800" b="1" dirty="0">
                <a:solidFill>
                  <a:srgbClr val="FF0000"/>
                </a:solidFill>
              </a:rPr>
              <a:t>methods the writers choose</a:t>
            </a:r>
            <a:r>
              <a:rPr lang="en-GB" sz="2800" b="1" dirty="0"/>
              <a:t> </a:t>
            </a:r>
            <a:r>
              <a:rPr lang="en-GB" sz="2800" b="1" dirty="0">
                <a:solidFill>
                  <a:schemeClr val="bg1"/>
                </a:solidFill>
              </a:rPr>
              <a:t>to show their thoughts, feelings, imaginings and experiences in each text.</a:t>
            </a:r>
          </a:p>
          <a:p>
            <a:endParaRPr lang="en-GB" sz="2800" b="1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chemeClr val="bg1"/>
                </a:solidFill>
              </a:rPr>
              <a:t>You are looking for 3 things: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bg1"/>
                </a:solidFill>
              </a:rPr>
              <a:t>What does the writer </a:t>
            </a:r>
            <a:r>
              <a:rPr lang="en-GB" sz="2800" b="1" dirty="0" smtClean="0">
                <a:solidFill>
                  <a:schemeClr val="bg1"/>
                </a:solidFill>
              </a:rPr>
              <a:t>think/feel/imagine/experience/believe</a:t>
            </a:r>
            <a:r>
              <a:rPr lang="en-GB" sz="2800" b="1" dirty="0">
                <a:solidFill>
                  <a:schemeClr val="bg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bg1"/>
                </a:solidFill>
              </a:rPr>
              <a:t>What methods do they use?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bg1"/>
                </a:solidFill>
              </a:rPr>
              <a:t>What is their tone?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IDENTIFY THE PERSPECTIVE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1171576"/>
            <a:ext cx="1177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What is the writer </a:t>
            </a:r>
            <a:r>
              <a:rPr lang="en-GB" sz="2400" b="1" dirty="0" smtClean="0">
                <a:solidFill>
                  <a:srgbClr val="FF0000"/>
                </a:solidFill>
              </a:rPr>
              <a:t>thinking</a:t>
            </a:r>
            <a:r>
              <a:rPr lang="en-GB" sz="2400" b="1" dirty="0" smtClean="0"/>
              <a:t>? What is the writer </a:t>
            </a:r>
            <a:r>
              <a:rPr lang="en-GB" sz="2400" b="1" dirty="0" smtClean="0">
                <a:solidFill>
                  <a:srgbClr val="FF0000"/>
                </a:solidFill>
              </a:rPr>
              <a:t>feeling</a:t>
            </a:r>
            <a:r>
              <a:rPr lang="en-GB" sz="2400" b="1" dirty="0" smtClean="0"/>
              <a:t>? What is the writer </a:t>
            </a:r>
            <a:r>
              <a:rPr lang="en-GB" sz="2400" b="1" dirty="0" smtClean="0">
                <a:solidFill>
                  <a:srgbClr val="FF0000"/>
                </a:solidFill>
              </a:rPr>
              <a:t>imagining</a:t>
            </a:r>
            <a:r>
              <a:rPr lang="en-GB" sz="2400" b="1" dirty="0" smtClean="0"/>
              <a:t>? What is the writer </a:t>
            </a:r>
            <a:r>
              <a:rPr lang="en-GB" sz="2400" b="1" dirty="0" smtClean="0">
                <a:solidFill>
                  <a:srgbClr val="FF0000"/>
                </a:solidFill>
              </a:rPr>
              <a:t>experiencing</a:t>
            </a:r>
            <a:r>
              <a:rPr lang="en-GB" sz="2400" b="1" dirty="0" smtClean="0"/>
              <a:t>? Make notes around the tweets in your books.</a:t>
            </a:r>
          </a:p>
          <a:p>
            <a:endParaRPr lang="en-GB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16" y="2286711"/>
            <a:ext cx="7307655" cy="28853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148" y="4629150"/>
            <a:ext cx="9432302" cy="19249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9837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EXPLAIN THE PERSPECTIVE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1171576"/>
            <a:ext cx="1177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Now consider how you know the writer’s perspective. </a:t>
            </a:r>
            <a:r>
              <a:rPr lang="en-GB" sz="2400" b="1" dirty="0" smtClean="0">
                <a:solidFill>
                  <a:srgbClr val="FF0000"/>
                </a:solidFill>
              </a:rPr>
              <a:t>What</a:t>
            </a:r>
            <a:r>
              <a:rPr lang="en-GB" sz="2400" b="1" dirty="0" smtClean="0"/>
              <a:t> have they said? </a:t>
            </a:r>
            <a:r>
              <a:rPr lang="en-GB" sz="2400" b="1" dirty="0" smtClean="0">
                <a:solidFill>
                  <a:srgbClr val="FF0000"/>
                </a:solidFill>
              </a:rPr>
              <a:t>Why</a:t>
            </a:r>
            <a:r>
              <a:rPr lang="en-GB" sz="2400" b="1" dirty="0" smtClean="0"/>
              <a:t> have they said it? </a:t>
            </a:r>
            <a:r>
              <a:rPr lang="en-GB" sz="2400" b="1" dirty="0" smtClean="0">
                <a:solidFill>
                  <a:srgbClr val="FF0000"/>
                </a:solidFill>
              </a:rPr>
              <a:t>How</a:t>
            </a:r>
            <a:r>
              <a:rPr lang="en-GB" sz="2400" b="1" dirty="0" smtClean="0"/>
              <a:t> have they said it? Make notes around the tweets in your books.</a:t>
            </a:r>
          </a:p>
          <a:p>
            <a:endParaRPr lang="en-GB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16" y="2286711"/>
            <a:ext cx="7307655" cy="28853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148" y="4629150"/>
            <a:ext cx="9432302" cy="19249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42499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828" y="900824"/>
            <a:ext cx="8755072" cy="34568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6994029" y="3112303"/>
            <a:ext cx="821234" cy="154873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15075" y="4661033"/>
            <a:ext cx="5544641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Negative/critical/cynical/pessimistic</a:t>
            </a:r>
          </a:p>
          <a:p>
            <a:pPr algn="ctr"/>
            <a:r>
              <a:rPr lang="en-GB" sz="2000" b="1" dirty="0" smtClean="0"/>
              <a:t>Repetition of ‘unsuitable’ suggests she is an inappropriate choice and almost sounds like an outfit choice rather than a </a:t>
            </a:r>
            <a:r>
              <a:rPr lang="en-GB" sz="2000" b="1" dirty="0" err="1" smtClean="0"/>
              <a:t>fiancee</a:t>
            </a:r>
            <a:r>
              <a:rPr lang="en-GB" sz="2000" b="1" dirty="0" smtClean="0"/>
              <a:t>! List of reasons adds emphasis to argument. Makes opinion sound like fact. </a:t>
            </a:r>
            <a:endParaRPr lang="en-GB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4229101" y="2286356"/>
            <a:ext cx="1385888" cy="3282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951042" y="2629256"/>
            <a:ext cx="1407022" cy="3568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83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585" y="1428750"/>
            <a:ext cx="9432302" cy="19249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11" name="Rectangle 10"/>
          <p:cNvSpPr/>
          <p:nvPr/>
        </p:nvSpPr>
        <p:spPr>
          <a:xfrm>
            <a:off x="2500313" y="1900238"/>
            <a:ext cx="2085975" cy="3429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524751" y="1900238"/>
            <a:ext cx="1119188" cy="3429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352925" y="2243138"/>
            <a:ext cx="962025" cy="3143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094921" y="4168097"/>
            <a:ext cx="5978847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Positive/congratulatory</a:t>
            </a:r>
          </a:p>
          <a:p>
            <a:pPr algn="ctr"/>
            <a:r>
              <a:rPr lang="en-GB" sz="2000" b="1" dirty="0" smtClean="0"/>
              <a:t>Positive adjectives such as ‘wonderful’ and ‘beautiful’ sound sincere and warm. </a:t>
            </a:r>
          </a:p>
          <a:p>
            <a:pPr algn="ctr"/>
            <a:r>
              <a:rPr lang="en-GB" sz="2000" b="1" dirty="0" smtClean="0"/>
              <a:t>Capitalisation of BIG adds emphasis to the well-wishes.</a:t>
            </a:r>
            <a:endParaRPr lang="en-GB" sz="2000" b="1" dirty="0"/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5314950" y="2557463"/>
            <a:ext cx="2769395" cy="161063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57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5FC20FFEB924FB6AA678D6441D5BF" ma:contentTypeVersion="8" ma:contentTypeDescription="Create a new document." ma:contentTypeScope="" ma:versionID="1ac0c792b655add9680a99f9379e73c0">
  <xsd:schema xmlns:xsd="http://www.w3.org/2001/XMLSchema" xmlns:xs="http://www.w3.org/2001/XMLSchema" xmlns:p="http://schemas.microsoft.com/office/2006/metadata/properties" xmlns:ns2="2ee453fb-70d4-481f-b8ac-3f33dad850c1" xmlns:ns3="049f97e1-32ae-4d3d-9c64-63be60dba368" targetNamespace="http://schemas.microsoft.com/office/2006/metadata/properties" ma:root="true" ma:fieldsID="c35a207da0f87ea1a58ccf35b1a207c4" ns2:_="" ns3:_="">
    <xsd:import namespace="2ee453fb-70d4-481f-b8ac-3f33dad850c1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453fb-70d4-481f-b8ac-3f33dad850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92917A-B634-4CEA-B092-0472C00141AB}"/>
</file>

<file path=customXml/itemProps2.xml><?xml version="1.0" encoding="utf-8"?>
<ds:datastoreItem xmlns:ds="http://schemas.openxmlformats.org/officeDocument/2006/customXml" ds:itemID="{FA2388C2-CF66-4FCF-A075-31DF81498F66}"/>
</file>

<file path=customXml/itemProps3.xml><?xml version="1.0" encoding="utf-8"?>
<ds:datastoreItem xmlns:ds="http://schemas.openxmlformats.org/officeDocument/2006/customXml" ds:itemID="{3D790AAC-889B-4ECB-BAC7-EF0AB809CC5E}"/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1312</Words>
  <Application>Microsoft Office PowerPoint</Application>
  <PresentationFormat>Widescreen</PresentationFormat>
  <Paragraphs>154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Berlin Sans FB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Pryke</dc:creator>
  <cp:lastModifiedBy>Lisa Willetts</cp:lastModifiedBy>
  <cp:revision>248</cp:revision>
  <dcterms:created xsi:type="dcterms:W3CDTF">2019-02-23T13:53:57Z</dcterms:created>
  <dcterms:modified xsi:type="dcterms:W3CDTF">2020-03-12T09:45:27Z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0x01010057A5FC20FFEB924FB6AA678D6441D5BF</vt:lpwstr>
  </property>
</Properties>
</file>