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3" r:id="rId5"/>
  </p:sldMasterIdLst>
  <p:notesMasterIdLst>
    <p:notesMasterId r:id="rId23"/>
  </p:notesMasterIdLst>
  <p:sldIdLst>
    <p:sldId id="279" r:id="rId6"/>
    <p:sldId id="432" r:id="rId7"/>
    <p:sldId id="370" r:id="rId8"/>
    <p:sldId id="374" r:id="rId9"/>
    <p:sldId id="434" r:id="rId10"/>
    <p:sldId id="441" r:id="rId11"/>
    <p:sldId id="270" r:id="rId12"/>
    <p:sldId id="435" r:id="rId13"/>
    <p:sldId id="259" r:id="rId14"/>
    <p:sldId id="436" r:id="rId15"/>
    <p:sldId id="440" r:id="rId16"/>
    <p:sldId id="260" r:id="rId17"/>
    <p:sldId id="274" r:id="rId18"/>
    <p:sldId id="275" r:id="rId19"/>
    <p:sldId id="433" r:id="rId20"/>
    <p:sldId id="437" r:id="rId21"/>
    <p:sldId id="276"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3088" autoAdjust="0"/>
    <p:restoredTop sz="94849" autoAdjust="0"/>
  </p:normalViewPr>
  <p:slideViewPr>
    <p:cSldViewPr snapToGrid="0">
      <p:cViewPr varScale="1">
        <p:scale>
          <a:sx n="83" d="100"/>
          <a:sy n="83" d="100"/>
        </p:scale>
        <p:origin x="10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FA00AC-B9C6-457D-A4C6-CB90E0E1F5FF}" type="datetimeFigureOut">
              <a:rPr lang="en-GB" smtClean="0"/>
              <a:t>24/09/2020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60EF8-65DC-4376-9DAA-81706E980CB5}" type="slidenum">
              <a:rPr lang="en-GB" smtClean="0"/>
              <a:t>‹#›</a:t>
            </a:fld>
            <a:endParaRPr lang="en-GB"/>
          </a:p>
        </p:txBody>
      </p:sp>
    </p:spTree>
    <p:extLst>
      <p:ext uri="{BB962C8B-B14F-4D97-AF65-F5344CB8AC3E}">
        <p14:creationId xmlns:p14="http://schemas.microsoft.com/office/powerpoint/2010/main" val="565927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60EF8-65DC-4376-9DAA-81706E980CB5}" type="slidenum">
              <a:rPr lang="en-GB" smtClean="0"/>
              <a:t>1</a:t>
            </a:fld>
            <a:endParaRPr lang="en-GB"/>
          </a:p>
        </p:txBody>
      </p:sp>
    </p:spTree>
    <p:extLst>
      <p:ext uri="{BB962C8B-B14F-4D97-AF65-F5344CB8AC3E}">
        <p14:creationId xmlns:p14="http://schemas.microsoft.com/office/powerpoint/2010/main" val="640299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60EF8-65DC-4376-9DAA-81706E980CB5}" type="slidenum">
              <a:rPr lang="en-GB" smtClean="0"/>
              <a:t>4</a:t>
            </a:fld>
            <a:endParaRPr lang="en-GB"/>
          </a:p>
        </p:txBody>
      </p:sp>
    </p:spTree>
    <p:extLst>
      <p:ext uri="{BB962C8B-B14F-4D97-AF65-F5344CB8AC3E}">
        <p14:creationId xmlns:p14="http://schemas.microsoft.com/office/powerpoint/2010/main" val="3141318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Rules for drawing alkenes – each carbon has four bonds, each hydrogen has one bond, an alkene has one C=C double bond.</a:t>
            </a:r>
          </a:p>
          <a:p>
            <a:r>
              <a:rPr lang="en-GB" dirty="0"/>
              <a:t>In the exam, pupils can draw the double bond anywhere in the carbon chain and gain marks (they do not need knowledge of isomers at GCSE).</a:t>
            </a:r>
          </a:p>
        </p:txBody>
      </p:sp>
      <p:sp>
        <p:nvSpPr>
          <p:cNvPr id="4" name="Slide Number Placeholder 3"/>
          <p:cNvSpPr>
            <a:spLocks noGrp="1"/>
          </p:cNvSpPr>
          <p:nvPr>
            <p:ph type="sldNum" sz="quarter" idx="5"/>
          </p:nvPr>
        </p:nvSpPr>
        <p:spPr/>
        <p:txBody>
          <a:bodyPr/>
          <a:lstStyle/>
          <a:p>
            <a:fld id="{F9960EF8-65DC-4376-9DAA-81706E980CB5}" type="slidenum">
              <a:rPr lang="en-GB" smtClean="0"/>
              <a:t>5</a:t>
            </a:fld>
            <a:endParaRPr lang="en-GB"/>
          </a:p>
        </p:txBody>
      </p:sp>
    </p:spTree>
    <p:extLst>
      <p:ext uri="{BB962C8B-B14F-4D97-AF65-F5344CB8AC3E}">
        <p14:creationId xmlns:p14="http://schemas.microsoft.com/office/powerpoint/2010/main" val="33097942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Pupils can draw the double bond anywhere in the chain as long as there are the right number of hydrogens on each carbon but it may be easier to get them in the habit of always starting with the double bond. </a:t>
            </a:r>
          </a:p>
        </p:txBody>
      </p:sp>
      <p:sp>
        <p:nvSpPr>
          <p:cNvPr id="4" name="Slide Number Placeholder 3"/>
          <p:cNvSpPr>
            <a:spLocks noGrp="1"/>
          </p:cNvSpPr>
          <p:nvPr>
            <p:ph type="sldNum" sz="quarter" idx="5"/>
          </p:nvPr>
        </p:nvSpPr>
        <p:spPr/>
        <p:txBody>
          <a:bodyPr/>
          <a:lstStyle/>
          <a:p>
            <a:fld id="{F9960EF8-65DC-4376-9DAA-81706E980CB5}" type="slidenum">
              <a:rPr lang="en-GB" smtClean="0"/>
              <a:t>6</a:t>
            </a:fld>
            <a:endParaRPr lang="en-GB"/>
          </a:p>
        </p:txBody>
      </p:sp>
    </p:spTree>
    <p:extLst>
      <p:ext uri="{BB962C8B-B14F-4D97-AF65-F5344CB8AC3E}">
        <p14:creationId xmlns:p14="http://schemas.microsoft.com/office/powerpoint/2010/main" val="3431370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GB" dirty="0">
              <a:sym typeface="Wingdings" panose="05000000000000000000" pitchFamily="2" charset="2"/>
            </a:endParaRPr>
          </a:p>
          <a:p>
            <a:pPr marL="228600" indent="-228600">
              <a:buAutoNum type="arabicPeriod"/>
            </a:pPr>
            <a:r>
              <a:rPr lang="en-GB" dirty="0">
                <a:sym typeface="Wingdings" panose="05000000000000000000" pitchFamily="2" charset="2"/>
              </a:rPr>
              <a:t>2C</a:t>
            </a:r>
            <a:r>
              <a:rPr lang="en-GB" baseline="-25000" dirty="0">
                <a:sym typeface="Wingdings" panose="05000000000000000000" pitchFamily="2" charset="2"/>
              </a:rPr>
              <a:t>3</a:t>
            </a:r>
            <a:r>
              <a:rPr lang="en-GB" dirty="0">
                <a:sym typeface="Wingdings" panose="05000000000000000000" pitchFamily="2" charset="2"/>
              </a:rPr>
              <a:t>H</a:t>
            </a:r>
            <a:r>
              <a:rPr lang="en-GB" baseline="-25000" dirty="0">
                <a:sym typeface="Wingdings" panose="05000000000000000000" pitchFamily="2" charset="2"/>
              </a:rPr>
              <a:t>6</a:t>
            </a:r>
            <a:r>
              <a:rPr lang="en-GB" dirty="0">
                <a:sym typeface="Wingdings" panose="05000000000000000000" pitchFamily="2" charset="2"/>
              </a:rPr>
              <a:t> + 9O</a:t>
            </a:r>
            <a:r>
              <a:rPr lang="en-GB" baseline="-25000" dirty="0">
                <a:sym typeface="Wingdings" panose="05000000000000000000" pitchFamily="2" charset="2"/>
              </a:rPr>
              <a:t>2</a:t>
            </a:r>
            <a:r>
              <a:rPr lang="en-GB" dirty="0">
                <a:sym typeface="Wingdings" panose="05000000000000000000" pitchFamily="2" charset="2"/>
              </a:rPr>
              <a:t>  6CO</a:t>
            </a:r>
            <a:r>
              <a:rPr lang="en-GB" baseline="-25000" dirty="0">
                <a:sym typeface="Wingdings" panose="05000000000000000000" pitchFamily="2" charset="2"/>
              </a:rPr>
              <a:t>2</a:t>
            </a:r>
            <a:r>
              <a:rPr lang="en-GB" baseline="0" dirty="0">
                <a:sym typeface="Wingdings" panose="05000000000000000000" pitchFamily="2" charset="2"/>
              </a:rPr>
              <a:t> + 6H</a:t>
            </a:r>
            <a:r>
              <a:rPr lang="en-GB" baseline="-25000" dirty="0">
                <a:sym typeface="Wingdings" panose="05000000000000000000" pitchFamily="2" charset="2"/>
              </a:rPr>
              <a:t>2</a:t>
            </a:r>
            <a:r>
              <a:rPr lang="en-GB" baseline="0" dirty="0">
                <a:sym typeface="Wingdings" panose="05000000000000000000" pitchFamily="2" charset="2"/>
              </a:rPr>
              <a:t>O</a:t>
            </a:r>
          </a:p>
          <a:p>
            <a:pPr marL="228600" indent="-228600">
              <a:buAutoNum type="arabicPeriod"/>
            </a:pPr>
            <a:r>
              <a:rPr lang="en-GB" baseline="0" dirty="0">
                <a:sym typeface="Wingdings" panose="05000000000000000000" pitchFamily="2" charset="2"/>
              </a:rPr>
              <a:t>2C</a:t>
            </a:r>
            <a:r>
              <a:rPr lang="en-GB" baseline="-25000" dirty="0">
                <a:sym typeface="Wingdings" panose="05000000000000000000" pitchFamily="2" charset="2"/>
              </a:rPr>
              <a:t>5</a:t>
            </a:r>
            <a:r>
              <a:rPr lang="en-GB" baseline="0" dirty="0">
                <a:sym typeface="Wingdings" panose="05000000000000000000" pitchFamily="2" charset="2"/>
              </a:rPr>
              <a:t>H</a:t>
            </a:r>
            <a:r>
              <a:rPr lang="en-GB" baseline="-25000" dirty="0">
                <a:sym typeface="Wingdings" panose="05000000000000000000" pitchFamily="2" charset="2"/>
              </a:rPr>
              <a:t>10</a:t>
            </a:r>
            <a:r>
              <a:rPr lang="en-GB" baseline="0" dirty="0">
                <a:sym typeface="Wingdings" panose="05000000000000000000" pitchFamily="2" charset="2"/>
              </a:rPr>
              <a:t> + 15O</a:t>
            </a:r>
            <a:r>
              <a:rPr lang="en-GB" baseline="-25000" dirty="0">
                <a:sym typeface="Wingdings" panose="05000000000000000000" pitchFamily="2" charset="2"/>
              </a:rPr>
              <a:t>2</a:t>
            </a:r>
            <a:r>
              <a:rPr lang="en-GB" baseline="0" dirty="0">
                <a:sym typeface="Wingdings" panose="05000000000000000000" pitchFamily="2" charset="2"/>
              </a:rPr>
              <a:t>  10CO</a:t>
            </a:r>
            <a:r>
              <a:rPr lang="en-GB" baseline="-25000" dirty="0">
                <a:sym typeface="Wingdings" panose="05000000000000000000" pitchFamily="2" charset="2"/>
              </a:rPr>
              <a:t>2</a:t>
            </a:r>
            <a:r>
              <a:rPr lang="en-GB" baseline="0" dirty="0">
                <a:sym typeface="Wingdings" panose="05000000000000000000" pitchFamily="2" charset="2"/>
              </a:rPr>
              <a:t> + 10H</a:t>
            </a:r>
            <a:r>
              <a:rPr lang="en-GB" baseline="-25000" dirty="0">
                <a:sym typeface="Wingdings" panose="05000000000000000000" pitchFamily="2" charset="2"/>
              </a:rPr>
              <a:t>2</a:t>
            </a:r>
            <a:r>
              <a:rPr lang="en-GB" baseline="0" dirty="0">
                <a:sym typeface="Wingdings" panose="05000000000000000000" pitchFamily="2" charset="2"/>
              </a:rPr>
              <a:t>O</a:t>
            </a:r>
          </a:p>
          <a:p>
            <a:pPr marL="228600" indent="-228600">
              <a:buAutoNum type="arabicPeriod"/>
            </a:pPr>
            <a:r>
              <a:rPr lang="en-GB" baseline="0" dirty="0">
                <a:sym typeface="Wingdings" panose="05000000000000000000" pitchFamily="2" charset="2"/>
              </a:rPr>
              <a:t>Pentene + oxygen  carbon + carbon monoxide + water</a:t>
            </a:r>
            <a:endParaRPr lang="en-GB" dirty="0"/>
          </a:p>
        </p:txBody>
      </p:sp>
      <p:sp>
        <p:nvSpPr>
          <p:cNvPr id="4" name="Slide Number Placeholder 3"/>
          <p:cNvSpPr>
            <a:spLocks noGrp="1"/>
          </p:cNvSpPr>
          <p:nvPr>
            <p:ph type="sldNum" sz="quarter" idx="10"/>
          </p:nvPr>
        </p:nvSpPr>
        <p:spPr/>
        <p:txBody>
          <a:bodyPr/>
          <a:lstStyle/>
          <a:p>
            <a:fld id="{08497183-B7C0-4DA5-B5BC-6202EBD3BDCA}" type="slidenum">
              <a:rPr lang="en-GB" smtClean="0"/>
              <a:t>9</a:t>
            </a:fld>
            <a:endParaRPr lang="en-GB"/>
          </a:p>
        </p:txBody>
      </p:sp>
    </p:spTree>
    <p:extLst>
      <p:ext uri="{BB962C8B-B14F-4D97-AF65-F5344CB8AC3E}">
        <p14:creationId xmlns:p14="http://schemas.microsoft.com/office/powerpoint/2010/main" val="1016290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GB" dirty="0">
              <a:sym typeface="Wingdings" panose="05000000000000000000" pitchFamily="2" charset="2"/>
            </a:endParaRPr>
          </a:p>
        </p:txBody>
      </p:sp>
      <p:sp>
        <p:nvSpPr>
          <p:cNvPr id="4" name="Slide Number Placeholder 3"/>
          <p:cNvSpPr>
            <a:spLocks noGrp="1"/>
          </p:cNvSpPr>
          <p:nvPr>
            <p:ph type="sldNum" sz="quarter" idx="10"/>
          </p:nvPr>
        </p:nvSpPr>
        <p:spPr/>
        <p:txBody>
          <a:bodyPr/>
          <a:lstStyle/>
          <a:p>
            <a:fld id="{08497183-B7C0-4DA5-B5BC-6202EBD3BDCA}" type="slidenum">
              <a:rPr lang="en-GB" smtClean="0"/>
              <a:t>10</a:t>
            </a:fld>
            <a:endParaRPr lang="en-GB"/>
          </a:p>
        </p:txBody>
      </p:sp>
    </p:spTree>
    <p:extLst>
      <p:ext uri="{BB962C8B-B14F-4D97-AF65-F5344CB8AC3E}">
        <p14:creationId xmlns:p14="http://schemas.microsoft.com/office/powerpoint/2010/main" val="40690599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homework sheet from this lesson gives pupils practise drawing these products. </a:t>
            </a:r>
          </a:p>
        </p:txBody>
      </p:sp>
      <p:sp>
        <p:nvSpPr>
          <p:cNvPr id="4" name="Slide Number Placeholder 3"/>
          <p:cNvSpPr>
            <a:spLocks noGrp="1"/>
          </p:cNvSpPr>
          <p:nvPr>
            <p:ph type="sldNum" sz="quarter" idx="5"/>
          </p:nvPr>
        </p:nvSpPr>
        <p:spPr/>
        <p:txBody>
          <a:bodyPr/>
          <a:lstStyle/>
          <a:p>
            <a:fld id="{F9960EF8-65DC-4376-9DAA-81706E980CB5}" type="slidenum">
              <a:rPr lang="en-GB" smtClean="0"/>
              <a:t>11</a:t>
            </a:fld>
            <a:endParaRPr lang="en-GB"/>
          </a:p>
        </p:txBody>
      </p:sp>
    </p:spTree>
    <p:extLst>
      <p:ext uri="{BB962C8B-B14F-4D97-AF65-F5344CB8AC3E}">
        <p14:creationId xmlns:p14="http://schemas.microsoft.com/office/powerpoint/2010/main" val="20006364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the green balls</a:t>
            </a:r>
            <a:r>
              <a:rPr lang="en-GB" baseline="0" dirty="0"/>
              <a:t> in the </a:t>
            </a:r>
            <a:r>
              <a:rPr lang="en-GB" baseline="0" dirty="0" err="1"/>
              <a:t>molymod</a:t>
            </a:r>
            <a:r>
              <a:rPr lang="en-GB" baseline="0" dirty="0"/>
              <a:t> kit to represent bromine atoms (although these are usually used to represent chlorine). Pupils do not need to know the names of adding halogens to alkenes, only be able to write and draw the formulae. </a:t>
            </a:r>
            <a:endParaRPr lang="en-GB" dirty="0"/>
          </a:p>
        </p:txBody>
      </p:sp>
      <p:sp>
        <p:nvSpPr>
          <p:cNvPr id="4" name="Slide Number Placeholder 3"/>
          <p:cNvSpPr>
            <a:spLocks noGrp="1"/>
          </p:cNvSpPr>
          <p:nvPr>
            <p:ph type="sldNum" sz="quarter" idx="10"/>
          </p:nvPr>
        </p:nvSpPr>
        <p:spPr/>
        <p:txBody>
          <a:bodyPr/>
          <a:lstStyle/>
          <a:p>
            <a:fld id="{08497183-B7C0-4DA5-B5BC-6202EBD3BDCA}" type="slidenum">
              <a:rPr lang="en-GB" smtClean="0"/>
              <a:t>12</a:t>
            </a:fld>
            <a:endParaRPr lang="en-GB"/>
          </a:p>
        </p:txBody>
      </p:sp>
    </p:spTree>
    <p:extLst>
      <p:ext uri="{BB962C8B-B14F-4D97-AF65-F5344CB8AC3E}">
        <p14:creationId xmlns:p14="http://schemas.microsoft.com/office/powerpoint/2010/main" val="12167862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Dichlorobutane is highlighted as pupils do not need to be able to name the compound, only draw and give the formula. They will be expected to name the alkanes and alcohols formed (2 and 3). </a:t>
            </a:r>
          </a:p>
        </p:txBody>
      </p:sp>
      <p:sp>
        <p:nvSpPr>
          <p:cNvPr id="4" name="Slide Number Placeholder 3"/>
          <p:cNvSpPr>
            <a:spLocks noGrp="1"/>
          </p:cNvSpPr>
          <p:nvPr>
            <p:ph type="sldNum" sz="quarter" idx="10"/>
          </p:nvPr>
        </p:nvSpPr>
        <p:spPr/>
        <p:txBody>
          <a:bodyPr/>
          <a:lstStyle/>
          <a:p>
            <a:fld id="{08497183-B7C0-4DA5-B5BC-6202EBD3BDCA}" type="slidenum">
              <a:rPr lang="en-GB" smtClean="0"/>
              <a:t>13</a:t>
            </a:fld>
            <a:endParaRPr lang="en-GB"/>
          </a:p>
        </p:txBody>
      </p:sp>
    </p:spTree>
    <p:extLst>
      <p:ext uri="{BB962C8B-B14F-4D97-AF65-F5344CB8AC3E}">
        <p14:creationId xmlns:p14="http://schemas.microsoft.com/office/powerpoint/2010/main" val="890056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4"/>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C0437A2-EDCE-4DC6-92F0-C978778C1B63}" type="datetimeFigureOut">
              <a:rPr lang="en-GB" smtClean="0"/>
              <a:t>24/09/2020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6ABC50-EBDA-4B62-9A7B-5DD4789858DA}" type="slidenum">
              <a:rPr lang="en-GB" smtClean="0"/>
              <a:t>‹#›</a:t>
            </a:fld>
            <a:endParaRPr lang="en-GB"/>
          </a:p>
        </p:txBody>
      </p:sp>
    </p:spTree>
    <p:extLst>
      <p:ext uri="{BB962C8B-B14F-4D97-AF65-F5344CB8AC3E}">
        <p14:creationId xmlns:p14="http://schemas.microsoft.com/office/powerpoint/2010/main" val="2144781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0437A2-EDCE-4DC6-92F0-C978778C1B63}" type="datetimeFigureOut">
              <a:rPr lang="en-GB" smtClean="0"/>
              <a:t>24/09/2020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6ABC50-EBDA-4B62-9A7B-5DD4789858DA}" type="slidenum">
              <a:rPr lang="en-GB" smtClean="0"/>
              <a:t>‹#›</a:t>
            </a:fld>
            <a:endParaRPr lang="en-GB"/>
          </a:p>
        </p:txBody>
      </p:sp>
    </p:spTree>
    <p:extLst>
      <p:ext uri="{BB962C8B-B14F-4D97-AF65-F5344CB8AC3E}">
        <p14:creationId xmlns:p14="http://schemas.microsoft.com/office/powerpoint/2010/main" val="792828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6"/>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6"/>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0437A2-EDCE-4DC6-92F0-C978778C1B63}" type="datetimeFigureOut">
              <a:rPr lang="en-GB" smtClean="0"/>
              <a:t>24/09/2020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6ABC50-EBDA-4B62-9A7B-5DD4789858DA}" type="slidenum">
              <a:rPr lang="en-GB" smtClean="0"/>
              <a:t>‹#›</a:t>
            </a:fld>
            <a:endParaRPr lang="en-GB"/>
          </a:p>
        </p:txBody>
      </p:sp>
    </p:spTree>
    <p:extLst>
      <p:ext uri="{BB962C8B-B14F-4D97-AF65-F5344CB8AC3E}">
        <p14:creationId xmlns:p14="http://schemas.microsoft.com/office/powerpoint/2010/main" val="26502311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8C01B-79EA-4343-9EC8-49B6674CE4EE}"/>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A30D8CA2-FF75-4B92-AADB-1586AB6ECC90}"/>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D6E69C5-2BCF-4CA5-92EA-6FA9D04D974D}"/>
              </a:ext>
            </a:extLst>
          </p:cNvPr>
          <p:cNvSpPr>
            <a:spLocks noGrp="1"/>
          </p:cNvSpPr>
          <p:nvPr>
            <p:ph type="dt" sz="half" idx="10"/>
          </p:nvPr>
        </p:nvSpPr>
        <p:spPr/>
        <p:txBody>
          <a:bodyPr/>
          <a:lstStyle/>
          <a:p>
            <a:fld id="{4BF6D9B4-E6FF-426C-A819-5D5AC10CE5FD}" type="datetimeFigureOut">
              <a:rPr lang="en-GB" smtClean="0"/>
              <a:t>24/09/2020</a:t>
            </a:fld>
            <a:endParaRPr lang="en-GB"/>
          </a:p>
        </p:txBody>
      </p:sp>
      <p:sp>
        <p:nvSpPr>
          <p:cNvPr id="5" name="Footer Placeholder 4">
            <a:extLst>
              <a:ext uri="{FF2B5EF4-FFF2-40B4-BE49-F238E27FC236}">
                <a16:creationId xmlns:a16="http://schemas.microsoft.com/office/drawing/2014/main" id="{B4BEFB4B-783F-44CB-9AE8-A7571B085F0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02B324-8CAC-4085-8DF3-8BB19B46EC1A}"/>
              </a:ext>
            </a:extLst>
          </p:cNvPr>
          <p:cNvSpPr>
            <a:spLocks noGrp="1"/>
          </p:cNvSpPr>
          <p:nvPr>
            <p:ph type="sldNum" sz="quarter" idx="12"/>
          </p:nvPr>
        </p:nvSpPr>
        <p:spPr/>
        <p:txBody>
          <a:bodyPr/>
          <a:lstStyle/>
          <a:p>
            <a:fld id="{039A2CF9-F37C-4173-819D-F5A4EE72E217}" type="slidenum">
              <a:rPr lang="en-GB" smtClean="0"/>
              <a:t>‹#›</a:t>
            </a:fld>
            <a:endParaRPr lang="en-GB"/>
          </a:p>
        </p:txBody>
      </p:sp>
    </p:spTree>
    <p:extLst>
      <p:ext uri="{BB962C8B-B14F-4D97-AF65-F5344CB8AC3E}">
        <p14:creationId xmlns:p14="http://schemas.microsoft.com/office/powerpoint/2010/main" val="6882802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89014-2E0B-4BC4-ACB8-34FABA840A9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FF27653-8141-4477-B35D-98B0958D059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F34F1ED-28EF-4C83-81B6-81216A5185FE}"/>
              </a:ext>
            </a:extLst>
          </p:cNvPr>
          <p:cNvSpPr>
            <a:spLocks noGrp="1"/>
          </p:cNvSpPr>
          <p:nvPr>
            <p:ph type="dt" sz="half" idx="10"/>
          </p:nvPr>
        </p:nvSpPr>
        <p:spPr/>
        <p:txBody>
          <a:bodyPr/>
          <a:lstStyle/>
          <a:p>
            <a:fld id="{4BF6D9B4-E6FF-426C-A819-5D5AC10CE5FD}" type="datetimeFigureOut">
              <a:rPr lang="en-GB" smtClean="0"/>
              <a:t>24/09/2020</a:t>
            </a:fld>
            <a:endParaRPr lang="en-GB"/>
          </a:p>
        </p:txBody>
      </p:sp>
      <p:sp>
        <p:nvSpPr>
          <p:cNvPr id="5" name="Footer Placeholder 4">
            <a:extLst>
              <a:ext uri="{FF2B5EF4-FFF2-40B4-BE49-F238E27FC236}">
                <a16:creationId xmlns:a16="http://schemas.microsoft.com/office/drawing/2014/main" id="{6119191D-D61E-45F0-8353-9E26C32BEC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72F2E4-7178-4CB8-B341-D4ADC5406BD0}"/>
              </a:ext>
            </a:extLst>
          </p:cNvPr>
          <p:cNvSpPr>
            <a:spLocks noGrp="1"/>
          </p:cNvSpPr>
          <p:nvPr>
            <p:ph type="sldNum" sz="quarter" idx="12"/>
          </p:nvPr>
        </p:nvSpPr>
        <p:spPr/>
        <p:txBody>
          <a:bodyPr/>
          <a:lstStyle/>
          <a:p>
            <a:fld id="{039A2CF9-F37C-4173-819D-F5A4EE72E217}" type="slidenum">
              <a:rPr lang="en-GB" smtClean="0"/>
              <a:t>‹#›</a:t>
            </a:fld>
            <a:endParaRPr lang="en-GB"/>
          </a:p>
        </p:txBody>
      </p:sp>
    </p:spTree>
    <p:extLst>
      <p:ext uri="{BB962C8B-B14F-4D97-AF65-F5344CB8AC3E}">
        <p14:creationId xmlns:p14="http://schemas.microsoft.com/office/powerpoint/2010/main" val="35494024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D5BB7-116A-48CC-A2DC-EF285A29E3F9}"/>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06FDFE7-0BCE-4B13-85A1-330AE894E0C7}"/>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25EDC1A-B552-432B-B794-374DFFAA9698}"/>
              </a:ext>
            </a:extLst>
          </p:cNvPr>
          <p:cNvSpPr>
            <a:spLocks noGrp="1"/>
          </p:cNvSpPr>
          <p:nvPr>
            <p:ph type="dt" sz="half" idx="10"/>
          </p:nvPr>
        </p:nvSpPr>
        <p:spPr/>
        <p:txBody>
          <a:bodyPr/>
          <a:lstStyle/>
          <a:p>
            <a:fld id="{4BF6D9B4-E6FF-426C-A819-5D5AC10CE5FD}" type="datetimeFigureOut">
              <a:rPr lang="en-GB" smtClean="0"/>
              <a:t>24/09/2020</a:t>
            </a:fld>
            <a:endParaRPr lang="en-GB"/>
          </a:p>
        </p:txBody>
      </p:sp>
      <p:sp>
        <p:nvSpPr>
          <p:cNvPr id="5" name="Footer Placeholder 4">
            <a:extLst>
              <a:ext uri="{FF2B5EF4-FFF2-40B4-BE49-F238E27FC236}">
                <a16:creationId xmlns:a16="http://schemas.microsoft.com/office/drawing/2014/main" id="{333484AC-426C-484B-AAC8-01D4C09B509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8300BF2-9711-4BC7-924A-8AC1C960F90A}"/>
              </a:ext>
            </a:extLst>
          </p:cNvPr>
          <p:cNvSpPr>
            <a:spLocks noGrp="1"/>
          </p:cNvSpPr>
          <p:nvPr>
            <p:ph type="sldNum" sz="quarter" idx="12"/>
          </p:nvPr>
        </p:nvSpPr>
        <p:spPr/>
        <p:txBody>
          <a:bodyPr/>
          <a:lstStyle/>
          <a:p>
            <a:fld id="{039A2CF9-F37C-4173-819D-F5A4EE72E217}" type="slidenum">
              <a:rPr lang="en-GB" smtClean="0"/>
              <a:t>‹#›</a:t>
            </a:fld>
            <a:endParaRPr lang="en-GB"/>
          </a:p>
        </p:txBody>
      </p:sp>
    </p:spTree>
    <p:extLst>
      <p:ext uri="{BB962C8B-B14F-4D97-AF65-F5344CB8AC3E}">
        <p14:creationId xmlns:p14="http://schemas.microsoft.com/office/powerpoint/2010/main" val="23901086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D685F-8AB9-486F-B84B-B10D39C517F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16F6DA3-B63A-45AA-8C72-60CC9BF37E52}"/>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F4FC06A-FC71-4BFD-8DF5-AAE3C0C86B3B}"/>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4A7648B-3F95-4DC9-A2C4-D6237523FDF9}"/>
              </a:ext>
            </a:extLst>
          </p:cNvPr>
          <p:cNvSpPr>
            <a:spLocks noGrp="1"/>
          </p:cNvSpPr>
          <p:nvPr>
            <p:ph type="dt" sz="half" idx="10"/>
          </p:nvPr>
        </p:nvSpPr>
        <p:spPr/>
        <p:txBody>
          <a:bodyPr/>
          <a:lstStyle/>
          <a:p>
            <a:fld id="{4BF6D9B4-E6FF-426C-A819-5D5AC10CE5FD}" type="datetimeFigureOut">
              <a:rPr lang="en-GB" smtClean="0"/>
              <a:t>24/09/2020</a:t>
            </a:fld>
            <a:endParaRPr lang="en-GB"/>
          </a:p>
        </p:txBody>
      </p:sp>
      <p:sp>
        <p:nvSpPr>
          <p:cNvPr id="6" name="Footer Placeholder 5">
            <a:extLst>
              <a:ext uri="{FF2B5EF4-FFF2-40B4-BE49-F238E27FC236}">
                <a16:creationId xmlns:a16="http://schemas.microsoft.com/office/drawing/2014/main" id="{7039DE05-B48E-4071-8F32-72CF9CE3820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CCD54F3-8C78-4CBE-8203-D34FDF32F09B}"/>
              </a:ext>
            </a:extLst>
          </p:cNvPr>
          <p:cNvSpPr>
            <a:spLocks noGrp="1"/>
          </p:cNvSpPr>
          <p:nvPr>
            <p:ph type="sldNum" sz="quarter" idx="12"/>
          </p:nvPr>
        </p:nvSpPr>
        <p:spPr/>
        <p:txBody>
          <a:bodyPr/>
          <a:lstStyle/>
          <a:p>
            <a:fld id="{039A2CF9-F37C-4173-819D-F5A4EE72E217}" type="slidenum">
              <a:rPr lang="en-GB" smtClean="0"/>
              <a:t>‹#›</a:t>
            </a:fld>
            <a:endParaRPr lang="en-GB"/>
          </a:p>
        </p:txBody>
      </p:sp>
    </p:spTree>
    <p:extLst>
      <p:ext uri="{BB962C8B-B14F-4D97-AF65-F5344CB8AC3E}">
        <p14:creationId xmlns:p14="http://schemas.microsoft.com/office/powerpoint/2010/main" val="30386744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F2B0D-0DF8-4C18-86F4-C63277F83DF4}"/>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7BFD5C2-3FFA-4019-B5AA-80A33F984E05}"/>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A48F64C7-BCEF-4856-9551-A5390461A419}"/>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6E9E338-BFC2-4575-84EB-2BE1D8F3A71D}"/>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55198757-8D12-48EE-8EB9-536BA55B77F8}"/>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E1A9986-BCC1-40E5-815A-5F340087BE4F}"/>
              </a:ext>
            </a:extLst>
          </p:cNvPr>
          <p:cNvSpPr>
            <a:spLocks noGrp="1"/>
          </p:cNvSpPr>
          <p:nvPr>
            <p:ph type="dt" sz="half" idx="10"/>
          </p:nvPr>
        </p:nvSpPr>
        <p:spPr/>
        <p:txBody>
          <a:bodyPr/>
          <a:lstStyle/>
          <a:p>
            <a:fld id="{4BF6D9B4-E6FF-426C-A819-5D5AC10CE5FD}" type="datetimeFigureOut">
              <a:rPr lang="en-GB" smtClean="0"/>
              <a:t>24/09/2020</a:t>
            </a:fld>
            <a:endParaRPr lang="en-GB"/>
          </a:p>
        </p:txBody>
      </p:sp>
      <p:sp>
        <p:nvSpPr>
          <p:cNvPr id="8" name="Footer Placeholder 7">
            <a:extLst>
              <a:ext uri="{FF2B5EF4-FFF2-40B4-BE49-F238E27FC236}">
                <a16:creationId xmlns:a16="http://schemas.microsoft.com/office/drawing/2014/main" id="{1E604673-9490-44ED-95DF-6FCDC47C85D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307B6C9-5753-4A15-957A-47052DB0C5CA}"/>
              </a:ext>
            </a:extLst>
          </p:cNvPr>
          <p:cNvSpPr>
            <a:spLocks noGrp="1"/>
          </p:cNvSpPr>
          <p:nvPr>
            <p:ph type="sldNum" sz="quarter" idx="12"/>
          </p:nvPr>
        </p:nvSpPr>
        <p:spPr/>
        <p:txBody>
          <a:bodyPr/>
          <a:lstStyle/>
          <a:p>
            <a:fld id="{039A2CF9-F37C-4173-819D-F5A4EE72E217}" type="slidenum">
              <a:rPr lang="en-GB" smtClean="0"/>
              <a:t>‹#›</a:t>
            </a:fld>
            <a:endParaRPr lang="en-GB"/>
          </a:p>
        </p:txBody>
      </p:sp>
    </p:spTree>
    <p:extLst>
      <p:ext uri="{BB962C8B-B14F-4D97-AF65-F5344CB8AC3E}">
        <p14:creationId xmlns:p14="http://schemas.microsoft.com/office/powerpoint/2010/main" val="36217980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97AD9-FF82-4F9E-B228-E2CB954695D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E722A8F-2EDA-4158-9639-A1F9A33FC89A}"/>
              </a:ext>
            </a:extLst>
          </p:cNvPr>
          <p:cNvSpPr>
            <a:spLocks noGrp="1"/>
          </p:cNvSpPr>
          <p:nvPr>
            <p:ph type="dt" sz="half" idx="10"/>
          </p:nvPr>
        </p:nvSpPr>
        <p:spPr/>
        <p:txBody>
          <a:bodyPr/>
          <a:lstStyle/>
          <a:p>
            <a:fld id="{4BF6D9B4-E6FF-426C-A819-5D5AC10CE5FD}" type="datetimeFigureOut">
              <a:rPr lang="en-GB" smtClean="0"/>
              <a:t>24/09/2020</a:t>
            </a:fld>
            <a:endParaRPr lang="en-GB"/>
          </a:p>
        </p:txBody>
      </p:sp>
      <p:sp>
        <p:nvSpPr>
          <p:cNvPr id="4" name="Footer Placeholder 3">
            <a:extLst>
              <a:ext uri="{FF2B5EF4-FFF2-40B4-BE49-F238E27FC236}">
                <a16:creationId xmlns:a16="http://schemas.microsoft.com/office/drawing/2014/main" id="{EC5DD2E1-6133-4D6F-8B48-81B36622BEA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77BAFC6-B549-41AC-9B86-B65CD209C871}"/>
              </a:ext>
            </a:extLst>
          </p:cNvPr>
          <p:cNvSpPr>
            <a:spLocks noGrp="1"/>
          </p:cNvSpPr>
          <p:nvPr>
            <p:ph type="sldNum" sz="quarter" idx="12"/>
          </p:nvPr>
        </p:nvSpPr>
        <p:spPr/>
        <p:txBody>
          <a:bodyPr/>
          <a:lstStyle/>
          <a:p>
            <a:fld id="{039A2CF9-F37C-4173-819D-F5A4EE72E217}" type="slidenum">
              <a:rPr lang="en-GB" smtClean="0"/>
              <a:t>‹#›</a:t>
            </a:fld>
            <a:endParaRPr lang="en-GB"/>
          </a:p>
        </p:txBody>
      </p:sp>
    </p:spTree>
    <p:extLst>
      <p:ext uri="{BB962C8B-B14F-4D97-AF65-F5344CB8AC3E}">
        <p14:creationId xmlns:p14="http://schemas.microsoft.com/office/powerpoint/2010/main" val="15324893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9BC73A-9AE9-457E-9918-9A746855B8B2}"/>
              </a:ext>
            </a:extLst>
          </p:cNvPr>
          <p:cNvSpPr>
            <a:spLocks noGrp="1"/>
          </p:cNvSpPr>
          <p:nvPr>
            <p:ph type="dt" sz="half" idx="10"/>
          </p:nvPr>
        </p:nvSpPr>
        <p:spPr/>
        <p:txBody>
          <a:bodyPr/>
          <a:lstStyle/>
          <a:p>
            <a:fld id="{4BF6D9B4-E6FF-426C-A819-5D5AC10CE5FD}" type="datetimeFigureOut">
              <a:rPr lang="en-GB" smtClean="0"/>
              <a:t>24/09/2020</a:t>
            </a:fld>
            <a:endParaRPr lang="en-GB"/>
          </a:p>
        </p:txBody>
      </p:sp>
      <p:sp>
        <p:nvSpPr>
          <p:cNvPr id="3" name="Footer Placeholder 2">
            <a:extLst>
              <a:ext uri="{FF2B5EF4-FFF2-40B4-BE49-F238E27FC236}">
                <a16:creationId xmlns:a16="http://schemas.microsoft.com/office/drawing/2014/main" id="{9E9A3CD8-08BF-4E53-8274-75AE47FB506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0E26AC9-2E01-48F6-9902-FF8F9515FAE2}"/>
              </a:ext>
            </a:extLst>
          </p:cNvPr>
          <p:cNvSpPr>
            <a:spLocks noGrp="1"/>
          </p:cNvSpPr>
          <p:nvPr>
            <p:ph type="sldNum" sz="quarter" idx="12"/>
          </p:nvPr>
        </p:nvSpPr>
        <p:spPr/>
        <p:txBody>
          <a:bodyPr/>
          <a:lstStyle/>
          <a:p>
            <a:fld id="{039A2CF9-F37C-4173-819D-F5A4EE72E217}" type="slidenum">
              <a:rPr lang="en-GB" smtClean="0"/>
              <a:t>‹#›</a:t>
            </a:fld>
            <a:endParaRPr lang="en-GB"/>
          </a:p>
        </p:txBody>
      </p:sp>
    </p:spTree>
    <p:extLst>
      <p:ext uri="{BB962C8B-B14F-4D97-AF65-F5344CB8AC3E}">
        <p14:creationId xmlns:p14="http://schemas.microsoft.com/office/powerpoint/2010/main" val="22385672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35FA2-0008-4776-8263-1EFA356D9FEE}"/>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87DEE96-EDC2-46EC-AB60-674A2ECE3DB7}"/>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101630F-FF22-4EC0-BDAE-DAD44D801E0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A5360CF5-5AC8-455E-8960-C9FF55A07A83}"/>
              </a:ext>
            </a:extLst>
          </p:cNvPr>
          <p:cNvSpPr>
            <a:spLocks noGrp="1"/>
          </p:cNvSpPr>
          <p:nvPr>
            <p:ph type="dt" sz="half" idx="10"/>
          </p:nvPr>
        </p:nvSpPr>
        <p:spPr/>
        <p:txBody>
          <a:bodyPr/>
          <a:lstStyle/>
          <a:p>
            <a:fld id="{4BF6D9B4-E6FF-426C-A819-5D5AC10CE5FD}" type="datetimeFigureOut">
              <a:rPr lang="en-GB" smtClean="0"/>
              <a:t>24/09/2020</a:t>
            </a:fld>
            <a:endParaRPr lang="en-GB"/>
          </a:p>
        </p:txBody>
      </p:sp>
      <p:sp>
        <p:nvSpPr>
          <p:cNvPr id="6" name="Footer Placeholder 5">
            <a:extLst>
              <a:ext uri="{FF2B5EF4-FFF2-40B4-BE49-F238E27FC236}">
                <a16:creationId xmlns:a16="http://schemas.microsoft.com/office/drawing/2014/main" id="{7C93B120-50A3-4DFD-8883-41000447323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BD4D2A3-52BD-4AE1-898E-2CC5AE149212}"/>
              </a:ext>
            </a:extLst>
          </p:cNvPr>
          <p:cNvSpPr>
            <a:spLocks noGrp="1"/>
          </p:cNvSpPr>
          <p:nvPr>
            <p:ph type="sldNum" sz="quarter" idx="12"/>
          </p:nvPr>
        </p:nvSpPr>
        <p:spPr/>
        <p:txBody>
          <a:bodyPr/>
          <a:lstStyle/>
          <a:p>
            <a:fld id="{039A2CF9-F37C-4173-819D-F5A4EE72E217}" type="slidenum">
              <a:rPr lang="en-GB" smtClean="0"/>
              <a:t>‹#›</a:t>
            </a:fld>
            <a:endParaRPr lang="en-GB"/>
          </a:p>
        </p:txBody>
      </p:sp>
    </p:spTree>
    <p:extLst>
      <p:ext uri="{BB962C8B-B14F-4D97-AF65-F5344CB8AC3E}">
        <p14:creationId xmlns:p14="http://schemas.microsoft.com/office/powerpoint/2010/main" val="1325065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0437A2-EDCE-4DC6-92F0-C978778C1B63}" type="datetimeFigureOut">
              <a:rPr lang="en-GB" smtClean="0"/>
              <a:t>24/09/2020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6ABC50-EBDA-4B62-9A7B-5DD4789858DA}" type="slidenum">
              <a:rPr lang="en-GB" smtClean="0"/>
              <a:t>‹#›</a:t>
            </a:fld>
            <a:endParaRPr lang="en-GB"/>
          </a:p>
        </p:txBody>
      </p:sp>
    </p:spTree>
    <p:extLst>
      <p:ext uri="{BB962C8B-B14F-4D97-AF65-F5344CB8AC3E}">
        <p14:creationId xmlns:p14="http://schemas.microsoft.com/office/powerpoint/2010/main" val="20594206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0F7C5-46C9-415A-9C7A-E5510DF60F2F}"/>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EDCDD1A-64F6-4A5D-AE3B-B46C01861B73}"/>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E0D9C6AE-6A59-4B96-B839-73EDABFF257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2A011912-2E9C-4B98-B51E-B21248576E0D}"/>
              </a:ext>
            </a:extLst>
          </p:cNvPr>
          <p:cNvSpPr>
            <a:spLocks noGrp="1"/>
          </p:cNvSpPr>
          <p:nvPr>
            <p:ph type="dt" sz="half" idx="10"/>
          </p:nvPr>
        </p:nvSpPr>
        <p:spPr/>
        <p:txBody>
          <a:bodyPr/>
          <a:lstStyle/>
          <a:p>
            <a:fld id="{4BF6D9B4-E6FF-426C-A819-5D5AC10CE5FD}" type="datetimeFigureOut">
              <a:rPr lang="en-GB" smtClean="0"/>
              <a:t>24/09/2020</a:t>
            </a:fld>
            <a:endParaRPr lang="en-GB"/>
          </a:p>
        </p:txBody>
      </p:sp>
      <p:sp>
        <p:nvSpPr>
          <p:cNvPr id="6" name="Footer Placeholder 5">
            <a:extLst>
              <a:ext uri="{FF2B5EF4-FFF2-40B4-BE49-F238E27FC236}">
                <a16:creationId xmlns:a16="http://schemas.microsoft.com/office/drawing/2014/main" id="{4B4CBC4A-992D-4988-BE3B-2969C9E539C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0B4DFB7-3CED-4D7D-8D48-8AFB75DEA911}"/>
              </a:ext>
            </a:extLst>
          </p:cNvPr>
          <p:cNvSpPr>
            <a:spLocks noGrp="1"/>
          </p:cNvSpPr>
          <p:nvPr>
            <p:ph type="sldNum" sz="quarter" idx="12"/>
          </p:nvPr>
        </p:nvSpPr>
        <p:spPr/>
        <p:txBody>
          <a:bodyPr/>
          <a:lstStyle/>
          <a:p>
            <a:fld id="{039A2CF9-F37C-4173-819D-F5A4EE72E217}" type="slidenum">
              <a:rPr lang="en-GB" smtClean="0"/>
              <a:t>‹#›</a:t>
            </a:fld>
            <a:endParaRPr lang="en-GB"/>
          </a:p>
        </p:txBody>
      </p:sp>
    </p:spTree>
    <p:extLst>
      <p:ext uri="{BB962C8B-B14F-4D97-AF65-F5344CB8AC3E}">
        <p14:creationId xmlns:p14="http://schemas.microsoft.com/office/powerpoint/2010/main" val="9167388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4AE8E-EFC7-4967-9E68-1A1B645BAC7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1748684-F9CB-4493-9899-ACE1E1706B7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43A22BC-2F9F-4643-A9B7-4097F3BB0711}"/>
              </a:ext>
            </a:extLst>
          </p:cNvPr>
          <p:cNvSpPr>
            <a:spLocks noGrp="1"/>
          </p:cNvSpPr>
          <p:nvPr>
            <p:ph type="dt" sz="half" idx="10"/>
          </p:nvPr>
        </p:nvSpPr>
        <p:spPr/>
        <p:txBody>
          <a:bodyPr/>
          <a:lstStyle/>
          <a:p>
            <a:fld id="{4BF6D9B4-E6FF-426C-A819-5D5AC10CE5FD}" type="datetimeFigureOut">
              <a:rPr lang="en-GB" smtClean="0"/>
              <a:t>24/09/2020</a:t>
            </a:fld>
            <a:endParaRPr lang="en-GB"/>
          </a:p>
        </p:txBody>
      </p:sp>
      <p:sp>
        <p:nvSpPr>
          <p:cNvPr id="5" name="Footer Placeholder 4">
            <a:extLst>
              <a:ext uri="{FF2B5EF4-FFF2-40B4-BE49-F238E27FC236}">
                <a16:creationId xmlns:a16="http://schemas.microsoft.com/office/drawing/2014/main" id="{70604FA3-063B-40AC-A00F-395FC3EBB8E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7F452B7-6163-4B11-93A7-B946BB102524}"/>
              </a:ext>
            </a:extLst>
          </p:cNvPr>
          <p:cNvSpPr>
            <a:spLocks noGrp="1"/>
          </p:cNvSpPr>
          <p:nvPr>
            <p:ph type="sldNum" sz="quarter" idx="12"/>
          </p:nvPr>
        </p:nvSpPr>
        <p:spPr/>
        <p:txBody>
          <a:bodyPr/>
          <a:lstStyle/>
          <a:p>
            <a:fld id="{039A2CF9-F37C-4173-819D-F5A4EE72E217}" type="slidenum">
              <a:rPr lang="en-GB" smtClean="0"/>
              <a:t>‹#›</a:t>
            </a:fld>
            <a:endParaRPr lang="en-GB"/>
          </a:p>
        </p:txBody>
      </p:sp>
    </p:spTree>
    <p:extLst>
      <p:ext uri="{BB962C8B-B14F-4D97-AF65-F5344CB8AC3E}">
        <p14:creationId xmlns:p14="http://schemas.microsoft.com/office/powerpoint/2010/main" val="6216462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F8CAB7-AFFF-4BA4-B4D6-319372B5ED7F}"/>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0A1565E-177D-4661-B424-9225EAB987E7}"/>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5AC163-B17D-48F5-826D-9108CA828309}"/>
              </a:ext>
            </a:extLst>
          </p:cNvPr>
          <p:cNvSpPr>
            <a:spLocks noGrp="1"/>
          </p:cNvSpPr>
          <p:nvPr>
            <p:ph type="dt" sz="half" idx="10"/>
          </p:nvPr>
        </p:nvSpPr>
        <p:spPr/>
        <p:txBody>
          <a:bodyPr/>
          <a:lstStyle/>
          <a:p>
            <a:fld id="{4BF6D9B4-E6FF-426C-A819-5D5AC10CE5FD}" type="datetimeFigureOut">
              <a:rPr lang="en-GB" smtClean="0"/>
              <a:t>24/09/2020</a:t>
            </a:fld>
            <a:endParaRPr lang="en-GB"/>
          </a:p>
        </p:txBody>
      </p:sp>
      <p:sp>
        <p:nvSpPr>
          <p:cNvPr id="5" name="Footer Placeholder 4">
            <a:extLst>
              <a:ext uri="{FF2B5EF4-FFF2-40B4-BE49-F238E27FC236}">
                <a16:creationId xmlns:a16="http://schemas.microsoft.com/office/drawing/2014/main" id="{1838486E-509B-4ECC-9686-5FF4133FD92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EDFD98A-9EBA-4211-B33F-6AD93A1BC1D1}"/>
              </a:ext>
            </a:extLst>
          </p:cNvPr>
          <p:cNvSpPr>
            <a:spLocks noGrp="1"/>
          </p:cNvSpPr>
          <p:nvPr>
            <p:ph type="sldNum" sz="quarter" idx="12"/>
          </p:nvPr>
        </p:nvSpPr>
        <p:spPr/>
        <p:txBody>
          <a:bodyPr/>
          <a:lstStyle/>
          <a:p>
            <a:fld id="{039A2CF9-F37C-4173-819D-F5A4EE72E217}" type="slidenum">
              <a:rPr lang="en-GB" smtClean="0"/>
              <a:t>‹#›</a:t>
            </a:fld>
            <a:endParaRPr lang="en-GB"/>
          </a:p>
        </p:txBody>
      </p:sp>
    </p:spTree>
    <p:extLst>
      <p:ext uri="{BB962C8B-B14F-4D97-AF65-F5344CB8AC3E}">
        <p14:creationId xmlns:p14="http://schemas.microsoft.com/office/powerpoint/2010/main" val="37899363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79742" y="552168"/>
            <a:ext cx="5746693" cy="1645920"/>
          </a:xfrm>
          <a:solidFill>
            <a:srgbClr val="FFFFFF"/>
          </a:solidFill>
          <a:ln w="38100">
            <a:solidFill>
              <a:srgbClr val="404040"/>
            </a:solidFill>
          </a:ln>
        </p:spPr>
        <p:txBody>
          <a:bodyPr lIns="274320" rIns="274320" anchorCtr="1">
            <a:normAutofit/>
          </a:bodyPr>
          <a:lstStyle>
            <a:lvl1pPr algn="ctr">
              <a:defRPr sz="27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3279742" y="2348163"/>
            <a:ext cx="5746693" cy="590980"/>
          </a:xfrm>
          <a:noFill/>
        </p:spPr>
        <p:txBody>
          <a:bodyPr>
            <a:normAutofit/>
          </a:bodyPr>
          <a:lstStyle>
            <a:lvl1pPr marL="0" indent="0" algn="ctr">
              <a:buNone/>
              <a:defRPr sz="1050">
                <a:solidFill>
                  <a:schemeClr val="tx1">
                    <a:lumMod val="75000"/>
                    <a:lumOff val="25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8" name="Text Placeholder 7"/>
          <p:cNvSpPr>
            <a:spLocks noGrp="1"/>
          </p:cNvSpPr>
          <p:nvPr>
            <p:ph type="body" sz="quarter" idx="13"/>
          </p:nvPr>
        </p:nvSpPr>
        <p:spPr>
          <a:xfrm>
            <a:off x="0" y="2"/>
            <a:ext cx="3125788" cy="3084513"/>
          </a:xfrm>
        </p:spPr>
        <p:style>
          <a:lnRef idx="1">
            <a:schemeClr val="accent2"/>
          </a:lnRef>
          <a:fillRef idx="2">
            <a:schemeClr val="accent2"/>
          </a:fillRef>
          <a:effectRef idx="1">
            <a:schemeClr val="accent2"/>
          </a:effectRef>
          <a:fontRef idx="minor">
            <a:schemeClr val="dk1"/>
          </a:fontRef>
        </p:style>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9"/>
          <p:cNvSpPr>
            <a:spLocks noGrp="1"/>
          </p:cNvSpPr>
          <p:nvPr>
            <p:ph type="body" sz="quarter" idx="14"/>
          </p:nvPr>
        </p:nvSpPr>
        <p:spPr>
          <a:xfrm>
            <a:off x="0" y="3111500"/>
            <a:ext cx="3125788" cy="3746500"/>
          </a:xfrm>
        </p:spPr>
        <p:style>
          <a:lnRef idx="1">
            <a:schemeClr val="accent1"/>
          </a:lnRef>
          <a:fillRef idx="2">
            <a:schemeClr val="accent1"/>
          </a:fillRef>
          <a:effectRef idx="1">
            <a:schemeClr val="accent1"/>
          </a:effectRef>
          <a:fontRef idx="minor">
            <a:schemeClr val="dk1"/>
          </a:fontRef>
        </p:style>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8"/>
          <p:cNvSpPr>
            <a:spLocks noGrp="1"/>
          </p:cNvSpPr>
          <p:nvPr>
            <p:ph type="body" sz="quarter" idx="15"/>
          </p:nvPr>
        </p:nvSpPr>
        <p:spPr>
          <a:xfrm>
            <a:off x="3279776" y="2938463"/>
            <a:ext cx="5746750" cy="3440112"/>
          </a:xfrm>
        </p:spPr>
        <p:style>
          <a:lnRef idx="2">
            <a:schemeClr val="dk1"/>
          </a:lnRef>
          <a:fillRef idx="1">
            <a:schemeClr val="lt1"/>
          </a:fillRef>
          <a:effectRef idx="0">
            <a:schemeClr val="dk1"/>
          </a:effectRef>
          <a:fontRef idx="none"/>
        </p:style>
        <p:txBody>
          <a:bodyPr/>
          <a:lstStyle>
            <a:lvl1pPr marL="0" indent="0">
              <a:buNone/>
              <a:defRPr b="1" u="sng" baseline="0"/>
            </a:lvl1pPr>
          </a:lstStyle>
          <a:p>
            <a:pPr lvl="0"/>
            <a:r>
              <a:rPr lang="en-US"/>
              <a:t>Click to edit Master text styles</a:t>
            </a:r>
          </a:p>
        </p:txBody>
      </p:sp>
      <p:sp>
        <p:nvSpPr>
          <p:cNvPr id="7" name="Date Placeholder 3"/>
          <p:cNvSpPr>
            <a:spLocks noGrp="1"/>
          </p:cNvSpPr>
          <p:nvPr>
            <p:ph type="dt" sz="half" idx="16"/>
          </p:nvPr>
        </p:nvSpPr>
        <p:spPr>
          <a:xfrm>
            <a:off x="5280026" y="0"/>
            <a:ext cx="3863975" cy="376238"/>
          </a:xfrm>
        </p:spPr>
        <p:txBody>
          <a:bodyPr/>
          <a:lstStyle>
            <a:lvl1pPr>
              <a:defRPr sz="1350" b="1" u="sng"/>
            </a:lvl1pPr>
          </a:lstStyle>
          <a:p>
            <a:pPr>
              <a:defRPr/>
            </a:pPr>
            <a:fld id="{1AE31E61-5800-426F-BFD7-250FF3D43173}" type="datetime2">
              <a:rPr lang="en-GB"/>
              <a:pPr>
                <a:defRPr/>
              </a:pPr>
              <a:t>Thursday, 24 September 2020</a:t>
            </a:fld>
            <a:endParaRPr lang="en-US" dirty="0"/>
          </a:p>
        </p:txBody>
      </p:sp>
      <p:sp>
        <p:nvSpPr>
          <p:cNvPr id="11" name="Footer Placeholder 4"/>
          <p:cNvSpPr>
            <a:spLocks noGrp="1"/>
          </p:cNvSpPr>
          <p:nvPr>
            <p:ph type="ftr" sz="quarter" idx="17"/>
          </p:nvPr>
        </p:nvSpPr>
        <p:spPr>
          <a:xfrm>
            <a:off x="3295651" y="6459540"/>
            <a:ext cx="5730875" cy="320675"/>
          </a:xfrm>
        </p:spPr>
        <p:txBody>
          <a:bodyPr/>
          <a:lstStyle>
            <a:lvl1pPr>
              <a:defRPr/>
            </a:lvl1pPr>
          </a:lstStyle>
          <a:p>
            <a:pPr>
              <a:defRPr/>
            </a:pPr>
            <a:r>
              <a:rPr lang="en-US"/>
              <a:t>CHAPTER 2: STRUCTURE &amp; BONDING</a:t>
            </a:r>
          </a:p>
        </p:txBody>
      </p:sp>
    </p:spTree>
    <p:extLst>
      <p:ext uri="{BB962C8B-B14F-4D97-AF65-F5344CB8AC3E}">
        <p14:creationId xmlns:p14="http://schemas.microsoft.com/office/powerpoint/2010/main" val="2525010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9" y="1709740"/>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9" y="4589465"/>
            <a:ext cx="7886700" cy="1500187"/>
          </a:xfrm>
        </p:spPr>
        <p:txBody>
          <a:bodyPr/>
          <a:lstStyle>
            <a:lvl1pPr marL="0" indent="0">
              <a:buNone/>
              <a:defRPr sz="2400">
                <a:solidFill>
                  <a:schemeClr val="tx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0437A2-EDCE-4DC6-92F0-C978778C1B63}" type="datetimeFigureOut">
              <a:rPr lang="en-GB" smtClean="0"/>
              <a:t>24/09/2020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6ABC50-EBDA-4B62-9A7B-5DD4789858DA}" type="slidenum">
              <a:rPr lang="en-GB" smtClean="0"/>
              <a:t>‹#›</a:t>
            </a:fld>
            <a:endParaRPr lang="en-GB"/>
          </a:p>
        </p:txBody>
      </p:sp>
    </p:spTree>
    <p:extLst>
      <p:ext uri="{BB962C8B-B14F-4D97-AF65-F5344CB8AC3E}">
        <p14:creationId xmlns:p14="http://schemas.microsoft.com/office/powerpoint/2010/main" val="3986817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1"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1"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C0437A2-EDCE-4DC6-92F0-C978778C1B63}" type="datetimeFigureOut">
              <a:rPr lang="en-GB" smtClean="0"/>
              <a:t>24/09/2020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F6ABC50-EBDA-4B62-9A7B-5DD4789858DA}" type="slidenum">
              <a:rPr lang="en-GB" smtClean="0"/>
              <a:t>‹#›</a:t>
            </a:fld>
            <a:endParaRPr lang="en-GB"/>
          </a:p>
        </p:txBody>
      </p:sp>
    </p:spTree>
    <p:extLst>
      <p:ext uri="{BB962C8B-B14F-4D97-AF65-F5344CB8AC3E}">
        <p14:creationId xmlns:p14="http://schemas.microsoft.com/office/powerpoint/2010/main" val="1246962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2" y="365127"/>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4"/>
            <a:ext cx="3868340" cy="82391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4"/>
            <a:ext cx="3887391" cy="82391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C0437A2-EDCE-4DC6-92F0-C978778C1B63}" type="datetimeFigureOut">
              <a:rPr lang="en-GB" smtClean="0"/>
              <a:t>24/09/2020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F6ABC50-EBDA-4B62-9A7B-5DD4789858DA}" type="slidenum">
              <a:rPr lang="en-GB" smtClean="0"/>
              <a:t>‹#›</a:t>
            </a:fld>
            <a:endParaRPr lang="en-GB"/>
          </a:p>
        </p:txBody>
      </p:sp>
    </p:spTree>
    <p:extLst>
      <p:ext uri="{BB962C8B-B14F-4D97-AF65-F5344CB8AC3E}">
        <p14:creationId xmlns:p14="http://schemas.microsoft.com/office/powerpoint/2010/main" val="3500505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C0437A2-EDCE-4DC6-92F0-C978778C1B63}" type="datetimeFigureOut">
              <a:rPr lang="en-GB" smtClean="0"/>
              <a:t>24/09/2020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F6ABC50-EBDA-4B62-9A7B-5DD4789858DA}" type="slidenum">
              <a:rPr lang="en-GB" smtClean="0"/>
              <a:t>‹#›</a:t>
            </a:fld>
            <a:endParaRPr lang="en-GB"/>
          </a:p>
        </p:txBody>
      </p:sp>
    </p:spTree>
    <p:extLst>
      <p:ext uri="{BB962C8B-B14F-4D97-AF65-F5344CB8AC3E}">
        <p14:creationId xmlns:p14="http://schemas.microsoft.com/office/powerpoint/2010/main" val="2273865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0437A2-EDCE-4DC6-92F0-C978778C1B63}" type="datetimeFigureOut">
              <a:rPr lang="en-GB" smtClean="0"/>
              <a:t>24/09/2020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F6ABC50-EBDA-4B62-9A7B-5DD4789858DA}" type="slidenum">
              <a:rPr lang="en-GB" smtClean="0"/>
              <a:t>‹#›</a:t>
            </a:fld>
            <a:endParaRPr lang="en-GB"/>
          </a:p>
        </p:txBody>
      </p:sp>
    </p:spTree>
    <p:extLst>
      <p:ext uri="{BB962C8B-B14F-4D97-AF65-F5344CB8AC3E}">
        <p14:creationId xmlns:p14="http://schemas.microsoft.com/office/powerpoint/2010/main" val="1816919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9"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7"/>
            <a:ext cx="462915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9" cy="3811588"/>
          </a:xfrm>
        </p:spPr>
        <p:txBody>
          <a:bodyPr/>
          <a:lstStyle>
            <a:lvl1pPr marL="0" indent="0">
              <a:buNone/>
              <a:defRPr sz="1600"/>
            </a:lvl1pPr>
            <a:lvl2pPr marL="457189" indent="0">
              <a:buNone/>
              <a:defRPr sz="1400"/>
            </a:lvl2pPr>
            <a:lvl3pPr marL="914378" indent="0">
              <a:buNone/>
              <a:defRPr sz="1200"/>
            </a:lvl3pPr>
            <a:lvl4pPr marL="1371566" indent="0">
              <a:buNone/>
              <a:defRPr sz="1000"/>
            </a:lvl4pPr>
            <a:lvl5pPr marL="1828754" indent="0">
              <a:buNone/>
              <a:defRPr sz="1000"/>
            </a:lvl5pPr>
            <a:lvl6pPr marL="2285943" indent="0">
              <a:buNone/>
              <a:defRPr sz="1000"/>
            </a:lvl6pPr>
            <a:lvl7pPr marL="2743132"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C0437A2-EDCE-4DC6-92F0-C978778C1B63}" type="datetimeFigureOut">
              <a:rPr lang="en-GB" smtClean="0"/>
              <a:t>24/09/2020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F6ABC50-EBDA-4B62-9A7B-5DD4789858DA}" type="slidenum">
              <a:rPr lang="en-GB" smtClean="0"/>
              <a:t>‹#›</a:t>
            </a:fld>
            <a:endParaRPr lang="en-GB"/>
          </a:p>
        </p:txBody>
      </p:sp>
    </p:spTree>
    <p:extLst>
      <p:ext uri="{BB962C8B-B14F-4D97-AF65-F5344CB8AC3E}">
        <p14:creationId xmlns:p14="http://schemas.microsoft.com/office/powerpoint/2010/main" val="1649883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9"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7"/>
            <a:ext cx="4629151" cy="4873625"/>
          </a:xfrm>
        </p:spPr>
        <p:txBody>
          <a:bodyPr anchor="t"/>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9" cy="3811588"/>
          </a:xfrm>
        </p:spPr>
        <p:txBody>
          <a:bodyPr/>
          <a:lstStyle>
            <a:lvl1pPr marL="0" indent="0">
              <a:buNone/>
              <a:defRPr sz="1600"/>
            </a:lvl1pPr>
            <a:lvl2pPr marL="457189" indent="0">
              <a:buNone/>
              <a:defRPr sz="1400"/>
            </a:lvl2pPr>
            <a:lvl3pPr marL="914378" indent="0">
              <a:buNone/>
              <a:defRPr sz="1200"/>
            </a:lvl3pPr>
            <a:lvl4pPr marL="1371566" indent="0">
              <a:buNone/>
              <a:defRPr sz="1000"/>
            </a:lvl4pPr>
            <a:lvl5pPr marL="1828754" indent="0">
              <a:buNone/>
              <a:defRPr sz="1000"/>
            </a:lvl5pPr>
            <a:lvl6pPr marL="2285943" indent="0">
              <a:buNone/>
              <a:defRPr sz="1000"/>
            </a:lvl6pPr>
            <a:lvl7pPr marL="2743132"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C0437A2-EDCE-4DC6-92F0-C978778C1B63}" type="datetimeFigureOut">
              <a:rPr lang="en-GB" smtClean="0"/>
              <a:t>24/09/2020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F6ABC50-EBDA-4B62-9A7B-5DD4789858DA}" type="slidenum">
              <a:rPr lang="en-GB" smtClean="0"/>
              <a:t>‹#›</a:t>
            </a:fld>
            <a:endParaRPr lang="en-GB"/>
          </a:p>
        </p:txBody>
      </p:sp>
    </p:spTree>
    <p:extLst>
      <p:ext uri="{BB962C8B-B14F-4D97-AF65-F5344CB8AC3E}">
        <p14:creationId xmlns:p14="http://schemas.microsoft.com/office/powerpoint/2010/main" val="1598324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365127"/>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1"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1" y="6356352"/>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0437A2-EDCE-4DC6-92F0-C978778C1B63}" type="datetimeFigureOut">
              <a:rPr lang="en-GB" smtClean="0"/>
              <a:t>24/09/2020</a:t>
            </a:fld>
            <a:endParaRPr lang="en-GB"/>
          </a:p>
        </p:txBody>
      </p:sp>
      <p:sp>
        <p:nvSpPr>
          <p:cNvPr id="5" name="Footer Placeholder 4"/>
          <p:cNvSpPr>
            <a:spLocks noGrp="1"/>
          </p:cNvSpPr>
          <p:nvPr>
            <p:ph type="ftr" sz="quarter" idx="3"/>
          </p:nvPr>
        </p:nvSpPr>
        <p:spPr>
          <a:xfrm>
            <a:off x="3028951" y="6356352"/>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1" y="6356352"/>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6ABC50-EBDA-4B62-9A7B-5DD4789858DA}" type="slidenum">
              <a:rPr lang="en-GB" smtClean="0"/>
              <a:t>‹#›</a:t>
            </a:fld>
            <a:endParaRPr lang="en-GB"/>
          </a:p>
        </p:txBody>
      </p:sp>
    </p:spTree>
    <p:extLst>
      <p:ext uri="{BB962C8B-B14F-4D97-AF65-F5344CB8AC3E}">
        <p14:creationId xmlns:p14="http://schemas.microsoft.com/office/powerpoint/2010/main" val="21904347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78"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2" indent="-228594" algn="l" defTabSz="91437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8"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5"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6308C3-7C4B-4879-91AE-C47CDE607531}"/>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3592C2B-62E6-4F96-B022-C529CDD8BD9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F27EB23-E217-4488-B4FC-DE5DFF6217F1}"/>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BF6D9B4-E6FF-426C-A819-5D5AC10CE5FD}" type="datetimeFigureOut">
              <a:rPr lang="en-GB" smtClean="0"/>
              <a:t>24/09/2020</a:t>
            </a:fld>
            <a:endParaRPr lang="en-GB"/>
          </a:p>
        </p:txBody>
      </p:sp>
      <p:sp>
        <p:nvSpPr>
          <p:cNvPr id="5" name="Footer Placeholder 4">
            <a:extLst>
              <a:ext uri="{FF2B5EF4-FFF2-40B4-BE49-F238E27FC236}">
                <a16:creationId xmlns:a16="http://schemas.microsoft.com/office/drawing/2014/main" id="{EE9B95C4-C434-4817-9CCD-C77AB21BE6D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0201CBF-5AB2-478C-A65E-CB12833CD0AF}"/>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39A2CF9-F37C-4173-819D-F5A4EE72E217}" type="slidenum">
              <a:rPr lang="en-GB" smtClean="0"/>
              <a:t>‹#›</a:t>
            </a:fld>
            <a:endParaRPr lang="en-GB"/>
          </a:p>
        </p:txBody>
      </p:sp>
    </p:spTree>
    <p:extLst>
      <p:ext uri="{BB962C8B-B14F-4D97-AF65-F5344CB8AC3E}">
        <p14:creationId xmlns:p14="http://schemas.microsoft.com/office/powerpoint/2010/main" val="295589725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105529" y="547518"/>
            <a:ext cx="8961292" cy="661691"/>
          </a:xfrm>
          <a:ln>
            <a:miter lim="800000"/>
            <a:headEnd/>
            <a:tailEnd/>
          </a:ln>
        </p:spPr>
        <p:txBody>
          <a:bodyPr>
            <a:normAutofit/>
          </a:bodyPr>
          <a:lstStyle/>
          <a:p>
            <a:r>
              <a:rPr lang="en-GB" altLang="en-US" sz="3200" b="1" u="sng" dirty="0"/>
              <a:t>Alkenes</a:t>
            </a:r>
          </a:p>
        </p:txBody>
      </p:sp>
      <p:sp>
        <p:nvSpPr>
          <p:cNvPr id="6151" name="Text Placeholder 9"/>
          <p:cNvSpPr>
            <a:spLocks noGrp="1"/>
          </p:cNvSpPr>
          <p:nvPr>
            <p:ph type="body" sz="quarter" idx="15"/>
          </p:nvPr>
        </p:nvSpPr>
        <p:spPr>
          <a:xfrm>
            <a:off x="80683" y="1251933"/>
            <a:ext cx="8995538" cy="4620965"/>
          </a:xfrm>
          <a:solidFill>
            <a:schemeClr val="bg1"/>
          </a:solidFill>
          <a:ln>
            <a:solidFill>
              <a:schemeClr val="tx1"/>
            </a:solidFill>
            <a:miter lim="800000"/>
            <a:headEnd/>
            <a:tailEnd/>
          </a:ln>
        </p:spPr>
        <p:txBody>
          <a:bodyPr>
            <a:normAutofit lnSpcReduction="10000"/>
          </a:bodyPr>
          <a:lstStyle/>
          <a:p>
            <a:pPr eaLnBrk="1" hangingPunct="1">
              <a:spcBef>
                <a:spcPct val="0"/>
              </a:spcBef>
            </a:pPr>
            <a:r>
              <a:rPr lang="en-GB" altLang="en-US" sz="2800" dirty="0"/>
              <a:t>DO IT NOW:</a:t>
            </a:r>
          </a:p>
          <a:p>
            <a:pPr eaLnBrk="1" hangingPunct="1">
              <a:spcBef>
                <a:spcPct val="0"/>
              </a:spcBef>
            </a:pPr>
            <a:endParaRPr lang="en-GB" altLang="en-US" sz="2800" u="none" dirty="0"/>
          </a:p>
          <a:p>
            <a:pPr marL="514350" indent="-514350" eaLnBrk="1" hangingPunct="1">
              <a:lnSpc>
                <a:spcPct val="110000"/>
              </a:lnSpc>
              <a:spcBef>
                <a:spcPct val="0"/>
              </a:spcBef>
              <a:spcAft>
                <a:spcPts val="1200"/>
              </a:spcAft>
              <a:buAutoNum type="arabicPeriod"/>
            </a:pPr>
            <a:r>
              <a:rPr lang="en-GB" altLang="en-US" sz="2800" u="none" dirty="0"/>
              <a:t>What is the name of this compound:</a:t>
            </a:r>
          </a:p>
          <a:p>
            <a:pPr marL="514350" indent="-514350" eaLnBrk="1" hangingPunct="1">
              <a:lnSpc>
                <a:spcPct val="110000"/>
              </a:lnSpc>
              <a:spcBef>
                <a:spcPct val="0"/>
              </a:spcBef>
              <a:spcAft>
                <a:spcPts val="1200"/>
              </a:spcAft>
              <a:buAutoNum type="arabicPeriod"/>
            </a:pPr>
            <a:r>
              <a:rPr lang="en-GB" altLang="en-US" sz="2800" u="none" dirty="0"/>
              <a:t>What is incomplete combustion?</a:t>
            </a:r>
          </a:p>
          <a:p>
            <a:pPr marL="514350" indent="-514350" eaLnBrk="1" hangingPunct="1">
              <a:lnSpc>
                <a:spcPct val="110000"/>
              </a:lnSpc>
              <a:spcBef>
                <a:spcPct val="0"/>
              </a:spcBef>
              <a:spcAft>
                <a:spcPts val="1200"/>
              </a:spcAft>
              <a:buAutoNum type="arabicPeriod"/>
            </a:pPr>
            <a:r>
              <a:rPr lang="en-GB" altLang="en-US" sz="2800" u="none" dirty="0"/>
              <a:t>Give a balanced symbol equation for the complete combustion of ethane</a:t>
            </a:r>
          </a:p>
          <a:p>
            <a:pPr marL="514350" indent="-514350" eaLnBrk="1" hangingPunct="1">
              <a:lnSpc>
                <a:spcPct val="110000"/>
              </a:lnSpc>
              <a:spcBef>
                <a:spcPct val="0"/>
              </a:spcBef>
              <a:spcAft>
                <a:spcPts val="1200"/>
              </a:spcAft>
              <a:buAutoNum type="arabicPeriod"/>
            </a:pPr>
            <a:r>
              <a:rPr lang="en-GB" altLang="en-US" sz="2800" u="none" dirty="0"/>
              <a:t>Complete this equation and name the process being carried out:</a:t>
            </a:r>
          </a:p>
          <a:p>
            <a:pPr eaLnBrk="1" hangingPunct="1">
              <a:lnSpc>
                <a:spcPct val="110000"/>
              </a:lnSpc>
              <a:spcBef>
                <a:spcPct val="0"/>
              </a:spcBef>
              <a:spcAft>
                <a:spcPts val="600"/>
              </a:spcAft>
            </a:pPr>
            <a:r>
              <a:rPr lang="en-GB" altLang="en-US" sz="2800" u="none" dirty="0"/>
              <a:t>	C</a:t>
            </a:r>
            <a:r>
              <a:rPr lang="en-GB" altLang="en-US" sz="2800" u="none" baseline="-25000" dirty="0"/>
              <a:t>10</a:t>
            </a:r>
            <a:r>
              <a:rPr lang="en-GB" altLang="en-US" sz="2800" u="none" dirty="0"/>
              <a:t>H</a:t>
            </a:r>
            <a:r>
              <a:rPr lang="en-GB" altLang="en-US" sz="2800" u="none" baseline="-25000" dirty="0"/>
              <a:t>22</a:t>
            </a:r>
            <a:r>
              <a:rPr lang="en-GB" altLang="en-US" sz="2800" u="none" dirty="0"/>
              <a:t> </a:t>
            </a:r>
            <a:r>
              <a:rPr lang="en-GB" altLang="en-US" sz="2800" u="none" dirty="0">
                <a:sym typeface="Wingdings" panose="05000000000000000000" pitchFamily="2" charset="2"/>
              </a:rPr>
              <a:t> C</a:t>
            </a:r>
            <a:r>
              <a:rPr lang="en-GB" altLang="en-US" sz="2800" u="none" baseline="-25000" dirty="0">
                <a:sym typeface="Wingdings" panose="05000000000000000000" pitchFamily="2" charset="2"/>
              </a:rPr>
              <a:t>8</a:t>
            </a:r>
            <a:r>
              <a:rPr lang="en-GB" altLang="en-US" sz="2800" u="none" dirty="0">
                <a:sym typeface="Wingdings" panose="05000000000000000000" pitchFamily="2" charset="2"/>
              </a:rPr>
              <a:t>H</a:t>
            </a:r>
            <a:r>
              <a:rPr lang="en-GB" altLang="en-US" sz="2800" u="none" baseline="-25000" dirty="0">
                <a:sym typeface="Wingdings" panose="05000000000000000000" pitchFamily="2" charset="2"/>
              </a:rPr>
              <a:t>18</a:t>
            </a:r>
            <a:r>
              <a:rPr lang="en-GB" altLang="en-US" sz="2800" u="none" dirty="0">
                <a:sym typeface="Wingdings" panose="05000000000000000000" pitchFamily="2" charset="2"/>
              </a:rPr>
              <a:t> + ___________</a:t>
            </a:r>
            <a:endParaRPr lang="en-GB" altLang="en-US" sz="2800" u="none" dirty="0"/>
          </a:p>
        </p:txBody>
      </p:sp>
      <p:sp>
        <p:nvSpPr>
          <p:cNvPr id="2" name="Date Placeholder 1">
            <a:extLst>
              <a:ext uri="{FF2B5EF4-FFF2-40B4-BE49-F238E27FC236}">
                <a16:creationId xmlns:a16="http://schemas.microsoft.com/office/drawing/2014/main" id="{E2D12DE2-95D8-43DF-AE29-2AA445833BAE}"/>
              </a:ext>
            </a:extLst>
          </p:cNvPr>
          <p:cNvSpPr>
            <a:spLocks noGrp="1"/>
          </p:cNvSpPr>
          <p:nvPr>
            <p:ph type="dt" sz="half" idx="16"/>
          </p:nvPr>
        </p:nvSpPr>
        <p:spPr>
          <a:xfrm>
            <a:off x="5486632" y="236913"/>
            <a:ext cx="5579652" cy="68619"/>
          </a:xfrm>
        </p:spPr>
        <p:txBody>
          <a:bodyPr/>
          <a:lstStyle/>
          <a:p>
            <a:pPr defTabSz="685800">
              <a:defRPr/>
            </a:pPr>
            <a:fld id="{6C659F67-16AA-4852-AA3A-714788011F47}" type="datetime2">
              <a:rPr lang="en-GB" sz="2800">
                <a:solidFill>
                  <a:schemeClr val="tx1"/>
                </a:solidFill>
                <a:latin typeface="Calibri" panose="020F0502020204030204"/>
              </a:rPr>
              <a:pPr defTabSz="685800">
                <a:defRPr/>
              </a:pPr>
              <a:t>Thursday, 24 September 2020</a:t>
            </a:fld>
            <a:endParaRPr lang="en-US" sz="2000" dirty="0">
              <a:solidFill>
                <a:schemeClr val="tx1"/>
              </a:solidFill>
              <a:latin typeface="Calibri" panose="020F0502020204030204"/>
            </a:endParaRPr>
          </a:p>
        </p:txBody>
      </p:sp>
      <p:sp>
        <p:nvSpPr>
          <p:cNvPr id="3" name="TextBox 2">
            <a:extLst>
              <a:ext uri="{FF2B5EF4-FFF2-40B4-BE49-F238E27FC236}">
                <a16:creationId xmlns:a16="http://schemas.microsoft.com/office/drawing/2014/main" id="{ACC7BBEE-DCEF-46FA-9281-B605005A6D5F}"/>
              </a:ext>
            </a:extLst>
          </p:cNvPr>
          <p:cNvSpPr txBox="1"/>
          <p:nvPr/>
        </p:nvSpPr>
        <p:spPr>
          <a:xfrm>
            <a:off x="50595" y="9613"/>
            <a:ext cx="1023731" cy="523220"/>
          </a:xfrm>
          <a:prstGeom prst="rect">
            <a:avLst/>
          </a:prstGeom>
          <a:noFill/>
        </p:spPr>
        <p:txBody>
          <a:bodyPr wrap="square" rtlCol="0">
            <a:spAutoFit/>
          </a:bodyPr>
          <a:lstStyle/>
          <a:p>
            <a:pPr defTabSz="685800"/>
            <a:r>
              <a:rPr lang="en-GB" sz="2800" b="1" u="sng" dirty="0">
                <a:solidFill>
                  <a:prstClr val="black"/>
                </a:solidFill>
                <a:latin typeface="Calibri" panose="020F0502020204030204"/>
              </a:rPr>
              <a:t>CWK</a:t>
            </a:r>
          </a:p>
        </p:txBody>
      </p:sp>
      <p:sp>
        <p:nvSpPr>
          <p:cNvPr id="6" name="TextBox 5">
            <a:extLst>
              <a:ext uri="{FF2B5EF4-FFF2-40B4-BE49-F238E27FC236}">
                <a16:creationId xmlns:a16="http://schemas.microsoft.com/office/drawing/2014/main" id="{081A8726-7EC0-4A70-8744-64A90BF302D2}"/>
              </a:ext>
            </a:extLst>
          </p:cNvPr>
          <p:cNvSpPr txBox="1"/>
          <p:nvPr/>
        </p:nvSpPr>
        <p:spPr>
          <a:xfrm>
            <a:off x="71283" y="5963951"/>
            <a:ext cx="8995538" cy="830997"/>
          </a:xfrm>
          <a:prstGeom prst="rect">
            <a:avLst/>
          </a:prstGeom>
          <a:solidFill>
            <a:srgbClr val="CC99FF"/>
          </a:solidFill>
        </p:spPr>
        <p:txBody>
          <a:bodyPr wrap="square" rtlCol="0">
            <a:spAutoFit/>
          </a:bodyPr>
          <a:lstStyle/>
          <a:p>
            <a:pPr defTabSz="685800"/>
            <a:r>
              <a:rPr lang="en-GB" sz="2400" dirty="0">
                <a:solidFill>
                  <a:prstClr val="black"/>
                </a:solidFill>
                <a:latin typeface="Calibri" panose="020F0502020204030204"/>
              </a:rPr>
              <a:t>Challenge- Can you draw the structural formula for the compound you gave in question 4?</a:t>
            </a:r>
          </a:p>
        </p:txBody>
      </p:sp>
      <p:sp>
        <p:nvSpPr>
          <p:cNvPr id="5" name="AutoShape 2">
            <a:extLst>
              <a:ext uri="{FF2B5EF4-FFF2-40B4-BE49-F238E27FC236}">
                <a16:creationId xmlns:a16="http://schemas.microsoft.com/office/drawing/2014/main" id="{AFF88565-DB63-44E9-94FE-E50FF6268F02}"/>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6">
            <a:extLst>
              <a:ext uri="{FF2B5EF4-FFF2-40B4-BE49-F238E27FC236}">
                <a16:creationId xmlns:a16="http://schemas.microsoft.com/office/drawing/2014/main" id="{C53E1FC0-262A-4E83-82C5-7A9128C2EB7E}"/>
              </a:ext>
            </a:extLst>
          </p:cNvPr>
          <p:cNvPicPr>
            <a:picLocks noChangeAspect="1"/>
          </p:cNvPicPr>
          <p:nvPr/>
        </p:nvPicPr>
        <p:blipFill>
          <a:blip r:embed="rId3"/>
          <a:stretch>
            <a:fillRect/>
          </a:stretch>
        </p:blipFill>
        <p:spPr>
          <a:xfrm>
            <a:off x="6264012" y="1529169"/>
            <a:ext cx="2088135" cy="1252881"/>
          </a:xfrm>
          <a:prstGeom prst="rect">
            <a:avLst/>
          </a:prstGeom>
        </p:spPr>
      </p:pic>
    </p:spTree>
    <p:extLst>
      <p:ext uri="{BB962C8B-B14F-4D97-AF65-F5344CB8AC3E}">
        <p14:creationId xmlns:p14="http://schemas.microsoft.com/office/powerpoint/2010/main" val="3989120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0315"/>
            <a:ext cx="9144000" cy="628142"/>
          </a:xfrm>
          <a:ln>
            <a:noFill/>
          </a:ln>
        </p:spPr>
        <p:txBody>
          <a:bodyPr>
            <a:normAutofit fontScale="90000"/>
          </a:bodyPr>
          <a:lstStyle/>
          <a:p>
            <a:pPr algn="ctr"/>
            <a:r>
              <a:rPr lang="en-GB" b="1" u="sng" dirty="0"/>
              <a:t>Equations for the combustion of alkenes</a:t>
            </a:r>
          </a:p>
        </p:txBody>
      </p:sp>
      <p:sp>
        <p:nvSpPr>
          <p:cNvPr id="6" name="Content Placeholder 5"/>
          <p:cNvSpPr>
            <a:spLocks noGrp="1"/>
          </p:cNvSpPr>
          <p:nvPr>
            <p:ph idx="1"/>
          </p:nvPr>
        </p:nvSpPr>
        <p:spPr>
          <a:xfrm>
            <a:off x="114091" y="841328"/>
            <a:ext cx="8915817" cy="3782960"/>
          </a:xfrm>
        </p:spPr>
        <p:txBody>
          <a:bodyPr>
            <a:noAutofit/>
          </a:bodyPr>
          <a:lstStyle/>
          <a:p>
            <a:pPr marL="0" indent="0">
              <a:buNone/>
            </a:pPr>
            <a:r>
              <a:rPr lang="en-GB" sz="3200" dirty="0"/>
              <a:t>Complete the word and balanced symbol equations for the combustion of alkenes:</a:t>
            </a:r>
          </a:p>
          <a:p>
            <a:pPr marL="385763" indent="-385763">
              <a:buAutoNum type="arabicPeriod"/>
            </a:pPr>
            <a:r>
              <a:rPr lang="en-GB" sz="3200" dirty="0"/>
              <a:t>Ethene + oxygen </a:t>
            </a:r>
            <a:r>
              <a:rPr lang="en-GB" sz="3200" dirty="0">
                <a:sym typeface="Wingdings" panose="05000000000000000000" pitchFamily="2" charset="2"/>
              </a:rPr>
              <a:t> </a:t>
            </a:r>
            <a:r>
              <a:rPr lang="en-GB" sz="3200" b="1" dirty="0">
                <a:solidFill>
                  <a:srgbClr val="C00000"/>
                </a:solidFill>
                <a:sym typeface="Wingdings" panose="05000000000000000000" pitchFamily="2" charset="2"/>
              </a:rPr>
              <a:t>carbon dioxide + water</a:t>
            </a:r>
          </a:p>
          <a:p>
            <a:pPr marL="385763" indent="-385763">
              <a:buAutoNum type="arabicPeriod"/>
            </a:pPr>
            <a:r>
              <a:rPr lang="en-GB" sz="3200" dirty="0">
                <a:sym typeface="Wingdings" panose="05000000000000000000" pitchFamily="2" charset="2"/>
              </a:rPr>
              <a:t>Propene </a:t>
            </a:r>
            <a:r>
              <a:rPr lang="en-GB" sz="3200" b="1" dirty="0">
                <a:solidFill>
                  <a:srgbClr val="C00000"/>
                </a:solidFill>
                <a:sym typeface="Wingdings" panose="05000000000000000000" pitchFamily="2" charset="2"/>
              </a:rPr>
              <a:t>+ oxygen  carbon dioxide + water</a:t>
            </a:r>
            <a:endParaRPr lang="en-GB" sz="3200" dirty="0">
              <a:sym typeface="Wingdings" panose="05000000000000000000" pitchFamily="2" charset="2"/>
            </a:endParaRPr>
          </a:p>
          <a:p>
            <a:pPr marL="385763" indent="-385763">
              <a:buAutoNum type="arabicPeriod"/>
            </a:pPr>
            <a:r>
              <a:rPr lang="en-GB" sz="3200" dirty="0">
                <a:sym typeface="Wingdings" panose="05000000000000000000" pitchFamily="2" charset="2"/>
              </a:rPr>
              <a:t>C</a:t>
            </a:r>
            <a:r>
              <a:rPr lang="en-GB" sz="3200" baseline="-25000" dirty="0">
                <a:sym typeface="Wingdings" panose="05000000000000000000" pitchFamily="2" charset="2"/>
              </a:rPr>
              <a:t>4</a:t>
            </a:r>
            <a:r>
              <a:rPr lang="en-GB" sz="3200" dirty="0">
                <a:sym typeface="Wingdings" panose="05000000000000000000" pitchFamily="2" charset="2"/>
              </a:rPr>
              <a:t>H</a:t>
            </a:r>
            <a:r>
              <a:rPr lang="en-GB" sz="3200" baseline="-25000" dirty="0">
                <a:sym typeface="Wingdings" panose="05000000000000000000" pitchFamily="2" charset="2"/>
              </a:rPr>
              <a:t>8</a:t>
            </a:r>
            <a:r>
              <a:rPr lang="en-GB" sz="3200" dirty="0">
                <a:sym typeface="Wingdings" panose="05000000000000000000" pitchFamily="2" charset="2"/>
              </a:rPr>
              <a:t> + </a:t>
            </a:r>
            <a:r>
              <a:rPr lang="en-GB" sz="3200" b="1" dirty="0">
                <a:solidFill>
                  <a:srgbClr val="C00000"/>
                </a:solidFill>
                <a:sym typeface="Wingdings" panose="05000000000000000000" pitchFamily="2" charset="2"/>
              </a:rPr>
              <a:t>6</a:t>
            </a:r>
            <a:r>
              <a:rPr lang="en-GB" sz="3200" dirty="0">
                <a:sym typeface="Wingdings" panose="05000000000000000000" pitchFamily="2" charset="2"/>
              </a:rPr>
              <a:t>O</a:t>
            </a:r>
            <a:r>
              <a:rPr lang="en-GB" sz="3200" baseline="-25000" dirty="0">
                <a:sym typeface="Wingdings" panose="05000000000000000000" pitchFamily="2" charset="2"/>
              </a:rPr>
              <a:t>2</a:t>
            </a:r>
            <a:r>
              <a:rPr lang="en-GB" sz="3200" dirty="0">
                <a:sym typeface="Wingdings" panose="05000000000000000000" pitchFamily="2" charset="2"/>
              </a:rPr>
              <a:t>  </a:t>
            </a:r>
            <a:r>
              <a:rPr lang="en-GB" sz="3200" b="1" dirty="0">
                <a:solidFill>
                  <a:srgbClr val="C00000"/>
                </a:solidFill>
                <a:sym typeface="Wingdings" panose="05000000000000000000" pitchFamily="2" charset="2"/>
              </a:rPr>
              <a:t>4CO</a:t>
            </a:r>
            <a:r>
              <a:rPr lang="en-GB" sz="3200" b="1" baseline="-25000" dirty="0">
                <a:solidFill>
                  <a:srgbClr val="C00000"/>
                </a:solidFill>
                <a:sym typeface="Wingdings" panose="05000000000000000000" pitchFamily="2" charset="2"/>
              </a:rPr>
              <a:t>2</a:t>
            </a:r>
            <a:r>
              <a:rPr lang="en-GB" sz="3200" b="1" dirty="0">
                <a:solidFill>
                  <a:srgbClr val="C00000"/>
                </a:solidFill>
                <a:sym typeface="Wingdings" panose="05000000000000000000" pitchFamily="2" charset="2"/>
              </a:rPr>
              <a:t> + 4H</a:t>
            </a:r>
            <a:r>
              <a:rPr lang="en-GB" sz="3200" b="1" baseline="-25000" dirty="0">
                <a:solidFill>
                  <a:srgbClr val="C00000"/>
                </a:solidFill>
                <a:sym typeface="Wingdings" panose="05000000000000000000" pitchFamily="2" charset="2"/>
              </a:rPr>
              <a:t>2</a:t>
            </a:r>
            <a:r>
              <a:rPr lang="en-GB" sz="3200" b="1" dirty="0">
                <a:solidFill>
                  <a:srgbClr val="C00000"/>
                </a:solidFill>
                <a:sym typeface="Wingdings" panose="05000000000000000000" pitchFamily="2" charset="2"/>
              </a:rPr>
              <a:t>O</a:t>
            </a:r>
          </a:p>
          <a:p>
            <a:pPr marL="228600" indent="-228600">
              <a:buAutoNum type="arabicPeriod"/>
            </a:pPr>
            <a:r>
              <a:rPr lang="en-GB" sz="3200" b="1" dirty="0">
                <a:solidFill>
                  <a:srgbClr val="C00000"/>
                </a:solidFill>
                <a:sym typeface="Wingdings" panose="05000000000000000000" pitchFamily="2" charset="2"/>
              </a:rPr>
              <a:t>2</a:t>
            </a:r>
            <a:r>
              <a:rPr lang="en-GB" sz="3200" dirty="0">
                <a:sym typeface="Wingdings" panose="05000000000000000000" pitchFamily="2" charset="2"/>
              </a:rPr>
              <a:t>C</a:t>
            </a:r>
            <a:r>
              <a:rPr lang="en-GB" sz="3200" baseline="-25000" dirty="0">
                <a:sym typeface="Wingdings" panose="05000000000000000000" pitchFamily="2" charset="2"/>
              </a:rPr>
              <a:t>5</a:t>
            </a:r>
            <a:r>
              <a:rPr lang="en-GB" sz="3200" dirty="0">
                <a:sym typeface="Wingdings" panose="05000000000000000000" pitchFamily="2" charset="2"/>
              </a:rPr>
              <a:t>H</a:t>
            </a:r>
            <a:r>
              <a:rPr lang="en-GB" sz="3200" baseline="-25000" dirty="0">
                <a:sym typeface="Wingdings" panose="05000000000000000000" pitchFamily="2" charset="2"/>
              </a:rPr>
              <a:t>10</a:t>
            </a:r>
            <a:r>
              <a:rPr lang="en-GB" sz="3200" dirty="0">
                <a:sym typeface="Wingdings" panose="05000000000000000000" pitchFamily="2" charset="2"/>
              </a:rPr>
              <a:t> </a:t>
            </a:r>
            <a:r>
              <a:rPr lang="en-GB" sz="3200" b="1" dirty="0">
                <a:solidFill>
                  <a:srgbClr val="C00000"/>
                </a:solidFill>
                <a:sym typeface="Wingdings" panose="05000000000000000000" pitchFamily="2" charset="2"/>
              </a:rPr>
              <a:t>+ 15O</a:t>
            </a:r>
            <a:r>
              <a:rPr lang="en-GB" sz="3200" b="1" baseline="-25000" dirty="0">
                <a:solidFill>
                  <a:srgbClr val="C00000"/>
                </a:solidFill>
                <a:sym typeface="Wingdings" panose="05000000000000000000" pitchFamily="2" charset="2"/>
              </a:rPr>
              <a:t>2</a:t>
            </a:r>
            <a:r>
              <a:rPr lang="en-GB" sz="3200" b="1" dirty="0">
                <a:solidFill>
                  <a:srgbClr val="C00000"/>
                </a:solidFill>
                <a:sym typeface="Wingdings" panose="05000000000000000000" pitchFamily="2" charset="2"/>
              </a:rPr>
              <a:t>  10CO</a:t>
            </a:r>
            <a:r>
              <a:rPr lang="en-GB" sz="3200" b="1" baseline="-25000" dirty="0">
                <a:solidFill>
                  <a:srgbClr val="C00000"/>
                </a:solidFill>
                <a:sym typeface="Wingdings" panose="05000000000000000000" pitchFamily="2" charset="2"/>
              </a:rPr>
              <a:t>2</a:t>
            </a:r>
            <a:r>
              <a:rPr lang="en-GB" sz="3200" b="1" dirty="0">
                <a:solidFill>
                  <a:srgbClr val="C00000"/>
                </a:solidFill>
                <a:sym typeface="Wingdings" panose="05000000000000000000" pitchFamily="2" charset="2"/>
              </a:rPr>
              <a:t> + 10H</a:t>
            </a:r>
            <a:r>
              <a:rPr lang="en-GB" sz="3200" b="1" baseline="-25000" dirty="0">
                <a:solidFill>
                  <a:srgbClr val="C00000"/>
                </a:solidFill>
                <a:sym typeface="Wingdings" panose="05000000000000000000" pitchFamily="2" charset="2"/>
              </a:rPr>
              <a:t>2</a:t>
            </a:r>
            <a:r>
              <a:rPr lang="en-GB" sz="3200" b="1" dirty="0">
                <a:solidFill>
                  <a:srgbClr val="C00000"/>
                </a:solidFill>
                <a:sym typeface="Wingdings" panose="05000000000000000000" pitchFamily="2" charset="2"/>
              </a:rPr>
              <a:t>O</a:t>
            </a:r>
          </a:p>
          <a:p>
            <a:pPr marL="385763" indent="-385763">
              <a:buAutoNum type="arabicPeriod"/>
            </a:pPr>
            <a:r>
              <a:rPr lang="en-GB" sz="3200" dirty="0">
                <a:sym typeface="Wingdings" panose="05000000000000000000" pitchFamily="2" charset="2"/>
              </a:rPr>
              <a:t>Can you construct a word equation for the incomplete combustion of pentene?</a:t>
            </a:r>
          </a:p>
          <a:p>
            <a:pPr marL="0" indent="0">
              <a:buNone/>
            </a:pPr>
            <a:r>
              <a:rPr lang="en-GB" sz="3200" b="1" dirty="0">
                <a:solidFill>
                  <a:srgbClr val="C00000"/>
                </a:solidFill>
                <a:sym typeface="Wingdings" panose="05000000000000000000" pitchFamily="2" charset="2"/>
              </a:rPr>
              <a:t>Pentene + oxygen  carbon monoxide + carbon + 						water</a:t>
            </a:r>
          </a:p>
        </p:txBody>
      </p:sp>
    </p:spTree>
    <p:extLst>
      <p:ext uri="{BB962C8B-B14F-4D97-AF65-F5344CB8AC3E}">
        <p14:creationId xmlns:p14="http://schemas.microsoft.com/office/powerpoint/2010/main" val="16052291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805A15AE-A9C6-45F5-92A1-90FA60C4E498}"/>
              </a:ext>
            </a:extLst>
          </p:cNvPr>
          <p:cNvSpPr txBox="1"/>
          <p:nvPr/>
        </p:nvSpPr>
        <p:spPr>
          <a:xfrm>
            <a:off x="193040" y="213360"/>
            <a:ext cx="7975600" cy="646331"/>
          </a:xfrm>
          <a:prstGeom prst="rect">
            <a:avLst/>
          </a:prstGeom>
          <a:noFill/>
        </p:spPr>
        <p:txBody>
          <a:bodyPr wrap="square" rtlCol="0">
            <a:spAutoFit/>
          </a:bodyPr>
          <a:lstStyle/>
          <a:p>
            <a:r>
              <a:rPr lang="en-US" sz="3600" dirty="0">
                <a:solidFill>
                  <a:srgbClr val="0070C0"/>
                </a:solidFill>
                <a:latin typeface="Calibri" panose="020F0502020204030204" pitchFamily="34" charset="0"/>
                <a:cs typeface="Calibri" panose="020F0502020204030204" pitchFamily="34" charset="0"/>
              </a:rPr>
              <a:t>Addition reactions of the alkenes</a:t>
            </a:r>
            <a:endParaRPr lang="en-GB" sz="3600" dirty="0">
              <a:solidFill>
                <a:srgbClr val="0070C0"/>
              </a:solidFill>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71E9A924-6EA2-41ED-92E0-1279DE515FC3}"/>
              </a:ext>
            </a:extLst>
          </p:cNvPr>
          <p:cNvSpPr txBox="1"/>
          <p:nvPr/>
        </p:nvSpPr>
        <p:spPr>
          <a:xfrm>
            <a:off x="254000" y="859691"/>
            <a:ext cx="8636000" cy="1938992"/>
          </a:xfrm>
          <a:prstGeom prst="rect">
            <a:avLst/>
          </a:prstGeom>
          <a:noFill/>
        </p:spPr>
        <p:txBody>
          <a:bodyPr wrap="square" rtlCol="0">
            <a:spAutoFit/>
          </a:bodyPr>
          <a:lstStyle/>
          <a:p>
            <a:pPr algn="ctr"/>
            <a:r>
              <a:rPr lang="en-US" sz="2400" dirty="0">
                <a:latin typeface="Calibri" panose="020F0502020204030204" pitchFamily="34" charset="0"/>
                <a:cs typeface="Calibri" panose="020F0502020204030204" pitchFamily="34" charset="0"/>
              </a:rPr>
              <a:t>It is the carbon-carbon double bond, C=C, that makes alkenes far more reactive than alkanes. </a:t>
            </a:r>
          </a:p>
          <a:p>
            <a:pPr algn="ctr"/>
            <a:endParaRPr lang="en-US" sz="2400" dirty="0">
              <a:latin typeface="Calibri" panose="020F0502020204030204" pitchFamily="34" charset="0"/>
              <a:cs typeface="Calibri" panose="020F0502020204030204" pitchFamily="34" charset="0"/>
            </a:endParaRPr>
          </a:p>
          <a:p>
            <a:pPr algn="ctr"/>
            <a:r>
              <a:rPr lang="en-US" sz="2400" dirty="0">
                <a:latin typeface="Calibri" panose="020F0502020204030204" pitchFamily="34" charset="0"/>
                <a:cs typeface="Calibri" panose="020F0502020204030204" pitchFamily="34" charset="0"/>
              </a:rPr>
              <a:t>When a molecule reacts with an alkene, the molecule ‘adds’ to the alkene across their double bond.</a:t>
            </a:r>
            <a:endParaRPr lang="en-GB" sz="2400" dirty="0">
              <a:latin typeface="Calibri" panose="020F0502020204030204" pitchFamily="34" charset="0"/>
              <a:cs typeface="Calibri" panose="020F0502020204030204" pitchFamily="34" charset="0"/>
            </a:endParaRPr>
          </a:p>
        </p:txBody>
      </p:sp>
      <p:pic>
        <p:nvPicPr>
          <p:cNvPr id="5132" name="Picture 12" descr="File:Addition reaction to ethene.svg">
            <a:extLst>
              <a:ext uri="{FF2B5EF4-FFF2-40B4-BE49-F238E27FC236}">
                <a16:creationId xmlns:a16="http://schemas.microsoft.com/office/drawing/2014/main" id="{A134A071-2E34-4C62-ADF4-5DDB820DBC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173" y="3568125"/>
            <a:ext cx="7620000" cy="147637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B419A163-43D0-4621-8540-447AF13C71E7}"/>
              </a:ext>
            </a:extLst>
          </p:cNvPr>
          <p:cNvSpPr txBox="1"/>
          <p:nvPr/>
        </p:nvSpPr>
        <p:spPr>
          <a:xfrm>
            <a:off x="193040" y="2921794"/>
            <a:ext cx="4632960" cy="523220"/>
          </a:xfrm>
          <a:prstGeom prst="rect">
            <a:avLst/>
          </a:prstGeom>
          <a:noFill/>
        </p:spPr>
        <p:txBody>
          <a:bodyPr wrap="square" rtlCol="0">
            <a:spAutoFit/>
          </a:bodyPr>
          <a:lstStyle/>
          <a:p>
            <a:r>
              <a:rPr lang="en-US" sz="2800" dirty="0">
                <a:solidFill>
                  <a:srgbClr val="0070C0"/>
                </a:solidFill>
                <a:latin typeface="Calibri" panose="020F0502020204030204" pitchFamily="34" charset="0"/>
                <a:cs typeface="Calibri" panose="020F0502020204030204" pitchFamily="34" charset="0"/>
              </a:rPr>
              <a:t>General addition reaction:</a:t>
            </a:r>
            <a:endParaRPr lang="en-GB" sz="2800" dirty="0">
              <a:solidFill>
                <a:srgbClr val="0070C0"/>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9E9B5366-80A6-4E13-81C5-D5573427EE1E}"/>
              </a:ext>
            </a:extLst>
          </p:cNvPr>
          <p:cNvSpPr txBox="1"/>
          <p:nvPr/>
        </p:nvSpPr>
        <p:spPr>
          <a:xfrm>
            <a:off x="254000" y="5691642"/>
            <a:ext cx="8636000" cy="830997"/>
          </a:xfrm>
          <a:prstGeom prst="rect">
            <a:avLst/>
          </a:prstGeom>
          <a:solidFill>
            <a:schemeClr val="accent2">
              <a:lumMod val="40000"/>
              <a:lumOff val="60000"/>
            </a:schemeClr>
          </a:solidFill>
        </p:spPr>
        <p:txBody>
          <a:bodyPr wrap="square" rtlCol="0">
            <a:spAutoFit/>
          </a:bodyPr>
          <a:lstStyle/>
          <a:p>
            <a:r>
              <a:rPr lang="en-US" sz="2400" dirty="0">
                <a:latin typeface="Calibri" panose="020F0502020204030204" pitchFamily="34" charset="0"/>
                <a:cs typeface="Calibri" panose="020F0502020204030204" pitchFamily="34" charset="0"/>
              </a:rPr>
              <a:t>You need to be able to draw the products formed when the first four alkenes react with Cl</a:t>
            </a:r>
            <a:r>
              <a:rPr lang="en-US" sz="2400" baseline="-25000" dirty="0">
                <a:latin typeface="Calibri" panose="020F0502020204030204" pitchFamily="34" charset="0"/>
                <a:cs typeface="Calibri" panose="020F0502020204030204" pitchFamily="34" charset="0"/>
              </a:rPr>
              <a:t>2</a:t>
            </a:r>
            <a:r>
              <a:rPr lang="en-US" sz="2400" dirty="0">
                <a:latin typeface="Calibri" panose="020F0502020204030204" pitchFamily="34" charset="0"/>
                <a:cs typeface="Calibri" panose="020F0502020204030204" pitchFamily="34" charset="0"/>
              </a:rPr>
              <a:t>, Br</a:t>
            </a:r>
            <a:r>
              <a:rPr lang="en-US" sz="2400" baseline="-25000" dirty="0">
                <a:latin typeface="Calibri" panose="020F0502020204030204" pitchFamily="34" charset="0"/>
                <a:cs typeface="Calibri" panose="020F0502020204030204" pitchFamily="34" charset="0"/>
              </a:rPr>
              <a:t>2</a:t>
            </a:r>
            <a:r>
              <a:rPr lang="en-US" sz="2400" dirty="0">
                <a:latin typeface="Calibri" panose="020F0502020204030204" pitchFamily="34" charset="0"/>
                <a:cs typeface="Calibri" panose="020F0502020204030204" pitchFamily="34" charset="0"/>
              </a:rPr>
              <a:t>, I</a:t>
            </a:r>
            <a:r>
              <a:rPr lang="en-US" sz="2400" baseline="-25000" dirty="0">
                <a:latin typeface="Calibri" panose="020F0502020204030204" pitchFamily="34" charset="0"/>
                <a:cs typeface="Calibri" panose="020F0502020204030204" pitchFamily="34" charset="0"/>
              </a:rPr>
              <a:t>2</a:t>
            </a:r>
            <a:r>
              <a:rPr lang="en-US" sz="2400" dirty="0">
                <a:latin typeface="Calibri" panose="020F0502020204030204" pitchFamily="34" charset="0"/>
                <a:cs typeface="Calibri" panose="020F0502020204030204" pitchFamily="34" charset="0"/>
              </a:rPr>
              <a:t>, H</a:t>
            </a:r>
            <a:r>
              <a:rPr lang="en-US" sz="2400" baseline="-25000" dirty="0">
                <a:latin typeface="Calibri" panose="020F0502020204030204" pitchFamily="34" charset="0"/>
                <a:cs typeface="Calibri" panose="020F0502020204030204" pitchFamily="34" charset="0"/>
              </a:rPr>
              <a:t>2</a:t>
            </a:r>
            <a:r>
              <a:rPr lang="en-US" sz="2400" dirty="0">
                <a:latin typeface="Calibri" panose="020F0502020204030204" pitchFamily="34" charset="0"/>
                <a:cs typeface="Calibri" panose="020F0502020204030204" pitchFamily="34" charset="0"/>
              </a:rPr>
              <a:t> and H</a:t>
            </a:r>
            <a:r>
              <a:rPr lang="en-US" sz="2400" baseline="-25000" dirty="0">
                <a:latin typeface="Calibri" panose="020F0502020204030204" pitchFamily="34" charset="0"/>
                <a:cs typeface="Calibri" panose="020F0502020204030204" pitchFamily="34" charset="0"/>
              </a:rPr>
              <a:t>2</a:t>
            </a:r>
            <a:r>
              <a:rPr lang="en-US" sz="2400" dirty="0">
                <a:latin typeface="Calibri" panose="020F0502020204030204" pitchFamily="34" charset="0"/>
                <a:cs typeface="Calibri" panose="020F0502020204030204" pitchFamily="34" charset="0"/>
              </a:rPr>
              <a:t>O for your exams </a:t>
            </a:r>
            <a:endParaRPr lang="en-GB"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194105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511" y="493608"/>
            <a:ext cx="9083489" cy="644141"/>
          </a:xfrm>
          <a:ln>
            <a:noFill/>
          </a:ln>
        </p:spPr>
        <p:txBody>
          <a:bodyPr>
            <a:normAutofit fontScale="90000"/>
          </a:bodyPr>
          <a:lstStyle/>
          <a:p>
            <a:r>
              <a:rPr lang="en-GB" sz="3000" b="1" u="sng" dirty="0"/>
              <a:t>Draw the structural formulas of products from addition reactions </a:t>
            </a:r>
            <a:br>
              <a:rPr lang="en-GB" sz="3000" b="1" u="sng" dirty="0"/>
            </a:br>
            <a:br>
              <a:rPr lang="en-GB" sz="3000" b="1" u="sng" dirty="0"/>
            </a:br>
            <a:endParaRPr lang="en-GB" sz="3000" b="1" u="sng" dirty="0"/>
          </a:p>
        </p:txBody>
      </p:sp>
      <p:sp>
        <p:nvSpPr>
          <p:cNvPr id="3" name="Content Placeholder 2"/>
          <p:cNvSpPr>
            <a:spLocks noGrp="1"/>
          </p:cNvSpPr>
          <p:nvPr>
            <p:ph idx="1"/>
          </p:nvPr>
        </p:nvSpPr>
        <p:spPr>
          <a:xfrm>
            <a:off x="0" y="747442"/>
            <a:ext cx="9144000" cy="1375306"/>
          </a:xfrm>
          <a:ln>
            <a:noFill/>
          </a:ln>
        </p:spPr>
        <p:txBody>
          <a:bodyPr>
            <a:normAutofit fontScale="92500" lnSpcReduction="10000"/>
          </a:bodyPr>
          <a:lstStyle/>
          <a:p>
            <a:pPr marL="0" indent="0">
              <a:buNone/>
            </a:pPr>
            <a:r>
              <a:rPr lang="en-GB" sz="2400" dirty="0"/>
              <a:t>Using the moly mods, construct 2 ethene molecules, hydrogen (H</a:t>
            </a:r>
            <a:r>
              <a:rPr lang="en-GB" sz="2400" baseline="-25000" dirty="0"/>
              <a:t>2</a:t>
            </a:r>
            <a:r>
              <a:rPr lang="en-GB" sz="2400" dirty="0"/>
              <a:t>) and Bromine (Br</a:t>
            </a:r>
            <a:r>
              <a:rPr lang="en-GB" sz="2400" baseline="-25000" dirty="0"/>
              <a:t>2</a:t>
            </a:r>
            <a:r>
              <a:rPr lang="en-GB" sz="2400" dirty="0"/>
              <a:t>)</a:t>
            </a:r>
          </a:p>
          <a:p>
            <a:pPr marL="0" indent="0">
              <a:buNone/>
            </a:pPr>
            <a:r>
              <a:rPr lang="en-GB" sz="2400" dirty="0"/>
              <a:t>Make the molecule you think is produced if these two compounds are added together (you need to use the same number of bonds)</a:t>
            </a:r>
          </a:p>
        </p:txBody>
      </p:sp>
      <p:pic>
        <p:nvPicPr>
          <p:cNvPr id="1026" name="Picture 2" descr="Image result for ethe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043" y="2588306"/>
            <a:ext cx="1551758" cy="132416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ethe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043" y="4129587"/>
            <a:ext cx="1551758" cy="132416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4"/>
          <a:srcRect b="14640"/>
          <a:stretch/>
        </p:blipFill>
        <p:spPr>
          <a:xfrm>
            <a:off x="2477529" y="4088091"/>
            <a:ext cx="1762815" cy="1324169"/>
          </a:xfrm>
          <a:prstGeom prst="rect">
            <a:avLst/>
          </a:prstGeom>
        </p:spPr>
      </p:pic>
      <p:sp>
        <p:nvSpPr>
          <p:cNvPr id="6" name="TextBox 5"/>
          <p:cNvSpPr txBox="1"/>
          <p:nvPr/>
        </p:nvSpPr>
        <p:spPr>
          <a:xfrm>
            <a:off x="1863403" y="2977517"/>
            <a:ext cx="634621" cy="600164"/>
          </a:xfrm>
          <a:prstGeom prst="rect">
            <a:avLst/>
          </a:prstGeom>
          <a:noFill/>
        </p:spPr>
        <p:txBody>
          <a:bodyPr wrap="square" rtlCol="0">
            <a:spAutoFit/>
          </a:bodyPr>
          <a:lstStyle/>
          <a:p>
            <a:pPr algn="ctr"/>
            <a:r>
              <a:rPr lang="en-GB" sz="3300" b="1" dirty="0"/>
              <a:t>+</a:t>
            </a:r>
            <a:endParaRPr lang="en-GB" sz="1350" b="1" dirty="0"/>
          </a:p>
        </p:txBody>
      </p:sp>
      <p:cxnSp>
        <p:nvCxnSpPr>
          <p:cNvPr id="8" name="Straight Arrow Connector 7"/>
          <p:cNvCxnSpPr/>
          <p:nvPr/>
        </p:nvCxnSpPr>
        <p:spPr>
          <a:xfrm>
            <a:off x="4411640" y="3243648"/>
            <a:ext cx="1044053"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863403" y="4502429"/>
            <a:ext cx="634621" cy="600164"/>
          </a:xfrm>
          <a:prstGeom prst="rect">
            <a:avLst/>
          </a:prstGeom>
          <a:noFill/>
        </p:spPr>
        <p:txBody>
          <a:bodyPr wrap="square" rtlCol="0">
            <a:spAutoFit/>
          </a:bodyPr>
          <a:lstStyle/>
          <a:p>
            <a:pPr algn="ctr"/>
            <a:r>
              <a:rPr lang="en-GB" sz="3300" b="1" dirty="0"/>
              <a:t>+</a:t>
            </a:r>
            <a:endParaRPr lang="en-GB" sz="1350" b="1" dirty="0"/>
          </a:p>
        </p:txBody>
      </p:sp>
      <p:pic>
        <p:nvPicPr>
          <p:cNvPr id="9" name="Picture 8"/>
          <p:cNvPicPr>
            <a:picLocks noChangeAspect="1"/>
          </p:cNvPicPr>
          <p:nvPr/>
        </p:nvPicPr>
        <p:blipFill rotWithShape="1">
          <a:blip r:embed="rId5"/>
          <a:srcRect b="8445"/>
          <a:stretch/>
        </p:blipFill>
        <p:spPr>
          <a:xfrm>
            <a:off x="2521847" y="2575767"/>
            <a:ext cx="1764896" cy="1335762"/>
          </a:xfrm>
          <a:prstGeom prst="rect">
            <a:avLst/>
          </a:prstGeom>
        </p:spPr>
      </p:pic>
      <p:cxnSp>
        <p:nvCxnSpPr>
          <p:cNvPr id="12" name="Straight Arrow Connector 11"/>
          <p:cNvCxnSpPr/>
          <p:nvPr/>
        </p:nvCxnSpPr>
        <p:spPr>
          <a:xfrm>
            <a:off x="4411639" y="4770238"/>
            <a:ext cx="1044053"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612341" y="2977517"/>
            <a:ext cx="2067636" cy="600164"/>
          </a:xfrm>
          <a:prstGeom prst="rect">
            <a:avLst/>
          </a:prstGeom>
          <a:noFill/>
        </p:spPr>
        <p:txBody>
          <a:bodyPr wrap="square" rtlCol="0">
            <a:spAutoFit/>
          </a:bodyPr>
          <a:lstStyle/>
          <a:p>
            <a:r>
              <a:rPr lang="en-GB" sz="3300" b="1" dirty="0"/>
              <a:t>?</a:t>
            </a:r>
            <a:endParaRPr lang="en-GB" sz="1350" b="1" dirty="0"/>
          </a:p>
        </p:txBody>
      </p:sp>
      <p:sp>
        <p:nvSpPr>
          <p:cNvPr id="14" name="TextBox 13"/>
          <p:cNvSpPr txBox="1"/>
          <p:nvPr/>
        </p:nvSpPr>
        <p:spPr>
          <a:xfrm>
            <a:off x="6612341" y="4481697"/>
            <a:ext cx="2067636" cy="600164"/>
          </a:xfrm>
          <a:prstGeom prst="rect">
            <a:avLst/>
          </a:prstGeom>
          <a:noFill/>
        </p:spPr>
        <p:txBody>
          <a:bodyPr wrap="square" rtlCol="0">
            <a:spAutoFit/>
          </a:bodyPr>
          <a:lstStyle/>
          <a:p>
            <a:r>
              <a:rPr lang="en-GB" sz="3300" b="1" dirty="0"/>
              <a:t>?</a:t>
            </a:r>
            <a:endParaRPr lang="en-GB" sz="1350" b="1" dirty="0"/>
          </a:p>
        </p:txBody>
      </p:sp>
      <p:pic>
        <p:nvPicPr>
          <p:cNvPr id="7" name="Picture 6"/>
          <p:cNvPicPr>
            <a:picLocks noChangeAspect="1"/>
          </p:cNvPicPr>
          <p:nvPr/>
        </p:nvPicPr>
        <p:blipFill>
          <a:blip r:embed="rId6"/>
          <a:stretch>
            <a:fillRect/>
          </a:stretch>
        </p:blipFill>
        <p:spPr>
          <a:xfrm>
            <a:off x="6507917" y="2564368"/>
            <a:ext cx="1194286" cy="923581"/>
          </a:xfrm>
          <a:prstGeom prst="rect">
            <a:avLst/>
          </a:prstGeom>
        </p:spPr>
      </p:pic>
      <p:pic>
        <p:nvPicPr>
          <p:cNvPr id="13" name="Picture 12"/>
          <p:cNvPicPr>
            <a:picLocks noChangeAspect="1"/>
          </p:cNvPicPr>
          <p:nvPr/>
        </p:nvPicPr>
        <p:blipFill>
          <a:blip r:embed="rId7"/>
          <a:stretch>
            <a:fillRect/>
          </a:stretch>
        </p:blipFill>
        <p:spPr>
          <a:xfrm>
            <a:off x="6507917" y="4088091"/>
            <a:ext cx="1240600" cy="974036"/>
          </a:xfrm>
          <a:prstGeom prst="rect">
            <a:avLst/>
          </a:prstGeom>
        </p:spPr>
      </p:pic>
      <p:sp>
        <p:nvSpPr>
          <p:cNvPr id="16" name="TextBox 15"/>
          <p:cNvSpPr txBox="1"/>
          <p:nvPr/>
        </p:nvSpPr>
        <p:spPr>
          <a:xfrm>
            <a:off x="6012512" y="3535405"/>
            <a:ext cx="2231409" cy="461665"/>
          </a:xfrm>
          <a:prstGeom prst="rect">
            <a:avLst/>
          </a:prstGeom>
          <a:noFill/>
        </p:spPr>
        <p:txBody>
          <a:bodyPr wrap="square" rtlCol="0">
            <a:spAutoFit/>
          </a:bodyPr>
          <a:lstStyle/>
          <a:p>
            <a:pPr algn="ctr"/>
            <a:r>
              <a:rPr lang="en-GB" sz="2400" dirty="0"/>
              <a:t>Ethane (C</a:t>
            </a:r>
            <a:r>
              <a:rPr lang="en-GB" sz="2400" baseline="-25000" dirty="0"/>
              <a:t>2</a:t>
            </a:r>
            <a:r>
              <a:rPr lang="en-GB" sz="2400" dirty="0"/>
              <a:t>H</a:t>
            </a:r>
            <a:r>
              <a:rPr lang="en-GB" sz="2400" baseline="-25000" dirty="0"/>
              <a:t>6</a:t>
            </a:r>
            <a:r>
              <a:rPr lang="en-GB" sz="2400" dirty="0"/>
              <a:t>)</a:t>
            </a:r>
          </a:p>
        </p:txBody>
      </p:sp>
      <p:sp>
        <p:nvSpPr>
          <p:cNvPr id="18" name="TextBox 17"/>
          <p:cNvSpPr txBox="1"/>
          <p:nvPr/>
        </p:nvSpPr>
        <p:spPr>
          <a:xfrm>
            <a:off x="5455692" y="4973679"/>
            <a:ext cx="3688308" cy="461665"/>
          </a:xfrm>
          <a:prstGeom prst="rect">
            <a:avLst/>
          </a:prstGeom>
          <a:noFill/>
        </p:spPr>
        <p:txBody>
          <a:bodyPr wrap="square" rtlCol="0">
            <a:spAutoFit/>
          </a:bodyPr>
          <a:lstStyle/>
          <a:p>
            <a:pPr algn="ctr"/>
            <a:r>
              <a:rPr lang="en-GB" sz="2400" dirty="0"/>
              <a:t>Dibromoethane </a:t>
            </a:r>
            <a:r>
              <a:rPr lang="en-GB" sz="2400"/>
              <a:t>(C</a:t>
            </a:r>
            <a:r>
              <a:rPr lang="en-GB" sz="2400" baseline="-25000"/>
              <a:t>2</a:t>
            </a:r>
            <a:r>
              <a:rPr lang="en-GB" sz="2400"/>
              <a:t>H</a:t>
            </a:r>
            <a:r>
              <a:rPr lang="en-GB" sz="2400" baseline="-25000"/>
              <a:t>4</a:t>
            </a:r>
            <a:r>
              <a:rPr lang="en-GB" sz="2400"/>
              <a:t>Br</a:t>
            </a:r>
            <a:r>
              <a:rPr lang="en-GB" sz="2400" baseline="-25000"/>
              <a:t>2</a:t>
            </a:r>
            <a:r>
              <a:rPr lang="en-GB" sz="2400" dirty="0"/>
              <a:t>)</a:t>
            </a:r>
          </a:p>
        </p:txBody>
      </p:sp>
    </p:spTree>
    <p:extLst>
      <p:ext uri="{BB962C8B-B14F-4D97-AF65-F5344CB8AC3E}">
        <p14:creationId xmlns:p14="http://schemas.microsoft.com/office/powerpoint/2010/main" val="3554546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1" y="660904"/>
            <a:ext cx="9083489" cy="644141"/>
          </a:xfrm>
          <a:ln>
            <a:noFill/>
          </a:ln>
        </p:spPr>
        <p:txBody>
          <a:bodyPr>
            <a:noAutofit/>
          </a:bodyPr>
          <a:lstStyle/>
          <a:p>
            <a:pPr algn="ctr"/>
            <a:r>
              <a:rPr lang="en-GB" sz="4050" b="1" u="sng" dirty="0"/>
              <a:t>Mini-plenary</a:t>
            </a:r>
            <a:br>
              <a:rPr lang="en-GB" sz="4050" b="1" u="sng" dirty="0"/>
            </a:br>
            <a:br>
              <a:rPr lang="en-GB" sz="4050" b="1" u="sng" dirty="0"/>
            </a:br>
            <a:endParaRPr lang="en-GB" sz="4050" b="1" u="sng" dirty="0"/>
          </a:p>
        </p:txBody>
      </p:sp>
      <p:sp>
        <p:nvSpPr>
          <p:cNvPr id="3" name="Content Placeholder 2"/>
          <p:cNvSpPr>
            <a:spLocks noGrp="1"/>
          </p:cNvSpPr>
          <p:nvPr>
            <p:ph idx="1"/>
          </p:nvPr>
        </p:nvSpPr>
        <p:spPr>
          <a:xfrm>
            <a:off x="6431" y="1392120"/>
            <a:ext cx="9144000" cy="4181480"/>
          </a:xfrm>
          <a:ln>
            <a:noFill/>
          </a:ln>
        </p:spPr>
        <p:txBody>
          <a:bodyPr>
            <a:normAutofit/>
          </a:bodyPr>
          <a:lstStyle/>
          <a:p>
            <a:pPr marL="0" indent="0">
              <a:buNone/>
            </a:pPr>
            <a:r>
              <a:rPr lang="en-GB" sz="2400" dirty="0"/>
              <a:t>Write the molecular formula and draw the structural (displayed) formula for the products of the following reactions:</a:t>
            </a:r>
          </a:p>
          <a:p>
            <a:pPr marL="385763" indent="-385763">
              <a:buAutoNum type="arabicPeriod"/>
            </a:pPr>
            <a:r>
              <a:rPr lang="en-GB" sz="2400" dirty="0"/>
              <a:t>Butene and chlorine</a:t>
            </a:r>
          </a:p>
          <a:p>
            <a:pPr marL="385763" indent="-385763">
              <a:buAutoNum type="arabicPeriod"/>
            </a:pPr>
            <a:endParaRPr lang="en-GB" sz="2400" dirty="0"/>
          </a:p>
          <a:p>
            <a:pPr marL="385763" indent="-385763">
              <a:buAutoNum type="arabicPeriod"/>
            </a:pPr>
            <a:endParaRPr lang="en-GB" sz="2400" dirty="0"/>
          </a:p>
          <a:p>
            <a:pPr marL="385763" indent="-385763">
              <a:buAutoNum type="arabicPeriod"/>
            </a:pPr>
            <a:r>
              <a:rPr lang="en-GB" sz="2400" dirty="0"/>
              <a:t>Propene and hydrogen</a:t>
            </a:r>
          </a:p>
          <a:p>
            <a:pPr marL="385763" indent="-385763">
              <a:buAutoNum type="arabicPeriod"/>
            </a:pPr>
            <a:endParaRPr lang="en-GB" sz="2400" dirty="0"/>
          </a:p>
          <a:p>
            <a:pPr marL="385763" indent="-385763">
              <a:buAutoNum type="arabicPeriod"/>
            </a:pPr>
            <a:endParaRPr lang="en-GB" sz="2400" dirty="0"/>
          </a:p>
          <a:p>
            <a:pPr marL="385763" indent="-385763">
              <a:buAutoNum type="arabicPeriod"/>
            </a:pPr>
            <a:r>
              <a:rPr lang="en-GB" sz="2400" dirty="0"/>
              <a:t>Ethene and water</a:t>
            </a:r>
          </a:p>
        </p:txBody>
      </p:sp>
      <p:grpSp>
        <p:nvGrpSpPr>
          <p:cNvPr id="39" name="Group 38"/>
          <p:cNvGrpSpPr/>
          <p:nvPr/>
        </p:nvGrpSpPr>
        <p:grpSpPr>
          <a:xfrm>
            <a:off x="2893577" y="2119655"/>
            <a:ext cx="2394926" cy="1383174"/>
            <a:chOff x="4343273" y="2323056"/>
            <a:chExt cx="3193235" cy="1844232"/>
          </a:xfrm>
        </p:grpSpPr>
        <p:cxnSp>
          <p:nvCxnSpPr>
            <p:cNvPr id="25" name="Straight Connector 24"/>
            <p:cNvCxnSpPr/>
            <p:nvPr/>
          </p:nvCxnSpPr>
          <p:spPr>
            <a:xfrm>
              <a:off x="4744553" y="3272027"/>
              <a:ext cx="26346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a:off x="4343273" y="2323056"/>
              <a:ext cx="3193235" cy="1844232"/>
              <a:chOff x="5431809" y="3582505"/>
              <a:chExt cx="3193235" cy="1844232"/>
            </a:xfrm>
          </p:grpSpPr>
          <p:sp>
            <p:nvSpPr>
              <p:cNvPr id="6" name="TextBox 5"/>
              <p:cNvSpPr txBox="1"/>
              <p:nvPr/>
            </p:nvSpPr>
            <p:spPr>
              <a:xfrm>
                <a:off x="7503995" y="4238160"/>
                <a:ext cx="577755" cy="615553"/>
              </a:xfrm>
              <a:prstGeom prst="rect">
                <a:avLst/>
              </a:prstGeom>
              <a:noFill/>
            </p:spPr>
            <p:txBody>
              <a:bodyPr wrap="square" rtlCol="0">
                <a:spAutoFit/>
              </a:bodyPr>
              <a:lstStyle/>
              <a:p>
                <a:r>
                  <a:rPr lang="en-GB" sz="2400" dirty="0"/>
                  <a:t>C</a:t>
                </a:r>
                <a:endParaRPr lang="en-GB" sz="1350" dirty="0"/>
              </a:p>
            </p:txBody>
          </p:sp>
          <p:sp>
            <p:nvSpPr>
              <p:cNvPr id="7" name="TextBox 6"/>
              <p:cNvSpPr txBox="1"/>
              <p:nvPr/>
            </p:nvSpPr>
            <p:spPr>
              <a:xfrm>
                <a:off x="6469038" y="4238162"/>
                <a:ext cx="577755" cy="615553"/>
              </a:xfrm>
              <a:prstGeom prst="rect">
                <a:avLst/>
              </a:prstGeom>
              <a:noFill/>
            </p:spPr>
            <p:txBody>
              <a:bodyPr wrap="square" rtlCol="0">
                <a:spAutoFit/>
              </a:bodyPr>
              <a:lstStyle/>
              <a:p>
                <a:r>
                  <a:rPr lang="en-GB" sz="2400" dirty="0"/>
                  <a:t>C</a:t>
                </a:r>
                <a:endParaRPr lang="en-GB" sz="1350" dirty="0"/>
              </a:p>
            </p:txBody>
          </p:sp>
          <p:sp>
            <p:nvSpPr>
              <p:cNvPr id="8" name="TextBox 7"/>
              <p:cNvSpPr txBox="1"/>
              <p:nvPr/>
            </p:nvSpPr>
            <p:spPr>
              <a:xfrm>
                <a:off x="6996752" y="4238161"/>
                <a:ext cx="577755" cy="615553"/>
              </a:xfrm>
              <a:prstGeom prst="rect">
                <a:avLst/>
              </a:prstGeom>
              <a:noFill/>
            </p:spPr>
            <p:txBody>
              <a:bodyPr wrap="square" rtlCol="0">
                <a:spAutoFit/>
              </a:bodyPr>
              <a:lstStyle/>
              <a:p>
                <a:r>
                  <a:rPr lang="en-GB" sz="2400" dirty="0"/>
                  <a:t>C</a:t>
                </a:r>
                <a:endParaRPr lang="en-GB" sz="1350" dirty="0"/>
              </a:p>
            </p:txBody>
          </p:sp>
          <p:sp>
            <p:nvSpPr>
              <p:cNvPr id="9" name="TextBox 8"/>
              <p:cNvSpPr txBox="1"/>
              <p:nvPr/>
            </p:nvSpPr>
            <p:spPr>
              <a:xfrm>
                <a:off x="5998993" y="4249116"/>
                <a:ext cx="577755" cy="615553"/>
              </a:xfrm>
              <a:prstGeom prst="rect">
                <a:avLst/>
              </a:prstGeom>
              <a:noFill/>
            </p:spPr>
            <p:txBody>
              <a:bodyPr wrap="square" rtlCol="0">
                <a:spAutoFit/>
              </a:bodyPr>
              <a:lstStyle/>
              <a:p>
                <a:r>
                  <a:rPr lang="en-GB" sz="2400" dirty="0"/>
                  <a:t>C</a:t>
                </a:r>
                <a:endParaRPr lang="en-GB" sz="1350" dirty="0"/>
              </a:p>
            </p:txBody>
          </p:sp>
          <p:sp>
            <p:nvSpPr>
              <p:cNvPr id="10" name="TextBox 9"/>
              <p:cNvSpPr txBox="1"/>
              <p:nvPr/>
            </p:nvSpPr>
            <p:spPr>
              <a:xfrm>
                <a:off x="5948150" y="3582506"/>
                <a:ext cx="577755" cy="615553"/>
              </a:xfrm>
              <a:prstGeom prst="rect">
                <a:avLst/>
              </a:prstGeom>
              <a:noFill/>
            </p:spPr>
            <p:txBody>
              <a:bodyPr wrap="square" rtlCol="0">
                <a:spAutoFit/>
              </a:bodyPr>
              <a:lstStyle/>
              <a:p>
                <a:r>
                  <a:rPr lang="en-GB" sz="2400" dirty="0"/>
                  <a:t>Cl</a:t>
                </a:r>
                <a:endParaRPr lang="en-GB" sz="1350" dirty="0"/>
              </a:p>
            </p:txBody>
          </p:sp>
          <p:sp>
            <p:nvSpPr>
              <p:cNvPr id="11" name="TextBox 10"/>
              <p:cNvSpPr txBox="1"/>
              <p:nvPr/>
            </p:nvSpPr>
            <p:spPr>
              <a:xfrm>
                <a:off x="6443676" y="3582505"/>
                <a:ext cx="577755" cy="615553"/>
              </a:xfrm>
              <a:prstGeom prst="rect">
                <a:avLst/>
              </a:prstGeom>
              <a:noFill/>
            </p:spPr>
            <p:txBody>
              <a:bodyPr wrap="square" rtlCol="0">
                <a:spAutoFit/>
              </a:bodyPr>
              <a:lstStyle/>
              <a:p>
                <a:r>
                  <a:rPr lang="en-GB" sz="2400" dirty="0"/>
                  <a:t>Cl</a:t>
                </a:r>
                <a:endParaRPr lang="en-GB" sz="1350" dirty="0"/>
              </a:p>
            </p:txBody>
          </p:sp>
          <p:sp>
            <p:nvSpPr>
              <p:cNvPr id="12" name="TextBox 11"/>
              <p:cNvSpPr txBox="1"/>
              <p:nvPr/>
            </p:nvSpPr>
            <p:spPr>
              <a:xfrm>
                <a:off x="6986516" y="3582506"/>
                <a:ext cx="577755" cy="615553"/>
              </a:xfrm>
              <a:prstGeom prst="rect">
                <a:avLst/>
              </a:prstGeom>
              <a:noFill/>
            </p:spPr>
            <p:txBody>
              <a:bodyPr wrap="square" rtlCol="0">
                <a:spAutoFit/>
              </a:bodyPr>
              <a:lstStyle/>
              <a:p>
                <a:r>
                  <a:rPr lang="en-GB" sz="2400" dirty="0"/>
                  <a:t>H</a:t>
                </a:r>
                <a:endParaRPr lang="en-GB" sz="1350" dirty="0"/>
              </a:p>
            </p:txBody>
          </p:sp>
          <p:sp>
            <p:nvSpPr>
              <p:cNvPr id="13" name="TextBox 12"/>
              <p:cNvSpPr txBox="1"/>
              <p:nvPr/>
            </p:nvSpPr>
            <p:spPr>
              <a:xfrm>
                <a:off x="7503995" y="3593713"/>
                <a:ext cx="577755" cy="615553"/>
              </a:xfrm>
              <a:prstGeom prst="rect">
                <a:avLst/>
              </a:prstGeom>
              <a:noFill/>
            </p:spPr>
            <p:txBody>
              <a:bodyPr wrap="square" rtlCol="0">
                <a:spAutoFit/>
              </a:bodyPr>
              <a:lstStyle/>
              <a:p>
                <a:r>
                  <a:rPr lang="en-GB" sz="2400" dirty="0"/>
                  <a:t>H</a:t>
                </a:r>
                <a:endParaRPr lang="en-GB" sz="1350" dirty="0"/>
              </a:p>
            </p:txBody>
          </p:sp>
          <p:sp>
            <p:nvSpPr>
              <p:cNvPr id="14" name="TextBox 13"/>
              <p:cNvSpPr txBox="1"/>
              <p:nvPr/>
            </p:nvSpPr>
            <p:spPr>
              <a:xfrm>
                <a:off x="5431809" y="4232930"/>
                <a:ext cx="442901" cy="615553"/>
              </a:xfrm>
              <a:prstGeom prst="rect">
                <a:avLst/>
              </a:prstGeom>
              <a:noFill/>
            </p:spPr>
            <p:txBody>
              <a:bodyPr wrap="square" rtlCol="0">
                <a:spAutoFit/>
              </a:bodyPr>
              <a:lstStyle/>
              <a:p>
                <a:r>
                  <a:rPr lang="en-GB" sz="2400" dirty="0"/>
                  <a:t>H</a:t>
                </a:r>
                <a:endParaRPr lang="en-GB" sz="1350" dirty="0"/>
              </a:p>
            </p:txBody>
          </p:sp>
          <p:sp>
            <p:nvSpPr>
              <p:cNvPr id="15" name="TextBox 14"/>
              <p:cNvSpPr txBox="1"/>
              <p:nvPr/>
            </p:nvSpPr>
            <p:spPr>
              <a:xfrm>
                <a:off x="5998992" y="4799436"/>
                <a:ext cx="577755" cy="615553"/>
              </a:xfrm>
              <a:prstGeom prst="rect">
                <a:avLst/>
              </a:prstGeom>
              <a:noFill/>
            </p:spPr>
            <p:txBody>
              <a:bodyPr wrap="square" rtlCol="0">
                <a:spAutoFit/>
              </a:bodyPr>
              <a:lstStyle/>
              <a:p>
                <a:r>
                  <a:rPr lang="en-GB" sz="2400" dirty="0"/>
                  <a:t>H</a:t>
                </a:r>
                <a:endParaRPr lang="en-GB" sz="1350" dirty="0"/>
              </a:p>
            </p:txBody>
          </p:sp>
          <p:sp>
            <p:nvSpPr>
              <p:cNvPr id="16" name="TextBox 15"/>
              <p:cNvSpPr txBox="1"/>
              <p:nvPr/>
            </p:nvSpPr>
            <p:spPr>
              <a:xfrm>
                <a:off x="6470576" y="4799434"/>
                <a:ext cx="577755" cy="615553"/>
              </a:xfrm>
              <a:prstGeom prst="rect">
                <a:avLst/>
              </a:prstGeom>
              <a:noFill/>
            </p:spPr>
            <p:txBody>
              <a:bodyPr wrap="square" rtlCol="0">
                <a:spAutoFit/>
              </a:bodyPr>
              <a:lstStyle/>
              <a:p>
                <a:r>
                  <a:rPr lang="en-GB" sz="2400" dirty="0"/>
                  <a:t>H</a:t>
                </a:r>
                <a:endParaRPr lang="en-GB" sz="1350" dirty="0"/>
              </a:p>
            </p:txBody>
          </p:sp>
          <p:sp>
            <p:nvSpPr>
              <p:cNvPr id="17" name="TextBox 16"/>
              <p:cNvSpPr txBox="1"/>
              <p:nvPr/>
            </p:nvSpPr>
            <p:spPr>
              <a:xfrm>
                <a:off x="7003576" y="4811184"/>
                <a:ext cx="577755" cy="615553"/>
              </a:xfrm>
              <a:prstGeom prst="rect">
                <a:avLst/>
              </a:prstGeom>
              <a:noFill/>
            </p:spPr>
            <p:txBody>
              <a:bodyPr wrap="square" rtlCol="0">
                <a:spAutoFit/>
              </a:bodyPr>
              <a:lstStyle/>
              <a:p>
                <a:r>
                  <a:rPr lang="en-GB" sz="2400" dirty="0"/>
                  <a:t>H</a:t>
                </a:r>
                <a:endParaRPr lang="en-GB" sz="1350" dirty="0"/>
              </a:p>
            </p:txBody>
          </p:sp>
          <p:sp>
            <p:nvSpPr>
              <p:cNvPr id="18" name="TextBox 17"/>
              <p:cNvSpPr txBox="1"/>
              <p:nvPr/>
            </p:nvSpPr>
            <p:spPr>
              <a:xfrm>
                <a:off x="7506267" y="4804525"/>
                <a:ext cx="577755" cy="615553"/>
              </a:xfrm>
              <a:prstGeom prst="rect">
                <a:avLst/>
              </a:prstGeom>
              <a:noFill/>
            </p:spPr>
            <p:txBody>
              <a:bodyPr wrap="square" rtlCol="0">
                <a:spAutoFit/>
              </a:bodyPr>
              <a:lstStyle/>
              <a:p>
                <a:r>
                  <a:rPr lang="en-GB" sz="2400" dirty="0"/>
                  <a:t>H</a:t>
                </a:r>
                <a:endParaRPr lang="en-GB" sz="1350" dirty="0"/>
              </a:p>
            </p:txBody>
          </p:sp>
          <p:sp>
            <p:nvSpPr>
              <p:cNvPr id="19" name="TextBox 18"/>
              <p:cNvSpPr txBox="1"/>
              <p:nvPr/>
            </p:nvSpPr>
            <p:spPr>
              <a:xfrm>
                <a:off x="8047289" y="4232145"/>
                <a:ext cx="577755" cy="615553"/>
              </a:xfrm>
              <a:prstGeom prst="rect">
                <a:avLst/>
              </a:prstGeom>
              <a:noFill/>
            </p:spPr>
            <p:txBody>
              <a:bodyPr wrap="square" rtlCol="0">
                <a:spAutoFit/>
              </a:bodyPr>
              <a:lstStyle/>
              <a:p>
                <a:r>
                  <a:rPr lang="en-GB" sz="2400" dirty="0"/>
                  <a:t>H</a:t>
                </a:r>
                <a:endParaRPr lang="en-GB" sz="1350" dirty="0"/>
              </a:p>
            </p:txBody>
          </p:sp>
          <p:cxnSp>
            <p:nvCxnSpPr>
              <p:cNvPr id="26" name="Straight Connector 25"/>
              <p:cNvCxnSpPr/>
              <p:nvPr/>
            </p:nvCxnSpPr>
            <p:spPr>
              <a:xfrm>
                <a:off x="6294600" y="4530548"/>
                <a:ext cx="26346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783333" y="4530547"/>
                <a:ext cx="26346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7311046" y="4530547"/>
                <a:ext cx="26346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7828925" y="4530547"/>
                <a:ext cx="26346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6084483" y="4241023"/>
                <a:ext cx="26346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6542420" y="4241024"/>
                <a:ext cx="26346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7070133" y="4232930"/>
                <a:ext cx="26346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7584393" y="4255337"/>
                <a:ext cx="26346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6084774" y="4825978"/>
                <a:ext cx="26346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a:off x="6555296" y="4840112"/>
                <a:ext cx="26346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7088538" y="4833890"/>
                <a:ext cx="26346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7593840" y="4833890"/>
                <a:ext cx="26346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40" name="TextBox 39"/>
          <p:cNvSpPr txBox="1"/>
          <p:nvPr/>
        </p:nvSpPr>
        <p:spPr>
          <a:xfrm>
            <a:off x="5266726" y="2532554"/>
            <a:ext cx="1834116" cy="553998"/>
          </a:xfrm>
          <a:prstGeom prst="rect">
            <a:avLst/>
          </a:prstGeom>
          <a:noFill/>
        </p:spPr>
        <p:txBody>
          <a:bodyPr wrap="square" rtlCol="0">
            <a:spAutoFit/>
          </a:bodyPr>
          <a:lstStyle/>
          <a:p>
            <a:r>
              <a:rPr lang="en-GB" sz="3000" dirty="0"/>
              <a:t>C</a:t>
            </a:r>
            <a:r>
              <a:rPr lang="en-GB" sz="3000" baseline="-25000" dirty="0"/>
              <a:t>4</a:t>
            </a:r>
            <a:r>
              <a:rPr lang="en-GB" sz="3000" dirty="0"/>
              <a:t>H</a:t>
            </a:r>
            <a:r>
              <a:rPr lang="en-GB" sz="3000" baseline="-25000" dirty="0"/>
              <a:t>8</a:t>
            </a:r>
            <a:r>
              <a:rPr lang="en-GB" sz="3000" dirty="0"/>
              <a:t>Cl</a:t>
            </a:r>
            <a:r>
              <a:rPr lang="en-GB" sz="3000" baseline="-25000" dirty="0"/>
              <a:t>2</a:t>
            </a:r>
          </a:p>
        </p:txBody>
      </p:sp>
      <p:grpSp>
        <p:nvGrpSpPr>
          <p:cNvPr id="91" name="Group 90"/>
          <p:cNvGrpSpPr/>
          <p:nvPr/>
        </p:nvGrpSpPr>
        <p:grpSpPr>
          <a:xfrm>
            <a:off x="3066884" y="3416067"/>
            <a:ext cx="2090790" cy="1383173"/>
            <a:chOff x="4469443" y="3756790"/>
            <a:chExt cx="2787720" cy="1844232"/>
          </a:xfrm>
        </p:grpSpPr>
        <p:sp>
          <p:nvSpPr>
            <p:cNvPr id="44" name="TextBox 43"/>
            <p:cNvSpPr txBox="1"/>
            <p:nvPr/>
          </p:nvSpPr>
          <p:spPr>
            <a:xfrm>
              <a:off x="6136114" y="4412443"/>
              <a:ext cx="577755" cy="615553"/>
            </a:xfrm>
            <a:prstGeom prst="rect">
              <a:avLst/>
            </a:prstGeom>
            <a:noFill/>
          </p:spPr>
          <p:txBody>
            <a:bodyPr wrap="square" rtlCol="0">
              <a:spAutoFit/>
            </a:bodyPr>
            <a:lstStyle/>
            <a:p>
              <a:r>
                <a:rPr lang="en-GB" sz="2400" dirty="0"/>
                <a:t>C</a:t>
              </a:r>
              <a:endParaRPr lang="en-GB" sz="1350" dirty="0"/>
            </a:p>
          </p:txBody>
        </p:sp>
        <p:sp>
          <p:nvSpPr>
            <p:cNvPr id="45" name="TextBox 44"/>
            <p:cNvSpPr txBox="1"/>
            <p:nvPr/>
          </p:nvSpPr>
          <p:spPr>
            <a:xfrm>
              <a:off x="5101158" y="4412446"/>
              <a:ext cx="577755" cy="615553"/>
            </a:xfrm>
            <a:prstGeom prst="rect">
              <a:avLst/>
            </a:prstGeom>
            <a:noFill/>
          </p:spPr>
          <p:txBody>
            <a:bodyPr wrap="square" rtlCol="0">
              <a:spAutoFit/>
            </a:bodyPr>
            <a:lstStyle/>
            <a:p>
              <a:r>
                <a:rPr lang="en-GB" sz="2400" dirty="0"/>
                <a:t>C</a:t>
              </a:r>
              <a:endParaRPr lang="en-GB" sz="1350" dirty="0"/>
            </a:p>
          </p:txBody>
        </p:sp>
        <p:sp>
          <p:nvSpPr>
            <p:cNvPr id="46" name="TextBox 45"/>
            <p:cNvSpPr txBox="1"/>
            <p:nvPr/>
          </p:nvSpPr>
          <p:spPr>
            <a:xfrm>
              <a:off x="5628871" y="4412445"/>
              <a:ext cx="577755" cy="615553"/>
            </a:xfrm>
            <a:prstGeom prst="rect">
              <a:avLst/>
            </a:prstGeom>
            <a:noFill/>
          </p:spPr>
          <p:txBody>
            <a:bodyPr wrap="square" rtlCol="0">
              <a:spAutoFit/>
            </a:bodyPr>
            <a:lstStyle/>
            <a:p>
              <a:r>
                <a:rPr lang="en-GB" sz="2400" dirty="0"/>
                <a:t>C</a:t>
              </a:r>
              <a:endParaRPr lang="en-GB" sz="1350" dirty="0"/>
            </a:p>
          </p:txBody>
        </p:sp>
        <p:grpSp>
          <p:nvGrpSpPr>
            <p:cNvPr id="71" name="Group 70"/>
            <p:cNvGrpSpPr/>
            <p:nvPr/>
          </p:nvGrpSpPr>
          <p:grpSpPr>
            <a:xfrm>
              <a:off x="4469443" y="3756790"/>
              <a:ext cx="2787720" cy="1844232"/>
              <a:chOff x="4469443" y="3756790"/>
              <a:chExt cx="2787720" cy="1844232"/>
            </a:xfrm>
          </p:grpSpPr>
          <p:cxnSp>
            <p:nvCxnSpPr>
              <p:cNvPr id="42" name="Straight Connector 41"/>
              <p:cNvCxnSpPr/>
              <p:nvPr/>
            </p:nvCxnSpPr>
            <p:spPr>
              <a:xfrm>
                <a:off x="4881309" y="4707695"/>
                <a:ext cx="26346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5618635" y="3756790"/>
                <a:ext cx="577755" cy="615553"/>
              </a:xfrm>
              <a:prstGeom prst="rect">
                <a:avLst/>
              </a:prstGeom>
              <a:noFill/>
            </p:spPr>
            <p:txBody>
              <a:bodyPr wrap="square" rtlCol="0">
                <a:spAutoFit/>
              </a:bodyPr>
              <a:lstStyle/>
              <a:p>
                <a:r>
                  <a:rPr lang="en-GB" sz="2400" dirty="0"/>
                  <a:t>H</a:t>
                </a:r>
                <a:endParaRPr lang="en-GB" sz="1350" dirty="0"/>
              </a:p>
            </p:txBody>
          </p:sp>
          <p:sp>
            <p:nvSpPr>
              <p:cNvPr id="51" name="TextBox 50"/>
              <p:cNvSpPr txBox="1"/>
              <p:nvPr/>
            </p:nvSpPr>
            <p:spPr>
              <a:xfrm>
                <a:off x="6136114" y="3767997"/>
                <a:ext cx="577755" cy="615553"/>
              </a:xfrm>
              <a:prstGeom prst="rect">
                <a:avLst/>
              </a:prstGeom>
              <a:noFill/>
            </p:spPr>
            <p:txBody>
              <a:bodyPr wrap="square" rtlCol="0">
                <a:spAutoFit/>
              </a:bodyPr>
              <a:lstStyle/>
              <a:p>
                <a:r>
                  <a:rPr lang="en-GB" sz="2400" dirty="0"/>
                  <a:t>H</a:t>
                </a:r>
                <a:endParaRPr lang="en-GB" sz="1350" dirty="0"/>
              </a:p>
            </p:txBody>
          </p:sp>
          <p:sp>
            <p:nvSpPr>
              <p:cNvPr id="52" name="TextBox 51"/>
              <p:cNvSpPr txBox="1"/>
              <p:nvPr/>
            </p:nvSpPr>
            <p:spPr>
              <a:xfrm>
                <a:off x="4469443" y="4386623"/>
                <a:ext cx="577755" cy="615553"/>
              </a:xfrm>
              <a:prstGeom prst="rect">
                <a:avLst/>
              </a:prstGeom>
              <a:noFill/>
            </p:spPr>
            <p:txBody>
              <a:bodyPr wrap="square" rtlCol="0">
                <a:spAutoFit/>
              </a:bodyPr>
              <a:lstStyle/>
              <a:p>
                <a:r>
                  <a:rPr lang="en-GB" sz="2400" dirty="0"/>
                  <a:t>H</a:t>
                </a:r>
                <a:endParaRPr lang="en-GB" sz="1350" dirty="0"/>
              </a:p>
            </p:txBody>
          </p:sp>
          <p:sp>
            <p:nvSpPr>
              <p:cNvPr id="53" name="TextBox 52"/>
              <p:cNvSpPr txBox="1"/>
              <p:nvPr/>
            </p:nvSpPr>
            <p:spPr>
              <a:xfrm>
                <a:off x="5055487" y="3782143"/>
                <a:ext cx="577755" cy="615553"/>
              </a:xfrm>
              <a:prstGeom prst="rect">
                <a:avLst/>
              </a:prstGeom>
              <a:noFill/>
            </p:spPr>
            <p:txBody>
              <a:bodyPr wrap="square" rtlCol="0">
                <a:spAutoFit/>
              </a:bodyPr>
              <a:lstStyle/>
              <a:p>
                <a:r>
                  <a:rPr lang="en-GB" sz="2400" dirty="0"/>
                  <a:t>H</a:t>
                </a:r>
                <a:endParaRPr lang="en-GB" sz="1350" dirty="0"/>
              </a:p>
            </p:txBody>
          </p:sp>
          <p:sp>
            <p:nvSpPr>
              <p:cNvPr id="54" name="TextBox 53"/>
              <p:cNvSpPr txBox="1"/>
              <p:nvPr/>
            </p:nvSpPr>
            <p:spPr>
              <a:xfrm>
                <a:off x="5102695" y="4973718"/>
                <a:ext cx="577755" cy="615553"/>
              </a:xfrm>
              <a:prstGeom prst="rect">
                <a:avLst/>
              </a:prstGeom>
              <a:noFill/>
            </p:spPr>
            <p:txBody>
              <a:bodyPr wrap="square" rtlCol="0">
                <a:spAutoFit/>
              </a:bodyPr>
              <a:lstStyle/>
              <a:p>
                <a:r>
                  <a:rPr lang="en-GB" sz="2400" dirty="0"/>
                  <a:t>H</a:t>
                </a:r>
                <a:endParaRPr lang="en-GB" sz="1350" dirty="0"/>
              </a:p>
            </p:txBody>
          </p:sp>
          <p:sp>
            <p:nvSpPr>
              <p:cNvPr id="55" name="TextBox 54"/>
              <p:cNvSpPr txBox="1"/>
              <p:nvPr/>
            </p:nvSpPr>
            <p:spPr>
              <a:xfrm>
                <a:off x="5635695" y="4985468"/>
                <a:ext cx="577755" cy="615554"/>
              </a:xfrm>
              <a:prstGeom prst="rect">
                <a:avLst/>
              </a:prstGeom>
              <a:noFill/>
            </p:spPr>
            <p:txBody>
              <a:bodyPr wrap="square" rtlCol="0">
                <a:spAutoFit/>
              </a:bodyPr>
              <a:lstStyle/>
              <a:p>
                <a:r>
                  <a:rPr lang="en-GB" sz="2400" dirty="0"/>
                  <a:t>H</a:t>
                </a:r>
                <a:endParaRPr lang="en-GB" sz="1350" dirty="0"/>
              </a:p>
            </p:txBody>
          </p:sp>
          <p:sp>
            <p:nvSpPr>
              <p:cNvPr id="56" name="TextBox 55"/>
              <p:cNvSpPr txBox="1"/>
              <p:nvPr/>
            </p:nvSpPr>
            <p:spPr>
              <a:xfrm>
                <a:off x="6138386" y="4978810"/>
                <a:ext cx="577755" cy="615554"/>
              </a:xfrm>
              <a:prstGeom prst="rect">
                <a:avLst/>
              </a:prstGeom>
              <a:noFill/>
            </p:spPr>
            <p:txBody>
              <a:bodyPr wrap="square" rtlCol="0">
                <a:spAutoFit/>
              </a:bodyPr>
              <a:lstStyle/>
              <a:p>
                <a:r>
                  <a:rPr lang="en-GB" sz="2400" dirty="0"/>
                  <a:t>H</a:t>
                </a:r>
                <a:endParaRPr lang="en-GB" sz="1350" dirty="0"/>
              </a:p>
            </p:txBody>
          </p:sp>
          <p:sp>
            <p:nvSpPr>
              <p:cNvPr id="57" name="TextBox 56"/>
              <p:cNvSpPr txBox="1"/>
              <p:nvPr/>
            </p:nvSpPr>
            <p:spPr>
              <a:xfrm>
                <a:off x="6679408" y="4406429"/>
                <a:ext cx="577755" cy="615554"/>
              </a:xfrm>
              <a:prstGeom prst="rect">
                <a:avLst/>
              </a:prstGeom>
              <a:noFill/>
            </p:spPr>
            <p:txBody>
              <a:bodyPr wrap="square" rtlCol="0">
                <a:spAutoFit/>
              </a:bodyPr>
              <a:lstStyle/>
              <a:p>
                <a:r>
                  <a:rPr lang="en-GB" sz="2400" dirty="0"/>
                  <a:t>H</a:t>
                </a:r>
                <a:endParaRPr lang="en-GB" sz="1350" dirty="0"/>
              </a:p>
            </p:txBody>
          </p:sp>
          <p:cxnSp>
            <p:nvCxnSpPr>
              <p:cNvPr id="59" name="Straight Connector 58"/>
              <p:cNvCxnSpPr/>
              <p:nvPr/>
            </p:nvCxnSpPr>
            <p:spPr>
              <a:xfrm>
                <a:off x="5415452" y="4704831"/>
                <a:ext cx="26346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5943165" y="4704831"/>
                <a:ext cx="26346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6461044" y="4704831"/>
                <a:ext cx="26346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5174539" y="4415308"/>
                <a:ext cx="26346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a:off x="5702252" y="4407214"/>
                <a:ext cx="26346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6216512" y="4429621"/>
                <a:ext cx="26346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87415" y="5014396"/>
                <a:ext cx="26346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5400000">
                <a:off x="5720657" y="5008174"/>
                <a:ext cx="26346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5400000">
                <a:off x="6225959" y="5008174"/>
                <a:ext cx="26346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70" name="TextBox 69"/>
          <p:cNvSpPr txBox="1"/>
          <p:nvPr/>
        </p:nvSpPr>
        <p:spPr>
          <a:xfrm>
            <a:off x="5288503" y="3815474"/>
            <a:ext cx="1834116" cy="553998"/>
          </a:xfrm>
          <a:prstGeom prst="rect">
            <a:avLst/>
          </a:prstGeom>
          <a:noFill/>
        </p:spPr>
        <p:txBody>
          <a:bodyPr wrap="square" rtlCol="0">
            <a:spAutoFit/>
          </a:bodyPr>
          <a:lstStyle/>
          <a:p>
            <a:r>
              <a:rPr lang="en-GB" sz="3000" dirty="0"/>
              <a:t>C</a:t>
            </a:r>
            <a:r>
              <a:rPr lang="en-GB" sz="3000" baseline="-25000" dirty="0"/>
              <a:t>3</a:t>
            </a:r>
            <a:r>
              <a:rPr lang="en-GB" sz="3000" dirty="0"/>
              <a:t>H</a:t>
            </a:r>
            <a:r>
              <a:rPr lang="en-GB" sz="3000" baseline="-25000" dirty="0"/>
              <a:t>8</a:t>
            </a:r>
          </a:p>
        </p:txBody>
      </p:sp>
      <p:grpSp>
        <p:nvGrpSpPr>
          <p:cNvPr id="92" name="Group 91"/>
          <p:cNvGrpSpPr/>
          <p:nvPr/>
        </p:nvGrpSpPr>
        <p:grpSpPr>
          <a:xfrm>
            <a:off x="2716839" y="4611203"/>
            <a:ext cx="1861592" cy="1383173"/>
            <a:chOff x="4469443" y="3756790"/>
            <a:chExt cx="2482123" cy="1844232"/>
          </a:xfrm>
        </p:grpSpPr>
        <p:sp>
          <p:nvSpPr>
            <p:cNvPr id="94" name="TextBox 93"/>
            <p:cNvSpPr txBox="1"/>
            <p:nvPr/>
          </p:nvSpPr>
          <p:spPr>
            <a:xfrm>
              <a:off x="5101158" y="4412446"/>
              <a:ext cx="577755" cy="615553"/>
            </a:xfrm>
            <a:prstGeom prst="rect">
              <a:avLst/>
            </a:prstGeom>
            <a:noFill/>
          </p:spPr>
          <p:txBody>
            <a:bodyPr wrap="square" rtlCol="0">
              <a:spAutoFit/>
            </a:bodyPr>
            <a:lstStyle/>
            <a:p>
              <a:r>
                <a:rPr lang="en-GB" sz="2400" dirty="0"/>
                <a:t>C</a:t>
              </a:r>
              <a:endParaRPr lang="en-GB" sz="1350" dirty="0"/>
            </a:p>
          </p:txBody>
        </p:sp>
        <p:sp>
          <p:nvSpPr>
            <p:cNvPr id="95" name="TextBox 94"/>
            <p:cNvSpPr txBox="1"/>
            <p:nvPr/>
          </p:nvSpPr>
          <p:spPr>
            <a:xfrm>
              <a:off x="5628871" y="4412445"/>
              <a:ext cx="577755" cy="615553"/>
            </a:xfrm>
            <a:prstGeom prst="rect">
              <a:avLst/>
            </a:prstGeom>
            <a:noFill/>
          </p:spPr>
          <p:txBody>
            <a:bodyPr wrap="square" rtlCol="0">
              <a:spAutoFit/>
            </a:bodyPr>
            <a:lstStyle/>
            <a:p>
              <a:r>
                <a:rPr lang="en-GB" sz="2400" dirty="0"/>
                <a:t>C</a:t>
              </a:r>
              <a:endParaRPr lang="en-GB" sz="1350" dirty="0"/>
            </a:p>
          </p:txBody>
        </p:sp>
        <p:grpSp>
          <p:nvGrpSpPr>
            <p:cNvPr id="96" name="Group 95"/>
            <p:cNvGrpSpPr/>
            <p:nvPr/>
          </p:nvGrpSpPr>
          <p:grpSpPr>
            <a:xfrm>
              <a:off x="4469443" y="3756790"/>
              <a:ext cx="2482123" cy="1844232"/>
              <a:chOff x="4469443" y="3756790"/>
              <a:chExt cx="2482123" cy="1844232"/>
            </a:xfrm>
          </p:grpSpPr>
          <p:cxnSp>
            <p:nvCxnSpPr>
              <p:cNvPr id="97" name="Straight Connector 96"/>
              <p:cNvCxnSpPr/>
              <p:nvPr/>
            </p:nvCxnSpPr>
            <p:spPr>
              <a:xfrm>
                <a:off x="4881309" y="4707695"/>
                <a:ext cx="26346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a:off x="5618635" y="3756790"/>
                <a:ext cx="577755" cy="615553"/>
              </a:xfrm>
              <a:prstGeom prst="rect">
                <a:avLst/>
              </a:prstGeom>
              <a:noFill/>
            </p:spPr>
            <p:txBody>
              <a:bodyPr wrap="square" rtlCol="0">
                <a:spAutoFit/>
              </a:bodyPr>
              <a:lstStyle/>
              <a:p>
                <a:r>
                  <a:rPr lang="en-GB" sz="2400" dirty="0"/>
                  <a:t>H</a:t>
                </a:r>
                <a:endParaRPr lang="en-GB" sz="1350" dirty="0"/>
              </a:p>
            </p:txBody>
          </p:sp>
          <p:sp>
            <p:nvSpPr>
              <p:cNvPr id="100" name="TextBox 99"/>
              <p:cNvSpPr txBox="1"/>
              <p:nvPr/>
            </p:nvSpPr>
            <p:spPr>
              <a:xfrm>
                <a:off x="4469443" y="4386622"/>
                <a:ext cx="414107" cy="615552"/>
              </a:xfrm>
              <a:prstGeom prst="rect">
                <a:avLst/>
              </a:prstGeom>
              <a:noFill/>
            </p:spPr>
            <p:txBody>
              <a:bodyPr wrap="square" rtlCol="0">
                <a:spAutoFit/>
              </a:bodyPr>
              <a:lstStyle/>
              <a:p>
                <a:r>
                  <a:rPr lang="en-GB" sz="2400" dirty="0"/>
                  <a:t>H</a:t>
                </a:r>
                <a:endParaRPr lang="en-GB" sz="1350" dirty="0"/>
              </a:p>
            </p:txBody>
          </p:sp>
          <p:sp>
            <p:nvSpPr>
              <p:cNvPr id="101" name="TextBox 100"/>
              <p:cNvSpPr txBox="1"/>
              <p:nvPr/>
            </p:nvSpPr>
            <p:spPr>
              <a:xfrm>
                <a:off x="5055487" y="3782143"/>
                <a:ext cx="577755" cy="615553"/>
              </a:xfrm>
              <a:prstGeom prst="rect">
                <a:avLst/>
              </a:prstGeom>
              <a:noFill/>
            </p:spPr>
            <p:txBody>
              <a:bodyPr wrap="square" rtlCol="0">
                <a:spAutoFit/>
              </a:bodyPr>
              <a:lstStyle/>
              <a:p>
                <a:r>
                  <a:rPr lang="en-GB" sz="2400" dirty="0"/>
                  <a:t>H</a:t>
                </a:r>
                <a:endParaRPr lang="en-GB" sz="1350" dirty="0"/>
              </a:p>
            </p:txBody>
          </p:sp>
          <p:sp>
            <p:nvSpPr>
              <p:cNvPr id="102" name="TextBox 101"/>
              <p:cNvSpPr txBox="1"/>
              <p:nvPr/>
            </p:nvSpPr>
            <p:spPr>
              <a:xfrm>
                <a:off x="5102695" y="4973718"/>
                <a:ext cx="577755" cy="615553"/>
              </a:xfrm>
              <a:prstGeom prst="rect">
                <a:avLst/>
              </a:prstGeom>
              <a:noFill/>
            </p:spPr>
            <p:txBody>
              <a:bodyPr wrap="square" rtlCol="0">
                <a:spAutoFit/>
              </a:bodyPr>
              <a:lstStyle/>
              <a:p>
                <a:r>
                  <a:rPr lang="en-GB" sz="2400" dirty="0"/>
                  <a:t>H</a:t>
                </a:r>
                <a:endParaRPr lang="en-GB" sz="1350" dirty="0"/>
              </a:p>
            </p:txBody>
          </p:sp>
          <p:sp>
            <p:nvSpPr>
              <p:cNvPr id="103" name="TextBox 102"/>
              <p:cNvSpPr txBox="1"/>
              <p:nvPr/>
            </p:nvSpPr>
            <p:spPr>
              <a:xfrm>
                <a:off x="5635695" y="4985468"/>
                <a:ext cx="577755" cy="615554"/>
              </a:xfrm>
              <a:prstGeom prst="rect">
                <a:avLst/>
              </a:prstGeom>
              <a:noFill/>
            </p:spPr>
            <p:txBody>
              <a:bodyPr wrap="square" rtlCol="0">
                <a:spAutoFit/>
              </a:bodyPr>
              <a:lstStyle/>
              <a:p>
                <a:r>
                  <a:rPr lang="en-GB" sz="2400" dirty="0"/>
                  <a:t>H</a:t>
                </a:r>
                <a:endParaRPr lang="en-GB" sz="1350" dirty="0"/>
              </a:p>
            </p:txBody>
          </p:sp>
          <p:sp>
            <p:nvSpPr>
              <p:cNvPr id="105" name="TextBox 104"/>
              <p:cNvSpPr txBox="1"/>
              <p:nvPr/>
            </p:nvSpPr>
            <p:spPr>
              <a:xfrm>
                <a:off x="6147930" y="4415636"/>
                <a:ext cx="803636" cy="615554"/>
              </a:xfrm>
              <a:prstGeom prst="rect">
                <a:avLst/>
              </a:prstGeom>
              <a:noFill/>
            </p:spPr>
            <p:txBody>
              <a:bodyPr wrap="square" rtlCol="0">
                <a:spAutoFit/>
              </a:bodyPr>
              <a:lstStyle/>
              <a:p>
                <a:r>
                  <a:rPr lang="en-GB" sz="2400" dirty="0"/>
                  <a:t>OH</a:t>
                </a:r>
                <a:endParaRPr lang="en-GB" sz="1350" dirty="0"/>
              </a:p>
            </p:txBody>
          </p:sp>
          <p:cxnSp>
            <p:nvCxnSpPr>
              <p:cNvPr id="106" name="Straight Connector 105"/>
              <p:cNvCxnSpPr/>
              <p:nvPr/>
            </p:nvCxnSpPr>
            <p:spPr>
              <a:xfrm>
                <a:off x="5415452" y="4704831"/>
                <a:ext cx="26346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5943165" y="4704831"/>
                <a:ext cx="26346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rot="5400000">
                <a:off x="5174539" y="4415308"/>
                <a:ext cx="26346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rot="5400000">
                <a:off x="5702252" y="4407214"/>
                <a:ext cx="26346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rot="5400000">
                <a:off x="5187415" y="5014396"/>
                <a:ext cx="26346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rot="5400000">
                <a:off x="5720657" y="5008174"/>
                <a:ext cx="26346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15" name="TextBox 114"/>
          <p:cNvSpPr txBox="1"/>
          <p:nvPr/>
        </p:nvSpPr>
        <p:spPr>
          <a:xfrm>
            <a:off x="4691414" y="4964475"/>
            <a:ext cx="1834116" cy="553998"/>
          </a:xfrm>
          <a:prstGeom prst="rect">
            <a:avLst/>
          </a:prstGeom>
          <a:noFill/>
        </p:spPr>
        <p:txBody>
          <a:bodyPr wrap="square" rtlCol="0">
            <a:spAutoFit/>
          </a:bodyPr>
          <a:lstStyle/>
          <a:p>
            <a:r>
              <a:rPr lang="en-GB" sz="3000" dirty="0"/>
              <a:t>C</a:t>
            </a:r>
            <a:r>
              <a:rPr lang="en-GB" sz="3000" baseline="-25000" dirty="0"/>
              <a:t>2</a:t>
            </a:r>
            <a:r>
              <a:rPr lang="en-GB" sz="3000" dirty="0"/>
              <a:t>H</a:t>
            </a:r>
            <a:r>
              <a:rPr lang="en-GB" sz="3000" baseline="-25000" dirty="0"/>
              <a:t>5</a:t>
            </a:r>
            <a:r>
              <a:rPr lang="en-GB" sz="3000" dirty="0"/>
              <a:t>OH</a:t>
            </a:r>
          </a:p>
        </p:txBody>
      </p:sp>
      <p:sp>
        <p:nvSpPr>
          <p:cNvPr id="116" name="TextBox 115"/>
          <p:cNvSpPr txBox="1"/>
          <p:nvPr/>
        </p:nvSpPr>
        <p:spPr>
          <a:xfrm>
            <a:off x="6749716" y="2606886"/>
            <a:ext cx="2310063" cy="507831"/>
          </a:xfrm>
          <a:prstGeom prst="rect">
            <a:avLst/>
          </a:prstGeom>
          <a:noFill/>
        </p:spPr>
        <p:txBody>
          <a:bodyPr wrap="square" rtlCol="0">
            <a:spAutoFit/>
          </a:bodyPr>
          <a:lstStyle/>
          <a:p>
            <a:r>
              <a:rPr lang="en-GB" sz="2700" dirty="0">
                <a:highlight>
                  <a:srgbClr val="FFFF00"/>
                </a:highlight>
              </a:rPr>
              <a:t>dichlorobutane</a:t>
            </a:r>
          </a:p>
        </p:txBody>
      </p:sp>
      <p:sp>
        <p:nvSpPr>
          <p:cNvPr id="117" name="TextBox 116"/>
          <p:cNvSpPr txBox="1"/>
          <p:nvPr/>
        </p:nvSpPr>
        <p:spPr>
          <a:xfrm>
            <a:off x="6227545" y="3830476"/>
            <a:ext cx="2310063" cy="507831"/>
          </a:xfrm>
          <a:prstGeom prst="rect">
            <a:avLst/>
          </a:prstGeom>
          <a:noFill/>
        </p:spPr>
        <p:txBody>
          <a:bodyPr wrap="square" rtlCol="0">
            <a:spAutoFit/>
          </a:bodyPr>
          <a:lstStyle/>
          <a:p>
            <a:r>
              <a:rPr lang="en-GB" sz="2700" dirty="0"/>
              <a:t>propane</a:t>
            </a:r>
          </a:p>
        </p:txBody>
      </p:sp>
      <p:sp>
        <p:nvSpPr>
          <p:cNvPr id="118" name="TextBox 117"/>
          <p:cNvSpPr txBox="1"/>
          <p:nvPr/>
        </p:nvSpPr>
        <p:spPr>
          <a:xfrm>
            <a:off x="6160922" y="4970862"/>
            <a:ext cx="2310063" cy="507831"/>
          </a:xfrm>
          <a:prstGeom prst="rect">
            <a:avLst/>
          </a:prstGeom>
          <a:noFill/>
        </p:spPr>
        <p:txBody>
          <a:bodyPr wrap="square" rtlCol="0">
            <a:spAutoFit/>
          </a:bodyPr>
          <a:lstStyle/>
          <a:p>
            <a:r>
              <a:rPr lang="en-GB" sz="2700" dirty="0"/>
              <a:t>ethanol</a:t>
            </a:r>
          </a:p>
        </p:txBody>
      </p:sp>
      <p:sp>
        <p:nvSpPr>
          <p:cNvPr id="79" name="TextBox 78">
            <a:extLst>
              <a:ext uri="{FF2B5EF4-FFF2-40B4-BE49-F238E27FC236}">
                <a16:creationId xmlns:a16="http://schemas.microsoft.com/office/drawing/2014/main" id="{7B7444DF-FE72-4864-ACA8-A42F9644BDE0}"/>
              </a:ext>
            </a:extLst>
          </p:cNvPr>
          <p:cNvSpPr txBox="1"/>
          <p:nvPr/>
        </p:nvSpPr>
        <p:spPr>
          <a:xfrm>
            <a:off x="341383" y="6190917"/>
            <a:ext cx="8636000" cy="461665"/>
          </a:xfrm>
          <a:prstGeom prst="rect">
            <a:avLst/>
          </a:prstGeom>
          <a:solidFill>
            <a:schemeClr val="accent2">
              <a:lumMod val="40000"/>
              <a:lumOff val="60000"/>
            </a:schemeClr>
          </a:solidFill>
        </p:spPr>
        <p:txBody>
          <a:bodyPr wrap="square" rtlCol="0">
            <a:spAutoFit/>
          </a:bodyPr>
          <a:lstStyle/>
          <a:p>
            <a:pPr algn="ctr"/>
            <a:r>
              <a:rPr lang="en-US" sz="2400" dirty="0">
                <a:latin typeface="Calibri" panose="020F0502020204030204" pitchFamily="34" charset="0"/>
                <a:cs typeface="Calibri" panose="020F0502020204030204" pitchFamily="34" charset="0"/>
              </a:rPr>
              <a:t>For number three, think of water as H-OH</a:t>
            </a:r>
            <a:endParaRPr lang="en-GB"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2176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70" grpId="0"/>
      <p:bldP spid="115" grpId="0"/>
      <p:bldP spid="116" grpId="0"/>
      <p:bldP spid="117" grpId="0"/>
      <p:bldP spid="1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4789"/>
            <a:ext cx="7886700" cy="994172"/>
          </a:xfrm>
        </p:spPr>
        <p:txBody>
          <a:bodyPr>
            <a:normAutofit/>
          </a:bodyPr>
          <a:lstStyle/>
          <a:p>
            <a:r>
              <a:rPr lang="en-GB" sz="4500" u="sng" dirty="0"/>
              <a:t>Bromine water</a:t>
            </a:r>
          </a:p>
        </p:txBody>
      </p:sp>
      <p:sp>
        <p:nvSpPr>
          <p:cNvPr id="3" name="Content Placeholder 2"/>
          <p:cNvSpPr>
            <a:spLocks noGrp="1"/>
          </p:cNvSpPr>
          <p:nvPr>
            <p:ph idx="1"/>
          </p:nvPr>
        </p:nvSpPr>
        <p:spPr>
          <a:xfrm>
            <a:off x="70887" y="1182949"/>
            <a:ext cx="8960519" cy="3263504"/>
          </a:xfrm>
        </p:spPr>
        <p:txBody>
          <a:bodyPr>
            <a:noAutofit/>
          </a:bodyPr>
          <a:lstStyle/>
          <a:p>
            <a:pPr marL="0" indent="0">
              <a:buNone/>
            </a:pPr>
            <a:r>
              <a:rPr lang="en-GB" sz="3000" dirty="0"/>
              <a:t>Bromine water contains bromine molecules (Br</a:t>
            </a:r>
            <a:r>
              <a:rPr lang="en-GB" sz="3000" baseline="-25000" dirty="0"/>
              <a:t>2</a:t>
            </a:r>
            <a:r>
              <a:rPr lang="en-GB" sz="3000" dirty="0"/>
              <a:t>)</a:t>
            </a:r>
          </a:p>
          <a:p>
            <a:pPr marL="0" indent="0">
              <a:buNone/>
            </a:pPr>
            <a:r>
              <a:rPr lang="en-GB" sz="3000" dirty="0"/>
              <a:t>What happens if we add bromine water to an alkene (e.g. ethene)?</a:t>
            </a:r>
          </a:p>
          <a:p>
            <a:pPr marL="0" indent="0">
              <a:buNone/>
            </a:pPr>
            <a:endParaRPr lang="en-GB" sz="3000" dirty="0"/>
          </a:p>
          <a:p>
            <a:pPr marL="0" indent="0">
              <a:buNone/>
            </a:pPr>
            <a:endParaRPr lang="en-GB" sz="3000" dirty="0"/>
          </a:p>
          <a:p>
            <a:pPr marL="0" indent="0">
              <a:buNone/>
            </a:pPr>
            <a:r>
              <a:rPr lang="en-GB" sz="3000" dirty="0"/>
              <a:t>How have you met this before?</a:t>
            </a:r>
          </a:p>
        </p:txBody>
      </p:sp>
      <p:pic>
        <p:nvPicPr>
          <p:cNvPr id="4" name="Picture 3"/>
          <p:cNvPicPr>
            <a:picLocks noChangeAspect="1"/>
          </p:cNvPicPr>
          <p:nvPr/>
        </p:nvPicPr>
        <p:blipFill rotWithShape="1">
          <a:blip r:embed="rId2"/>
          <a:srcRect l="40105" t="14422" r="41579" b="17087"/>
          <a:stretch/>
        </p:blipFill>
        <p:spPr>
          <a:xfrm>
            <a:off x="8321316" y="1021995"/>
            <a:ext cx="639203" cy="1792706"/>
          </a:xfrm>
          <a:prstGeom prst="rect">
            <a:avLst/>
          </a:prstGeom>
        </p:spPr>
      </p:pic>
      <p:sp>
        <p:nvSpPr>
          <p:cNvPr id="5" name="TextBox 4"/>
          <p:cNvSpPr txBox="1"/>
          <p:nvPr/>
        </p:nvSpPr>
        <p:spPr>
          <a:xfrm>
            <a:off x="112593" y="2716956"/>
            <a:ext cx="8847925" cy="830997"/>
          </a:xfrm>
          <a:prstGeom prst="rect">
            <a:avLst/>
          </a:prstGeom>
          <a:noFill/>
        </p:spPr>
        <p:txBody>
          <a:bodyPr wrap="square" rtlCol="0">
            <a:spAutoFit/>
          </a:bodyPr>
          <a:lstStyle/>
          <a:p>
            <a:r>
              <a:rPr lang="en-GB" sz="2400" dirty="0"/>
              <a:t>Bromine water changes from orange to colourless as dibromoethane is produced </a:t>
            </a:r>
          </a:p>
        </p:txBody>
      </p:sp>
      <p:sp>
        <p:nvSpPr>
          <p:cNvPr id="6" name="TextBox 5"/>
          <p:cNvSpPr txBox="1"/>
          <p:nvPr/>
        </p:nvSpPr>
        <p:spPr>
          <a:xfrm>
            <a:off x="127183" y="4481795"/>
            <a:ext cx="8847925" cy="1200329"/>
          </a:xfrm>
          <a:prstGeom prst="rect">
            <a:avLst/>
          </a:prstGeom>
          <a:noFill/>
        </p:spPr>
        <p:txBody>
          <a:bodyPr wrap="square" rtlCol="0">
            <a:spAutoFit/>
          </a:bodyPr>
          <a:lstStyle/>
          <a:p>
            <a:r>
              <a:rPr lang="en-GB" sz="2400" dirty="0"/>
              <a:t>Bromine water is used to distinguish between alkenes and alkanes</a:t>
            </a:r>
          </a:p>
          <a:p>
            <a:r>
              <a:rPr lang="en-GB" sz="2400" dirty="0"/>
              <a:t>Alkanes remain orange (no reaction), alkenes go colourless (form dibromoethane)</a:t>
            </a:r>
          </a:p>
        </p:txBody>
      </p:sp>
    </p:spTree>
    <p:extLst>
      <p:ext uri="{BB962C8B-B14F-4D97-AF65-F5344CB8AC3E}">
        <p14:creationId xmlns:p14="http://schemas.microsoft.com/office/powerpoint/2010/main" val="2400683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4172"/>
          </a:xfrm>
        </p:spPr>
        <p:txBody>
          <a:bodyPr>
            <a:normAutofit/>
          </a:bodyPr>
          <a:lstStyle/>
          <a:p>
            <a:pPr algn="ctr"/>
            <a:r>
              <a:rPr lang="en-GB" sz="4500" u="sng" dirty="0"/>
              <a:t>Conditions</a:t>
            </a:r>
          </a:p>
        </p:txBody>
      </p:sp>
      <p:sp>
        <p:nvSpPr>
          <p:cNvPr id="3" name="Content Placeholder 2"/>
          <p:cNvSpPr>
            <a:spLocks noGrp="1"/>
          </p:cNvSpPr>
          <p:nvPr>
            <p:ph idx="1"/>
          </p:nvPr>
        </p:nvSpPr>
        <p:spPr>
          <a:xfrm>
            <a:off x="0" y="1360328"/>
            <a:ext cx="9144000" cy="4149328"/>
          </a:xfrm>
        </p:spPr>
        <p:txBody>
          <a:bodyPr>
            <a:normAutofit/>
          </a:bodyPr>
          <a:lstStyle/>
          <a:p>
            <a:pPr marL="0" indent="0">
              <a:buNone/>
            </a:pPr>
            <a:r>
              <a:rPr lang="en-GB" sz="2700" u="sng" dirty="0"/>
              <a:t>Reaction with hydrogen </a:t>
            </a:r>
          </a:p>
          <a:p>
            <a:r>
              <a:rPr lang="en-GB" sz="2700" dirty="0"/>
              <a:t>Takes place at </a:t>
            </a:r>
            <a:r>
              <a:rPr lang="en-GB" sz="2700" b="1" u="sng" dirty="0"/>
              <a:t>60 °C</a:t>
            </a:r>
            <a:r>
              <a:rPr lang="en-GB" sz="2700" dirty="0"/>
              <a:t> in the presence of a </a:t>
            </a:r>
            <a:r>
              <a:rPr lang="en-GB" sz="2700" b="1" u="sng" dirty="0"/>
              <a:t>nickel catalyst</a:t>
            </a:r>
          </a:p>
          <a:p>
            <a:pPr marL="0" indent="0">
              <a:buNone/>
            </a:pPr>
            <a:endParaRPr lang="en-GB" sz="2700" b="1" u="sng" dirty="0"/>
          </a:p>
          <a:p>
            <a:pPr marL="0" indent="0">
              <a:buNone/>
            </a:pPr>
            <a:endParaRPr lang="en-GB" sz="2700" b="1" u="sng" dirty="0"/>
          </a:p>
          <a:p>
            <a:pPr marL="0" indent="0">
              <a:buNone/>
            </a:pPr>
            <a:endParaRPr lang="en-GB" sz="2700" b="1" u="sng" dirty="0"/>
          </a:p>
          <a:p>
            <a:pPr marL="0" indent="0">
              <a:buNone/>
            </a:pPr>
            <a:r>
              <a:rPr lang="en-GB" sz="2700" u="sng" dirty="0"/>
              <a:t>Reaction with water (steam)</a:t>
            </a:r>
          </a:p>
          <a:p>
            <a:r>
              <a:rPr lang="en-GB" sz="2700" dirty="0"/>
              <a:t>Takes place under </a:t>
            </a:r>
            <a:r>
              <a:rPr lang="en-GB" sz="2700" b="1" u="sng" dirty="0"/>
              <a:t>high heat</a:t>
            </a:r>
            <a:r>
              <a:rPr lang="en-GB" sz="2700" dirty="0"/>
              <a:t> and </a:t>
            </a:r>
            <a:r>
              <a:rPr lang="en-GB" sz="2700" b="1" u="sng" dirty="0"/>
              <a:t>pressure</a:t>
            </a:r>
          </a:p>
        </p:txBody>
      </p:sp>
      <p:pic>
        <p:nvPicPr>
          <p:cNvPr id="5" name="Picture 4"/>
          <p:cNvPicPr>
            <a:picLocks noChangeAspect="1"/>
          </p:cNvPicPr>
          <p:nvPr/>
        </p:nvPicPr>
        <p:blipFill rotWithShape="1">
          <a:blip r:embed="rId2"/>
          <a:srcRect l="5153" t="28831" r="74705" b="52924"/>
          <a:stretch/>
        </p:blipFill>
        <p:spPr>
          <a:xfrm>
            <a:off x="2118277" y="2354500"/>
            <a:ext cx="4223084" cy="1257254"/>
          </a:xfrm>
          <a:prstGeom prst="rect">
            <a:avLst/>
          </a:prstGeom>
        </p:spPr>
      </p:pic>
      <p:pic>
        <p:nvPicPr>
          <p:cNvPr id="7" name="Picture 6"/>
          <p:cNvPicPr>
            <a:picLocks noChangeAspect="1"/>
          </p:cNvPicPr>
          <p:nvPr/>
        </p:nvPicPr>
        <p:blipFill rotWithShape="1">
          <a:blip r:embed="rId3"/>
          <a:srcRect l="696" t="23238" r="86705" b="67873"/>
          <a:stretch/>
        </p:blipFill>
        <p:spPr>
          <a:xfrm>
            <a:off x="317310" y="5155908"/>
            <a:ext cx="5848999" cy="1356246"/>
          </a:xfrm>
          <a:prstGeom prst="rect">
            <a:avLst/>
          </a:prstGeom>
        </p:spPr>
      </p:pic>
      <p:sp>
        <p:nvSpPr>
          <p:cNvPr id="10" name="TextBox 9"/>
          <p:cNvSpPr txBox="1"/>
          <p:nvPr/>
        </p:nvSpPr>
        <p:spPr>
          <a:xfrm>
            <a:off x="6637156" y="2442412"/>
            <a:ext cx="2490716" cy="1015663"/>
          </a:xfrm>
          <a:prstGeom prst="rect">
            <a:avLst/>
          </a:prstGeom>
          <a:noFill/>
        </p:spPr>
        <p:txBody>
          <a:bodyPr wrap="square" rtlCol="0">
            <a:spAutoFit/>
          </a:bodyPr>
          <a:lstStyle/>
          <a:p>
            <a:r>
              <a:rPr lang="en-GB" sz="3000" dirty="0"/>
              <a:t>Why is a catalyst used?</a:t>
            </a:r>
          </a:p>
        </p:txBody>
      </p:sp>
      <p:sp>
        <p:nvSpPr>
          <p:cNvPr id="11" name="TextBox 10"/>
          <p:cNvSpPr txBox="1"/>
          <p:nvPr/>
        </p:nvSpPr>
        <p:spPr>
          <a:xfrm>
            <a:off x="6341361" y="4894868"/>
            <a:ext cx="2961564" cy="1015663"/>
          </a:xfrm>
          <a:prstGeom prst="rect">
            <a:avLst/>
          </a:prstGeom>
          <a:noFill/>
        </p:spPr>
        <p:txBody>
          <a:bodyPr wrap="square" rtlCol="0">
            <a:spAutoFit/>
          </a:bodyPr>
          <a:lstStyle/>
          <a:p>
            <a:r>
              <a:rPr lang="en-GB" sz="3000" dirty="0"/>
              <a:t>What type of reaction is this?</a:t>
            </a:r>
          </a:p>
        </p:txBody>
      </p:sp>
    </p:spTree>
    <p:extLst>
      <p:ext uri="{BB962C8B-B14F-4D97-AF65-F5344CB8AC3E}">
        <p14:creationId xmlns:p14="http://schemas.microsoft.com/office/powerpoint/2010/main" val="16441157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23F5A-8A43-414D-A697-F03672C2F31F}"/>
              </a:ext>
            </a:extLst>
          </p:cNvPr>
          <p:cNvSpPr>
            <a:spLocks noGrp="1"/>
          </p:cNvSpPr>
          <p:nvPr>
            <p:ph type="title"/>
          </p:nvPr>
        </p:nvSpPr>
        <p:spPr>
          <a:xfrm>
            <a:off x="95251" y="18255"/>
            <a:ext cx="7886700" cy="1325563"/>
          </a:xfrm>
        </p:spPr>
        <p:txBody>
          <a:bodyPr/>
          <a:lstStyle/>
          <a:p>
            <a:r>
              <a:rPr lang="en-GB" u="sng" dirty="0"/>
              <a:t>Homework</a:t>
            </a:r>
          </a:p>
        </p:txBody>
      </p:sp>
      <p:sp>
        <p:nvSpPr>
          <p:cNvPr id="3" name="Content Placeholder 2">
            <a:extLst>
              <a:ext uri="{FF2B5EF4-FFF2-40B4-BE49-F238E27FC236}">
                <a16:creationId xmlns:a16="http://schemas.microsoft.com/office/drawing/2014/main" id="{BEB94AF2-DE28-4438-8D41-3037023E32DF}"/>
              </a:ext>
            </a:extLst>
          </p:cNvPr>
          <p:cNvSpPr>
            <a:spLocks noGrp="1"/>
          </p:cNvSpPr>
          <p:nvPr>
            <p:ph idx="1"/>
          </p:nvPr>
        </p:nvSpPr>
        <p:spPr>
          <a:xfrm>
            <a:off x="95251" y="1089025"/>
            <a:ext cx="8953497" cy="4351338"/>
          </a:xfrm>
        </p:spPr>
        <p:txBody>
          <a:bodyPr/>
          <a:lstStyle/>
          <a:p>
            <a:r>
              <a:rPr lang="en-GB" dirty="0"/>
              <a:t>Based on this lesson, complete the worksheet drawing the first four alkenes and the products when these alkenes react with chlorine, bromine, iodine, hydrogen and water.</a:t>
            </a:r>
          </a:p>
        </p:txBody>
      </p:sp>
      <p:pic>
        <p:nvPicPr>
          <p:cNvPr id="4" name="Picture 3">
            <a:extLst>
              <a:ext uri="{FF2B5EF4-FFF2-40B4-BE49-F238E27FC236}">
                <a16:creationId xmlns:a16="http://schemas.microsoft.com/office/drawing/2014/main" id="{748A6D27-D510-440C-AF25-1A286C575496}"/>
              </a:ext>
            </a:extLst>
          </p:cNvPr>
          <p:cNvPicPr>
            <a:picLocks noChangeAspect="1"/>
          </p:cNvPicPr>
          <p:nvPr/>
        </p:nvPicPr>
        <p:blipFill>
          <a:blip r:embed="rId2"/>
          <a:stretch>
            <a:fillRect/>
          </a:stretch>
        </p:blipFill>
        <p:spPr>
          <a:xfrm>
            <a:off x="914399" y="2414588"/>
            <a:ext cx="7522056" cy="4227512"/>
          </a:xfrm>
          <a:prstGeom prst="rect">
            <a:avLst/>
          </a:prstGeom>
        </p:spPr>
      </p:pic>
    </p:spTree>
    <p:extLst>
      <p:ext uri="{BB962C8B-B14F-4D97-AF65-F5344CB8AC3E}">
        <p14:creationId xmlns:p14="http://schemas.microsoft.com/office/powerpoint/2010/main" val="36119709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76997"/>
            <a:ext cx="9144000" cy="648072"/>
          </a:xfrm>
        </p:spPr>
        <p:txBody>
          <a:bodyPr>
            <a:noAutofit/>
          </a:bodyPr>
          <a:lstStyle/>
          <a:p>
            <a:pPr algn="ctr"/>
            <a:r>
              <a:rPr lang="en-GB" sz="4050" b="1" dirty="0">
                <a:ln>
                  <a:solidFill>
                    <a:srgbClr val="FFFF00"/>
                  </a:solidFill>
                </a:ln>
              </a:rPr>
              <a:t>Plenary:  What is the question? </a:t>
            </a:r>
          </a:p>
        </p:txBody>
      </p:sp>
      <p:sp>
        <p:nvSpPr>
          <p:cNvPr id="4" name="Content Placeholder 3"/>
          <p:cNvSpPr>
            <a:spLocks noGrp="1"/>
          </p:cNvSpPr>
          <p:nvPr>
            <p:ph idx="1"/>
          </p:nvPr>
        </p:nvSpPr>
        <p:spPr>
          <a:xfrm>
            <a:off x="441802" y="2409168"/>
            <a:ext cx="4510187" cy="2636965"/>
          </a:xfrm>
        </p:spPr>
        <p:txBody>
          <a:bodyPr>
            <a:noAutofit/>
          </a:bodyPr>
          <a:lstStyle/>
          <a:p>
            <a:pPr marL="385763" indent="-385763">
              <a:buFont typeface="+mj-lt"/>
              <a:buAutoNum type="arabicPeriod"/>
            </a:pPr>
            <a:r>
              <a:rPr lang="en-GB" sz="3600" dirty="0"/>
              <a:t>Colourless</a:t>
            </a:r>
          </a:p>
          <a:p>
            <a:pPr marL="385763" indent="-385763">
              <a:buFont typeface="+mj-lt"/>
              <a:buAutoNum type="arabicPeriod"/>
            </a:pPr>
            <a:r>
              <a:rPr lang="en-GB" sz="3600" dirty="0"/>
              <a:t>Unsaturated</a:t>
            </a:r>
          </a:p>
          <a:p>
            <a:pPr marL="385763" indent="-385763">
              <a:buFont typeface="+mj-lt"/>
              <a:buAutoNum type="arabicPeriod"/>
            </a:pPr>
            <a:r>
              <a:rPr lang="en-GB" sz="3600" dirty="0"/>
              <a:t>Carbon monoxide</a:t>
            </a:r>
          </a:p>
          <a:p>
            <a:pPr marL="385763" indent="-385763">
              <a:buFont typeface="+mj-lt"/>
              <a:buAutoNum type="arabicPeriod"/>
            </a:pPr>
            <a:r>
              <a:rPr lang="en-GB" sz="3600" dirty="0"/>
              <a:t>Nickel catalyst</a:t>
            </a:r>
          </a:p>
          <a:p>
            <a:pPr marL="0" indent="0">
              <a:buNone/>
            </a:pPr>
            <a:endParaRPr lang="en-GB" sz="3600" dirty="0"/>
          </a:p>
        </p:txBody>
      </p:sp>
      <p:pic>
        <p:nvPicPr>
          <p:cNvPr id="3" name="Picture 2"/>
          <p:cNvPicPr>
            <a:picLocks noChangeAspect="1"/>
          </p:cNvPicPr>
          <p:nvPr/>
        </p:nvPicPr>
        <p:blipFill>
          <a:blip r:embed="rId2"/>
          <a:stretch>
            <a:fillRect/>
          </a:stretch>
        </p:blipFill>
        <p:spPr>
          <a:xfrm>
            <a:off x="5226021" y="1646803"/>
            <a:ext cx="3223245" cy="4029056"/>
          </a:xfrm>
          <a:prstGeom prst="rect">
            <a:avLst/>
          </a:prstGeom>
        </p:spPr>
      </p:pic>
    </p:spTree>
    <p:extLst>
      <p:ext uri="{BB962C8B-B14F-4D97-AF65-F5344CB8AC3E}">
        <p14:creationId xmlns:p14="http://schemas.microsoft.com/office/powerpoint/2010/main" val="3950199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105529" y="547518"/>
            <a:ext cx="8961292" cy="661691"/>
          </a:xfrm>
          <a:ln>
            <a:miter lim="800000"/>
            <a:headEnd/>
            <a:tailEnd/>
          </a:ln>
        </p:spPr>
        <p:txBody>
          <a:bodyPr>
            <a:normAutofit/>
          </a:bodyPr>
          <a:lstStyle/>
          <a:p>
            <a:r>
              <a:rPr lang="en-GB" altLang="en-US" sz="3200" b="1" u="sng" dirty="0"/>
              <a:t>Alkenes</a:t>
            </a:r>
          </a:p>
        </p:txBody>
      </p:sp>
      <p:sp>
        <p:nvSpPr>
          <p:cNvPr id="6151" name="Text Placeholder 9"/>
          <p:cNvSpPr>
            <a:spLocks noGrp="1"/>
          </p:cNvSpPr>
          <p:nvPr>
            <p:ph type="body" sz="quarter" idx="15"/>
          </p:nvPr>
        </p:nvSpPr>
        <p:spPr>
          <a:xfrm>
            <a:off x="80683" y="1251933"/>
            <a:ext cx="8995538" cy="5469378"/>
          </a:xfrm>
          <a:solidFill>
            <a:schemeClr val="bg1"/>
          </a:solidFill>
          <a:ln>
            <a:solidFill>
              <a:schemeClr val="tx1"/>
            </a:solidFill>
            <a:miter lim="800000"/>
            <a:headEnd/>
            <a:tailEnd/>
          </a:ln>
        </p:spPr>
        <p:txBody>
          <a:bodyPr>
            <a:normAutofit lnSpcReduction="10000"/>
          </a:bodyPr>
          <a:lstStyle/>
          <a:p>
            <a:pPr eaLnBrk="1" hangingPunct="1">
              <a:spcBef>
                <a:spcPct val="0"/>
              </a:spcBef>
            </a:pPr>
            <a:r>
              <a:rPr lang="en-GB" altLang="en-US" sz="2800" dirty="0"/>
              <a:t>DO IT NOW:</a:t>
            </a:r>
          </a:p>
          <a:p>
            <a:pPr marL="514350" indent="-514350" eaLnBrk="1" hangingPunct="1">
              <a:lnSpc>
                <a:spcPct val="110000"/>
              </a:lnSpc>
              <a:spcBef>
                <a:spcPct val="0"/>
              </a:spcBef>
              <a:spcAft>
                <a:spcPts val="1200"/>
              </a:spcAft>
              <a:buAutoNum type="arabicPeriod"/>
            </a:pPr>
            <a:r>
              <a:rPr lang="en-GB" altLang="en-US" sz="2800" u="none" dirty="0"/>
              <a:t>What is the name of this compound:</a:t>
            </a:r>
          </a:p>
          <a:p>
            <a:pPr marL="514350" indent="-514350" eaLnBrk="1" hangingPunct="1">
              <a:lnSpc>
                <a:spcPct val="110000"/>
              </a:lnSpc>
              <a:spcBef>
                <a:spcPct val="0"/>
              </a:spcBef>
              <a:spcAft>
                <a:spcPts val="1200"/>
              </a:spcAft>
              <a:buAutoNum type="arabicPeriod"/>
            </a:pPr>
            <a:r>
              <a:rPr lang="en-GB" altLang="en-US" sz="2800" u="none" dirty="0"/>
              <a:t>What is incomplete combustion?</a:t>
            </a:r>
          </a:p>
          <a:p>
            <a:pPr marL="514350" indent="-514350" eaLnBrk="1" hangingPunct="1">
              <a:lnSpc>
                <a:spcPct val="110000"/>
              </a:lnSpc>
              <a:spcBef>
                <a:spcPct val="0"/>
              </a:spcBef>
              <a:spcAft>
                <a:spcPts val="1200"/>
              </a:spcAft>
              <a:buAutoNum type="arabicPeriod"/>
            </a:pPr>
            <a:endParaRPr lang="en-GB" altLang="en-US" sz="2800" u="none" dirty="0"/>
          </a:p>
          <a:p>
            <a:pPr marL="514350" indent="-514350" eaLnBrk="1" hangingPunct="1">
              <a:lnSpc>
                <a:spcPct val="110000"/>
              </a:lnSpc>
              <a:spcBef>
                <a:spcPct val="0"/>
              </a:spcBef>
              <a:spcAft>
                <a:spcPts val="1200"/>
              </a:spcAft>
              <a:buAutoNum type="arabicPeriod"/>
            </a:pPr>
            <a:r>
              <a:rPr lang="en-GB" altLang="en-US" sz="2800" u="none" dirty="0"/>
              <a:t>Give a balanced symbol equation for the complete combustion of ethane</a:t>
            </a:r>
          </a:p>
          <a:p>
            <a:pPr marL="514350" indent="-514350" eaLnBrk="1" hangingPunct="1">
              <a:lnSpc>
                <a:spcPct val="110000"/>
              </a:lnSpc>
              <a:spcBef>
                <a:spcPct val="0"/>
              </a:spcBef>
              <a:spcAft>
                <a:spcPts val="1200"/>
              </a:spcAft>
              <a:buAutoNum type="arabicPeriod"/>
            </a:pPr>
            <a:endParaRPr lang="en-GB" altLang="en-US" sz="2800" u="none" dirty="0"/>
          </a:p>
          <a:p>
            <a:pPr marL="514350" indent="-514350" eaLnBrk="1" hangingPunct="1">
              <a:lnSpc>
                <a:spcPct val="110000"/>
              </a:lnSpc>
              <a:spcBef>
                <a:spcPct val="0"/>
              </a:spcBef>
              <a:spcAft>
                <a:spcPts val="1200"/>
              </a:spcAft>
              <a:buAutoNum type="arabicPeriod"/>
            </a:pPr>
            <a:r>
              <a:rPr lang="en-GB" altLang="en-US" sz="2800" u="none" dirty="0"/>
              <a:t>Complete this equation and name the process being carried out:</a:t>
            </a:r>
          </a:p>
          <a:p>
            <a:pPr eaLnBrk="1" hangingPunct="1">
              <a:lnSpc>
                <a:spcPct val="110000"/>
              </a:lnSpc>
              <a:spcBef>
                <a:spcPct val="0"/>
              </a:spcBef>
              <a:spcAft>
                <a:spcPts val="600"/>
              </a:spcAft>
            </a:pPr>
            <a:r>
              <a:rPr lang="en-GB" altLang="en-US" sz="2800" u="none" dirty="0"/>
              <a:t>	C</a:t>
            </a:r>
            <a:r>
              <a:rPr lang="en-GB" altLang="en-US" sz="2800" u="none" baseline="-25000" dirty="0"/>
              <a:t>10</a:t>
            </a:r>
            <a:r>
              <a:rPr lang="en-GB" altLang="en-US" sz="2800" u="none" dirty="0"/>
              <a:t>H</a:t>
            </a:r>
            <a:r>
              <a:rPr lang="en-GB" altLang="en-US" sz="2800" u="none" baseline="-25000" dirty="0"/>
              <a:t>22</a:t>
            </a:r>
            <a:r>
              <a:rPr lang="en-GB" altLang="en-US" sz="2800" u="none" dirty="0"/>
              <a:t> </a:t>
            </a:r>
            <a:r>
              <a:rPr lang="en-GB" altLang="en-US" sz="2800" u="none" dirty="0">
                <a:sym typeface="Wingdings" panose="05000000000000000000" pitchFamily="2" charset="2"/>
              </a:rPr>
              <a:t> C</a:t>
            </a:r>
            <a:r>
              <a:rPr lang="en-GB" altLang="en-US" sz="2800" u="none" baseline="-25000" dirty="0">
                <a:sym typeface="Wingdings" panose="05000000000000000000" pitchFamily="2" charset="2"/>
              </a:rPr>
              <a:t>8</a:t>
            </a:r>
            <a:r>
              <a:rPr lang="en-GB" altLang="en-US" sz="2800" u="none" dirty="0">
                <a:sym typeface="Wingdings" panose="05000000000000000000" pitchFamily="2" charset="2"/>
              </a:rPr>
              <a:t>H</a:t>
            </a:r>
            <a:r>
              <a:rPr lang="en-GB" altLang="en-US" sz="2800" u="none" baseline="-25000" dirty="0">
                <a:sym typeface="Wingdings" panose="05000000000000000000" pitchFamily="2" charset="2"/>
              </a:rPr>
              <a:t>18</a:t>
            </a:r>
            <a:r>
              <a:rPr lang="en-GB" altLang="en-US" sz="2800" u="none" dirty="0">
                <a:sym typeface="Wingdings" panose="05000000000000000000" pitchFamily="2" charset="2"/>
              </a:rPr>
              <a:t> + ___________</a:t>
            </a:r>
            <a:endParaRPr lang="en-GB" altLang="en-US" sz="2800" u="none" dirty="0"/>
          </a:p>
        </p:txBody>
      </p:sp>
      <p:sp>
        <p:nvSpPr>
          <p:cNvPr id="2" name="Date Placeholder 1">
            <a:extLst>
              <a:ext uri="{FF2B5EF4-FFF2-40B4-BE49-F238E27FC236}">
                <a16:creationId xmlns:a16="http://schemas.microsoft.com/office/drawing/2014/main" id="{E2D12DE2-95D8-43DF-AE29-2AA445833BAE}"/>
              </a:ext>
            </a:extLst>
          </p:cNvPr>
          <p:cNvSpPr>
            <a:spLocks noGrp="1"/>
          </p:cNvSpPr>
          <p:nvPr>
            <p:ph type="dt" sz="half" idx="16"/>
          </p:nvPr>
        </p:nvSpPr>
        <p:spPr>
          <a:xfrm>
            <a:off x="5486632" y="236913"/>
            <a:ext cx="5579652" cy="68619"/>
          </a:xfrm>
        </p:spPr>
        <p:txBody>
          <a:bodyPr/>
          <a:lstStyle/>
          <a:p>
            <a:pPr defTabSz="685800">
              <a:defRPr/>
            </a:pPr>
            <a:fld id="{6C659F67-16AA-4852-AA3A-714788011F47}" type="datetime2">
              <a:rPr lang="en-GB" sz="2800">
                <a:solidFill>
                  <a:schemeClr val="tx1"/>
                </a:solidFill>
                <a:latin typeface="Calibri" panose="020F0502020204030204"/>
              </a:rPr>
              <a:pPr defTabSz="685800">
                <a:defRPr/>
              </a:pPr>
              <a:t>Thursday, 24 September 2020</a:t>
            </a:fld>
            <a:endParaRPr lang="en-US" sz="2000" dirty="0">
              <a:solidFill>
                <a:schemeClr val="tx1"/>
              </a:solidFill>
              <a:latin typeface="Calibri" panose="020F0502020204030204"/>
            </a:endParaRPr>
          </a:p>
        </p:txBody>
      </p:sp>
      <p:sp>
        <p:nvSpPr>
          <p:cNvPr id="3" name="TextBox 2">
            <a:extLst>
              <a:ext uri="{FF2B5EF4-FFF2-40B4-BE49-F238E27FC236}">
                <a16:creationId xmlns:a16="http://schemas.microsoft.com/office/drawing/2014/main" id="{ACC7BBEE-DCEF-46FA-9281-B605005A6D5F}"/>
              </a:ext>
            </a:extLst>
          </p:cNvPr>
          <p:cNvSpPr txBox="1"/>
          <p:nvPr/>
        </p:nvSpPr>
        <p:spPr>
          <a:xfrm>
            <a:off x="50595" y="9613"/>
            <a:ext cx="1023731" cy="523220"/>
          </a:xfrm>
          <a:prstGeom prst="rect">
            <a:avLst/>
          </a:prstGeom>
          <a:noFill/>
        </p:spPr>
        <p:txBody>
          <a:bodyPr wrap="square" rtlCol="0">
            <a:spAutoFit/>
          </a:bodyPr>
          <a:lstStyle/>
          <a:p>
            <a:pPr defTabSz="685800"/>
            <a:r>
              <a:rPr lang="en-GB" sz="2800" b="1" u="sng" dirty="0">
                <a:solidFill>
                  <a:prstClr val="black"/>
                </a:solidFill>
                <a:latin typeface="Calibri" panose="020F0502020204030204"/>
              </a:rPr>
              <a:t>CWK</a:t>
            </a:r>
          </a:p>
        </p:txBody>
      </p:sp>
      <p:sp>
        <p:nvSpPr>
          <p:cNvPr id="5" name="AutoShape 2">
            <a:extLst>
              <a:ext uri="{FF2B5EF4-FFF2-40B4-BE49-F238E27FC236}">
                <a16:creationId xmlns:a16="http://schemas.microsoft.com/office/drawing/2014/main" id="{AFF88565-DB63-44E9-94FE-E50FF6268F02}"/>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6">
            <a:extLst>
              <a:ext uri="{FF2B5EF4-FFF2-40B4-BE49-F238E27FC236}">
                <a16:creationId xmlns:a16="http://schemas.microsoft.com/office/drawing/2014/main" id="{C53E1FC0-262A-4E83-82C5-7A9128C2EB7E}"/>
              </a:ext>
            </a:extLst>
          </p:cNvPr>
          <p:cNvPicPr>
            <a:picLocks noChangeAspect="1"/>
          </p:cNvPicPr>
          <p:nvPr/>
        </p:nvPicPr>
        <p:blipFill>
          <a:blip r:embed="rId2"/>
          <a:stretch>
            <a:fillRect/>
          </a:stretch>
        </p:blipFill>
        <p:spPr>
          <a:xfrm>
            <a:off x="6264012" y="1301868"/>
            <a:ext cx="2088135" cy="1252881"/>
          </a:xfrm>
          <a:prstGeom prst="rect">
            <a:avLst/>
          </a:prstGeom>
        </p:spPr>
      </p:pic>
      <p:sp>
        <p:nvSpPr>
          <p:cNvPr id="4" name="TextBox 3">
            <a:extLst>
              <a:ext uri="{FF2B5EF4-FFF2-40B4-BE49-F238E27FC236}">
                <a16:creationId xmlns:a16="http://schemas.microsoft.com/office/drawing/2014/main" id="{5B10D41B-CFB0-48A8-9191-6D7AC1880E95}"/>
              </a:ext>
            </a:extLst>
          </p:cNvPr>
          <p:cNvSpPr txBox="1"/>
          <p:nvPr/>
        </p:nvSpPr>
        <p:spPr>
          <a:xfrm>
            <a:off x="7543472" y="2343074"/>
            <a:ext cx="1894786" cy="523220"/>
          </a:xfrm>
          <a:prstGeom prst="rect">
            <a:avLst/>
          </a:prstGeom>
          <a:noFill/>
        </p:spPr>
        <p:txBody>
          <a:bodyPr wrap="square" rtlCol="0">
            <a:spAutoFit/>
          </a:bodyPr>
          <a:lstStyle/>
          <a:p>
            <a:r>
              <a:rPr lang="en-GB" sz="2800" b="1" dirty="0">
                <a:solidFill>
                  <a:srgbClr val="C00000"/>
                </a:solidFill>
              </a:rPr>
              <a:t>propane</a:t>
            </a:r>
            <a:endParaRPr lang="en-GB" b="1" dirty="0">
              <a:solidFill>
                <a:srgbClr val="C00000"/>
              </a:solidFill>
            </a:endParaRPr>
          </a:p>
        </p:txBody>
      </p:sp>
      <p:sp>
        <p:nvSpPr>
          <p:cNvPr id="10" name="TextBox 9">
            <a:extLst>
              <a:ext uri="{FF2B5EF4-FFF2-40B4-BE49-F238E27FC236}">
                <a16:creationId xmlns:a16="http://schemas.microsoft.com/office/drawing/2014/main" id="{C81ECF40-BF76-46F8-8B59-2BB584FF1B33}"/>
              </a:ext>
            </a:extLst>
          </p:cNvPr>
          <p:cNvSpPr txBox="1"/>
          <p:nvPr/>
        </p:nvSpPr>
        <p:spPr>
          <a:xfrm>
            <a:off x="105529" y="2604684"/>
            <a:ext cx="6762437" cy="954107"/>
          </a:xfrm>
          <a:prstGeom prst="rect">
            <a:avLst/>
          </a:prstGeom>
          <a:noFill/>
        </p:spPr>
        <p:txBody>
          <a:bodyPr wrap="square" rtlCol="0">
            <a:spAutoFit/>
          </a:bodyPr>
          <a:lstStyle/>
          <a:p>
            <a:r>
              <a:rPr lang="en-GB" sz="2800" b="1" dirty="0">
                <a:solidFill>
                  <a:srgbClr val="C00000"/>
                </a:solidFill>
              </a:rPr>
              <a:t>When there is not enough oxygen so carbon monoxide is produced instead of CO</a:t>
            </a:r>
            <a:r>
              <a:rPr lang="en-GB" sz="2800" b="1" baseline="-25000" dirty="0">
                <a:solidFill>
                  <a:srgbClr val="C00000"/>
                </a:solidFill>
              </a:rPr>
              <a:t>2</a:t>
            </a:r>
            <a:endParaRPr lang="en-GB" b="1" baseline="-25000" dirty="0">
              <a:solidFill>
                <a:srgbClr val="C00000"/>
              </a:solidFill>
            </a:endParaRPr>
          </a:p>
        </p:txBody>
      </p:sp>
      <p:sp>
        <p:nvSpPr>
          <p:cNvPr id="11" name="TextBox 10">
            <a:extLst>
              <a:ext uri="{FF2B5EF4-FFF2-40B4-BE49-F238E27FC236}">
                <a16:creationId xmlns:a16="http://schemas.microsoft.com/office/drawing/2014/main" id="{7AB96B9A-C567-4B20-A23C-191C2506BC68}"/>
              </a:ext>
            </a:extLst>
          </p:cNvPr>
          <p:cNvSpPr txBox="1"/>
          <p:nvPr/>
        </p:nvSpPr>
        <p:spPr>
          <a:xfrm>
            <a:off x="1074325" y="4243582"/>
            <a:ext cx="6674507" cy="523220"/>
          </a:xfrm>
          <a:prstGeom prst="rect">
            <a:avLst/>
          </a:prstGeom>
          <a:noFill/>
        </p:spPr>
        <p:txBody>
          <a:bodyPr wrap="square" rtlCol="0">
            <a:spAutoFit/>
          </a:bodyPr>
          <a:lstStyle/>
          <a:p>
            <a:r>
              <a:rPr lang="en-GB" sz="2800" b="1" dirty="0">
                <a:solidFill>
                  <a:srgbClr val="C00000"/>
                </a:solidFill>
              </a:rPr>
              <a:t>2C</a:t>
            </a:r>
            <a:r>
              <a:rPr lang="en-GB" sz="2800" b="1" baseline="-25000" dirty="0">
                <a:solidFill>
                  <a:srgbClr val="C00000"/>
                </a:solidFill>
              </a:rPr>
              <a:t>2</a:t>
            </a:r>
            <a:r>
              <a:rPr lang="en-GB" sz="2800" b="1" dirty="0">
                <a:solidFill>
                  <a:srgbClr val="C00000"/>
                </a:solidFill>
              </a:rPr>
              <a:t>H</a:t>
            </a:r>
            <a:r>
              <a:rPr lang="en-GB" sz="2800" b="1" baseline="-25000" dirty="0">
                <a:solidFill>
                  <a:srgbClr val="C00000"/>
                </a:solidFill>
              </a:rPr>
              <a:t>6</a:t>
            </a:r>
            <a:r>
              <a:rPr lang="en-GB" sz="2800" b="1" dirty="0">
                <a:solidFill>
                  <a:srgbClr val="C00000"/>
                </a:solidFill>
              </a:rPr>
              <a:t> + 7O</a:t>
            </a:r>
            <a:r>
              <a:rPr lang="en-GB" sz="2800" b="1" baseline="-25000" dirty="0">
                <a:solidFill>
                  <a:srgbClr val="C00000"/>
                </a:solidFill>
              </a:rPr>
              <a:t>2</a:t>
            </a:r>
            <a:r>
              <a:rPr lang="en-GB" sz="2800" b="1" dirty="0">
                <a:solidFill>
                  <a:srgbClr val="C00000"/>
                </a:solidFill>
              </a:rPr>
              <a:t> </a:t>
            </a:r>
            <a:r>
              <a:rPr lang="en-GB" sz="2800" b="1" dirty="0">
                <a:solidFill>
                  <a:srgbClr val="C00000"/>
                </a:solidFill>
                <a:sym typeface="Wingdings" panose="05000000000000000000" pitchFamily="2" charset="2"/>
              </a:rPr>
              <a:t> 4CO</a:t>
            </a:r>
            <a:r>
              <a:rPr lang="en-GB" sz="2800" b="1" baseline="-25000" dirty="0">
                <a:solidFill>
                  <a:srgbClr val="C00000"/>
                </a:solidFill>
                <a:sym typeface="Wingdings" panose="05000000000000000000" pitchFamily="2" charset="2"/>
              </a:rPr>
              <a:t>2</a:t>
            </a:r>
            <a:r>
              <a:rPr lang="en-GB" sz="2800" b="1" dirty="0">
                <a:solidFill>
                  <a:srgbClr val="C00000"/>
                </a:solidFill>
                <a:sym typeface="Wingdings" panose="05000000000000000000" pitchFamily="2" charset="2"/>
              </a:rPr>
              <a:t> + 6H</a:t>
            </a:r>
            <a:r>
              <a:rPr lang="en-GB" sz="2800" b="1" baseline="-25000" dirty="0">
                <a:solidFill>
                  <a:srgbClr val="C00000"/>
                </a:solidFill>
                <a:sym typeface="Wingdings" panose="05000000000000000000" pitchFamily="2" charset="2"/>
              </a:rPr>
              <a:t>2</a:t>
            </a:r>
            <a:r>
              <a:rPr lang="en-GB" sz="2800" b="1" dirty="0">
                <a:solidFill>
                  <a:srgbClr val="C00000"/>
                </a:solidFill>
                <a:sym typeface="Wingdings" panose="05000000000000000000" pitchFamily="2" charset="2"/>
              </a:rPr>
              <a:t>O</a:t>
            </a:r>
            <a:endParaRPr lang="en-GB" b="1" dirty="0">
              <a:solidFill>
                <a:srgbClr val="C00000"/>
              </a:solidFill>
            </a:endParaRPr>
          </a:p>
        </p:txBody>
      </p:sp>
      <p:sp>
        <p:nvSpPr>
          <p:cNvPr id="12" name="TextBox 11">
            <a:extLst>
              <a:ext uri="{FF2B5EF4-FFF2-40B4-BE49-F238E27FC236}">
                <a16:creationId xmlns:a16="http://schemas.microsoft.com/office/drawing/2014/main" id="{6AEB7CFE-C0B8-4969-8F41-82B29E0F28EF}"/>
              </a:ext>
            </a:extLst>
          </p:cNvPr>
          <p:cNvSpPr txBox="1"/>
          <p:nvPr/>
        </p:nvSpPr>
        <p:spPr>
          <a:xfrm>
            <a:off x="3739299" y="5862678"/>
            <a:ext cx="1894786" cy="523220"/>
          </a:xfrm>
          <a:prstGeom prst="rect">
            <a:avLst/>
          </a:prstGeom>
          <a:noFill/>
        </p:spPr>
        <p:txBody>
          <a:bodyPr wrap="square" rtlCol="0">
            <a:spAutoFit/>
          </a:bodyPr>
          <a:lstStyle/>
          <a:p>
            <a:r>
              <a:rPr lang="en-GB" sz="2800" b="1" dirty="0">
                <a:solidFill>
                  <a:srgbClr val="C00000"/>
                </a:solidFill>
              </a:rPr>
              <a:t>C</a:t>
            </a:r>
            <a:r>
              <a:rPr lang="en-GB" sz="2800" b="1" baseline="-25000" dirty="0">
                <a:solidFill>
                  <a:srgbClr val="C00000"/>
                </a:solidFill>
              </a:rPr>
              <a:t>2</a:t>
            </a:r>
            <a:r>
              <a:rPr lang="en-GB" sz="2800" b="1" dirty="0">
                <a:solidFill>
                  <a:srgbClr val="C00000"/>
                </a:solidFill>
              </a:rPr>
              <a:t>H</a:t>
            </a:r>
            <a:r>
              <a:rPr lang="en-GB" sz="2800" b="1" baseline="-25000" dirty="0">
                <a:solidFill>
                  <a:srgbClr val="C00000"/>
                </a:solidFill>
              </a:rPr>
              <a:t>4</a:t>
            </a:r>
            <a:endParaRPr lang="en-GB" b="1" baseline="-25000" dirty="0">
              <a:solidFill>
                <a:srgbClr val="C00000"/>
              </a:solidFill>
            </a:endParaRPr>
          </a:p>
        </p:txBody>
      </p:sp>
      <p:sp>
        <p:nvSpPr>
          <p:cNvPr id="13" name="TextBox 12">
            <a:extLst>
              <a:ext uri="{FF2B5EF4-FFF2-40B4-BE49-F238E27FC236}">
                <a16:creationId xmlns:a16="http://schemas.microsoft.com/office/drawing/2014/main" id="{2ED6F876-97D7-4767-ADE6-50A633A63EA0}"/>
              </a:ext>
            </a:extLst>
          </p:cNvPr>
          <p:cNvSpPr txBox="1"/>
          <p:nvPr/>
        </p:nvSpPr>
        <p:spPr>
          <a:xfrm>
            <a:off x="6097571" y="5620870"/>
            <a:ext cx="1894786" cy="954107"/>
          </a:xfrm>
          <a:prstGeom prst="rect">
            <a:avLst/>
          </a:prstGeom>
          <a:noFill/>
        </p:spPr>
        <p:txBody>
          <a:bodyPr wrap="square" rtlCol="0">
            <a:spAutoFit/>
          </a:bodyPr>
          <a:lstStyle/>
          <a:p>
            <a:r>
              <a:rPr lang="en-GB" sz="2800" b="1" dirty="0">
                <a:solidFill>
                  <a:srgbClr val="C00000"/>
                </a:solidFill>
              </a:rPr>
              <a:t>Process = cracking</a:t>
            </a:r>
            <a:endParaRPr lang="en-GB" b="1" baseline="-25000" dirty="0">
              <a:solidFill>
                <a:srgbClr val="C00000"/>
              </a:solidFill>
            </a:endParaRPr>
          </a:p>
        </p:txBody>
      </p:sp>
      <p:sp>
        <p:nvSpPr>
          <p:cNvPr id="6" name="Rectangle 5">
            <a:extLst>
              <a:ext uri="{FF2B5EF4-FFF2-40B4-BE49-F238E27FC236}">
                <a16:creationId xmlns:a16="http://schemas.microsoft.com/office/drawing/2014/main" id="{91F86844-D56F-416B-B33A-62B2E4B65235}"/>
              </a:ext>
            </a:extLst>
          </p:cNvPr>
          <p:cNvSpPr/>
          <p:nvPr/>
        </p:nvSpPr>
        <p:spPr>
          <a:xfrm>
            <a:off x="4450813" y="3244334"/>
            <a:ext cx="357790" cy="369332"/>
          </a:xfrm>
          <a:prstGeom prst="rect">
            <a:avLst/>
          </a:prstGeom>
        </p:spPr>
        <p:txBody>
          <a:bodyPr wrap="none">
            <a:spAutoFit/>
          </a:bodyPr>
          <a:lstStyle/>
          <a:p>
            <a:r>
              <a:rPr lang="en-GB" dirty="0">
                <a:solidFill>
                  <a:srgbClr val="000000"/>
                </a:solidFill>
                <a:latin typeface="Times New Roman" panose="02020603050405020304" pitchFamily="18" charset="0"/>
              </a:rPr>
              <a:t>   </a:t>
            </a:r>
            <a:endParaRPr lang="en-GB" dirty="0"/>
          </a:p>
        </p:txBody>
      </p:sp>
      <p:sp>
        <p:nvSpPr>
          <p:cNvPr id="8" name="Rectangle 7">
            <a:extLst>
              <a:ext uri="{FF2B5EF4-FFF2-40B4-BE49-F238E27FC236}">
                <a16:creationId xmlns:a16="http://schemas.microsoft.com/office/drawing/2014/main" id="{78E26437-852E-49C8-9617-530EA4A8F075}"/>
              </a:ext>
            </a:extLst>
          </p:cNvPr>
          <p:cNvSpPr/>
          <p:nvPr/>
        </p:nvSpPr>
        <p:spPr>
          <a:xfrm>
            <a:off x="4450813" y="3244334"/>
            <a:ext cx="242374" cy="369332"/>
          </a:xfrm>
          <a:prstGeom prst="rect">
            <a:avLst/>
          </a:prstGeom>
        </p:spPr>
        <p:txBody>
          <a:bodyPr wrap="none">
            <a:spAutoFit/>
          </a:bodyPr>
          <a:lstStyle/>
          <a:p>
            <a:r>
              <a:rPr lang="en-GB" dirty="0">
                <a:solidFill>
                  <a:srgbClr val="000000"/>
                </a:solidFill>
                <a:latin typeface="Times New Roman" panose="02020603050405020304" pitchFamily="18" charset="0"/>
              </a:rPr>
              <a:t> </a:t>
            </a:r>
            <a:endParaRPr lang="en-GB" dirty="0"/>
          </a:p>
        </p:txBody>
      </p:sp>
    </p:spTree>
    <p:extLst>
      <p:ext uri="{BB962C8B-B14F-4D97-AF65-F5344CB8AC3E}">
        <p14:creationId xmlns:p14="http://schemas.microsoft.com/office/powerpoint/2010/main" val="3278457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P spid="12"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B5F063-9CF6-4B2A-9745-F7452438C116}"/>
              </a:ext>
            </a:extLst>
          </p:cNvPr>
          <p:cNvSpPr>
            <a:spLocks noGrp="1"/>
          </p:cNvSpPr>
          <p:nvPr>
            <p:ph idx="1"/>
          </p:nvPr>
        </p:nvSpPr>
        <p:spPr>
          <a:xfrm>
            <a:off x="304800" y="1828800"/>
            <a:ext cx="8610600" cy="4800600"/>
          </a:xfrm>
        </p:spPr>
        <p:txBody>
          <a:bodyPr/>
          <a:lstStyle/>
          <a:p>
            <a:pPr marL="0" indent="0">
              <a:buNone/>
            </a:pPr>
            <a:r>
              <a:rPr lang="en-GB" dirty="0"/>
              <a:t>GOOD PROGRESS:</a:t>
            </a:r>
          </a:p>
          <a:p>
            <a:pPr marL="0" indent="0">
              <a:buNone/>
            </a:pPr>
            <a:r>
              <a:rPr lang="en-GB" dirty="0"/>
              <a:t>-Name and draw the structural formula for the first four alkenes</a:t>
            </a:r>
          </a:p>
          <a:p>
            <a:pPr marL="0" indent="0">
              <a:buNone/>
            </a:pPr>
            <a:r>
              <a:rPr lang="en-GB" dirty="0"/>
              <a:t>- Describe the reactions of alkenes with oxygen, hydrogen, water and halogens</a:t>
            </a:r>
          </a:p>
          <a:p>
            <a:pPr marL="0" indent="0">
              <a:buNone/>
            </a:pPr>
            <a:endParaRPr lang="en-GB" dirty="0"/>
          </a:p>
          <a:p>
            <a:pPr marL="0" indent="0">
              <a:buNone/>
            </a:pPr>
            <a:r>
              <a:rPr lang="en-GB" dirty="0"/>
              <a:t>OUTSTANDING PROGRESS:</a:t>
            </a:r>
          </a:p>
          <a:p>
            <a:pPr marL="0" indent="0">
              <a:buNone/>
            </a:pPr>
            <a:r>
              <a:rPr lang="en-GB" dirty="0"/>
              <a:t>-Construct the displayed structural formulae of alkenes reacting with hydrogen, water and halogens</a:t>
            </a:r>
          </a:p>
        </p:txBody>
      </p:sp>
      <p:sp>
        <p:nvSpPr>
          <p:cNvPr id="7" name="Rectangle: Rounded Corners 6">
            <a:extLst>
              <a:ext uri="{FF2B5EF4-FFF2-40B4-BE49-F238E27FC236}">
                <a16:creationId xmlns:a16="http://schemas.microsoft.com/office/drawing/2014/main" id="{0BF158EA-583B-4FB4-AE40-293B10DE0766}"/>
              </a:ext>
            </a:extLst>
          </p:cNvPr>
          <p:cNvSpPr/>
          <p:nvPr/>
        </p:nvSpPr>
        <p:spPr>
          <a:xfrm>
            <a:off x="228600" y="228600"/>
            <a:ext cx="8686800" cy="13716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6D86800F-00C6-4FAB-B275-C286A18884B2}"/>
              </a:ext>
            </a:extLst>
          </p:cNvPr>
          <p:cNvSpPr txBox="1">
            <a:spLocks/>
          </p:cNvSpPr>
          <p:nvPr/>
        </p:nvSpPr>
        <p:spPr>
          <a:xfrm>
            <a:off x="228600" y="228601"/>
            <a:ext cx="86868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5400" dirty="0">
                <a:latin typeface="Calibri" panose="020F0502020204030204" pitchFamily="34" charset="0"/>
                <a:cs typeface="Calibri" panose="020F0502020204030204" pitchFamily="34" charset="0"/>
              </a:rPr>
              <a:t>Progress indicators</a:t>
            </a:r>
          </a:p>
        </p:txBody>
      </p:sp>
    </p:spTree>
    <p:extLst>
      <p:ext uri="{BB962C8B-B14F-4D97-AF65-F5344CB8AC3E}">
        <p14:creationId xmlns:p14="http://schemas.microsoft.com/office/powerpoint/2010/main" val="1949585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77E29-28B0-4070-A223-5D7DDE554E96}"/>
              </a:ext>
            </a:extLst>
          </p:cNvPr>
          <p:cNvSpPr>
            <a:spLocks noGrp="1"/>
          </p:cNvSpPr>
          <p:nvPr>
            <p:ph type="title"/>
          </p:nvPr>
        </p:nvSpPr>
        <p:spPr>
          <a:xfrm>
            <a:off x="628651" y="365127"/>
            <a:ext cx="7886700" cy="690675"/>
          </a:xfrm>
          <a:solidFill>
            <a:schemeClr val="accent1">
              <a:lumMod val="20000"/>
              <a:lumOff val="80000"/>
            </a:schemeClr>
          </a:solidFill>
        </p:spPr>
        <p:txBody>
          <a:bodyPr>
            <a:normAutofit fontScale="90000"/>
          </a:bodyPr>
          <a:lstStyle/>
          <a:p>
            <a:pPr algn="ctr"/>
            <a:r>
              <a:rPr lang="en-GB" u="sng" dirty="0"/>
              <a:t>Word consciousness</a:t>
            </a:r>
          </a:p>
        </p:txBody>
      </p:sp>
      <p:sp>
        <p:nvSpPr>
          <p:cNvPr id="3" name="Content Placeholder 2">
            <a:extLst>
              <a:ext uri="{FF2B5EF4-FFF2-40B4-BE49-F238E27FC236}">
                <a16:creationId xmlns:a16="http://schemas.microsoft.com/office/drawing/2014/main" id="{41A1A958-8465-40DB-88D9-F4AAE6F56289}"/>
              </a:ext>
            </a:extLst>
          </p:cNvPr>
          <p:cNvSpPr>
            <a:spLocks noGrp="1"/>
          </p:cNvSpPr>
          <p:nvPr>
            <p:ph idx="1"/>
          </p:nvPr>
        </p:nvSpPr>
        <p:spPr/>
        <p:txBody>
          <a:bodyPr>
            <a:normAutofit/>
          </a:bodyPr>
          <a:lstStyle/>
          <a:p>
            <a:pPr marL="0" indent="0">
              <a:buNone/>
            </a:pPr>
            <a:endParaRPr lang="en-GB" sz="3600" b="1" dirty="0"/>
          </a:p>
          <a:p>
            <a:pPr marL="0" indent="0">
              <a:buNone/>
            </a:pPr>
            <a:endParaRPr lang="en-GB" sz="3600" dirty="0"/>
          </a:p>
        </p:txBody>
      </p:sp>
      <p:sp>
        <p:nvSpPr>
          <p:cNvPr id="5" name="TextBox 4">
            <a:extLst>
              <a:ext uri="{FF2B5EF4-FFF2-40B4-BE49-F238E27FC236}">
                <a16:creationId xmlns:a16="http://schemas.microsoft.com/office/drawing/2014/main" id="{E8BE1E85-04BC-46D3-ACA2-C7BCC81A7865}"/>
              </a:ext>
            </a:extLst>
          </p:cNvPr>
          <p:cNvSpPr txBox="1"/>
          <p:nvPr/>
        </p:nvSpPr>
        <p:spPr>
          <a:xfrm>
            <a:off x="628651" y="1825625"/>
            <a:ext cx="7886698" cy="954107"/>
          </a:xfrm>
          <a:prstGeom prst="rect">
            <a:avLst/>
          </a:prstGeom>
          <a:noFill/>
        </p:spPr>
        <p:txBody>
          <a:bodyPr wrap="square" rtlCol="0">
            <a:spAutoFit/>
          </a:bodyPr>
          <a:lstStyle/>
          <a:p>
            <a:endParaRPr lang="en-GB" sz="2800" dirty="0"/>
          </a:p>
          <a:p>
            <a:r>
              <a:rPr lang="en-GB" sz="2800" dirty="0"/>
              <a:t> </a:t>
            </a:r>
          </a:p>
        </p:txBody>
      </p:sp>
      <p:sp>
        <p:nvSpPr>
          <p:cNvPr id="4" name="TextBox 3">
            <a:extLst>
              <a:ext uri="{FF2B5EF4-FFF2-40B4-BE49-F238E27FC236}">
                <a16:creationId xmlns:a16="http://schemas.microsoft.com/office/drawing/2014/main" id="{58CD7EE3-5CEF-4224-A39D-EEE534730E85}"/>
              </a:ext>
            </a:extLst>
          </p:cNvPr>
          <p:cNvSpPr txBox="1"/>
          <p:nvPr/>
        </p:nvSpPr>
        <p:spPr>
          <a:xfrm>
            <a:off x="228600" y="1212883"/>
            <a:ext cx="8741229" cy="6494085"/>
          </a:xfrm>
          <a:prstGeom prst="rect">
            <a:avLst/>
          </a:prstGeom>
          <a:noFill/>
        </p:spPr>
        <p:txBody>
          <a:bodyPr wrap="square" rtlCol="0">
            <a:spAutoFit/>
          </a:bodyPr>
          <a:lstStyle/>
          <a:p>
            <a:r>
              <a:rPr lang="en-GB" sz="3200" b="1" dirty="0"/>
              <a:t>Functional group</a:t>
            </a:r>
            <a:r>
              <a:rPr lang="en-GB" sz="3200" dirty="0"/>
              <a:t> – a group of atoms which give organic compounds their characteristic reactions</a:t>
            </a:r>
          </a:p>
          <a:p>
            <a:endParaRPr lang="en-GB" sz="3200" b="1" dirty="0"/>
          </a:p>
          <a:p>
            <a:r>
              <a:rPr lang="en-GB" sz="3200" b="1" dirty="0"/>
              <a:t>Alkene </a:t>
            </a:r>
            <a:r>
              <a:rPr lang="en-GB" sz="3200" dirty="0"/>
              <a:t>– hydrogen carbons with a double carbon-carbon bond</a:t>
            </a:r>
          </a:p>
          <a:p>
            <a:endParaRPr lang="en-GB" sz="3200" dirty="0"/>
          </a:p>
          <a:p>
            <a:r>
              <a:rPr lang="en-GB" sz="3200" b="1" dirty="0"/>
              <a:t>Unsaturated </a:t>
            </a:r>
            <a:r>
              <a:rPr lang="en-GB" sz="3200" dirty="0"/>
              <a:t>– molecules containing at least one double bond</a:t>
            </a:r>
          </a:p>
          <a:p>
            <a:endParaRPr lang="en-GB" sz="3200" dirty="0"/>
          </a:p>
          <a:p>
            <a:r>
              <a:rPr lang="en-GB" sz="3200" b="1" dirty="0"/>
              <a:t>Displayed formula</a:t>
            </a:r>
            <a:r>
              <a:rPr lang="en-GB" sz="3200" dirty="0"/>
              <a:t> -2D diagram showing all atoms and covalent bonds </a:t>
            </a:r>
          </a:p>
          <a:p>
            <a:endParaRPr lang="en-GB" sz="3200" dirty="0"/>
          </a:p>
          <a:p>
            <a:endParaRPr lang="en-GB" sz="3200" dirty="0"/>
          </a:p>
        </p:txBody>
      </p:sp>
    </p:spTree>
    <p:extLst>
      <p:ext uri="{BB962C8B-B14F-4D97-AF65-F5344CB8AC3E}">
        <p14:creationId xmlns:p14="http://schemas.microsoft.com/office/powerpoint/2010/main" val="737128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424E6-A23C-4B39-B820-24021BE69B42}"/>
              </a:ext>
            </a:extLst>
          </p:cNvPr>
          <p:cNvSpPr>
            <a:spLocks noGrp="1"/>
          </p:cNvSpPr>
          <p:nvPr>
            <p:ph type="title"/>
          </p:nvPr>
        </p:nvSpPr>
        <p:spPr>
          <a:xfrm>
            <a:off x="280308" y="-263526"/>
            <a:ext cx="7886700" cy="1325563"/>
          </a:xfrm>
        </p:spPr>
        <p:txBody>
          <a:bodyPr/>
          <a:lstStyle/>
          <a:p>
            <a:r>
              <a:rPr lang="en-GB" u="sng" dirty="0"/>
              <a:t>Alkenes</a:t>
            </a:r>
          </a:p>
        </p:txBody>
      </p:sp>
      <p:sp>
        <p:nvSpPr>
          <p:cNvPr id="3" name="Content Placeholder 2">
            <a:extLst>
              <a:ext uri="{FF2B5EF4-FFF2-40B4-BE49-F238E27FC236}">
                <a16:creationId xmlns:a16="http://schemas.microsoft.com/office/drawing/2014/main" id="{FAA8AD64-3A20-4799-82F2-1D333E2CF4EF}"/>
              </a:ext>
            </a:extLst>
          </p:cNvPr>
          <p:cNvSpPr>
            <a:spLocks noGrp="1"/>
          </p:cNvSpPr>
          <p:nvPr>
            <p:ph idx="1"/>
          </p:nvPr>
        </p:nvSpPr>
        <p:spPr>
          <a:xfrm>
            <a:off x="280308" y="758824"/>
            <a:ext cx="8583384" cy="5870575"/>
          </a:xfrm>
        </p:spPr>
        <p:txBody>
          <a:bodyPr>
            <a:normAutofit/>
          </a:bodyPr>
          <a:lstStyle/>
          <a:p>
            <a:r>
              <a:rPr lang="en-GB" dirty="0"/>
              <a:t>Contain the functional group C=C</a:t>
            </a:r>
          </a:p>
          <a:p>
            <a:r>
              <a:rPr lang="en-GB" dirty="0"/>
              <a:t>General formula: C</a:t>
            </a:r>
            <a:r>
              <a:rPr lang="en-GB" baseline="-25000" dirty="0"/>
              <a:t>n</a:t>
            </a:r>
            <a:r>
              <a:rPr lang="en-GB" dirty="0"/>
              <a:t>H</a:t>
            </a:r>
            <a:r>
              <a:rPr lang="en-GB" baseline="-25000" dirty="0"/>
              <a:t>2n</a:t>
            </a:r>
            <a:r>
              <a:rPr lang="en-GB" dirty="0"/>
              <a:t> (n= no. of C atoms)</a:t>
            </a:r>
            <a:endParaRPr lang="en-GB" baseline="-25000" dirty="0"/>
          </a:p>
          <a:p>
            <a:r>
              <a:rPr lang="en-GB" dirty="0"/>
              <a:t>End in ‘ene’</a:t>
            </a:r>
          </a:p>
          <a:p>
            <a:pPr marL="0" indent="0">
              <a:buNone/>
            </a:pPr>
            <a:r>
              <a:rPr lang="en-GB" dirty="0"/>
              <a:t>The first four alkenes:</a:t>
            </a:r>
          </a:p>
          <a:p>
            <a:pPr marL="0" indent="0">
              <a:buNone/>
            </a:pPr>
            <a:r>
              <a:rPr lang="en-GB" dirty="0"/>
              <a:t>Ethene   	   Propene	        </a:t>
            </a:r>
          </a:p>
          <a:p>
            <a:pPr marL="0" indent="0">
              <a:buNone/>
            </a:pPr>
            <a:endParaRPr lang="en-GB" dirty="0"/>
          </a:p>
          <a:p>
            <a:pPr marL="0" indent="0">
              <a:buNone/>
            </a:pPr>
            <a:endParaRPr lang="en-GB" dirty="0"/>
          </a:p>
          <a:p>
            <a:pPr marL="0" indent="0">
              <a:buNone/>
            </a:pPr>
            <a:endParaRPr lang="en-GB" dirty="0"/>
          </a:p>
          <a:p>
            <a:pPr marL="0" indent="0">
              <a:buNone/>
            </a:pPr>
            <a:r>
              <a:rPr lang="en-GB" dirty="0"/>
              <a:t> Butene	             Pentene</a:t>
            </a:r>
          </a:p>
        </p:txBody>
      </p:sp>
      <p:pic>
        <p:nvPicPr>
          <p:cNvPr id="4" name="Picture 3">
            <a:extLst>
              <a:ext uri="{FF2B5EF4-FFF2-40B4-BE49-F238E27FC236}">
                <a16:creationId xmlns:a16="http://schemas.microsoft.com/office/drawing/2014/main" id="{E77BDC4F-F6D2-4027-A4D3-E46F9223F966}"/>
              </a:ext>
            </a:extLst>
          </p:cNvPr>
          <p:cNvPicPr>
            <a:picLocks noChangeAspect="1"/>
          </p:cNvPicPr>
          <p:nvPr/>
        </p:nvPicPr>
        <p:blipFill>
          <a:blip r:embed="rId3"/>
          <a:stretch>
            <a:fillRect/>
          </a:stretch>
        </p:blipFill>
        <p:spPr>
          <a:xfrm>
            <a:off x="171451" y="3226054"/>
            <a:ext cx="1531915" cy="1440000"/>
          </a:xfrm>
          <a:prstGeom prst="rect">
            <a:avLst/>
          </a:prstGeom>
        </p:spPr>
      </p:pic>
      <p:pic>
        <p:nvPicPr>
          <p:cNvPr id="5" name="Picture 4">
            <a:extLst>
              <a:ext uri="{FF2B5EF4-FFF2-40B4-BE49-F238E27FC236}">
                <a16:creationId xmlns:a16="http://schemas.microsoft.com/office/drawing/2014/main" id="{38CC2971-D9AE-4A27-890F-35FE1890F117}"/>
              </a:ext>
            </a:extLst>
          </p:cNvPr>
          <p:cNvPicPr>
            <a:picLocks noChangeAspect="1"/>
          </p:cNvPicPr>
          <p:nvPr/>
        </p:nvPicPr>
        <p:blipFill>
          <a:blip r:embed="rId4"/>
          <a:stretch>
            <a:fillRect/>
          </a:stretch>
        </p:blipFill>
        <p:spPr>
          <a:xfrm>
            <a:off x="1999989" y="3226054"/>
            <a:ext cx="2560000" cy="1440000"/>
          </a:xfrm>
          <a:prstGeom prst="rect">
            <a:avLst/>
          </a:prstGeom>
        </p:spPr>
      </p:pic>
      <p:pic>
        <p:nvPicPr>
          <p:cNvPr id="6" name="Picture 5">
            <a:extLst>
              <a:ext uri="{FF2B5EF4-FFF2-40B4-BE49-F238E27FC236}">
                <a16:creationId xmlns:a16="http://schemas.microsoft.com/office/drawing/2014/main" id="{CB86E31E-0D14-4106-B554-BD3A1626E0EE}"/>
              </a:ext>
            </a:extLst>
          </p:cNvPr>
          <p:cNvPicPr>
            <a:picLocks noChangeAspect="1"/>
          </p:cNvPicPr>
          <p:nvPr/>
        </p:nvPicPr>
        <p:blipFill>
          <a:blip r:embed="rId5"/>
          <a:stretch>
            <a:fillRect/>
          </a:stretch>
        </p:blipFill>
        <p:spPr>
          <a:xfrm>
            <a:off x="0" y="5297147"/>
            <a:ext cx="2560000" cy="1440000"/>
          </a:xfrm>
          <a:prstGeom prst="rect">
            <a:avLst/>
          </a:prstGeom>
        </p:spPr>
      </p:pic>
      <p:pic>
        <p:nvPicPr>
          <p:cNvPr id="7" name="Picture 6">
            <a:extLst>
              <a:ext uri="{FF2B5EF4-FFF2-40B4-BE49-F238E27FC236}">
                <a16:creationId xmlns:a16="http://schemas.microsoft.com/office/drawing/2014/main" id="{6C18D6E0-D064-456E-896B-87EF68AC6487}"/>
              </a:ext>
            </a:extLst>
          </p:cNvPr>
          <p:cNvPicPr>
            <a:picLocks noChangeAspect="1"/>
          </p:cNvPicPr>
          <p:nvPr/>
        </p:nvPicPr>
        <p:blipFill rotWithShape="1">
          <a:blip r:embed="rId6"/>
          <a:srcRect l="11075" r="34911" b="55955"/>
          <a:stretch/>
        </p:blipFill>
        <p:spPr>
          <a:xfrm>
            <a:off x="3084697" y="5297147"/>
            <a:ext cx="3271031" cy="1440000"/>
          </a:xfrm>
          <a:prstGeom prst="rect">
            <a:avLst/>
          </a:prstGeom>
        </p:spPr>
      </p:pic>
      <p:sp>
        <p:nvSpPr>
          <p:cNvPr id="8" name="TextBox 7">
            <a:extLst>
              <a:ext uri="{FF2B5EF4-FFF2-40B4-BE49-F238E27FC236}">
                <a16:creationId xmlns:a16="http://schemas.microsoft.com/office/drawing/2014/main" id="{C708FBC6-44F8-4D1E-A2BA-0FE06DDED511}"/>
              </a:ext>
            </a:extLst>
          </p:cNvPr>
          <p:cNvSpPr txBox="1"/>
          <p:nvPr/>
        </p:nvSpPr>
        <p:spPr>
          <a:xfrm>
            <a:off x="5706836" y="2020459"/>
            <a:ext cx="3235778" cy="3108543"/>
          </a:xfrm>
          <a:prstGeom prst="rect">
            <a:avLst/>
          </a:prstGeom>
          <a:solidFill>
            <a:schemeClr val="accent1">
              <a:lumMod val="20000"/>
              <a:lumOff val="80000"/>
            </a:schemeClr>
          </a:solidFill>
        </p:spPr>
        <p:txBody>
          <a:bodyPr wrap="square" rtlCol="0">
            <a:spAutoFit/>
          </a:bodyPr>
          <a:lstStyle/>
          <a:p>
            <a:r>
              <a:rPr lang="en-GB" sz="2800" dirty="0"/>
              <a:t>Task: Give the formula and draw the displayed formula for:</a:t>
            </a:r>
          </a:p>
          <a:p>
            <a:pPr marL="342900" indent="-342900">
              <a:buAutoNum type="alphaLcParenR"/>
            </a:pPr>
            <a:r>
              <a:rPr lang="en-GB" sz="2800" dirty="0"/>
              <a:t>Hexene (6 Cs)</a:t>
            </a:r>
          </a:p>
          <a:p>
            <a:pPr marL="342900" indent="-342900">
              <a:buAutoNum type="alphaLcParenR"/>
            </a:pPr>
            <a:r>
              <a:rPr lang="en-GB" sz="2800" dirty="0"/>
              <a:t>Nonene (9 Cs)</a:t>
            </a:r>
          </a:p>
          <a:p>
            <a:pPr marL="342900" indent="-342900">
              <a:buAutoNum type="alphaLcParenR"/>
            </a:pPr>
            <a:r>
              <a:rPr lang="en-GB" sz="2800" dirty="0" err="1"/>
              <a:t>Decene</a:t>
            </a:r>
            <a:r>
              <a:rPr lang="en-GB" sz="2800" dirty="0"/>
              <a:t> (10 Cs)</a:t>
            </a:r>
          </a:p>
        </p:txBody>
      </p:sp>
    </p:spTree>
    <p:extLst>
      <p:ext uri="{BB962C8B-B14F-4D97-AF65-F5344CB8AC3E}">
        <p14:creationId xmlns:p14="http://schemas.microsoft.com/office/powerpoint/2010/main" val="4239402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982AA-92DD-426C-B365-B92645B44274}"/>
              </a:ext>
            </a:extLst>
          </p:cNvPr>
          <p:cNvSpPr>
            <a:spLocks noGrp="1"/>
          </p:cNvSpPr>
          <p:nvPr>
            <p:ph type="title"/>
          </p:nvPr>
        </p:nvSpPr>
        <p:spPr>
          <a:xfrm>
            <a:off x="119604" y="18255"/>
            <a:ext cx="7886700" cy="1325563"/>
          </a:xfrm>
        </p:spPr>
        <p:txBody>
          <a:bodyPr/>
          <a:lstStyle/>
          <a:p>
            <a:r>
              <a:rPr lang="en-GB" u="sng" dirty="0"/>
              <a:t>Drawing alkenes</a:t>
            </a:r>
          </a:p>
        </p:txBody>
      </p:sp>
      <p:sp>
        <p:nvSpPr>
          <p:cNvPr id="3" name="Content Placeholder 2">
            <a:extLst>
              <a:ext uri="{FF2B5EF4-FFF2-40B4-BE49-F238E27FC236}">
                <a16:creationId xmlns:a16="http://schemas.microsoft.com/office/drawing/2014/main" id="{C19FDAE8-3437-426F-955F-1E1A4A5E7566}"/>
              </a:ext>
            </a:extLst>
          </p:cNvPr>
          <p:cNvSpPr>
            <a:spLocks noGrp="1"/>
          </p:cNvSpPr>
          <p:nvPr>
            <p:ph idx="1"/>
          </p:nvPr>
        </p:nvSpPr>
        <p:spPr>
          <a:xfrm>
            <a:off x="251579" y="1099761"/>
            <a:ext cx="7886700" cy="4910514"/>
          </a:xfrm>
        </p:spPr>
        <p:txBody>
          <a:bodyPr>
            <a:normAutofit lnSpcReduction="10000"/>
          </a:bodyPr>
          <a:lstStyle/>
          <a:p>
            <a:pPr marL="0" indent="0">
              <a:buNone/>
            </a:pPr>
            <a:r>
              <a:rPr lang="en-GB" dirty="0"/>
              <a:t>Hexene:</a:t>
            </a:r>
          </a:p>
          <a:p>
            <a:pPr marL="0" indent="0">
              <a:buNone/>
            </a:pPr>
            <a:r>
              <a:rPr lang="en-GB" dirty="0"/>
              <a:t>C</a:t>
            </a:r>
            <a:r>
              <a:rPr lang="en-GB" baseline="-25000" dirty="0"/>
              <a:t>6</a:t>
            </a:r>
            <a:r>
              <a:rPr lang="en-GB" dirty="0"/>
              <a:t>H</a:t>
            </a:r>
            <a:r>
              <a:rPr lang="en-GB" baseline="-25000" dirty="0"/>
              <a:t>12</a:t>
            </a:r>
          </a:p>
          <a:p>
            <a:pPr marL="0" indent="0">
              <a:buNone/>
            </a:pPr>
            <a:endParaRPr lang="en-GB" dirty="0"/>
          </a:p>
          <a:p>
            <a:pPr marL="0" indent="0">
              <a:buNone/>
            </a:pPr>
            <a:endParaRPr lang="en-GB" dirty="0"/>
          </a:p>
          <a:p>
            <a:pPr marL="0" indent="0">
              <a:buNone/>
            </a:pPr>
            <a:endParaRPr lang="en-GB" dirty="0"/>
          </a:p>
          <a:p>
            <a:pPr marL="0" indent="0">
              <a:buNone/>
            </a:pPr>
            <a:r>
              <a:rPr lang="en-GB" dirty="0"/>
              <a:t>Nonene:</a:t>
            </a:r>
          </a:p>
          <a:p>
            <a:pPr marL="0" indent="0">
              <a:buNone/>
            </a:pPr>
            <a:r>
              <a:rPr lang="en-GB" dirty="0"/>
              <a:t>C</a:t>
            </a:r>
            <a:r>
              <a:rPr lang="en-GB" baseline="-25000" dirty="0"/>
              <a:t>9</a:t>
            </a:r>
            <a:r>
              <a:rPr lang="en-GB" dirty="0"/>
              <a:t>H</a:t>
            </a:r>
            <a:r>
              <a:rPr lang="en-GB" baseline="-25000" dirty="0"/>
              <a:t>18</a:t>
            </a:r>
          </a:p>
          <a:p>
            <a:pPr marL="0" indent="0">
              <a:buNone/>
            </a:pPr>
            <a:endParaRPr lang="en-GB" dirty="0"/>
          </a:p>
          <a:p>
            <a:pPr marL="0" indent="0">
              <a:buNone/>
            </a:pPr>
            <a:r>
              <a:rPr lang="en-GB" dirty="0" err="1"/>
              <a:t>Decene</a:t>
            </a:r>
            <a:r>
              <a:rPr lang="en-GB" dirty="0"/>
              <a:t>:</a:t>
            </a:r>
          </a:p>
          <a:p>
            <a:pPr marL="0" indent="0">
              <a:buNone/>
            </a:pPr>
            <a:r>
              <a:rPr lang="en-GB" dirty="0"/>
              <a:t>C</a:t>
            </a:r>
            <a:r>
              <a:rPr lang="en-GB" baseline="-25000" dirty="0"/>
              <a:t>10</a:t>
            </a:r>
            <a:r>
              <a:rPr lang="en-GB" dirty="0"/>
              <a:t>H</a:t>
            </a:r>
            <a:r>
              <a:rPr lang="en-GB" baseline="-25000" dirty="0"/>
              <a:t>20</a:t>
            </a:r>
          </a:p>
          <a:p>
            <a:pPr marL="0" indent="0">
              <a:buNone/>
            </a:pPr>
            <a:endParaRPr lang="en-GB" dirty="0"/>
          </a:p>
        </p:txBody>
      </p:sp>
      <p:pic>
        <p:nvPicPr>
          <p:cNvPr id="1026" name="Picture 2" descr="How many C-C bonds are there in Hexene? What is the structural ...">
            <a:extLst>
              <a:ext uri="{FF2B5EF4-FFF2-40B4-BE49-F238E27FC236}">
                <a16:creationId xmlns:a16="http://schemas.microsoft.com/office/drawing/2014/main" id="{5C614692-E061-4315-BA4F-155F7E51A5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5161" y="1099760"/>
            <a:ext cx="4719725" cy="1662293"/>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A501F61B-2BC4-47C2-AA0D-8F3DF367A584}"/>
              </a:ext>
            </a:extLst>
          </p:cNvPr>
          <p:cNvGrpSpPr/>
          <p:nvPr/>
        </p:nvGrpSpPr>
        <p:grpSpPr>
          <a:xfrm>
            <a:off x="1706864" y="3137241"/>
            <a:ext cx="6949472" cy="1547292"/>
            <a:chOff x="1097264" y="3194391"/>
            <a:chExt cx="6949472" cy="1547292"/>
          </a:xfrm>
        </p:grpSpPr>
        <p:pic>
          <p:nvPicPr>
            <p:cNvPr id="4" name="Picture 3">
              <a:extLst>
                <a:ext uri="{FF2B5EF4-FFF2-40B4-BE49-F238E27FC236}">
                  <a16:creationId xmlns:a16="http://schemas.microsoft.com/office/drawing/2014/main" id="{E356C90C-4D62-43A7-BB52-A472870F1B59}"/>
                </a:ext>
              </a:extLst>
            </p:cNvPr>
            <p:cNvPicPr>
              <a:picLocks noChangeAspect="1"/>
            </p:cNvPicPr>
            <p:nvPr/>
          </p:nvPicPr>
          <p:blipFill>
            <a:blip r:embed="rId4"/>
            <a:stretch>
              <a:fillRect/>
            </a:stretch>
          </p:blipFill>
          <p:spPr>
            <a:xfrm>
              <a:off x="1097264" y="3194391"/>
              <a:ext cx="6949472" cy="1547292"/>
            </a:xfrm>
            <a:prstGeom prst="rect">
              <a:avLst/>
            </a:prstGeom>
          </p:spPr>
        </p:pic>
        <p:sp>
          <p:nvSpPr>
            <p:cNvPr id="5" name="Rectangle 4">
              <a:extLst>
                <a:ext uri="{FF2B5EF4-FFF2-40B4-BE49-F238E27FC236}">
                  <a16:creationId xmlns:a16="http://schemas.microsoft.com/office/drawing/2014/main" id="{8DF20F53-A319-498B-9355-D652BC3943D7}"/>
                </a:ext>
              </a:extLst>
            </p:cNvPr>
            <p:cNvSpPr/>
            <p:nvPr/>
          </p:nvSpPr>
          <p:spPr>
            <a:xfrm>
              <a:off x="2069123" y="4085492"/>
              <a:ext cx="175846" cy="1641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E0D4649C-A05B-4123-8E4B-9BD86D724EB6}"/>
                </a:ext>
              </a:extLst>
            </p:cNvPr>
            <p:cNvSpPr/>
            <p:nvPr/>
          </p:nvSpPr>
          <p:spPr>
            <a:xfrm>
              <a:off x="2713893" y="4085483"/>
              <a:ext cx="175846" cy="1641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B81580F2-37B9-470E-849F-1DB2658D6297}"/>
                </a:ext>
              </a:extLst>
            </p:cNvPr>
            <p:cNvSpPr/>
            <p:nvPr/>
          </p:nvSpPr>
          <p:spPr>
            <a:xfrm>
              <a:off x="3345782" y="4085483"/>
              <a:ext cx="175846" cy="1641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818EB52D-E611-4DA7-8B81-B75FA93AA887}"/>
                </a:ext>
              </a:extLst>
            </p:cNvPr>
            <p:cNvSpPr/>
            <p:nvPr/>
          </p:nvSpPr>
          <p:spPr>
            <a:xfrm>
              <a:off x="4019083" y="4085483"/>
              <a:ext cx="175846" cy="1641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F2802FD2-85B1-4AD3-A9FA-2490949720F7}"/>
                </a:ext>
              </a:extLst>
            </p:cNvPr>
            <p:cNvSpPr/>
            <p:nvPr/>
          </p:nvSpPr>
          <p:spPr>
            <a:xfrm>
              <a:off x="4692384" y="4085483"/>
              <a:ext cx="175846" cy="1641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2D457D2B-A41E-4B53-B5EE-756FC3EC8CED}"/>
                </a:ext>
              </a:extLst>
            </p:cNvPr>
            <p:cNvSpPr/>
            <p:nvPr/>
          </p:nvSpPr>
          <p:spPr>
            <a:xfrm>
              <a:off x="5277762" y="4085483"/>
              <a:ext cx="175846" cy="1641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A31BD394-4315-4235-9045-07385501EAB4}"/>
                </a:ext>
              </a:extLst>
            </p:cNvPr>
            <p:cNvSpPr/>
            <p:nvPr/>
          </p:nvSpPr>
          <p:spPr>
            <a:xfrm>
              <a:off x="5988948" y="4085483"/>
              <a:ext cx="175846" cy="1641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B059EFB7-215C-4593-8033-C7D3E73FF321}"/>
                </a:ext>
              </a:extLst>
            </p:cNvPr>
            <p:cNvSpPr/>
            <p:nvPr/>
          </p:nvSpPr>
          <p:spPr>
            <a:xfrm>
              <a:off x="6576963" y="4085483"/>
              <a:ext cx="175846" cy="1641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017F820C-D3F4-4F49-AEFD-AFC17D847D33}"/>
                </a:ext>
              </a:extLst>
            </p:cNvPr>
            <p:cNvSpPr/>
            <p:nvPr/>
          </p:nvSpPr>
          <p:spPr>
            <a:xfrm>
              <a:off x="7223926" y="4085483"/>
              <a:ext cx="175846" cy="1641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028" name="Picture 4">
            <a:extLst>
              <a:ext uri="{FF2B5EF4-FFF2-40B4-BE49-F238E27FC236}">
                <a16:creationId xmlns:a16="http://schemas.microsoft.com/office/drawing/2014/main" id="{FB96E190-150E-4F53-BC47-E80CBED8C01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2819" y="4799533"/>
            <a:ext cx="6311397" cy="1829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4427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AA62C-7EB9-4899-A2A6-6A92C03D05D5}"/>
              </a:ext>
            </a:extLst>
          </p:cNvPr>
          <p:cNvSpPr>
            <a:spLocks noGrp="1"/>
          </p:cNvSpPr>
          <p:nvPr>
            <p:ph type="title"/>
          </p:nvPr>
        </p:nvSpPr>
        <p:spPr>
          <a:xfrm>
            <a:off x="0" y="171451"/>
            <a:ext cx="9144000" cy="1002323"/>
          </a:xfrm>
        </p:spPr>
        <p:txBody>
          <a:bodyPr>
            <a:noAutofit/>
          </a:bodyPr>
          <a:lstStyle/>
          <a:p>
            <a:pPr algn="ctr"/>
            <a:r>
              <a:rPr lang="en-GB" sz="3200" b="1" u="sng" dirty="0"/>
              <a:t>Comparing the combustion of alkanes and alkenes</a:t>
            </a:r>
          </a:p>
        </p:txBody>
      </p:sp>
      <p:pic>
        <p:nvPicPr>
          <p:cNvPr id="8" name="Content Placeholder 7"/>
          <p:cNvPicPr>
            <a:picLocks noGrp="1" noChangeAspect="1"/>
          </p:cNvPicPr>
          <p:nvPr>
            <p:ph idx="1"/>
          </p:nvPr>
        </p:nvPicPr>
        <p:blipFill rotWithShape="1">
          <a:blip r:embed="rId2"/>
          <a:srcRect l="52968"/>
          <a:stretch/>
        </p:blipFill>
        <p:spPr>
          <a:xfrm>
            <a:off x="6159075" y="1783062"/>
            <a:ext cx="2688333" cy="2835944"/>
          </a:xfrm>
          <a:prstGeom prst="rect">
            <a:avLst/>
          </a:prstGeom>
        </p:spPr>
      </p:pic>
      <p:sp>
        <p:nvSpPr>
          <p:cNvPr id="9" name="Content Placeholder 5"/>
          <p:cNvSpPr txBox="1">
            <a:spLocks/>
          </p:cNvSpPr>
          <p:nvPr/>
        </p:nvSpPr>
        <p:spPr>
          <a:xfrm>
            <a:off x="114092" y="1001047"/>
            <a:ext cx="5748392" cy="3782960"/>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2400" dirty="0"/>
          </a:p>
        </p:txBody>
      </p:sp>
      <p:sp>
        <p:nvSpPr>
          <p:cNvPr id="10" name="Content Placeholder 5"/>
          <p:cNvSpPr txBox="1">
            <a:spLocks/>
          </p:cNvSpPr>
          <p:nvPr/>
        </p:nvSpPr>
        <p:spPr>
          <a:xfrm>
            <a:off x="114092" y="1395918"/>
            <a:ext cx="5938365" cy="4090482"/>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3200" dirty="0"/>
              <a:t>Alkenes react with _________ in combustion reactions in the same way as other _____________, but they tend to burn in air  with _________ flames because of _____________ combustion.</a:t>
            </a:r>
          </a:p>
          <a:p>
            <a:pPr marL="0" indent="0">
              <a:buNone/>
            </a:pPr>
            <a:r>
              <a:rPr lang="en-GB" sz="3200" dirty="0"/>
              <a:t>Therefore, _________ are used as fuels over alkenes</a:t>
            </a:r>
          </a:p>
        </p:txBody>
      </p:sp>
      <p:sp>
        <p:nvSpPr>
          <p:cNvPr id="11" name="TextBox 10"/>
          <p:cNvSpPr txBox="1"/>
          <p:nvPr/>
        </p:nvSpPr>
        <p:spPr>
          <a:xfrm>
            <a:off x="313403" y="5139379"/>
            <a:ext cx="8517193" cy="507831"/>
          </a:xfrm>
          <a:prstGeom prst="rect">
            <a:avLst/>
          </a:prstGeom>
          <a:noFill/>
          <a:ln w="28575">
            <a:solidFill>
              <a:srgbClr val="FF0000"/>
            </a:solidFill>
          </a:ln>
        </p:spPr>
        <p:txBody>
          <a:bodyPr wrap="square" rtlCol="0">
            <a:spAutoFit/>
          </a:bodyPr>
          <a:lstStyle/>
          <a:p>
            <a:r>
              <a:rPr lang="en-GB" sz="2700" dirty="0"/>
              <a:t>WORDS: hydrocarbons, alkanes, oxygen, incomplete, smoky </a:t>
            </a:r>
          </a:p>
        </p:txBody>
      </p:sp>
      <p:sp>
        <p:nvSpPr>
          <p:cNvPr id="7" name="TextBox 6">
            <a:extLst>
              <a:ext uri="{FF2B5EF4-FFF2-40B4-BE49-F238E27FC236}">
                <a16:creationId xmlns:a16="http://schemas.microsoft.com/office/drawing/2014/main" id="{6AF4F06A-EF1C-458D-B023-BA013C2AAE05}"/>
              </a:ext>
            </a:extLst>
          </p:cNvPr>
          <p:cNvSpPr txBox="1"/>
          <p:nvPr/>
        </p:nvSpPr>
        <p:spPr>
          <a:xfrm>
            <a:off x="71283" y="5963951"/>
            <a:ext cx="8995538" cy="830997"/>
          </a:xfrm>
          <a:prstGeom prst="rect">
            <a:avLst/>
          </a:prstGeom>
          <a:solidFill>
            <a:srgbClr val="CC99FF"/>
          </a:solidFill>
        </p:spPr>
        <p:txBody>
          <a:bodyPr wrap="square" rtlCol="0">
            <a:spAutoFit/>
          </a:bodyPr>
          <a:lstStyle/>
          <a:p>
            <a:pPr defTabSz="685800"/>
            <a:r>
              <a:rPr lang="en-GB" sz="2400" dirty="0">
                <a:solidFill>
                  <a:prstClr val="black"/>
                </a:solidFill>
                <a:latin typeface="Calibri" panose="020F0502020204030204"/>
              </a:rPr>
              <a:t>Challenge- Give the word and balanced symbol equation for the complete combustion of ethene</a:t>
            </a:r>
          </a:p>
        </p:txBody>
      </p:sp>
    </p:spTree>
    <p:extLst>
      <p:ext uri="{BB962C8B-B14F-4D97-AF65-F5344CB8AC3E}">
        <p14:creationId xmlns:p14="http://schemas.microsoft.com/office/powerpoint/2010/main" val="3384555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AA62C-7EB9-4899-A2A6-6A92C03D05D5}"/>
              </a:ext>
            </a:extLst>
          </p:cNvPr>
          <p:cNvSpPr>
            <a:spLocks noGrp="1"/>
          </p:cNvSpPr>
          <p:nvPr>
            <p:ph type="title"/>
          </p:nvPr>
        </p:nvSpPr>
        <p:spPr>
          <a:xfrm>
            <a:off x="0" y="171451"/>
            <a:ext cx="9144000" cy="1002323"/>
          </a:xfrm>
        </p:spPr>
        <p:txBody>
          <a:bodyPr>
            <a:noAutofit/>
          </a:bodyPr>
          <a:lstStyle/>
          <a:p>
            <a:pPr algn="ctr"/>
            <a:r>
              <a:rPr lang="en-GB" sz="3200" b="1" u="sng" dirty="0"/>
              <a:t>Comparing the combustion of alkanes and alkenes</a:t>
            </a:r>
          </a:p>
        </p:txBody>
      </p:sp>
      <p:pic>
        <p:nvPicPr>
          <p:cNvPr id="8" name="Content Placeholder 7"/>
          <p:cNvPicPr>
            <a:picLocks noGrp="1" noChangeAspect="1"/>
          </p:cNvPicPr>
          <p:nvPr>
            <p:ph idx="1"/>
          </p:nvPr>
        </p:nvPicPr>
        <p:blipFill rotWithShape="1">
          <a:blip r:embed="rId2"/>
          <a:srcRect l="52968"/>
          <a:stretch/>
        </p:blipFill>
        <p:spPr>
          <a:xfrm>
            <a:off x="6166549" y="1173774"/>
            <a:ext cx="2688333" cy="2835944"/>
          </a:xfrm>
          <a:prstGeom prst="rect">
            <a:avLst/>
          </a:prstGeom>
        </p:spPr>
      </p:pic>
      <p:sp>
        <p:nvSpPr>
          <p:cNvPr id="9" name="Content Placeholder 5"/>
          <p:cNvSpPr txBox="1">
            <a:spLocks/>
          </p:cNvSpPr>
          <p:nvPr/>
        </p:nvSpPr>
        <p:spPr>
          <a:xfrm>
            <a:off x="114092" y="1001047"/>
            <a:ext cx="5748392" cy="3782960"/>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2400" dirty="0"/>
          </a:p>
        </p:txBody>
      </p:sp>
      <p:sp>
        <p:nvSpPr>
          <p:cNvPr id="10" name="Content Placeholder 5"/>
          <p:cNvSpPr txBox="1">
            <a:spLocks/>
          </p:cNvSpPr>
          <p:nvPr/>
        </p:nvSpPr>
        <p:spPr>
          <a:xfrm>
            <a:off x="114092" y="1001047"/>
            <a:ext cx="5938365" cy="4090482"/>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3200" dirty="0"/>
              <a:t>Alkenes react with </a:t>
            </a:r>
            <a:r>
              <a:rPr lang="en-GB" sz="3200" b="1" dirty="0">
                <a:solidFill>
                  <a:srgbClr val="C00000"/>
                </a:solidFill>
              </a:rPr>
              <a:t>oxygen</a:t>
            </a:r>
            <a:r>
              <a:rPr lang="en-GB" sz="3200" dirty="0"/>
              <a:t> in combustion reactions in the same way as other </a:t>
            </a:r>
            <a:r>
              <a:rPr lang="en-GB" sz="3200" b="1" dirty="0">
                <a:solidFill>
                  <a:srgbClr val="C00000"/>
                </a:solidFill>
              </a:rPr>
              <a:t>hydrocarbons</a:t>
            </a:r>
            <a:r>
              <a:rPr lang="en-GB" sz="3200" dirty="0"/>
              <a:t>, but they tend to burn in air  with </a:t>
            </a:r>
            <a:r>
              <a:rPr lang="en-GB" sz="3200" b="1" dirty="0">
                <a:solidFill>
                  <a:srgbClr val="C00000"/>
                </a:solidFill>
              </a:rPr>
              <a:t>smoky</a:t>
            </a:r>
            <a:r>
              <a:rPr lang="en-GB" sz="3200" dirty="0"/>
              <a:t> flames because of </a:t>
            </a:r>
            <a:r>
              <a:rPr lang="en-GB" sz="3200" b="1" dirty="0">
                <a:solidFill>
                  <a:srgbClr val="C00000"/>
                </a:solidFill>
              </a:rPr>
              <a:t>incomplete</a:t>
            </a:r>
            <a:r>
              <a:rPr lang="en-GB" sz="3200" dirty="0"/>
              <a:t> combustion.</a:t>
            </a:r>
          </a:p>
          <a:p>
            <a:pPr marL="0" indent="0">
              <a:buNone/>
            </a:pPr>
            <a:r>
              <a:rPr lang="en-GB" sz="3200" dirty="0"/>
              <a:t>Therefore, </a:t>
            </a:r>
            <a:r>
              <a:rPr lang="en-GB" sz="3200" b="1" dirty="0">
                <a:solidFill>
                  <a:srgbClr val="C00000"/>
                </a:solidFill>
              </a:rPr>
              <a:t>alkanes</a:t>
            </a:r>
            <a:r>
              <a:rPr lang="en-GB" sz="3200" dirty="0"/>
              <a:t> are used as fuels over alkenes</a:t>
            </a:r>
          </a:p>
        </p:txBody>
      </p:sp>
      <p:sp>
        <p:nvSpPr>
          <p:cNvPr id="11" name="TextBox 10"/>
          <p:cNvSpPr txBox="1"/>
          <p:nvPr/>
        </p:nvSpPr>
        <p:spPr>
          <a:xfrm>
            <a:off x="422260" y="4784007"/>
            <a:ext cx="8517193" cy="507831"/>
          </a:xfrm>
          <a:prstGeom prst="rect">
            <a:avLst/>
          </a:prstGeom>
          <a:noFill/>
          <a:ln w="28575">
            <a:solidFill>
              <a:srgbClr val="FF0000"/>
            </a:solidFill>
          </a:ln>
        </p:spPr>
        <p:txBody>
          <a:bodyPr wrap="square" rtlCol="0">
            <a:spAutoFit/>
          </a:bodyPr>
          <a:lstStyle/>
          <a:p>
            <a:r>
              <a:rPr lang="en-GB" sz="2700" dirty="0"/>
              <a:t>WORDS: hydrocarbons, alkanes, oxygen, incomplete, smoky </a:t>
            </a:r>
          </a:p>
        </p:txBody>
      </p:sp>
      <p:sp>
        <p:nvSpPr>
          <p:cNvPr id="7" name="TextBox 6">
            <a:extLst>
              <a:ext uri="{FF2B5EF4-FFF2-40B4-BE49-F238E27FC236}">
                <a16:creationId xmlns:a16="http://schemas.microsoft.com/office/drawing/2014/main" id="{91A1386B-409F-4F8F-8F4D-461E762DE020}"/>
              </a:ext>
            </a:extLst>
          </p:cNvPr>
          <p:cNvSpPr txBox="1"/>
          <p:nvPr/>
        </p:nvSpPr>
        <p:spPr>
          <a:xfrm>
            <a:off x="74231" y="5441454"/>
            <a:ext cx="8995538" cy="1200329"/>
          </a:xfrm>
          <a:prstGeom prst="rect">
            <a:avLst/>
          </a:prstGeom>
          <a:solidFill>
            <a:srgbClr val="CC99FF"/>
          </a:solidFill>
        </p:spPr>
        <p:txBody>
          <a:bodyPr wrap="square" rtlCol="0">
            <a:spAutoFit/>
          </a:bodyPr>
          <a:lstStyle/>
          <a:p>
            <a:pPr defTabSz="685800"/>
            <a:r>
              <a:rPr lang="en-GB" sz="2400" dirty="0">
                <a:solidFill>
                  <a:prstClr val="black"/>
                </a:solidFill>
                <a:latin typeface="Calibri" panose="020F0502020204030204"/>
              </a:rPr>
              <a:t>Challenge:</a:t>
            </a:r>
          </a:p>
          <a:p>
            <a:pPr algn="ctr" defTabSz="685800"/>
            <a:r>
              <a:rPr lang="en-GB" sz="2400" dirty="0">
                <a:solidFill>
                  <a:prstClr val="black"/>
                </a:solidFill>
                <a:latin typeface="Calibri" panose="020F0502020204030204"/>
              </a:rPr>
              <a:t>Ethene + oxygen </a:t>
            </a:r>
            <a:r>
              <a:rPr lang="en-GB" sz="2400" dirty="0">
                <a:solidFill>
                  <a:prstClr val="black"/>
                </a:solidFill>
                <a:latin typeface="Calibri" panose="020F0502020204030204"/>
                <a:sym typeface="Wingdings" panose="05000000000000000000" pitchFamily="2" charset="2"/>
              </a:rPr>
              <a:t> carbon dioxide + water</a:t>
            </a:r>
          </a:p>
          <a:p>
            <a:pPr algn="ctr" defTabSz="685800"/>
            <a:r>
              <a:rPr lang="en-GB" sz="2400" dirty="0">
                <a:solidFill>
                  <a:prstClr val="black"/>
                </a:solidFill>
                <a:latin typeface="Calibri" panose="020F0502020204030204"/>
                <a:sym typeface="Wingdings" panose="05000000000000000000" pitchFamily="2" charset="2"/>
              </a:rPr>
              <a:t>C</a:t>
            </a:r>
            <a:r>
              <a:rPr lang="en-GB" sz="2400" baseline="-25000" dirty="0">
                <a:solidFill>
                  <a:prstClr val="black"/>
                </a:solidFill>
                <a:latin typeface="Calibri" panose="020F0502020204030204"/>
                <a:sym typeface="Wingdings" panose="05000000000000000000" pitchFamily="2" charset="2"/>
              </a:rPr>
              <a:t>2</a:t>
            </a:r>
            <a:r>
              <a:rPr lang="en-GB" sz="2400" dirty="0">
                <a:solidFill>
                  <a:prstClr val="black"/>
                </a:solidFill>
                <a:latin typeface="Calibri" panose="020F0502020204030204"/>
                <a:sym typeface="Wingdings" panose="05000000000000000000" pitchFamily="2" charset="2"/>
              </a:rPr>
              <a:t>H</a:t>
            </a:r>
            <a:r>
              <a:rPr lang="en-GB" sz="2400" baseline="-25000" dirty="0">
                <a:solidFill>
                  <a:prstClr val="black"/>
                </a:solidFill>
                <a:latin typeface="Calibri" panose="020F0502020204030204"/>
                <a:sym typeface="Wingdings" panose="05000000000000000000" pitchFamily="2" charset="2"/>
              </a:rPr>
              <a:t>4</a:t>
            </a:r>
            <a:r>
              <a:rPr lang="en-GB" sz="2400" dirty="0">
                <a:solidFill>
                  <a:prstClr val="black"/>
                </a:solidFill>
                <a:latin typeface="Calibri" panose="020F0502020204030204"/>
                <a:sym typeface="Wingdings" panose="05000000000000000000" pitchFamily="2" charset="2"/>
              </a:rPr>
              <a:t> + 3O</a:t>
            </a:r>
            <a:r>
              <a:rPr lang="en-GB" sz="2400" baseline="-25000" dirty="0">
                <a:solidFill>
                  <a:prstClr val="black"/>
                </a:solidFill>
                <a:latin typeface="Calibri" panose="020F0502020204030204"/>
                <a:sym typeface="Wingdings" panose="05000000000000000000" pitchFamily="2" charset="2"/>
              </a:rPr>
              <a:t>2</a:t>
            </a:r>
            <a:r>
              <a:rPr lang="en-GB" sz="2400" dirty="0">
                <a:solidFill>
                  <a:prstClr val="black"/>
                </a:solidFill>
                <a:latin typeface="Calibri" panose="020F0502020204030204"/>
                <a:sym typeface="Wingdings" panose="05000000000000000000" pitchFamily="2" charset="2"/>
              </a:rPr>
              <a:t>  2CO</a:t>
            </a:r>
            <a:r>
              <a:rPr lang="en-GB" sz="2400" baseline="-25000" dirty="0">
                <a:solidFill>
                  <a:prstClr val="black"/>
                </a:solidFill>
                <a:latin typeface="Calibri" panose="020F0502020204030204"/>
                <a:sym typeface="Wingdings" panose="05000000000000000000" pitchFamily="2" charset="2"/>
              </a:rPr>
              <a:t>2</a:t>
            </a:r>
            <a:r>
              <a:rPr lang="en-GB" sz="2400" dirty="0">
                <a:solidFill>
                  <a:prstClr val="black"/>
                </a:solidFill>
                <a:latin typeface="Calibri" panose="020F0502020204030204"/>
                <a:sym typeface="Wingdings" panose="05000000000000000000" pitchFamily="2" charset="2"/>
              </a:rPr>
              <a:t> + 2H</a:t>
            </a:r>
            <a:r>
              <a:rPr lang="en-GB" sz="2400" baseline="-25000" dirty="0">
                <a:solidFill>
                  <a:prstClr val="black"/>
                </a:solidFill>
                <a:latin typeface="Calibri" panose="020F0502020204030204"/>
                <a:sym typeface="Wingdings" panose="05000000000000000000" pitchFamily="2" charset="2"/>
              </a:rPr>
              <a:t>2</a:t>
            </a:r>
            <a:r>
              <a:rPr lang="en-GB" sz="2400" dirty="0">
                <a:solidFill>
                  <a:prstClr val="black"/>
                </a:solidFill>
                <a:latin typeface="Calibri" panose="020F0502020204030204"/>
                <a:sym typeface="Wingdings" panose="05000000000000000000" pitchFamily="2" charset="2"/>
              </a:rPr>
              <a:t>O</a:t>
            </a:r>
            <a:endParaRPr lang="en-GB" sz="2400" dirty="0">
              <a:solidFill>
                <a:prstClr val="black"/>
              </a:solidFill>
              <a:latin typeface="Calibri" panose="020F0502020204030204"/>
            </a:endParaRPr>
          </a:p>
        </p:txBody>
      </p:sp>
    </p:spTree>
    <p:extLst>
      <p:ext uri="{BB962C8B-B14F-4D97-AF65-F5344CB8AC3E}">
        <p14:creationId xmlns:p14="http://schemas.microsoft.com/office/powerpoint/2010/main" val="29852987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0315"/>
            <a:ext cx="9144000" cy="628142"/>
          </a:xfrm>
          <a:ln>
            <a:noFill/>
          </a:ln>
        </p:spPr>
        <p:txBody>
          <a:bodyPr>
            <a:normAutofit fontScale="90000"/>
          </a:bodyPr>
          <a:lstStyle/>
          <a:p>
            <a:pPr algn="ctr"/>
            <a:r>
              <a:rPr lang="en-GB" b="1" u="sng" dirty="0"/>
              <a:t>Equations for the combustion of alkenes</a:t>
            </a:r>
          </a:p>
        </p:txBody>
      </p:sp>
      <p:sp>
        <p:nvSpPr>
          <p:cNvPr id="6" name="Content Placeholder 5"/>
          <p:cNvSpPr>
            <a:spLocks noGrp="1"/>
          </p:cNvSpPr>
          <p:nvPr>
            <p:ph idx="1"/>
          </p:nvPr>
        </p:nvSpPr>
        <p:spPr>
          <a:xfrm>
            <a:off x="114091" y="841328"/>
            <a:ext cx="8915817" cy="3782960"/>
          </a:xfrm>
        </p:spPr>
        <p:txBody>
          <a:bodyPr>
            <a:noAutofit/>
          </a:bodyPr>
          <a:lstStyle/>
          <a:p>
            <a:pPr marL="0" indent="0">
              <a:buNone/>
            </a:pPr>
            <a:r>
              <a:rPr lang="en-GB" sz="3200" dirty="0"/>
              <a:t>Complete the word and balanced symbol equations for the combustion of alkenes:</a:t>
            </a:r>
          </a:p>
          <a:p>
            <a:pPr marL="385763" indent="-385763">
              <a:buAutoNum type="arabicPeriod"/>
            </a:pPr>
            <a:r>
              <a:rPr lang="en-GB" sz="3200" dirty="0"/>
              <a:t>Ethene + oxygen </a:t>
            </a:r>
            <a:r>
              <a:rPr lang="en-GB" sz="3200" dirty="0">
                <a:sym typeface="Wingdings" panose="05000000000000000000" pitchFamily="2" charset="2"/>
              </a:rPr>
              <a:t></a:t>
            </a:r>
          </a:p>
          <a:p>
            <a:pPr marL="385763" indent="-385763">
              <a:buAutoNum type="arabicPeriod"/>
            </a:pPr>
            <a:r>
              <a:rPr lang="en-GB" sz="3200" dirty="0">
                <a:sym typeface="Wingdings" panose="05000000000000000000" pitchFamily="2" charset="2"/>
              </a:rPr>
              <a:t>Propene</a:t>
            </a:r>
          </a:p>
          <a:p>
            <a:pPr marL="385763" indent="-385763">
              <a:buAutoNum type="arabicPeriod"/>
            </a:pPr>
            <a:r>
              <a:rPr lang="en-GB" sz="3200" dirty="0">
                <a:sym typeface="Wingdings" panose="05000000000000000000" pitchFamily="2" charset="2"/>
              </a:rPr>
              <a:t>C</a:t>
            </a:r>
            <a:r>
              <a:rPr lang="en-GB" sz="3200" baseline="-25000" dirty="0">
                <a:sym typeface="Wingdings" panose="05000000000000000000" pitchFamily="2" charset="2"/>
              </a:rPr>
              <a:t>4</a:t>
            </a:r>
            <a:r>
              <a:rPr lang="en-GB" sz="3200" dirty="0">
                <a:sym typeface="Wingdings" panose="05000000000000000000" pitchFamily="2" charset="2"/>
              </a:rPr>
              <a:t>H</a:t>
            </a:r>
            <a:r>
              <a:rPr lang="en-GB" sz="3200" baseline="-25000" dirty="0">
                <a:sym typeface="Wingdings" panose="05000000000000000000" pitchFamily="2" charset="2"/>
              </a:rPr>
              <a:t>8</a:t>
            </a:r>
            <a:r>
              <a:rPr lang="en-GB" sz="3200" dirty="0">
                <a:sym typeface="Wingdings" panose="05000000000000000000" pitchFamily="2" charset="2"/>
              </a:rPr>
              <a:t> + O</a:t>
            </a:r>
            <a:r>
              <a:rPr lang="en-GB" sz="3200" baseline="-25000" dirty="0">
                <a:sym typeface="Wingdings" panose="05000000000000000000" pitchFamily="2" charset="2"/>
              </a:rPr>
              <a:t>2</a:t>
            </a:r>
            <a:r>
              <a:rPr lang="en-GB" sz="3200" dirty="0">
                <a:sym typeface="Wingdings" panose="05000000000000000000" pitchFamily="2" charset="2"/>
              </a:rPr>
              <a:t> </a:t>
            </a:r>
          </a:p>
          <a:p>
            <a:pPr marL="385763" indent="-385763">
              <a:buAutoNum type="arabicPeriod"/>
            </a:pPr>
            <a:r>
              <a:rPr lang="en-GB" sz="3200" dirty="0">
                <a:sym typeface="Wingdings" panose="05000000000000000000" pitchFamily="2" charset="2"/>
              </a:rPr>
              <a:t>C</a:t>
            </a:r>
            <a:r>
              <a:rPr lang="en-GB" sz="3200" baseline="-25000" dirty="0">
                <a:sym typeface="Wingdings" panose="05000000000000000000" pitchFamily="2" charset="2"/>
              </a:rPr>
              <a:t>5</a:t>
            </a:r>
            <a:r>
              <a:rPr lang="en-GB" sz="3200" dirty="0">
                <a:sym typeface="Wingdings" panose="05000000000000000000" pitchFamily="2" charset="2"/>
              </a:rPr>
              <a:t>H</a:t>
            </a:r>
            <a:r>
              <a:rPr lang="en-GB" sz="3200" baseline="-25000" dirty="0">
                <a:sym typeface="Wingdings" panose="05000000000000000000" pitchFamily="2" charset="2"/>
              </a:rPr>
              <a:t>10</a:t>
            </a:r>
          </a:p>
          <a:p>
            <a:pPr marL="385763" indent="-385763">
              <a:buAutoNum type="arabicPeriod"/>
            </a:pPr>
            <a:r>
              <a:rPr lang="en-GB" sz="3200" dirty="0">
                <a:sym typeface="Wingdings" panose="05000000000000000000" pitchFamily="2" charset="2"/>
              </a:rPr>
              <a:t>Can you construct a word equation for the incomplete combustion of pentene?</a:t>
            </a:r>
          </a:p>
          <a:p>
            <a:pPr marL="385763" indent="-385763">
              <a:buAutoNum type="arabicPeriod"/>
            </a:pPr>
            <a:endParaRPr lang="en-GB" sz="3200" dirty="0">
              <a:sym typeface="Wingdings" panose="05000000000000000000" pitchFamily="2" charset="2"/>
            </a:endParaRPr>
          </a:p>
          <a:p>
            <a:pPr marL="0" indent="0">
              <a:buNone/>
            </a:pPr>
            <a:r>
              <a:rPr lang="en-GB" sz="3200" b="1" dirty="0">
                <a:sym typeface="Wingdings" panose="05000000000000000000" pitchFamily="2" charset="2"/>
              </a:rPr>
              <a:t>Remember alkenes are hydrocarbons and so react in the same way as alkanes</a:t>
            </a:r>
            <a:endParaRPr lang="en-GB" sz="3200" b="1" dirty="0"/>
          </a:p>
        </p:txBody>
      </p:sp>
    </p:spTree>
    <p:extLst>
      <p:ext uri="{BB962C8B-B14F-4D97-AF65-F5344CB8AC3E}">
        <p14:creationId xmlns:p14="http://schemas.microsoft.com/office/powerpoint/2010/main" val="118163404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71D201D27314143BE863E8D07D284B8" ma:contentTypeVersion="7" ma:contentTypeDescription="Create a new document." ma:contentTypeScope="" ma:versionID="a04bb269a71ec15fb8834c62c42de320">
  <xsd:schema xmlns:xsd="http://www.w3.org/2001/XMLSchema" xmlns:xs="http://www.w3.org/2001/XMLSchema" xmlns:p="http://schemas.microsoft.com/office/2006/metadata/properties" xmlns:ns2="3eb4558b-8982-4134-8cf8-0edee52307a7" xmlns:ns3="049f97e1-32ae-4d3d-9c64-63be60dba368" targetNamespace="http://schemas.microsoft.com/office/2006/metadata/properties" ma:root="true" ma:fieldsID="858dc09fc12d3d2ae6884f6eb9195164" ns2:_="" ns3:_="">
    <xsd:import namespace="3eb4558b-8982-4134-8cf8-0edee52307a7"/>
    <xsd:import namespace="049f97e1-32ae-4d3d-9c64-63be60dba36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b4558b-8982-4134-8cf8-0edee52307a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49f97e1-32ae-4d3d-9c64-63be60dba368" elementFormDefault="qualified">
    <xsd:import namespace="http://schemas.microsoft.com/office/2006/documentManagement/types"/>
    <xsd:import namespace="http://schemas.microsoft.com/office/infopath/2007/PartnerControls"/>
    <xsd:element name="SharedWithUsers" ma:index="12"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4C34DB5-8024-4C8A-8D79-4044FD6AC2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eb4558b-8982-4134-8cf8-0edee52307a7"/>
    <ds:schemaRef ds:uri="049f97e1-32ae-4d3d-9c64-63be60dba3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DE516D3-C9BC-4AFD-BD05-D3D313427E21}">
  <ds:schemaRefs>
    <ds:schemaRef ds:uri="http://schemas.microsoft.com/office/infopath/2007/PartnerControls"/>
    <ds:schemaRef ds:uri="3eb4558b-8982-4134-8cf8-0edee52307a7"/>
    <ds:schemaRef ds:uri="http://purl.org/dc/terms/"/>
    <ds:schemaRef ds:uri="http://schemas.microsoft.com/office/2006/metadata/properties"/>
    <ds:schemaRef ds:uri="http://purl.org/dc/elements/1.1/"/>
    <ds:schemaRef ds:uri="http://schemas.openxmlformats.org/package/2006/metadata/core-properties"/>
    <ds:schemaRef ds:uri="http://purl.org/dc/dcmitype/"/>
    <ds:schemaRef ds:uri="http://www.w3.org/XML/1998/namespace"/>
    <ds:schemaRef ds:uri="http://schemas.microsoft.com/office/2006/documentManagement/types"/>
    <ds:schemaRef ds:uri="049f97e1-32ae-4d3d-9c64-63be60dba368"/>
  </ds:schemaRefs>
</ds:datastoreItem>
</file>

<file path=customXml/itemProps3.xml><?xml version="1.0" encoding="utf-8"?>
<ds:datastoreItem xmlns:ds="http://schemas.openxmlformats.org/officeDocument/2006/customXml" ds:itemID="{97FA58B8-63A1-4584-B59B-2CA5C04893D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502</TotalTime>
  <Words>1206</Words>
  <Application>Microsoft Office PowerPoint</Application>
  <PresentationFormat>On-screen Show (4:3)</PresentationFormat>
  <Paragraphs>209</Paragraphs>
  <Slides>17</Slides>
  <Notes>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17</vt:i4>
      </vt:variant>
    </vt:vector>
  </HeadingPairs>
  <TitlesOfParts>
    <vt:vector size="24" baseType="lpstr">
      <vt:lpstr>Arial</vt:lpstr>
      <vt:lpstr>Calibri</vt:lpstr>
      <vt:lpstr>Calibri Light</vt:lpstr>
      <vt:lpstr>Times New Roman</vt:lpstr>
      <vt:lpstr>Wingdings</vt:lpstr>
      <vt:lpstr>Office Theme</vt:lpstr>
      <vt:lpstr>1_Office Theme</vt:lpstr>
      <vt:lpstr>Alkenes</vt:lpstr>
      <vt:lpstr>Alkenes</vt:lpstr>
      <vt:lpstr>PowerPoint Presentation</vt:lpstr>
      <vt:lpstr>Word consciousness</vt:lpstr>
      <vt:lpstr>Alkenes</vt:lpstr>
      <vt:lpstr>Drawing alkenes</vt:lpstr>
      <vt:lpstr>Comparing the combustion of alkanes and alkenes</vt:lpstr>
      <vt:lpstr>Comparing the combustion of alkanes and alkenes</vt:lpstr>
      <vt:lpstr>Equations for the combustion of alkenes</vt:lpstr>
      <vt:lpstr>Equations for the combustion of alkenes</vt:lpstr>
      <vt:lpstr>PowerPoint Presentation</vt:lpstr>
      <vt:lpstr>Draw the structural formulas of products from addition reactions   </vt:lpstr>
      <vt:lpstr>Mini-plenary  </vt:lpstr>
      <vt:lpstr>Bromine water</vt:lpstr>
      <vt:lpstr>Conditions</vt:lpstr>
      <vt:lpstr>Homework</vt:lpstr>
      <vt:lpstr>Plenary:  What is the question?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80/20 – THINK! What do you NEED to cover with your set</dc:title>
  <dc:creator>Matt Holden</dc:creator>
  <cp:lastModifiedBy>Dawn Sutton</cp:lastModifiedBy>
  <cp:revision>80</cp:revision>
  <dcterms:created xsi:type="dcterms:W3CDTF">2020-04-05T08:55:12Z</dcterms:created>
  <dcterms:modified xsi:type="dcterms:W3CDTF">2020-09-24T07:52:00Z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0x010100571D201D27314143BE863E8D07D284B8</vt:lpwstr>
  </property>
</Properties>
</file>