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2" r:id="rId4"/>
    <p:sldId id="256" r:id="rId5"/>
    <p:sldId id="257" r:id="rId6"/>
    <p:sldId id="258" r:id="rId7"/>
    <p:sldId id="260" r:id="rId8"/>
    <p:sldId id="259" r:id="rId9"/>
    <p:sldId id="272" r:id="rId10"/>
    <p:sldId id="265" r:id="rId11"/>
    <p:sldId id="266" r:id="rId12"/>
    <p:sldId id="267" r:id="rId13"/>
    <p:sldId id="268" r:id="rId14"/>
    <p:sldId id="269" r:id="rId15"/>
    <p:sldId id="270" r:id="rId16"/>
    <p:sldId id="271" r:id="rId17"/>
    <p:sldId id="273" r:id="rId18"/>
    <p:sldId id="275" r:id="rId19"/>
    <p:sldId id="274" r:id="rId20"/>
    <p:sldId id="290" r:id="rId21"/>
    <p:sldId id="292" r:id="rId22"/>
    <p:sldId id="276" r:id="rId23"/>
    <p:sldId id="277" r:id="rId24"/>
    <p:sldId id="278" r:id="rId25"/>
    <p:sldId id="283" r:id="rId26"/>
    <p:sldId id="282" r:id="rId27"/>
    <p:sldId id="280" r:id="rId28"/>
    <p:sldId id="281" r:id="rId29"/>
    <p:sldId id="279" r:id="rId30"/>
    <p:sldId id="289" r:id="rId31"/>
    <p:sldId id="284" r:id="rId32"/>
    <p:sldId id="285" r:id="rId33"/>
    <p:sldId id="286" r:id="rId34"/>
    <p:sldId id="287" r:id="rId35"/>
    <p:sldId id="288" r:id="rId36"/>
    <p:sldId id="297" r:id="rId37"/>
    <p:sldId id="293" r:id="rId38"/>
    <p:sldId id="294" r:id="rId39"/>
    <p:sldId id="296" r:id="rId4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943977F-5238-8346-BCFD-27B954FC2552}" type="datetimeFigureOut">
              <a:rPr lang="en-US" smtClean="0"/>
              <a:t>11/01/20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370910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943977F-5238-8346-BCFD-27B954FC2552}" type="datetimeFigureOut">
              <a:rPr lang="en-US" smtClean="0"/>
              <a:t>11/01/20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170842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943977F-5238-8346-BCFD-27B954FC2552}" type="datetimeFigureOut">
              <a:rPr lang="en-US" smtClean="0"/>
              <a:t>11/01/20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55568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943977F-5238-8346-BCFD-27B954FC2552}" type="datetimeFigureOut">
              <a:rPr lang="en-US" smtClean="0"/>
              <a:t>11/01/20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284570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943977F-5238-8346-BCFD-27B954FC2552}" type="datetimeFigureOut">
              <a:rPr lang="en-US" smtClean="0"/>
              <a:t>11/01/20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336885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943977F-5238-8346-BCFD-27B954FC2552}" type="datetimeFigureOut">
              <a:rPr lang="en-US" smtClean="0"/>
              <a:t>11/01/20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30212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943977F-5238-8346-BCFD-27B954FC2552}" type="datetimeFigureOut">
              <a:rPr lang="en-US" smtClean="0"/>
              <a:t>11/01/20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17469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943977F-5238-8346-BCFD-27B954FC2552}" type="datetimeFigureOut">
              <a:rPr lang="en-US" smtClean="0"/>
              <a:t>11/01/20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114382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3977F-5238-8346-BCFD-27B954FC2552}" type="datetimeFigureOut">
              <a:rPr lang="en-US" smtClean="0"/>
              <a:t>11/01/20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311234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43977F-5238-8346-BCFD-27B954FC2552}" type="datetimeFigureOut">
              <a:rPr lang="en-US" smtClean="0"/>
              <a:t>11/01/20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107511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43977F-5238-8346-BCFD-27B954FC2552}" type="datetimeFigureOut">
              <a:rPr lang="en-US" smtClean="0"/>
              <a:t>11/01/20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3761-8875-924D-B9E8-F3FB1A131F77}" type="slidenum">
              <a:rPr lang="en-US" smtClean="0"/>
              <a:t>‹#›</a:t>
            </a:fld>
            <a:endParaRPr lang="en-US"/>
          </a:p>
        </p:txBody>
      </p:sp>
    </p:spTree>
    <p:extLst>
      <p:ext uri="{BB962C8B-B14F-4D97-AF65-F5344CB8AC3E}">
        <p14:creationId xmlns:p14="http://schemas.microsoft.com/office/powerpoint/2010/main" val="15248451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3977F-5238-8346-BCFD-27B954FC2552}" type="datetimeFigureOut">
              <a:rPr lang="en-US" smtClean="0"/>
              <a:t>11/01/20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03761-8875-924D-B9E8-F3FB1A131F77}" type="slidenum">
              <a:rPr lang="en-US" smtClean="0"/>
              <a:t>‹#›</a:t>
            </a:fld>
            <a:endParaRPr lang="en-US"/>
          </a:p>
        </p:txBody>
      </p:sp>
    </p:spTree>
    <p:extLst>
      <p:ext uri="{BB962C8B-B14F-4D97-AF65-F5344CB8AC3E}">
        <p14:creationId xmlns:p14="http://schemas.microsoft.com/office/powerpoint/2010/main" val="356661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4.png"/><Relationship Id="rId5" Type="http://schemas.microsoft.com/office/2007/relationships/hdphoto" Target="../media/hdphoto3.wdp"/><Relationship Id="rId6" Type="http://schemas.openxmlformats.org/officeDocument/2006/relationships/image" Target="../media/image15.png"/><Relationship Id="rId7"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2909" y="99884"/>
            <a:ext cx="6457688"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u="sng" dirty="0" smtClean="0">
                <a:solidFill>
                  <a:srgbClr val="7030A0"/>
                </a:solidFill>
              </a:rPr>
              <a:t>Do Now Activity</a:t>
            </a:r>
            <a:endParaRPr lang="en-GB" b="1" u="sng" dirty="0">
              <a:solidFill>
                <a:srgbClr val="7030A0"/>
              </a:solidFill>
            </a:endParaRPr>
          </a:p>
        </p:txBody>
      </p:sp>
      <p:sp>
        <p:nvSpPr>
          <p:cNvPr id="4" name="Rounded Rectangle 3"/>
          <p:cNvSpPr/>
          <p:nvPr/>
        </p:nvSpPr>
        <p:spPr>
          <a:xfrm>
            <a:off x="128431" y="129847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3213" y="884674"/>
            <a:ext cx="2172390" cy="369332"/>
          </a:xfrm>
          <a:prstGeom prst="rect">
            <a:avLst/>
          </a:prstGeom>
          <a:noFill/>
        </p:spPr>
        <p:txBody>
          <a:bodyPr wrap="none" rtlCol="0">
            <a:spAutoFit/>
          </a:bodyPr>
          <a:lstStyle/>
          <a:p>
            <a:r>
              <a:rPr lang="en-US" b="1" u="sng" dirty="0" smtClean="0"/>
              <a:t>Principles of training </a:t>
            </a:r>
            <a:endParaRPr lang="en-US" b="1" u="sng" dirty="0"/>
          </a:p>
        </p:txBody>
      </p:sp>
      <p:sp>
        <p:nvSpPr>
          <p:cNvPr id="12" name="TextBox 11"/>
          <p:cNvSpPr txBox="1"/>
          <p:nvPr/>
        </p:nvSpPr>
        <p:spPr>
          <a:xfrm>
            <a:off x="6011410" y="965728"/>
            <a:ext cx="2339102" cy="369332"/>
          </a:xfrm>
          <a:prstGeom prst="rect">
            <a:avLst/>
          </a:prstGeom>
          <a:noFill/>
        </p:spPr>
        <p:txBody>
          <a:bodyPr wrap="none" rtlCol="0">
            <a:spAutoFit/>
          </a:bodyPr>
          <a:lstStyle/>
          <a:p>
            <a:r>
              <a:rPr lang="en-US" b="1" u="sng" dirty="0" smtClean="0"/>
              <a:t>Components of fitness</a:t>
            </a:r>
            <a:endParaRPr lang="en-US" b="1" u="sng" dirty="0"/>
          </a:p>
        </p:txBody>
      </p:sp>
      <p:sp>
        <p:nvSpPr>
          <p:cNvPr id="13" name="Rounded Rectangle 12"/>
          <p:cNvSpPr/>
          <p:nvPr/>
        </p:nvSpPr>
        <p:spPr>
          <a:xfrm>
            <a:off x="125004" y="1950174"/>
            <a:ext cx="1598097" cy="491378"/>
          </a:xfrm>
          <a:prstGeom prst="roundRect">
            <a:avLst/>
          </a:prstGeom>
          <a:solidFill>
            <a:srgbClr val="E2F0D9"/>
          </a:solidFill>
          <a:ln>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6408" y="2545021"/>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46408" y="3125348"/>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32278" y="375037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132278" y="434319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476139" y="1254006"/>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422627" y="1841035"/>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429901" y="2352379"/>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26473" y="2916903"/>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730375" y="2352379"/>
            <a:ext cx="463649" cy="3901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Left Brace 24"/>
          <p:cNvSpPr/>
          <p:nvPr/>
        </p:nvSpPr>
        <p:spPr>
          <a:xfrm>
            <a:off x="2208575" y="1215440"/>
            <a:ext cx="214052" cy="2080381"/>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H="1">
            <a:off x="4152594" y="2160193"/>
            <a:ext cx="128852" cy="138988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075" name="Straight Connector 3074"/>
          <p:cNvCxnSpPr>
            <a:stCxn id="20" idx="3"/>
          </p:cNvCxnSpPr>
          <p:nvPr/>
        </p:nvCxnSpPr>
        <p:spPr>
          <a:xfrm>
            <a:off x="4099082" y="2006962"/>
            <a:ext cx="235455" cy="171376"/>
          </a:xfrm>
          <a:prstGeom prst="line">
            <a:avLst/>
          </a:prstGeom>
          <a:ln>
            <a:solidFill>
              <a:srgbClr val="70AD47"/>
            </a:solidFill>
          </a:ln>
        </p:spPr>
        <p:style>
          <a:lnRef idx="2">
            <a:schemeClr val="accent1"/>
          </a:lnRef>
          <a:fillRef idx="0">
            <a:schemeClr val="accent1"/>
          </a:fillRef>
          <a:effectRef idx="1">
            <a:schemeClr val="accent1"/>
          </a:effectRef>
          <a:fontRef idx="minor">
            <a:schemeClr val="tx1"/>
          </a:fontRef>
        </p:style>
      </p:cxnSp>
      <p:sp>
        <p:nvSpPr>
          <p:cNvPr id="3076" name="Rectangle 3075"/>
          <p:cNvSpPr/>
          <p:nvPr/>
        </p:nvSpPr>
        <p:spPr>
          <a:xfrm>
            <a:off x="4677018" y="1712270"/>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37" name="Rectangle 36"/>
          <p:cNvSpPr/>
          <p:nvPr/>
        </p:nvSpPr>
        <p:spPr>
          <a:xfrm>
            <a:off x="6956664" y="1693444"/>
            <a:ext cx="2072868" cy="466749"/>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077" name="TextBox 3076"/>
          <p:cNvSpPr txBox="1"/>
          <p:nvPr/>
        </p:nvSpPr>
        <p:spPr>
          <a:xfrm>
            <a:off x="5404794" y="1398353"/>
            <a:ext cx="805479" cy="369332"/>
          </a:xfrm>
          <a:prstGeom prst="rect">
            <a:avLst/>
          </a:prstGeom>
          <a:noFill/>
        </p:spPr>
        <p:txBody>
          <a:bodyPr wrap="none" rtlCol="0">
            <a:spAutoFit/>
          </a:bodyPr>
          <a:lstStyle/>
          <a:p>
            <a:r>
              <a:rPr lang="en-US" dirty="0" smtClean="0"/>
              <a:t>Health</a:t>
            </a:r>
            <a:endParaRPr lang="en-US" dirty="0"/>
          </a:p>
        </p:txBody>
      </p:sp>
      <p:sp>
        <p:nvSpPr>
          <p:cNvPr id="39" name="TextBox 38"/>
          <p:cNvSpPr txBox="1"/>
          <p:nvPr/>
        </p:nvSpPr>
        <p:spPr>
          <a:xfrm>
            <a:off x="7734524" y="1379525"/>
            <a:ext cx="554584" cy="369332"/>
          </a:xfrm>
          <a:prstGeom prst="rect">
            <a:avLst/>
          </a:prstGeom>
          <a:noFill/>
        </p:spPr>
        <p:txBody>
          <a:bodyPr wrap="none" rtlCol="0">
            <a:spAutoFit/>
          </a:bodyPr>
          <a:lstStyle/>
          <a:p>
            <a:r>
              <a:rPr lang="en-US" dirty="0" smtClean="0"/>
              <a:t>Skill</a:t>
            </a:r>
            <a:endParaRPr lang="en-US" dirty="0"/>
          </a:p>
        </p:txBody>
      </p:sp>
      <p:sp>
        <p:nvSpPr>
          <p:cNvPr id="41" name="Rectangle 40"/>
          <p:cNvSpPr/>
          <p:nvPr/>
        </p:nvSpPr>
        <p:spPr>
          <a:xfrm>
            <a:off x="6963938" y="2251182"/>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3" name="Rectangle 42"/>
          <p:cNvSpPr/>
          <p:nvPr/>
        </p:nvSpPr>
        <p:spPr>
          <a:xfrm>
            <a:off x="6971213" y="2879659"/>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5" name="Rectangle 44"/>
          <p:cNvSpPr/>
          <p:nvPr/>
        </p:nvSpPr>
        <p:spPr>
          <a:xfrm>
            <a:off x="6956664" y="3496281"/>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6" name="Rectangle 45"/>
          <p:cNvSpPr/>
          <p:nvPr/>
        </p:nvSpPr>
        <p:spPr>
          <a:xfrm>
            <a:off x="6978487" y="4106728"/>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7" name="Rectangle 46"/>
          <p:cNvSpPr/>
          <p:nvPr/>
        </p:nvSpPr>
        <p:spPr>
          <a:xfrm>
            <a:off x="6978487" y="4808535"/>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8" name="Rounded Rectangle 37"/>
          <p:cNvSpPr/>
          <p:nvPr/>
        </p:nvSpPr>
        <p:spPr>
          <a:xfrm>
            <a:off x="2429901" y="3616726"/>
            <a:ext cx="1676455" cy="726466"/>
          </a:xfrm>
          <a:prstGeom prst="roundRect">
            <a:avLst/>
          </a:prstGeom>
          <a:solidFill>
            <a:schemeClr val="accent6">
              <a:lumMod val="20000"/>
              <a:lumOff val="80000"/>
            </a:schemeClr>
          </a:solid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77018" y="2251182"/>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0" name="Rectangle 49"/>
          <p:cNvSpPr/>
          <p:nvPr/>
        </p:nvSpPr>
        <p:spPr>
          <a:xfrm>
            <a:off x="4677018" y="2803365"/>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1" name="Rectangle 50"/>
          <p:cNvSpPr/>
          <p:nvPr/>
        </p:nvSpPr>
        <p:spPr>
          <a:xfrm>
            <a:off x="4677018" y="3389799"/>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2" name="Rectangle 51"/>
          <p:cNvSpPr/>
          <p:nvPr/>
        </p:nvSpPr>
        <p:spPr>
          <a:xfrm>
            <a:off x="4677018" y="3941982"/>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8" name="Rectangle 17"/>
          <p:cNvSpPr/>
          <p:nvPr/>
        </p:nvSpPr>
        <p:spPr>
          <a:xfrm>
            <a:off x="2762739" y="4601987"/>
            <a:ext cx="2095445" cy="369332"/>
          </a:xfrm>
          <a:prstGeom prst="rect">
            <a:avLst/>
          </a:prstGeom>
        </p:spPr>
        <p:txBody>
          <a:bodyPr wrap="none">
            <a:spAutoFit/>
          </a:bodyPr>
          <a:lstStyle/>
          <a:p>
            <a:pPr algn="ctr"/>
            <a:r>
              <a:rPr lang="en-US" b="1" u="sng" dirty="0"/>
              <a:t>Methods of training</a:t>
            </a:r>
          </a:p>
        </p:txBody>
      </p:sp>
      <p:sp>
        <p:nvSpPr>
          <p:cNvPr id="42" name="TextBox 41"/>
          <p:cNvSpPr txBox="1"/>
          <p:nvPr/>
        </p:nvSpPr>
        <p:spPr>
          <a:xfrm>
            <a:off x="7189547" y="6032671"/>
            <a:ext cx="1729485" cy="646331"/>
          </a:xfrm>
          <a:prstGeom prst="rect">
            <a:avLst/>
          </a:prstGeom>
          <a:noFill/>
          <a:ln w="76200" cmpd="sng">
            <a:solidFill>
              <a:srgbClr val="000000"/>
            </a:solidFill>
          </a:ln>
        </p:spPr>
        <p:txBody>
          <a:bodyPr wrap="none" rtlCol="0">
            <a:spAutoFit/>
          </a:bodyPr>
          <a:lstStyle/>
          <a:p>
            <a:r>
              <a:rPr lang="en-US" sz="3600" dirty="0" smtClean="0"/>
              <a:t>___ / 29</a:t>
            </a:r>
            <a:endParaRPr lang="en-US" sz="3600" dirty="0"/>
          </a:p>
        </p:txBody>
      </p:sp>
      <p:cxnSp>
        <p:nvCxnSpPr>
          <p:cNvPr id="74" name="Straight Connector 73"/>
          <p:cNvCxnSpPr/>
          <p:nvPr/>
        </p:nvCxnSpPr>
        <p:spPr>
          <a:xfrm>
            <a:off x="4473671" y="1070169"/>
            <a:ext cx="0" cy="3527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473671" y="4601987"/>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804264" y="4601987"/>
            <a:ext cx="1" cy="10635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6804265" y="5665567"/>
            <a:ext cx="224709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143078" y="4598106"/>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1" y="4836302"/>
            <a:ext cx="2143077" cy="8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2143078" y="4601987"/>
            <a:ext cx="0" cy="23258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46408" y="4971319"/>
            <a:ext cx="199667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2" name="Rectangle 81"/>
          <p:cNvSpPr/>
          <p:nvPr/>
        </p:nvSpPr>
        <p:spPr>
          <a:xfrm>
            <a:off x="1898399" y="5999421"/>
            <a:ext cx="1679743"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3" name="Rectangle 82"/>
          <p:cNvSpPr/>
          <p:nvPr/>
        </p:nvSpPr>
        <p:spPr>
          <a:xfrm>
            <a:off x="128431" y="5999421"/>
            <a:ext cx="163313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4" name="Rectangle 83"/>
          <p:cNvSpPr/>
          <p:nvPr/>
        </p:nvSpPr>
        <p:spPr>
          <a:xfrm>
            <a:off x="2389651" y="4971319"/>
            <a:ext cx="2125962"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5" name="Rectangle 84"/>
          <p:cNvSpPr/>
          <p:nvPr/>
        </p:nvSpPr>
        <p:spPr>
          <a:xfrm>
            <a:off x="4858184" y="4971319"/>
            <a:ext cx="177926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6" name="Rectangle 85"/>
          <p:cNvSpPr/>
          <p:nvPr/>
        </p:nvSpPr>
        <p:spPr>
          <a:xfrm>
            <a:off x="5365841" y="6008252"/>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Rectangle 93"/>
          <p:cNvSpPr/>
          <p:nvPr/>
        </p:nvSpPr>
        <p:spPr>
          <a:xfrm>
            <a:off x="3674622" y="5999421"/>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04858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500"/>
                                        <p:tgtEl>
                                          <p:spTgt spid="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dissolve">
                                      <p:cBhvr>
                                        <p:cTn id="19" dur="500"/>
                                        <p:tgtEl>
                                          <p:spTgt spid="8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500"/>
                                        <p:tgtEl>
                                          <p:spTgt spid="8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309" y="3992095"/>
            <a:ext cx="1511591" cy="646331"/>
          </a:xfrm>
          <a:prstGeom prst="rect">
            <a:avLst/>
          </a:prstGeom>
          <a:noFill/>
        </p:spPr>
        <p:txBody>
          <a:bodyPr wrap="square" rtlCol="0">
            <a:spAutoFit/>
          </a:bodyPr>
          <a:lstStyle/>
          <a:p>
            <a:pPr algn="ctr"/>
            <a:r>
              <a:rPr lang="en-US" b="1" u="sng" dirty="0" smtClean="0"/>
              <a:t>Principles of training </a:t>
            </a:r>
            <a:endParaRPr lang="en-US" b="1" u="sng" dirty="0"/>
          </a:p>
        </p:txBody>
      </p:sp>
      <p:sp>
        <p:nvSpPr>
          <p:cNvPr id="6" name="TextBox 5"/>
          <p:cNvSpPr txBox="1"/>
          <p:nvPr/>
        </p:nvSpPr>
        <p:spPr>
          <a:xfrm>
            <a:off x="4272644" y="1069341"/>
            <a:ext cx="4761616" cy="923330"/>
          </a:xfrm>
          <a:prstGeom prst="rect">
            <a:avLst/>
          </a:prstGeom>
          <a:solidFill>
            <a:srgbClr val="FFFF00"/>
          </a:solidFill>
          <a:ln>
            <a:solidFill>
              <a:schemeClr val="tx1"/>
            </a:solidFill>
          </a:ln>
        </p:spPr>
        <p:txBody>
          <a:bodyPr wrap="square" rtlCol="0">
            <a:spAutoFit/>
          </a:bodyPr>
          <a:lstStyle/>
          <a:p>
            <a:r>
              <a:rPr lang="en-US" b="1" u="sng" dirty="0" smtClean="0"/>
              <a:t>Components of fitness: </a:t>
            </a:r>
          </a:p>
          <a:p>
            <a:endParaRPr lang="en-US" b="1" u="sng" dirty="0"/>
          </a:p>
          <a:p>
            <a:r>
              <a:rPr lang="en-US" dirty="0" smtClean="0"/>
              <a:t>Explain how to improve your </a:t>
            </a:r>
            <a:r>
              <a:rPr lang="en-US" b="1" u="sng" dirty="0" smtClean="0"/>
              <a:t>Strength</a:t>
            </a:r>
            <a:r>
              <a:rPr lang="en-US" dirty="0" smtClean="0"/>
              <a:t> </a:t>
            </a:r>
            <a:endParaRPr lang="en-US" dirty="0"/>
          </a:p>
        </p:txBody>
      </p:sp>
      <p:sp>
        <p:nvSpPr>
          <p:cNvPr id="7" name="Rectangle 6"/>
          <p:cNvSpPr/>
          <p:nvPr/>
        </p:nvSpPr>
        <p:spPr>
          <a:xfrm>
            <a:off x="6184900" y="3992095"/>
            <a:ext cx="1345108" cy="646331"/>
          </a:xfrm>
          <a:prstGeom prst="rect">
            <a:avLst/>
          </a:prstGeom>
        </p:spPr>
        <p:txBody>
          <a:bodyPr wrap="square">
            <a:spAutoFit/>
          </a:bodyPr>
          <a:lstStyle/>
          <a:p>
            <a:pPr algn="ctr"/>
            <a:r>
              <a:rPr lang="en-US" b="1" u="sng" dirty="0">
                <a:solidFill>
                  <a:srgbClr val="000000"/>
                </a:solidFill>
              </a:rPr>
              <a:t>Methods of training</a:t>
            </a:r>
          </a:p>
        </p:txBody>
      </p:sp>
      <p:sp>
        <p:nvSpPr>
          <p:cNvPr id="8" name="Title 1"/>
          <p:cNvSpPr txBox="1">
            <a:spLocks/>
          </p:cNvSpPr>
          <p:nvPr/>
        </p:nvSpPr>
        <p:spPr>
          <a:xfrm>
            <a:off x="4145644" y="53379"/>
            <a:ext cx="4888616"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u="sng" dirty="0" smtClean="0">
                <a:solidFill>
                  <a:srgbClr val="7030A0"/>
                </a:solidFill>
              </a:rPr>
              <a:t>Do Now Activity</a:t>
            </a:r>
            <a:endParaRPr lang="en-GB" sz="4800" b="1" u="sng" dirty="0">
              <a:solidFill>
                <a:srgbClr val="7030A0"/>
              </a:solidFill>
            </a:endParaRPr>
          </a:p>
        </p:txBody>
      </p:sp>
      <p:pic>
        <p:nvPicPr>
          <p:cNvPr id="9" name="Picture 8"/>
          <p:cNvPicPr>
            <a:picLocks noChangeAspect="1"/>
          </p:cNvPicPr>
          <p:nvPr/>
        </p:nvPicPr>
        <p:blipFill rotWithShape="1">
          <a:blip r:embed="rId2"/>
          <a:srcRect r="51496" b="4231"/>
          <a:stretch/>
        </p:blipFill>
        <p:spPr>
          <a:xfrm>
            <a:off x="0" y="53379"/>
            <a:ext cx="4145644" cy="2557954"/>
          </a:xfrm>
          <a:prstGeom prst="rect">
            <a:avLst/>
          </a:prstGeom>
          <a:ln>
            <a:solidFill>
              <a:schemeClr val="tx1"/>
            </a:solidFill>
          </a:ln>
        </p:spPr>
      </p:pic>
      <p:sp>
        <p:nvSpPr>
          <p:cNvPr id="13" name="TextBox 12"/>
          <p:cNvSpPr txBox="1"/>
          <p:nvPr/>
        </p:nvSpPr>
        <p:spPr>
          <a:xfrm>
            <a:off x="4272644" y="2117336"/>
            <a:ext cx="1912256" cy="369332"/>
          </a:xfrm>
          <a:prstGeom prst="rect">
            <a:avLst/>
          </a:prstGeom>
          <a:noFill/>
          <a:ln>
            <a:solidFill>
              <a:schemeClr val="tx1"/>
            </a:solidFill>
          </a:ln>
        </p:spPr>
        <p:txBody>
          <a:bodyPr wrap="square" rtlCol="0">
            <a:spAutoFit/>
          </a:bodyPr>
          <a:lstStyle/>
          <a:p>
            <a:pPr algn="ctr"/>
            <a:r>
              <a:rPr lang="en-GB" b="1" dirty="0" smtClean="0"/>
              <a:t>Good = State </a:t>
            </a:r>
            <a:endParaRPr lang="en-GB" b="1" dirty="0"/>
          </a:p>
        </p:txBody>
      </p:sp>
      <p:sp>
        <p:nvSpPr>
          <p:cNvPr id="14" name="TextBox 13"/>
          <p:cNvSpPr txBox="1"/>
          <p:nvPr/>
        </p:nvSpPr>
        <p:spPr>
          <a:xfrm>
            <a:off x="6488352" y="2117336"/>
            <a:ext cx="2444308" cy="369332"/>
          </a:xfrm>
          <a:prstGeom prst="rect">
            <a:avLst/>
          </a:prstGeom>
          <a:noFill/>
          <a:ln>
            <a:solidFill>
              <a:schemeClr val="tx1"/>
            </a:solidFill>
          </a:ln>
        </p:spPr>
        <p:txBody>
          <a:bodyPr wrap="square" rtlCol="0">
            <a:spAutoFit/>
          </a:bodyPr>
          <a:lstStyle/>
          <a:p>
            <a:pPr algn="ctr"/>
            <a:r>
              <a:rPr lang="en-GB" b="1" dirty="0" smtClean="0"/>
              <a:t>Outstanding  = Explain </a:t>
            </a:r>
            <a:endParaRPr lang="en-GB" b="1" dirty="0"/>
          </a:p>
        </p:txBody>
      </p:sp>
      <p:cxnSp>
        <p:nvCxnSpPr>
          <p:cNvPr id="16" name="Straight Arrow Connector 15"/>
          <p:cNvCxnSpPr/>
          <p:nvPr/>
        </p:nvCxnSpPr>
        <p:spPr>
          <a:xfrm flipH="1" flipV="1">
            <a:off x="1752309" y="3746043"/>
            <a:ext cx="216191" cy="1956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0" y="2791936"/>
            <a:ext cx="1968500" cy="954107"/>
          </a:xfrm>
          <a:prstGeom prst="rect">
            <a:avLst/>
          </a:prstGeom>
          <a:noFill/>
        </p:spPr>
        <p:txBody>
          <a:bodyPr wrap="square" rtlCol="0">
            <a:spAutoFit/>
          </a:bodyPr>
          <a:lstStyle/>
          <a:p>
            <a:r>
              <a:rPr lang="en-GB" sz="1400" u="sng" dirty="0" smtClean="0"/>
              <a:t>Progressive overload: Frequency </a:t>
            </a:r>
            <a:r>
              <a:rPr lang="en-GB" sz="1400" dirty="0" smtClean="0"/>
              <a:t>=  Increase the time I do weight training every 3 weeks </a:t>
            </a:r>
            <a:endParaRPr lang="en-GB" sz="1400" dirty="0"/>
          </a:p>
        </p:txBody>
      </p:sp>
      <p:sp>
        <p:nvSpPr>
          <p:cNvPr id="18" name="TextBox 17"/>
          <p:cNvSpPr txBox="1"/>
          <p:nvPr/>
        </p:nvSpPr>
        <p:spPr>
          <a:xfrm>
            <a:off x="7124700" y="2679466"/>
            <a:ext cx="1941078" cy="1169551"/>
          </a:xfrm>
          <a:prstGeom prst="rect">
            <a:avLst/>
          </a:prstGeom>
          <a:noFill/>
        </p:spPr>
        <p:txBody>
          <a:bodyPr wrap="square" rtlCol="0">
            <a:spAutoFit/>
          </a:bodyPr>
          <a:lstStyle/>
          <a:p>
            <a:r>
              <a:rPr lang="en-GB" sz="1400" u="sng" dirty="0" smtClean="0"/>
              <a:t>Weight training = </a:t>
            </a:r>
            <a:r>
              <a:rPr lang="en-GB" sz="1400" dirty="0" smtClean="0"/>
              <a:t>high weights, low reps to increase strength. Bicep curls, deadlifts, chest press</a:t>
            </a:r>
            <a:endParaRPr lang="en-GB" sz="1400" dirty="0"/>
          </a:p>
        </p:txBody>
      </p:sp>
      <p:cxnSp>
        <p:nvCxnSpPr>
          <p:cNvPr id="19" name="Straight Arrow Connector 18"/>
          <p:cNvCxnSpPr/>
          <p:nvPr/>
        </p:nvCxnSpPr>
        <p:spPr>
          <a:xfrm flipV="1">
            <a:off x="7124701" y="3849017"/>
            <a:ext cx="88899" cy="18530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rot="20455164">
            <a:off x="1807027" y="4768434"/>
            <a:ext cx="4051300" cy="1107996"/>
          </a:xfrm>
          <a:prstGeom prst="rect">
            <a:avLst/>
          </a:prstGeom>
          <a:noFill/>
          <a:ln>
            <a:solidFill>
              <a:srgbClr val="FF0000"/>
            </a:solidFill>
          </a:ln>
        </p:spPr>
        <p:txBody>
          <a:bodyPr wrap="square" rtlCol="0">
            <a:spAutoFit/>
          </a:bodyPr>
          <a:lstStyle/>
          <a:p>
            <a:pPr algn="ctr"/>
            <a:r>
              <a:rPr lang="en-GB" sz="6600" dirty="0" smtClean="0">
                <a:solidFill>
                  <a:srgbClr val="FF0000"/>
                </a:solidFill>
              </a:rPr>
              <a:t>EXAMPLE </a:t>
            </a:r>
            <a:endParaRPr lang="en-GB" sz="6600" dirty="0">
              <a:solidFill>
                <a:srgbClr val="FF0000"/>
              </a:solidFill>
            </a:endParaRPr>
          </a:p>
        </p:txBody>
      </p:sp>
    </p:spTree>
    <p:extLst>
      <p:ext uri="{BB962C8B-B14F-4D97-AF65-F5344CB8AC3E}">
        <p14:creationId xmlns:p14="http://schemas.microsoft.com/office/powerpoint/2010/main" val="298949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309" y="3992095"/>
            <a:ext cx="1511591" cy="646331"/>
          </a:xfrm>
          <a:prstGeom prst="rect">
            <a:avLst/>
          </a:prstGeom>
          <a:noFill/>
        </p:spPr>
        <p:txBody>
          <a:bodyPr wrap="square" rtlCol="0">
            <a:spAutoFit/>
          </a:bodyPr>
          <a:lstStyle/>
          <a:p>
            <a:pPr algn="ctr"/>
            <a:r>
              <a:rPr lang="en-US" b="1" u="sng" dirty="0" smtClean="0"/>
              <a:t>Principles of training </a:t>
            </a:r>
            <a:endParaRPr lang="en-US" b="1" u="sng" dirty="0"/>
          </a:p>
        </p:txBody>
      </p:sp>
      <p:sp>
        <p:nvSpPr>
          <p:cNvPr id="6" name="TextBox 5"/>
          <p:cNvSpPr txBox="1"/>
          <p:nvPr/>
        </p:nvSpPr>
        <p:spPr>
          <a:xfrm>
            <a:off x="4145644" y="1069341"/>
            <a:ext cx="4888616" cy="923330"/>
          </a:xfrm>
          <a:prstGeom prst="rect">
            <a:avLst/>
          </a:prstGeom>
          <a:solidFill>
            <a:srgbClr val="FFFF00"/>
          </a:solidFill>
          <a:ln>
            <a:solidFill>
              <a:schemeClr val="tx1"/>
            </a:solidFill>
          </a:ln>
        </p:spPr>
        <p:txBody>
          <a:bodyPr wrap="square" rtlCol="0">
            <a:spAutoFit/>
          </a:bodyPr>
          <a:lstStyle/>
          <a:p>
            <a:r>
              <a:rPr lang="en-US" b="1" u="sng" dirty="0" smtClean="0"/>
              <a:t>Components of fitness: </a:t>
            </a:r>
          </a:p>
          <a:p>
            <a:endParaRPr lang="en-US" b="1" u="sng" dirty="0"/>
          </a:p>
          <a:p>
            <a:r>
              <a:rPr lang="en-US" dirty="0" smtClean="0"/>
              <a:t>Explain how to improve your </a:t>
            </a:r>
            <a:r>
              <a:rPr lang="en-US" b="1" u="sng" dirty="0" smtClean="0"/>
              <a:t>Strength</a:t>
            </a:r>
            <a:r>
              <a:rPr lang="en-US" dirty="0" smtClean="0"/>
              <a:t> </a:t>
            </a:r>
            <a:endParaRPr lang="en-US" dirty="0"/>
          </a:p>
        </p:txBody>
      </p:sp>
      <p:sp>
        <p:nvSpPr>
          <p:cNvPr id="7" name="Rectangle 6"/>
          <p:cNvSpPr/>
          <p:nvPr/>
        </p:nvSpPr>
        <p:spPr>
          <a:xfrm>
            <a:off x="6184900" y="3992095"/>
            <a:ext cx="1345108" cy="646331"/>
          </a:xfrm>
          <a:prstGeom prst="rect">
            <a:avLst/>
          </a:prstGeom>
        </p:spPr>
        <p:txBody>
          <a:bodyPr wrap="square">
            <a:spAutoFit/>
          </a:bodyPr>
          <a:lstStyle/>
          <a:p>
            <a:pPr algn="ctr"/>
            <a:r>
              <a:rPr lang="en-US" b="1" u="sng" dirty="0">
                <a:solidFill>
                  <a:srgbClr val="000000"/>
                </a:solidFill>
              </a:rPr>
              <a:t>Methods of training</a:t>
            </a:r>
          </a:p>
        </p:txBody>
      </p:sp>
      <p:sp>
        <p:nvSpPr>
          <p:cNvPr id="8" name="Title 1"/>
          <p:cNvSpPr txBox="1">
            <a:spLocks/>
          </p:cNvSpPr>
          <p:nvPr/>
        </p:nvSpPr>
        <p:spPr>
          <a:xfrm>
            <a:off x="4145644" y="53379"/>
            <a:ext cx="4888616"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u="sng" dirty="0" smtClean="0">
                <a:solidFill>
                  <a:srgbClr val="7030A0"/>
                </a:solidFill>
              </a:rPr>
              <a:t>Do Now Activity</a:t>
            </a:r>
            <a:endParaRPr lang="en-GB" sz="4800" b="1" u="sng" dirty="0">
              <a:solidFill>
                <a:srgbClr val="7030A0"/>
              </a:solidFill>
            </a:endParaRPr>
          </a:p>
        </p:txBody>
      </p:sp>
      <p:pic>
        <p:nvPicPr>
          <p:cNvPr id="9" name="Picture 8"/>
          <p:cNvPicPr>
            <a:picLocks noChangeAspect="1"/>
          </p:cNvPicPr>
          <p:nvPr/>
        </p:nvPicPr>
        <p:blipFill rotWithShape="1">
          <a:blip r:embed="rId2"/>
          <a:srcRect r="51496" b="4231"/>
          <a:stretch/>
        </p:blipFill>
        <p:spPr>
          <a:xfrm>
            <a:off x="0" y="53379"/>
            <a:ext cx="4145644" cy="2557954"/>
          </a:xfrm>
          <a:prstGeom prst="rect">
            <a:avLst/>
          </a:prstGeom>
        </p:spPr>
      </p:pic>
      <p:sp>
        <p:nvSpPr>
          <p:cNvPr id="10" name="TextBox 9"/>
          <p:cNvSpPr txBox="1"/>
          <p:nvPr/>
        </p:nvSpPr>
        <p:spPr>
          <a:xfrm>
            <a:off x="4272644" y="2117336"/>
            <a:ext cx="1912256" cy="369332"/>
          </a:xfrm>
          <a:prstGeom prst="rect">
            <a:avLst/>
          </a:prstGeom>
          <a:noFill/>
          <a:ln>
            <a:solidFill>
              <a:schemeClr val="tx1"/>
            </a:solidFill>
          </a:ln>
        </p:spPr>
        <p:txBody>
          <a:bodyPr wrap="square" rtlCol="0">
            <a:spAutoFit/>
          </a:bodyPr>
          <a:lstStyle/>
          <a:p>
            <a:pPr algn="ctr"/>
            <a:r>
              <a:rPr lang="en-GB" dirty="0" smtClean="0"/>
              <a:t>Good = State </a:t>
            </a:r>
            <a:endParaRPr lang="en-GB" dirty="0"/>
          </a:p>
        </p:txBody>
      </p:sp>
      <p:sp>
        <p:nvSpPr>
          <p:cNvPr id="11" name="TextBox 10"/>
          <p:cNvSpPr txBox="1"/>
          <p:nvPr/>
        </p:nvSpPr>
        <p:spPr>
          <a:xfrm>
            <a:off x="4272644" y="2117336"/>
            <a:ext cx="1912256" cy="369332"/>
          </a:xfrm>
          <a:prstGeom prst="rect">
            <a:avLst/>
          </a:prstGeom>
          <a:noFill/>
          <a:ln>
            <a:solidFill>
              <a:schemeClr val="tx1"/>
            </a:solidFill>
          </a:ln>
        </p:spPr>
        <p:txBody>
          <a:bodyPr wrap="square" rtlCol="0">
            <a:spAutoFit/>
          </a:bodyPr>
          <a:lstStyle/>
          <a:p>
            <a:pPr algn="ctr"/>
            <a:r>
              <a:rPr lang="en-GB" b="1" dirty="0" smtClean="0"/>
              <a:t>Good = State </a:t>
            </a:r>
            <a:endParaRPr lang="en-GB" b="1" dirty="0"/>
          </a:p>
        </p:txBody>
      </p:sp>
      <p:sp>
        <p:nvSpPr>
          <p:cNvPr id="12" name="TextBox 11"/>
          <p:cNvSpPr txBox="1"/>
          <p:nvPr/>
        </p:nvSpPr>
        <p:spPr>
          <a:xfrm>
            <a:off x="6488352" y="2117336"/>
            <a:ext cx="2444308" cy="369332"/>
          </a:xfrm>
          <a:prstGeom prst="rect">
            <a:avLst/>
          </a:prstGeom>
          <a:noFill/>
          <a:ln>
            <a:solidFill>
              <a:schemeClr val="tx1"/>
            </a:solidFill>
          </a:ln>
        </p:spPr>
        <p:txBody>
          <a:bodyPr wrap="square" rtlCol="0">
            <a:spAutoFit/>
          </a:bodyPr>
          <a:lstStyle/>
          <a:p>
            <a:pPr algn="ctr"/>
            <a:r>
              <a:rPr lang="en-GB" b="1" dirty="0" smtClean="0"/>
              <a:t>Outstanding  = Explain </a:t>
            </a:r>
            <a:endParaRPr lang="en-GB" b="1" dirty="0"/>
          </a:p>
        </p:txBody>
      </p:sp>
    </p:spTree>
    <p:extLst>
      <p:ext uri="{BB962C8B-B14F-4D97-AF65-F5344CB8AC3E}">
        <p14:creationId xmlns:p14="http://schemas.microsoft.com/office/powerpoint/2010/main" val="260038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309" y="3345764"/>
            <a:ext cx="1511591" cy="646331"/>
          </a:xfrm>
          <a:prstGeom prst="rect">
            <a:avLst/>
          </a:prstGeom>
          <a:noFill/>
        </p:spPr>
        <p:txBody>
          <a:bodyPr wrap="square" rtlCol="0">
            <a:spAutoFit/>
          </a:bodyPr>
          <a:lstStyle/>
          <a:p>
            <a:pPr algn="ctr"/>
            <a:r>
              <a:rPr lang="en-US" b="1" u="sng" dirty="0" smtClean="0"/>
              <a:t>Principles of training </a:t>
            </a:r>
            <a:endParaRPr lang="en-US" b="1" u="sng" dirty="0"/>
          </a:p>
        </p:txBody>
      </p:sp>
      <p:sp>
        <p:nvSpPr>
          <p:cNvPr id="6" name="TextBox 5"/>
          <p:cNvSpPr txBox="1"/>
          <p:nvPr/>
        </p:nvSpPr>
        <p:spPr>
          <a:xfrm>
            <a:off x="4145644" y="1078420"/>
            <a:ext cx="4888616" cy="1200329"/>
          </a:xfrm>
          <a:prstGeom prst="rect">
            <a:avLst/>
          </a:prstGeom>
          <a:solidFill>
            <a:srgbClr val="FFFF00"/>
          </a:solidFill>
          <a:ln>
            <a:solidFill>
              <a:schemeClr val="tx1"/>
            </a:solidFill>
          </a:ln>
        </p:spPr>
        <p:txBody>
          <a:bodyPr wrap="square" rtlCol="0">
            <a:spAutoFit/>
          </a:bodyPr>
          <a:lstStyle/>
          <a:p>
            <a:r>
              <a:rPr lang="en-US" b="1" u="sng" dirty="0" smtClean="0"/>
              <a:t>Components of fitness: </a:t>
            </a:r>
          </a:p>
          <a:p>
            <a:endParaRPr lang="en-US" b="1" u="sng" dirty="0"/>
          </a:p>
          <a:p>
            <a:r>
              <a:rPr lang="en-US" dirty="0" smtClean="0"/>
              <a:t>Explain how to improve your </a:t>
            </a:r>
            <a:r>
              <a:rPr lang="en-US" b="1" u="sng" dirty="0" smtClean="0"/>
              <a:t>Cardiovascular Endurance </a:t>
            </a:r>
            <a:r>
              <a:rPr lang="en-US" dirty="0" smtClean="0"/>
              <a:t> </a:t>
            </a:r>
            <a:endParaRPr lang="en-US" dirty="0"/>
          </a:p>
        </p:txBody>
      </p:sp>
      <p:sp>
        <p:nvSpPr>
          <p:cNvPr id="7" name="Rectangle 6"/>
          <p:cNvSpPr/>
          <p:nvPr/>
        </p:nvSpPr>
        <p:spPr>
          <a:xfrm>
            <a:off x="6070600" y="3345764"/>
            <a:ext cx="1345108" cy="646331"/>
          </a:xfrm>
          <a:prstGeom prst="rect">
            <a:avLst/>
          </a:prstGeom>
        </p:spPr>
        <p:txBody>
          <a:bodyPr wrap="square">
            <a:spAutoFit/>
          </a:bodyPr>
          <a:lstStyle/>
          <a:p>
            <a:pPr algn="ctr"/>
            <a:r>
              <a:rPr lang="en-US" b="1" u="sng" dirty="0">
                <a:solidFill>
                  <a:srgbClr val="000000"/>
                </a:solidFill>
              </a:rPr>
              <a:t>Methods of training</a:t>
            </a:r>
          </a:p>
        </p:txBody>
      </p:sp>
      <p:sp>
        <p:nvSpPr>
          <p:cNvPr id="8" name="Title 1"/>
          <p:cNvSpPr txBox="1">
            <a:spLocks/>
          </p:cNvSpPr>
          <p:nvPr/>
        </p:nvSpPr>
        <p:spPr>
          <a:xfrm>
            <a:off x="4145644" y="53379"/>
            <a:ext cx="4888616"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u="sng" dirty="0" smtClean="0">
                <a:solidFill>
                  <a:srgbClr val="7030A0"/>
                </a:solidFill>
              </a:rPr>
              <a:t>Do Now Activity</a:t>
            </a:r>
            <a:endParaRPr lang="en-GB" sz="4800" b="1" u="sng" dirty="0">
              <a:solidFill>
                <a:srgbClr val="7030A0"/>
              </a:solidFill>
            </a:endParaRPr>
          </a:p>
        </p:txBody>
      </p:sp>
      <p:pic>
        <p:nvPicPr>
          <p:cNvPr id="9" name="Picture 8"/>
          <p:cNvPicPr>
            <a:picLocks noChangeAspect="1"/>
          </p:cNvPicPr>
          <p:nvPr/>
        </p:nvPicPr>
        <p:blipFill rotWithShape="1">
          <a:blip r:embed="rId2"/>
          <a:srcRect r="51496" b="4231"/>
          <a:stretch/>
        </p:blipFill>
        <p:spPr>
          <a:xfrm>
            <a:off x="0" y="53379"/>
            <a:ext cx="4145644" cy="2557954"/>
          </a:xfrm>
          <a:prstGeom prst="rect">
            <a:avLst/>
          </a:prstGeom>
          <a:ln>
            <a:solidFill>
              <a:schemeClr val="tx1"/>
            </a:solidFill>
          </a:ln>
        </p:spPr>
      </p:pic>
      <p:sp>
        <p:nvSpPr>
          <p:cNvPr id="10" name="TextBox 9"/>
          <p:cNvSpPr txBox="1"/>
          <p:nvPr/>
        </p:nvSpPr>
        <p:spPr>
          <a:xfrm>
            <a:off x="4259944" y="2302002"/>
            <a:ext cx="1912256" cy="369332"/>
          </a:xfrm>
          <a:prstGeom prst="rect">
            <a:avLst/>
          </a:prstGeom>
          <a:noFill/>
          <a:ln>
            <a:solidFill>
              <a:schemeClr val="tx1"/>
            </a:solidFill>
          </a:ln>
        </p:spPr>
        <p:txBody>
          <a:bodyPr wrap="square" rtlCol="0">
            <a:spAutoFit/>
          </a:bodyPr>
          <a:lstStyle/>
          <a:p>
            <a:pPr algn="ctr"/>
            <a:r>
              <a:rPr lang="en-GB" b="1" dirty="0" smtClean="0"/>
              <a:t>Good = State </a:t>
            </a:r>
            <a:endParaRPr lang="en-GB" b="1" dirty="0"/>
          </a:p>
        </p:txBody>
      </p:sp>
      <p:sp>
        <p:nvSpPr>
          <p:cNvPr id="11" name="TextBox 10"/>
          <p:cNvSpPr txBox="1"/>
          <p:nvPr/>
        </p:nvSpPr>
        <p:spPr>
          <a:xfrm>
            <a:off x="6475652" y="2302002"/>
            <a:ext cx="2444308" cy="369332"/>
          </a:xfrm>
          <a:prstGeom prst="rect">
            <a:avLst/>
          </a:prstGeom>
          <a:noFill/>
          <a:ln>
            <a:solidFill>
              <a:schemeClr val="tx1"/>
            </a:solidFill>
          </a:ln>
        </p:spPr>
        <p:txBody>
          <a:bodyPr wrap="square" rtlCol="0">
            <a:spAutoFit/>
          </a:bodyPr>
          <a:lstStyle/>
          <a:p>
            <a:pPr algn="ctr"/>
            <a:r>
              <a:rPr lang="en-GB" b="1" dirty="0" smtClean="0"/>
              <a:t>Outstanding  = Explain </a:t>
            </a:r>
            <a:endParaRPr lang="en-GB" b="1" dirty="0"/>
          </a:p>
        </p:txBody>
      </p:sp>
    </p:spTree>
    <p:extLst>
      <p:ext uri="{BB962C8B-B14F-4D97-AF65-F5344CB8AC3E}">
        <p14:creationId xmlns:p14="http://schemas.microsoft.com/office/powerpoint/2010/main" val="29834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309" y="3345764"/>
            <a:ext cx="1511591" cy="646331"/>
          </a:xfrm>
          <a:prstGeom prst="rect">
            <a:avLst/>
          </a:prstGeom>
          <a:noFill/>
        </p:spPr>
        <p:txBody>
          <a:bodyPr wrap="square" rtlCol="0">
            <a:spAutoFit/>
          </a:bodyPr>
          <a:lstStyle/>
          <a:p>
            <a:pPr algn="ctr"/>
            <a:r>
              <a:rPr lang="en-US" b="1" u="sng" dirty="0" smtClean="0"/>
              <a:t>Principles of training </a:t>
            </a:r>
            <a:endParaRPr lang="en-US" b="1" u="sng" dirty="0"/>
          </a:p>
        </p:txBody>
      </p:sp>
      <p:sp>
        <p:nvSpPr>
          <p:cNvPr id="6" name="TextBox 5"/>
          <p:cNvSpPr txBox="1"/>
          <p:nvPr/>
        </p:nvSpPr>
        <p:spPr>
          <a:xfrm>
            <a:off x="4145644" y="1009190"/>
            <a:ext cx="4888616" cy="923330"/>
          </a:xfrm>
          <a:prstGeom prst="rect">
            <a:avLst/>
          </a:prstGeom>
          <a:solidFill>
            <a:srgbClr val="FFFF00"/>
          </a:solidFill>
          <a:ln>
            <a:solidFill>
              <a:schemeClr val="tx1"/>
            </a:solidFill>
          </a:ln>
        </p:spPr>
        <p:txBody>
          <a:bodyPr wrap="square" rtlCol="0">
            <a:spAutoFit/>
          </a:bodyPr>
          <a:lstStyle/>
          <a:p>
            <a:r>
              <a:rPr lang="en-US" b="1" u="sng" dirty="0" smtClean="0"/>
              <a:t>Components of fitness: </a:t>
            </a:r>
          </a:p>
          <a:p>
            <a:endParaRPr lang="en-US" b="1" u="sng" dirty="0"/>
          </a:p>
          <a:p>
            <a:r>
              <a:rPr lang="en-US" dirty="0" smtClean="0"/>
              <a:t>Explain how to improve your </a:t>
            </a:r>
            <a:r>
              <a:rPr lang="en-US" b="1" u="sng" dirty="0" smtClean="0"/>
              <a:t>Muscular Endurance </a:t>
            </a:r>
            <a:r>
              <a:rPr lang="en-US" dirty="0" smtClean="0"/>
              <a:t> </a:t>
            </a:r>
            <a:endParaRPr lang="en-US" dirty="0"/>
          </a:p>
        </p:txBody>
      </p:sp>
      <p:sp>
        <p:nvSpPr>
          <p:cNvPr id="7" name="Rectangle 6"/>
          <p:cNvSpPr/>
          <p:nvPr/>
        </p:nvSpPr>
        <p:spPr>
          <a:xfrm>
            <a:off x="6070600" y="3345764"/>
            <a:ext cx="1345108" cy="646331"/>
          </a:xfrm>
          <a:prstGeom prst="rect">
            <a:avLst/>
          </a:prstGeom>
        </p:spPr>
        <p:txBody>
          <a:bodyPr wrap="square">
            <a:spAutoFit/>
          </a:bodyPr>
          <a:lstStyle/>
          <a:p>
            <a:pPr algn="ctr"/>
            <a:r>
              <a:rPr lang="en-US" b="1" u="sng" dirty="0">
                <a:solidFill>
                  <a:srgbClr val="000000"/>
                </a:solidFill>
              </a:rPr>
              <a:t>Methods of training</a:t>
            </a:r>
          </a:p>
        </p:txBody>
      </p:sp>
      <p:sp>
        <p:nvSpPr>
          <p:cNvPr id="8" name="Title 1"/>
          <p:cNvSpPr txBox="1">
            <a:spLocks/>
          </p:cNvSpPr>
          <p:nvPr/>
        </p:nvSpPr>
        <p:spPr>
          <a:xfrm>
            <a:off x="4145644" y="53379"/>
            <a:ext cx="4888616"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u="sng" dirty="0" smtClean="0">
                <a:solidFill>
                  <a:srgbClr val="7030A0"/>
                </a:solidFill>
              </a:rPr>
              <a:t>Do Now Activity</a:t>
            </a:r>
            <a:endParaRPr lang="en-GB" sz="4800" b="1" u="sng" dirty="0">
              <a:solidFill>
                <a:srgbClr val="7030A0"/>
              </a:solidFill>
            </a:endParaRPr>
          </a:p>
        </p:txBody>
      </p:sp>
      <p:pic>
        <p:nvPicPr>
          <p:cNvPr id="9" name="Picture 8"/>
          <p:cNvPicPr>
            <a:picLocks noChangeAspect="1"/>
          </p:cNvPicPr>
          <p:nvPr/>
        </p:nvPicPr>
        <p:blipFill rotWithShape="1">
          <a:blip r:embed="rId2"/>
          <a:srcRect r="51496" b="4231"/>
          <a:stretch/>
        </p:blipFill>
        <p:spPr>
          <a:xfrm>
            <a:off x="0" y="53379"/>
            <a:ext cx="4145644" cy="2557954"/>
          </a:xfrm>
          <a:prstGeom prst="rect">
            <a:avLst/>
          </a:prstGeom>
          <a:ln>
            <a:solidFill>
              <a:schemeClr val="tx1"/>
            </a:solidFill>
          </a:ln>
        </p:spPr>
      </p:pic>
      <p:sp>
        <p:nvSpPr>
          <p:cNvPr id="10" name="TextBox 9"/>
          <p:cNvSpPr txBox="1"/>
          <p:nvPr/>
        </p:nvSpPr>
        <p:spPr>
          <a:xfrm>
            <a:off x="4272644" y="2117336"/>
            <a:ext cx="1912256" cy="369332"/>
          </a:xfrm>
          <a:prstGeom prst="rect">
            <a:avLst/>
          </a:prstGeom>
          <a:noFill/>
          <a:ln>
            <a:solidFill>
              <a:schemeClr val="tx1"/>
            </a:solidFill>
          </a:ln>
        </p:spPr>
        <p:txBody>
          <a:bodyPr wrap="square" rtlCol="0">
            <a:spAutoFit/>
          </a:bodyPr>
          <a:lstStyle/>
          <a:p>
            <a:pPr algn="ctr"/>
            <a:r>
              <a:rPr lang="en-GB" b="1" dirty="0" smtClean="0"/>
              <a:t>Good = State </a:t>
            </a:r>
            <a:endParaRPr lang="en-GB" b="1" dirty="0"/>
          </a:p>
        </p:txBody>
      </p:sp>
      <p:sp>
        <p:nvSpPr>
          <p:cNvPr id="11" name="TextBox 10"/>
          <p:cNvSpPr txBox="1"/>
          <p:nvPr/>
        </p:nvSpPr>
        <p:spPr>
          <a:xfrm>
            <a:off x="6488352" y="2117336"/>
            <a:ext cx="2444308" cy="369332"/>
          </a:xfrm>
          <a:prstGeom prst="rect">
            <a:avLst/>
          </a:prstGeom>
          <a:noFill/>
          <a:ln>
            <a:solidFill>
              <a:schemeClr val="tx1"/>
            </a:solidFill>
          </a:ln>
        </p:spPr>
        <p:txBody>
          <a:bodyPr wrap="square" rtlCol="0">
            <a:spAutoFit/>
          </a:bodyPr>
          <a:lstStyle/>
          <a:p>
            <a:pPr algn="ctr"/>
            <a:r>
              <a:rPr lang="en-GB" b="1" dirty="0" smtClean="0"/>
              <a:t>Outstanding  = Explain </a:t>
            </a:r>
            <a:endParaRPr lang="en-GB" b="1" dirty="0"/>
          </a:p>
        </p:txBody>
      </p:sp>
    </p:spTree>
    <p:extLst>
      <p:ext uri="{BB962C8B-B14F-4D97-AF65-F5344CB8AC3E}">
        <p14:creationId xmlns:p14="http://schemas.microsoft.com/office/powerpoint/2010/main" val="31878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45644" y="53379"/>
            <a:ext cx="4888616"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u="sng" dirty="0" smtClean="0">
                <a:solidFill>
                  <a:srgbClr val="7030A0"/>
                </a:solidFill>
              </a:rPr>
              <a:t>Do Now Activity</a:t>
            </a:r>
            <a:endParaRPr lang="en-GB" sz="4800" b="1" u="sng" dirty="0">
              <a:solidFill>
                <a:srgbClr val="7030A0"/>
              </a:solidFill>
            </a:endParaRPr>
          </a:p>
        </p:txBody>
      </p:sp>
      <p:sp>
        <p:nvSpPr>
          <p:cNvPr id="5" name="TextBox 4"/>
          <p:cNvSpPr txBox="1"/>
          <p:nvPr/>
        </p:nvSpPr>
        <p:spPr>
          <a:xfrm>
            <a:off x="1574509" y="4285564"/>
            <a:ext cx="1511591" cy="646331"/>
          </a:xfrm>
          <a:prstGeom prst="rect">
            <a:avLst/>
          </a:prstGeom>
          <a:noFill/>
        </p:spPr>
        <p:txBody>
          <a:bodyPr wrap="square" rtlCol="0">
            <a:spAutoFit/>
          </a:bodyPr>
          <a:lstStyle/>
          <a:p>
            <a:pPr algn="ctr"/>
            <a:r>
              <a:rPr lang="en-US" b="1" u="sng" dirty="0" smtClean="0"/>
              <a:t>Principles of training </a:t>
            </a:r>
            <a:endParaRPr lang="en-US" b="1" u="sng" dirty="0"/>
          </a:p>
        </p:txBody>
      </p:sp>
      <p:sp>
        <p:nvSpPr>
          <p:cNvPr id="6" name="TextBox 5"/>
          <p:cNvSpPr txBox="1"/>
          <p:nvPr/>
        </p:nvSpPr>
        <p:spPr>
          <a:xfrm>
            <a:off x="4452049" y="899412"/>
            <a:ext cx="4582210" cy="923330"/>
          </a:xfrm>
          <a:prstGeom prst="rect">
            <a:avLst/>
          </a:prstGeom>
          <a:solidFill>
            <a:srgbClr val="FFFF00"/>
          </a:solidFill>
          <a:ln>
            <a:solidFill>
              <a:schemeClr val="tx1"/>
            </a:solidFill>
          </a:ln>
        </p:spPr>
        <p:txBody>
          <a:bodyPr wrap="square" rtlCol="0">
            <a:spAutoFit/>
          </a:bodyPr>
          <a:lstStyle/>
          <a:p>
            <a:r>
              <a:rPr lang="en-US" b="1" u="sng" dirty="0" smtClean="0"/>
              <a:t>Components of fitness: </a:t>
            </a:r>
          </a:p>
          <a:p>
            <a:endParaRPr lang="en-US" b="1" u="sng" dirty="0"/>
          </a:p>
          <a:p>
            <a:r>
              <a:rPr lang="en-US" dirty="0" smtClean="0"/>
              <a:t>Explain how to improve your </a:t>
            </a:r>
            <a:r>
              <a:rPr lang="en-US" b="1" u="sng" dirty="0" err="1" smtClean="0"/>
              <a:t>Flexibilty</a:t>
            </a:r>
            <a:endParaRPr lang="en-US" dirty="0"/>
          </a:p>
        </p:txBody>
      </p:sp>
      <p:sp>
        <p:nvSpPr>
          <p:cNvPr id="7" name="Rectangle 6"/>
          <p:cNvSpPr/>
          <p:nvPr/>
        </p:nvSpPr>
        <p:spPr>
          <a:xfrm>
            <a:off x="5765800" y="4199590"/>
            <a:ext cx="1345108" cy="646331"/>
          </a:xfrm>
          <a:prstGeom prst="rect">
            <a:avLst/>
          </a:prstGeom>
        </p:spPr>
        <p:txBody>
          <a:bodyPr wrap="square">
            <a:spAutoFit/>
          </a:bodyPr>
          <a:lstStyle/>
          <a:p>
            <a:pPr algn="ctr"/>
            <a:r>
              <a:rPr lang="en-US" b="1" u="sng" dirty="0">
                <a:solidFill>
                  <a:srgbClr val="000000"/>
                </a:solidFill>
              </a:rPr>
              <a:t>Methods of training</a:t>
            </a:r>
          </a:p>
        </p:txBody>
      </p:sp>
      <p:pic>
        <p:nvPicPr>
          <p:cNvPr id="2" name="Picture 1"/>
          <p:cNvPicPr>
            <a:picLocks noChangeAspect="1"/>
          </p:cNvPicPr>
          <p:nvPr/>
        </p:nvPicPr>
        <p:blipFill rotWithShape="1">
          <a:blip r:embed="rId2"/>
          <a:srcRect r="51496" b="4231"/>
          <a:stretch/>
        </p:blipFill>
        <p:spPr>
          <a:xfrm>
            <a:off x="0" y="53379"/>
            <a:ext cx="4145644" cy="2557954"/>
          </a:xfrm>
          <a:prstGeom prst="rect">
            <a:avLst/>
          </a:prstGeom>
          <a:ln>
            <a:solidFill>
              <a:schemeClr val="tx1"/>
            </a:solidFill>
          </a:ln>
        </p:spPr>
      </p:pic>
      <p:sp>
        <p:nvSpPr>
          <p:cNvPr id="8" name="TextBox 7"/>
          <p:cNvSpPr txBox="1"/>
          <p:nvPr/>
        </p:nvSpPr>
        <p:spPr>
          <a:xfrm>
            <a:off x="4272644" y="2117336"/>
            <a:ext cx="1912256" cy="369332"/>
          </a:xfrm>
          <a:prstGeom prst="rect">
            <a:avLst/>
          </a:prstGeom>
          <a:noFill/>
          <a:ln>
            <a:solidFill>
              <a:schemeClr val="tx1"/>
            </a:solidFill>
          </a:ln>
        </p:spPr>
        <p:txBody>
          <a:bodyPr wrap="square" rtlCol="0">
            <a:spAutoFit/>
          </a:bodyPr>
          <a:lstStyle/>
          <a:p>
            <a:pPr algn="ctr"/>
            <a:r>
              <a:rPr lang="en-GB" b="1" dirty="0" smtClean="0"/>
              <a:t>Good = State </a:t>
            </a:r>
            <a:endParaRPr lang="en-GB" b="1" dirty="0"/>
          </a:p>
        </p:txBody>
      </p:sp>
      <p:sp>
        <p:nvSpPr>
          <p:cNvPr id="9" name="TextBox 8"/>
          <p:cNvSpPr txBox="1"/>
          <p:nvPr/>
        </p:nvSpPr>
        <p:spPr>
          <a:xfrm>
            <a:off x="6488352" y="2117336"/>
            <a:ext cx="2444308" cy="369332"/>
          </a:xfrm>
          <a:prstGeom prst="rect">
            <a:avLst/>
          </a:prstGeom>
          <a:noFill/>
          <a:ln>
            <a:solidFill>
              <a:schemeClr val="tx1"/>
            </a:solidFill>
          </a:ln>
        </p:spPr>
        <p:txBody>
          <a:bodyPr wrap="square" rtlCol="0">
            <a:spAutoFit/>
          </a:bodyPr>
          <a:lstStyle/>
          <a:p>
            <a:pPr algn="ctr"/>
            <a:r>
              <a:rPr lang="en-GB" b="1" dirty="0" smtClean="0"/>
              <a:t>Outstanding  = Explain </a:t>
            </a:r>
            <a:endParaRPr lang="en-GB" b="1" dirty="0"/>
          </a:p>
        </p:txBody>
      </p:sp>
    </p:spTree>
    <p:extLst>
      <p:ext uri="{BB962C8B-B14F-4D97-AF65-F5344CB8AC3E}">
        <p14:creationId xmlns:p14="http://schemas.microsoft.com/office/powerpoint/2010/main" val="382827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151"/>
            <a:ext cx="8229600" cy="1143000"/>
          </a:xfrm>
        </p:spPr>
        <p:txBody>
          <a:bodyPr/>
          <a:lstStyle/>
          <a:p>
            <a:r>
              <a:rPr lang="en-US" b="1" u="sng" dirty="0" smtClean="0"/>
              <a:t>BREAKDOWN TO HALF TERM</a:t>
            </a:r>
            <a:endParaRPr lang="en-US" b="1" u="sng" dirty="0"/>
          </a:p>
        </p:txBody>
      </p:sp>
      <p:graphicFrame>
        <p:nvGraphicFramePr>
          <p:cNvPr id="4" name="Content Placeholder 3"/>
          <p:cNvGraphicFramePr>
            <a:graphicFrameLocks noGrp="1"/>
          </p:cNvGraphicFramePr>
          <p:nvPr>
            <p:ph idx="1"/>
            <p:extLst/>
          </p:nvPr>
        </p:nvGraphicFramePr>
        <p:xfrm>
          <a:off x="357704" y="1327152"/>
          <a:ext cx="8452920" cy="3357037"/>
        </p:xfrm>
        <a:graphic>
          <a:graphicData uri="http://schemas.openxmlformats.org/drawingml/2006/table">
            <a:tbl>
              <a:tblPr firstRow="1" bandRow="1">
                <a:tableStyleId>{5C22544A-7EE6-4342-B048-85BDC9FD1C3A}</a:tableStyleId>
              </a:tblPr>
              <a:tblGrid>
                <a:gridCol w="2113230">
                  <a:extLst>
                    <a:ext uri="{9D8B030D-6E8A-4147-A177-3AD203B41FA5}">
                      <a16:colId xmlns="" xmlns:a16="http://schemas.microsoft.com/office/drawing/2014/main" val="20000"/>
                    </a:ext>
                  </a:extLst>
                </a:gridCol>
                <a:gridCol w="2113230">
                  <a:extLst>
                    <a:ext uri="{9D8B030D-6E8A-4147-A177-3AD203B41FA5}">
                      <a16:colId xmlns="" xmlns:a16="http://schemas.microsoft.com/office/drawing/2014/main" val="20001"/>
                    </a:ext>
                  </a:extLst>
                </a:gridCol>
                <a:gridCol w="2113230">
                  <a:extLst>
                    <a:ext uri="{9D8B030D-6E8A-4147-A177-3AD203B41FA5}">
                      <a16:colId xmlns="" xmlns:a16="http://schemas.microsoft.com/office/drawing/2014/main" val="20002"/>
                    </a:ext>
                  </a:extLst>
                </a:gridCol>
                <a:gridCol w="2113230">
                  <a:extLst>
                    <a:ext uri="{9D8B030D-6E8A-4147-A177-3AD203B41FA5}">
                      <a16:colId xmlns="" xmlns:a16="http://schemas.microsoft.com/office/drawing/2014/main" val="20003"/>
                    </a:ext>
                  </a:extLst>
                </a:gridCol>
              </a:tblGrid>
              <a:tr h="504907">
                <a:tc>
                  <a:txBody>
                    <a:bodyPr/>
                    <a:lstStyle/>
                    <a:p>
                      <a:pPr algn="ctr"/>
                      <a:r>
                        <a:rPr lang="en-US" sz="2000" dirty="0" smtClean="0"/>
                        <a:t>W/C  7</a:t>
                      </a:r>
                      <a:r>
                        <a:rPr lang="en-US" sz="2000" baseline="30000" dirty="0" smtClean="0"/>
                        <a:t>th</a:t>
                      </a:r>
                      <a:r>
                        <a:rPr lang="en-US" sz="2000" dirty="0" smtClean="0"/>
                        <a:t> Oct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smtClean="0"/>
                        <a:t>W/C</a:t>
                      </a:r>
                      <a:r>
                        <a:rPr lang="en-US" sz="2000" baseline="0" dirty="0" smtClean="0"/>
                        <a:t> 14</a:t>
                      </a:r>
                      <a:r>
                        <a:rPr lang="en-US" sz="2000" baseline="30000" dirty="0" smtClean="0"/>
                        <a:t>th</a:t>
                      </a:r>
                      <a:r>
                        <a:rPr lang="en-US" sz="2000" baseline="0" dirty="0" smtClean="0"/>
                        <a:t> Oct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W/C</a:t>
                      </a:r>
                      <a:r>
                        <a:rPr lang="en-US" sz="2000" baseline="0" dirty="0" smtClean="0"/>
                        <a:t> 21</a:t>
                      </a:r>
                      <a:r>
                        <a:rPr lang="en-US" sz="2000" baseline="30000" dirty="0" smtClean="0"/>
                        <a:t>sr</a:t>
                      </a:r>
                      <a:r>
                        <a:rPr lang="en-US" sz="2000" baseline="0" dirty="0" smtClean="0"/>
                        <a:t> Oct </a:t>
                      </a:r>
                      <a:endParaRPr lang="en-US" sz="20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2800" dirty="0" smtClean="0"/>
                        <a:t>HALF</a:t>
                      </a:r>
                      <a:r>
                        <a:rPr lang="en-US" sz="2800" baseline="0" dirty="0" smtClean="0"/>
                        <a:t> TERM</a:t>
                      </a: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48489">
                <a:tc>
                  <a:txBody>
                    <a:bodyPr/>
                    <a:lstStyle/>
                    <a:p>
                      <a:pPr algn="ctr"/>
                      <a:r>
                        <a:rPr lang="en-US" dirty="0" smtClean="0"/>
                        <a:t>COMPONENTS</a:t>
                      </a:r>
                      <a:r>
                        <a:rPr lang="en-US" baseline="0" dirty="0" smtClean="0"/>
                        <a:t> / </a:t>
                      </a:r>
                      <a:r>
                        <a:rPr lang="en-US" baseline="0" dirty="0" err="1" smtClean="0"/>
                        <a:t>PoTS</a:t>
                      </a:r>
                      <a:r>
                        <a:rPr lang="en-US" baseline="0" dirty="0" smtClean="0"/>
                        <a:t>/ PARQ</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t>AREAS</a:t>
                      </a:r>
                      <a:r>
                        <a:rPr lang="en-US" baseline="0" dirty="0" smtClean="0"/>
                        <a:t> OF STRENGTH / WEAKNESS</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AIMS / TYPES OF TRAINING</a:t>
                      </a:r>
                    </a:p>
                    <a:p>
                      <a:pPr algn="ct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 xmlns:a16="http://schemas.microsoft.com/office/drawing/2014/main" val="10001"/>
                  </a:ext>
                </a:extLst>
              </a:tr>
              <a:tr h="12036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WED = R Sweet available </a:t>
                      </a:r>
                      <a:r>
                        <a:rPr lang="en-US" sz="1800" b="1" u="sng" dirty="0" smtClean="0"/>
                        <a:t>C009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WED = R Sweet available </a:t>
                      </a:r>
                      <a:r>
                        <a:rPr lang="en-US" sz="1800" b="1" u="sng" dirty="0" smtClean="0"/>
                        <a:t>C009</a:t>
                      </a:r>
                    </a:p>
                    <a:p>
                      <a:pPr algn="ct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589154" y="5225803"/>
            <a:ext cx="7933340" cy="830997"/>
          </a:xfrm>
          <a:prstGeom prst="rect">
            <a:avLst/>
          </a:prstGeom>
          <a:solidFill>
            <a:srgbClr val="FFFF00"/>
          </a:solidFill>
          <a:ln>
            <a:solidFill>
              <a:srgbClr val="000000"/>
            </a:solidFill>
          </a:ln>
        </p:spPr>
        <p:txBody>
          <a:bodyPr wrap="square" rtlCol="0">
            <a:spAutoFit/>
          </a:bodyPr>
          <a:lstStyle/>
          <a:p>
            <a:r>
              <a:rPr lang="en-US" sz="2400" dirty="0" smtClean="0"/>
              <a:t>R Sweet available Wednesday after school to support / catch up on this for the next 3 weeks…</a:t>
            </a:r>
            <a:r>
              <a:rPr lang="en-US" sz="2400" b="1" u="sng" dirty="0" smtClean="0"/>
              <a:t>C009</a:t>
            </a:r>
            <a:endParaRPr lang="en-US" sz="2400" b="1" u="sng" dirty="0"/>
          </a:p>
        </p:txBody>
      </p:sp>
      <p:sp>
        <p:nvSpPr>
          <p:cNvPr id="7" name="TextBox 6"/>
          <p:cNvSpPr txBox="1"/>
          <p:nvPr/>
        </p:nvSpPr>
        <p:spPr>
          <a:xfrm>
            <a:off x="589154" y="6251792"/>
            <a:ext cx="7701898" cy="461665"/>
          </a:xfrm>
          <a:prstGeom prst="rect">
            <a:avLst/>
          </a:prstGeom>
          <a:solidFill>
            <a:srgbClr val="008000"/>
          </a:solidFill>
          <a:ln>
            <a:solidFill>
              <a:srgbClr val="000000"/>
            </a:solidFill>
          </a:ln>
        </p:spPr>
        <p:txBody>
          <a:bodyPr wrap="none" rtlCol="0">
            <a:spAutoFit/>
          </a:bodyPr>
          <a:lstStyle/>
          <a:p>
            <a:r>
              <a:rPr lang="en-US" sz="2400" dirty="0" smtClean="0">
                <a:solidFill>
                  <a:srgbClr val="FFFFFF"/>
                </a:solidFill>
              </a:rPr>
              <a:t>AIM to start the planning of the 6 week plan after half term!</a:t>
            </a:r>
            <a:endParaRPr lang="en-US" sz="2400" dirty="0">
              <a:solidFill>
                <a:srgbClr val="FFFFFF"/>
              </a:solidFill>
            </a:endParaRPr>
          </a:p>
        </p:txBody>
      </p:sp>
      <p:sp>
        <p:nvSpPr>
          <p:cNvPr id="14" name="Multiply 13"/>
          <p:cNvSpPr/>
          <p:nvPr/>
        </p:nvSpPr>
        <p:spPr>
          <a:xfrm>
            <a:off x="3001953" y="3596017"/>
            <a:ext cx="1022644" cy="939713"/>
          </a:xfrm>
          <a:prstGeom prst="mathMultiply">
            <a:avLst>
              <a:gd name="adj1" fmla="val 1474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3946025">
            <a:off x="-211473" y="2728577"/>
            <a:ext cx="3172896" cy="584775"/>
          </a:xfrm>
          <a:prstGeom prst="rect">
            <a:avLst/>
          </a:prstGeom>
          <a:solidFill>
            <a:srgbClr val="00B050"/>
          </a:solidFill>
          <a:ln>
            <a:solidFill>
              <a:schemeClr val="tx1"/>
            </a:solidFill>
          </a:ln>
        </p:spPr>
        <p:txBody>
          <a:bodyPr wrap="square" rtlCol="0">
            <a:spAutoFit/>
          </a:bodyPr>
          <a:lstStyle/>
          <a:p>
            <a:pPr algn="ctr"/>
            <a:r>
              <a:rPr lang="en-GB" sz="3200" b="1" u="sng" dirty="0" smtClean="0"/>
              <a:t>DONE!</a:t>
            </a:r>
            <a:endParaRPr lang="en-GB" sz="3200" b="1" u="sng" dirty="0"/>
          </a:p>
        </p:txBody>
      </p:sp>
    </p:spTree>
    <p:extLst>
      <p:ext uri="{BB962C8B-B14F-4D97-AF65-F5344CB8AC3E}">
        <p14:creationId xmlns:p14="http://schemas.microsoft.com/office/powerpoint/2010/main" val="39855571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235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4045736284"/>
              </p:ext>
            </p:extLst>
          </p:nvPr>
        </p:nvGraphicFramePr>
        <p:xfrm>
          <a:off x="149223" y="760768"/>
          <a:ext cx="8847501" cy="1737360"/>
        </p:xfrm>
        <a:graphic>
          <a:graphicData uri="http://schemas.openxmlformats.org/drawingml/2006/table">
            <a:tbl>
              <a:tblPr firstRow="1" bandRow="1">
                <a:tableStyleId>{5C22544A-7EE6-4342-B048-85BDC9FD1C3A}</a:tableStyleId>
              </a:tblPr>
              <a:tblGrid>
                <a:gridCol w="1505960">
                  <a:extLst>
                    <a:ext uri="{9D8B030D-6E8A-4147-A177-3AD203B41FA5}">
                      <a16:colId xmlns="" xmlns:a16="http://schemas.microsoft.com/office/drawing/2014/main" val="20000"/>
                    </a:ext>
                  </a:extLst>
                </a:gridCol>
                <a:gridCol w="3405517">
                  <a:extLst>
                    <a:ext uri="{9D8B030D-6E8A-4147-A177-3AD203B41FA5}">
                      <a16:colId xmlns="" xmlns:a16="http://schemas.microsoft.com/office/drawing/2014/main" val="20001"/>
                    </a:ext>
                  </a:extLst>
                </a:gridCol>
                <a:gridCol w="3936024">
                  <a:extLst>
                    <a:ext uri="{9D8B030D-6E8A-4147-A177-3AD203B41FA5}">
                      <a16:colId xmlns="" xmlns:a16="http://schemas.microsoft.com/office/drawing/2014/main" val="20002"/>
                    </a:ext>
                  </a:extLst>
                </a:gridCol>
              </a:tblGrid>
              <a:tr h="427084">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97918">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8946">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49223" y="3003626"/>
            <a:ext cx="3267076" cy="2616101"/>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US" sz="2000" b="1" u="sng" dirty="0" smtClean="0"/>
              <a:t>TASK</a:t>
            </a:r>
            <a:r>
              <a:rPr lang="en-US" sz="2000" dirty="0" smtClean="0"/>
              <a:t>: </a:t>
            </a:r>
            <a:endParaRPr lang="en-US" sz="1200" dirty="0"/>
          </a:p>
          <a:p>
            <a:pPr marL="342900" indent="-342900">
              <a:buFont typeface="+mj-lt"/>
              <a:buAutoNum type="arabicPeriod"/>
            </a:pPr>
            <a:r>
              <a:rPr lang="en-US" sz="1200" dirty="0" smtClean="0"/>
              <a:t>Independently work through your PEP</a:t>
            </a:r>
          </a:p>
          <a:p>
            <a:pPr marL="342900" lvl="0" indent="-342900">
              <a:buFont typeface="+mj-lt"/>
              <a:buAutoNum type="arabicPeriod"/>
            </a:pPr>
            <a:r>
              <a:rPr lang="en-GB" sz="1200" dirty="0"/>
              <a:t>Explain what that component of fitness is</a:t>
            </a:r>
          </a:p>
          <a:p>
            <a:pPr marL="342900" lvl="0" indent="-342900">
              <a:buFont typeface="+mj-lt"/>
              <a:buAutoNum type="arabicPeriod"/>
            </a:pPr>
            <a:r>
              <a:rPr lang="en-GB" sz="1200" dirty="0"/>
              <a:t>Explain why it is important for YOUR sport</a:t>
            </a:r>
          </a:p>
          <a:p>
            <a:pPr marL="342900" lvl="0" indent="-342900">
              <a:buFont typeface="+mj-lt"/>
              <a:buAutoNum type="arabicPeriod"/>
            </a:pPr>
            <a:r>
              <a:rPr lang="en-GB" sz="1200" dirty="0"/>
              <a:t>Explain what fitness test TEST’S that component</a:t>
            </a:r>
          </a:p>
          <a:p>
            <a:pPr marL="342900" lvl="0" indent="-342900">
              <a:buFont typeface="+mj-lt"/>
              <a:buAutoNum type="arabicPeriod"/>
            </a:pPr>
            <a:r>
              <a:rPr lang="en-GB" sz="1200" dirty="0"/>
              <a:t>Put the </a:t>
            </a:r>
            <a:r>
              <a:rPr lang="en-GB" sz="1200" b="1" u="sng" dirty="0"/>
              <a:t>normative data table</a:t>
            </a:r>
            <a:r>
              <a:rPr lang="en-GB" sz="1200" dirty="0"/>
              <a:t> for that test underneath it (with the web address you got it from copied </a:t>
            </a:r>
            <a:r>
              <a:rPr lang="en-GB" sz="1200" dirty="0" smtClean="0"/>
              <a:t>on – see the example in KDRIVE)</a:t>
            </a:r>
            <a:endParaRPr lang="en-GB" sz="1200" dirty="0"/>
          </a:p>
          <a:p>
            <a:r>
              <a:rPr lang="en-GB" sz="1200" b="1" i="1" dirty="0"/>
              <a:t>Exclude coordination &amp; body composition from this process and just do point 1 &amp; 2 from the above </a:t>
            </a:r>
            <a:r>
              <a:rPr lang="en-GB" sz="1200" b="1" i="1" dirty="0" smtClean="0"/>
              <a:t>list</a:t>
            </a:r>
            <a:endParaRPr lang="en-GB" sz="1200" dirty="0"/>
          </a:p>
        </p:txBody>
      </p:sp>
      <p:sp>
        <p:nvSpPr>
          <p:cNvPr id="3" name="Rectangle 2"/>
          <p:cNvSpPr/>
          <p:nvPr/>
        </p:nvSpPr>
        <p:spPr>
          <a:xfrm>
            <a:off x="4869153" y="2594100"/>
            <a:ext cx="3393493" cy="369332"/>
          </a:xfrm>
          <a:prstGeom prst="rect">
            <a:avLst/>
          </a:prstGeom>
          <a:solidFill>
            <a:schemeClr val="accent6">
              <a:lumMod val="20000"/>
              <a:lumOff val="80000"/>
            </a:schemeClr>
          </a:solidFill>
          <a:ln w="57150">
            <a:solidFill>
              <a:srgbClr val="FFFF00"/>
            </a:solidFill>
          </a:ln>
        </p:spPr>
        <p:txBody>
          <a:bodyPr wrap="none">
            <a:spAutoFit/>
          </a:bodyPr>
          <a:lstStyle/>
          <a:p>
            <a:pPr algn="ctr"/>
            <a:r>
              <a:rPr lang="en-US" dirty="0"/>
              <a:t>AREAS OF STRENGTH / WEAKNESS</a:t>
            </a:r>
          </a:p>
        </p:txBody>
      </p:sp>
      <p:pic>
        <p:nvPicPr>
          <p:cNvPr id="5" name="Picture 4"/>
          <p:cNvPicPr>
            <a:picLocks noChangeAspect="1"/>
          </p:cNvPicPr>
          <p:nvPr/>
        </p:nvPicPr>
        <p:blipFill rotWithShape="1">
          <a:blip r:embed="rId2"/>
          <a:srcRect l="8283" t="19783" r="58622" b="9514"/>
          <a:stretch/>
        </p:blipFill>
        <p:spPr>
          <a:xfrm>
            <a:off x="3632200" y="3132817"/>
            <a:ext cx="5364526" cy="3581431"/>
          </a:xfrm>
          <a:prstGeom prst="rect">
            <a:avLst/>
          </a:prstGeom>
          <a:ln w="57150">
            <a:solidFill>
              <a:srgbClr val="FFFF00"/>
            </a:solidFill>
          </a:ln>
        </p:spPr>
      </p:pic>
      <p:sp>
        <p:nvSpPr>
          <p:cNvPr id="7" name="TextBox 6"/>
          <p:cNvSpPr txBox="1"/>
          <p:nvPr/>
        </p:nvSpPr>
        <p:spPr>
          <a:xfrm>
            <a:off x="779461" y="2597400"/>
            <a:ext cx="2006600" cy="369332"/>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GB" b="1" u="sng" dirty="0" smtClean="0"/>
              <a:t>Should be done!</a:t>
            </a:r>
            <a:endParaRPr lang="en-GB" b="1" u="sng" dirty="0"/>
          </a:p>
        </p:txBody>
      </p:sp>
      <p:sp>
        <p:nvSpPr>
          <p:cNvPr id="8" name="TextBox 7"/>
          <p:cNvSpPr txBox="1"/>
          <p:nvPr/>
        </p:nvSpPr>
        <p:spPr>
          <a:xfrm>
            <a:off x="254000" y="5790918"/>
            <a:ext cx="2984500" cy="923330"/>
          </a:xfrm>
          <a:prstGeom prst="rect">
            <a:avLst/>
          </a:prstGeom>
          <a:noFill/>
          <a:ln>
            <a:solidFill>
              <a:schemeClr val="tx1"/>
            </a:solidFill>
          </a:ln>
        </p:spPr>
        <p:txBody>
          <a:bodyPr wrap="square" rtlCol="0">
            <a:spAutoFit/>
          </a:bodyPr>
          <a:lstStyle/>
          <a:p>
            <a:pPr algn="ctr"/>
            <a:r>
              <a:rPr lang="en-GB" b="1" u="sng" dirty="0" smtClean="0"/>
              <a:t>EXTENSION</a:t>
            </a:r>
            <a:r>
              <a:rPr lang="en-GB" dirty="0" smtClean="0"/>
              <a:t>: </a:t>
            </a:r>
          </a:p>
          <a:p>
            <a:r>
              <a:rPr lang="en-GB" dirty="0" smtClean="0"/>
              <a:t>CREATE results graphs on your results </a:t>
            </a:r>
            <a:endParaRPr lang="en-GB" dirty="0"/>
          </a:p>
        </p:txBody>
      </p:sp>
    </p:spTree>
    <p:extLst>
      <p:ext uri="{BB962C8B-B14F-4D97-AF65-F5344CB8AC3E}">
        <p14:creationId xmlns:p14="http://schemas.microsoft.com/office/powerpoint/2010/main" val="53539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8086" t="28730" r="57952" b="8685"/>
          <a:stretch/>
        </p:blipFill>
        <p:spPr>
          <a:xfrm>
            <a:off x="292812" y="366114"/>
            <a:ext cx="8558375" cy="6123586"/>
          </a:xfrm>
          <a:prstGeom prst="rect">
            <a:avLst/>
          </a:prstGeom>
        </p:spPr>
      </p:pic>
    </p:spTree>
    <p:extLst>
      <p:ext uri="{BB962C8B-B14F-4D97-AF65-F5344CB8AC3E}">
        <p14:creationId xmlns:p14="http://schemas.microsoft.com/office/powerpoint/2010/main" val="32139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8138"/>
            <a:ext cx="8229600" cy="1143000"/>
          </a:xfrm>
        </p:spPr>
        <p:txBody>
          <a:bodyPr>
            <a:noAutofit/>
          </a:bodyPr>
          <a:lstStyle/>
          <a:p>
            <a:r>
              <a:rPr lang="en-GB" sz="9600" b="1" u="sng" dirty="0" smtClean="0"/>
              <a:t>LESSON THREE</a:t>
            </a:r>
            <a:endParaRPr lang="en-GB" sz="9600" b="1" u="sng" dirty="0"/>
          </a:p>
        </p:txBody>
      </p:sp>
    </p:spTree>
    <p:extLst>
      <p:ext uri="{BB962C8B-B14F-4D97-AF65-F5344CB8AC3E}">
        <p14:creationId xmlns:p14="http://schemas.microsoft.com/office/powerpoint/2010/main" val="281656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4339" t="4033" r="50999" b="33535"/>
          <a:stretch/>
        </p:blipFill>
        <p:spPr>
          <a:xfrm>
            <a:off x="1" y="492488"/>
            <a:ext cx="9144000" cy="6365512"/>
          </a:xfrm>
          <a:prstGeom prst="rect">
            <a:avLst/>
          </a:prstGeom>
        </p:spPr>
      </p:pic>
      <p:sp>
        <p:nvSpPr>
          <p:cNvPr id="9" name="TextBox 8"/>
          <p:cNvSpPr txBox="1"/>
          <p:nvPr/>
        </p:nvSpPr>
        <p:spPr>
          <a:xfrm rot="10800000" flipV="1">
            <a:off x="226803" y="583901"/>
            <a:ext cx="7741593" cy="738664"/>
          </a:xfrm>
          <a:prstGeom prst="rect">
            <a:avLst/>
          </a:prstGeom>
          <a:noFill/>
        </p:spPr>
        <p:txBody>
          <a:bodyPr wrap="square" rtlCol="0">
            <a:spAutoFit/>
          </a:bodyPr>
          <a:lstStyle/>
          <a:p>
            <a:r>
              <a:rPr lang="en-US" sz="1400" dirty="0" smtClean="0"/>
              <a:t>Chloe wants </a:t>
            </a:r>
            <a:r>
              <a:rPr lang="en-US" sz="1400" dirty="0"/>
              <a:t>to increase her fitness for netball. Her teacher suggests circuit training would be an appropriate method to use</a:t>
            </a:r>
            <a:r>
              <a:rPr lang="en-US" sz="1400" dirty="0" smtClean="0"/>
              <a:t>. Justify why this is an appropriate method of training and describe how you can plan for the principles of training over a 6 week plan</a:t>
            </a:r>
            <a:endParaRPr lang="en-US" sz="1400" dirty="0"/>
          </a:p>
        </p:txBody>
      </p:sp>
      <p:pic>
        <p:nvPicPr>
          <p:cNvPr id="18" name="Picture 17" descr="coloring-cartoon-highlighter-blank-paper-illustration-kids-funny-highlighting-pen-character-smiling-holding-85536369.jpg"/>
          <p:cNvPicPr>
            <a:picLocks noChangeAspect="1"/>
          </p:cNvPicPr>
          <p:nvPr/>
        </p:nvPicPr>
        <p:blipFill>
          <a:blip r:embed="rId3">
            <a:extLst>
              <a:ext uri="{BEBA8EAE-BF5A-486C-A8C5-ECC9F3942E4B}">
                <a14:imgProps xmlns:a14="http://schemas.microsoft.com/office/drawing/2010/main">
                  <a14:imgLayer r:embed="rId4">
                    <a14:imgEffect>
                      <a14:backgroundRemoval t="0" b="93381" l="1462" r="99615">
                        <a14:foregroundMark x1="11462" y1="8561" x2="14000" y2="19281"/>
                        <a14:foregroundMark x1="29231" y1="6403" x2="30077" y2="17698"/>
                        <a14:foregroundMark x1="26923" y1="15252" x2="26923" y2="15252"/>
                        <a14:foregroundMark x1="24923" y1="9353" x2="25231" y2="18489"/>
                        <a14:foregroundMark x1="22615" y1="24892" x2="24615" y2="39856"/>
                        <a14:foregroundMark x1="18923" y1="73309" x2="28923" y2="91799"/>
                      </a14:backgroundRemoval>
                    </a14:imgEffect>
                  </a14:imgLayer>
                </a14:imgProps>
              </a:ext>
              <a:ext uri="{28A0092B-C50C-407E-A947-70E740481C1C}">
                <a14:useLocalDpi xmlns:a14="http://schemas.microsoft.com/office/drawing/2010/main" val="0"/>
              </a:ext>
            </a:extLst>
          </a:blip>
          <a:stretch>
            <a:fillRect/>
          </a:stretch>
        </p:blipFill>
        <p:spPr>
          <a:xfrm>
            <a:off x="7791682" y="19196"/>
            <a:ext cx="1218979" cy="1303369"/>
          </a:xfrm>
          <a:prstGeom prst="rect">
            <a:avLst/>
          </a:prstGeom>
        </p:spPr>
      </p:pic>
      <p:sp>
        <p:nvSpPr>
          <p:cNvPr id="19" name="Rectangle 18"/>
          <p:cNvSpPr/>
          <p:nvPr/>
        </p:nvSpPr>
        <p:spPr>
          <a:xfrm>
            <a:off x="8302026" y="789686"/>
            <a:ext cx="708635" cy="307777"/>
          </a:xfrm>
          <a:prstGeom prst="rect">
            <a:avLst/>
          </a:prstGeom>
        </p:spPr>
        <p:txBody>
          <a:bodyPr wrap="none">
            <a:spAutoFit/>
          </a:bodyPr>
          <a:lstStyle/>
          <a:p>
            <a:r>
              <a:rPr lang="en-GB" sz="1400" b="1" i="1" dirty="0" smtClean="0"/>
              <a:t>___ /9</a:t>
            </a:r>
            <a:endParaRPr lang="en-GB" sz="1400" b="1" i="1" dirty="0"/>
          </a:p>
        </p:txBody>
      </p:sp>
      <p:pic>
        <p:nvPicPr>
          <p:cNvPr id="24" name="Picture 23"/>
          <p:cNvPicPr>
            <a:picLocks noChangeAspect="1"/>
          </p:cNvPicPr>
          <p:nvPr/>
        </p:nvPicPr>
        <p:blipFill>
          <a:blip r:embed="rId5"/>
          <a:stretch>
            <a:fillRect/>
          </a:stretch>
        </p:blipFill>
        <p:spPr>
          <a:xfrm>
            <a:off x="1572511" y="-32948"/>
            <a:ext cx="5720201" cy="770490"/>
          </a:xfrm>
          <a:prstGeom prst="rect">
            <a:avLst/>
          </a:prstGeom>
        </p:spPr>
      </p:pic>
    </p:spTree>
    <p:extLst>
      <p:ext uri="{BB962C8B-B14F-4D97-AF65-F5344CB8AC3E}">
        <p14:creationId xmlns:p14="http://schemas.microsoft.com/office/powerpoint/2010/main" val="167657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2909" y="99884"/>
            <a:ext cx="6457688"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u="sng" dirty="0" smtClean="0">
                <a:solidFill>
                  <a:srgbClr val="7030A0"/>
                </a:solidFill>
              </a:rPr>
              <a:t>Do Now Activity</a:t>
            </a:r>
            <a:endParaRPr lang="en-GB" b="1" u="sng" dirty="0">
              <a:solidFill>
                <a:srgbClr val="7030A0"/>
              </a:solidFill>
            </a:endParaRPr>
          </a:p>
        </p:txBody>
      </p:sp>
      <p:sp>
        <p:nvSpPr>
          <p:cNvPr id="4" name="Rounded Rectangle 3"/>
          <p:cNvSpPr/>
          <p:nvPr/>
        </p:nvSpPr>
        <p:spPr>
          <a:xfrm>
            <a:off x="128431" y="129847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3213" y="884674"/>
            <a:ext cx="2172390" cy="369332"/>
          </a:xfrm>
          <a:prstGeom prst="rect">
            <a:avLst/>
          </a:prstGeom>
          <a:noFill/>
        </p:spPr>
        <p:txBody>
          <a:bodyPr wrap="none" rtlCol="0">
            <a:spAutoFit/>
          </a:bodyPr>
          <a:lstStyle/>
          <a:p>
            <a:r>
              <a:rPr lang="en-US" b="1" u="sng" dirty="0" smtClean="0"/>
              <a:t>Principles of training </a:t>
            </a:r>
            <a:endParaRPr lang="en-US" b="1" u="sng" dirty="0"/>
          </a:p>
        </p:txBody>
      </p:sp>
      <p:sp>
        <p:nvSpPr>
          <p:cNvPr id="12" name="TextBox 11"/>
          <p:cNvSpPr txBox="1"/>
          <p:nvPr/>
        </p:nvSpPr>
        <p:spPr>
          <a:xfrm>
            <a:off x="6011410" y="965728"/>
            <a:ext cx="2339102" cy="369332"/>
          </a:xfrm>
          <a:prstGeom prst="rect">
            <a:avLst/>
          </a:prstGeom>
          <a:noFill/>
        </p:spPr>
        <p:txBody>
          <a:bodyPr wrap="none" rtlCol="0">
            <a:spAutoFit/>
          </a:bodyPr>
          <a:lstStyle/>
          <a:p>
            <a:r>
              <a:rPr lang="en-US" b="1" u="sng" dirty="0" smtClean="0"/>
              <a:t>Components of fitness</a:t>
            </a:r>
            <a:endParaRPr lang="en-US" b="1" u="sng" dirty="0"/>
          </a:p>
        </p:txBody>
      </p:sp>
      <p:sp>
        <p:nvSpPr>
          <p:cNvPr id="13" name="Rounded Rectangle 12"/>
          <p:cNvSpPr/>
          <p:nvPr/>
        </p:nvSpPr>
        <p:spPr>
          <a:xfrm>
            <a:off x="125004" y="1950174"/>
            <a:ext cx="1598097" cy="491378"/>
          </a:xfrm>
          <a:prstGeom prst="roundRect">
            <a:avLst/>
          </a:prstGeom>
          <a:solidFill>
            <a:srgbClr val="E2F0D9"/>
          </a:solidFill>
          <a:ln>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6408" y="2545021"/>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46408" y="3125348"/>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32278" y="375037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132278" y="434319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476139" y="1254006"/>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422627" y="1841035"/>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429901" y="2352379"/>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26473" y="2916903"/>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730375" y="2352379"/>
            <a:ext cx="463649" cy="3901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Left Brace 24"/>
          <p:cNvSpPr/>
          <p:nvPr/>
        </p:nvSpPr>
        <p:spPr>
          <a:xfrm>
            <a:off x="2208575" y="1215440"/>
            <a:ext cx="214052" cy="2080381"/>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H="1">
            <a:off x="4152594" y="2160193"/>
            <a:ext cx="128852" cy="138988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075" name="Straight Connector 3074"/>
          <p:cNvCxnSpPr>
            <a:stCxn id="20" idx="3"/>
          </p:cNvCxnSpPr>
          <p:nvPr/>
        </p:nvCxnSpPr>
        <p:spPr>
          <a:xfrm>
            <a:off x="4099082" y="2006962"/>
            <a:ext cx="235455" cy="171376"/>
          </a:xfrm>
          <a:prstGeom prst="line">
            <a:avLst/>
          </a:prstGeom>
          <a:ln>
            <a:solidFill>
              <a:srgbClr val="70AD47"/>
            </a:solidFill>
          </a:ln>
        </p:spPr>
        <p:style>
          <a:lnRef idx="2">
            <a:schemeClr val="accent1"/>
          </a:lnRef>
          <a:fillRef idx="0">
            <a:schemeClr val="accent1"/>
          </a:fillRef>
          <a:effectRef idx="1">
            <a:schemeClr val="accent1"/>
          </a:effectRef>
          <a:fontRef idx="minor">
            <a:schemeClr val="tx1"/>
          </a:fontRef>
        </p:style>
      </p:cxnSp>
      <p:sp>
        <p:nvSpPr>
          <p:cNvPr id="3076" name="Rectangle 3075"/>
          <p:cNvSpPr/>
          <p:nvPr/>
        </p:nvSpPr>
        <p:spPr>
          <a:xfrm>
            <a:off x="4677018" y="1712270"/>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37" name="Rectangle 36"/>
          <p:cNvSpPr/>
          <p:nvPr/>
        </p:nvSpPr>
        <p:spPr>
          <a:xfrm>
            <a:off x="6956664" y="1693444"/>
            <a:ext cx="2072868" cy="466749"/>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077" name="TextBox 3076"/>
          <p:cNvSpPr txBox="1"/>
          <p:nvPr/>
        </p:nvSpPr>
        <p:spPr>
          <a:xfrm>
            <a:off x="5404794" y="1398353"/>
            <a:ext cx="805479" cy="369332"/>
          </a:xfrm>
          <a:prstGeom prst="rect">
            <a:avLst/>
          </a:prstGeom>
          <a:noFill/>
        </p:spPr>
        <p:txBody>
          <a:bodyPr wrap="none" rtlCol="0">
            <a:spAutoFit/>
          </a:bodyPr>
          <a:lstStyle/>
          <a:p>
            <a:r>
              <a:rPr lang="en-US" dirty="0" smtClean="0"/>
              <a:t>Health</a:t>
            </a:r>
            <a:endParaRPr lang="en-US" dirty="0"/>
          </a:p>
        </p:txBody>
      </p:sp>
      <p:sp>
        <p:nvSpPr>
          <p:cNvPr id="39" name="TextBox 38"/>
          <p:cNvSpPr txBox="1"/>
          <p:nvPr/>
        </p:nvSpPr>
        <p:spPr>
          <a:xfrm>
            <a:off x="7734524" y="1379525"/>
            <a:ext cx="554584" cy="369332"/>
          </a:xfrm>
          <a:prstGeom prst="rect">
            <a:avLst/>
          </a:prstGeom>
          <a:noFill/>
        </p:spPr>
        <p:txBody>
          <a:bodyPr wrap="none" rtlCol="0">
            <a:spAutoFit/>
          </a:bodyPr>
          <a:lstStyle/>
          <a:p>
            <a:r>
              <a:rPr lang="en-US" dirty="0" smtClean="0"/>
              <a:t>Skill</a:t>
            </a:r>
            <a:endParaRPr lang="en-US" dirty="0"/>
          </a:p>
        </p:txBody>
      </p:sp>
      <p:sp>
        <p:nvSpPr>
          <p:cNvPr id="41" name="Rectangle 40"/>
          <p:cNvSpPr/>
          <p:nvPr/>
        </p:nvSpPr>
        <p:spPr>
          <a:xfrm>
            <a:off x="6963938" y="2251182"/>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3" name="Rectangle 42"/>
          <p:cNvSpPr/>
          <p:nvPr/>
        </p:nvSpPr>
        <p:spPr>
          <a:xfrm>
            <a:off x="6971213" y="2879659"/>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5" name="Rectangle 44"/>
          <p:cNvSpPr/>
          <p:nvPr/>
        </p:nvSpPr>
        <p:spPr>
          <a:xfrm>
            <a:off x="6956664" y="3496281"/>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6" name="Rectangle 45"/>
          <p:cNvSpPr/>
          <p:nvPr/>
        </p:nvSpPr>
        <p:spPr>
          <a:xfrm>
            <a:off x="6978487" y="4106728"/>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7" name="Rectangle 46"/>
          <p:cNvSpPr/>
          <p:nvPr/>
        </p:nvSpPr>
        <p:spPr>
          <a:xfrm>
            <a:off x="6978487" y="4808535"/>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8" name="Rounded Rectangle 37"/>
          <p:cNvSpPr/>
          <p:nvPr/>
        </p:nvSpPr>
        <p:spPr>
          <a:xfrm>
            <a:off x="2429901" y="3616726"/>
            <a:ext cx="1676455" cy="726466"/>
          </a:xfrm>
          <a:prstGeom prst="roundRect">
            <a:avLst/>
          </a:prstGeom>
          <a:solidFill>
            <a:schemeClr val="accent6">
              <a:lumMod val="20000"/>
              <a:lumOff val="80000"/>
            </a:schemeClr>
          </a:solid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77018" y="2251182"/>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0" name="Rectangle 49"/>
          <p:cNvSpPr/>
          <p:nvPr/>
        </p:nvSpPr>
        <p:spPr>
          <a:xfrm>
            <a:off x="4677018" y="2803365"/>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1" name="Rectangle 50"/>
          <p:cNvSpPr/>
          <p:nvPr/>
        </p:nvSpPr>
        <p:spPr>
          <a:xfrm>
            <a:off x="4677018" y="3389799"/>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2" name="Rectangle 51"/>
          <p:cNvSpPr/>
          <p:nvPr/>
        </p:nvSpPr>
        <p:spPr>
          <a:xfrm>
            <a:off x="4677018" y="3941982"/>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8" name="Rectangle 17"/>
          <p:cNvSpPr/>
          <p:nvPr/>
        </p:nvSpPr>
        <p:spPr>
          <a:xfrm>
            <a:off x="2762739" y="4601987"/>
            <a:ext cx="2095445" cy="369332"/>
          </a:xfrm>
          <a:prstGeom prst="rect">
            <a:avLst/>
          </a:prstGeom>
        </p:spPr>
        <p:txBody>
          <a:bodyPr wrap="none">
            <a:spAutoFit/>
          </a:bodyPr>
          <a:lstStyle/>
          <a:p>
            <a:pPr algn="ctr"/>
            <a:r>
              <a:rPr lang="en-US" b="1" u="sng" dirty="0"/>
              <a:t>Methods of training</a:t>
            </a:r>
          </a:p>
        </p:txBody>
      </p:sp>
      <p:sp>
        <p:nvSpPr>
          <p:cNvPr id="42" name="TextBox 41"/>
          <p:cNvSpPr txBox="1"/>
          <p:nvPr/>
        </p:nvSpPr>
        <p:spPr>
          <a:xfrm>
            <a:off x="7189547" y="6032671"/>
            <a:ext cx="1729485" cy="646331"/>
          </a:xfrm>
          <a:prstGeom prst="rect">
            <a:avLst/>
          </a:prstGeom>
          <a:noFill/>
          <a:ln w="76200" cmpd="sng">
            <a:solidFill>
              <a:srgbClr val="000000"/>
            </a:solidFill>
          </a:ln>
        </p:spPr>
        <p:txBody>
          <a:bodyPr wrap="none" rtlCol="0">
            <a:spAutoFit/>
          </a:bodyPr>
          <a:lstStyle/>
          <a:p>
            <a:r>
              <a:rPr lang="en-US" sz="3600" dirty="0" smtClean="0"/>
              <a:t>___ / 29</a:t>
            </a:r>
            <a:endParaRPr lang="en-US" sz="3600" dirty="0"/>
          </a:p>
        </p:txBody>
      </p:sp>
      <p:cxnSp>
        <p:nvCxnSpPr>
          <p:cNvPr id="74" name="Straight Connector 73"/>
          <p:cNvCxnSpPr/>
          <p:nvPr/>
        </p:nvCxnSpPr>
        <p:spPr>
          <a:xfrm>
            <a:off x="4473671" y="1070169"/>
            <a:ext cx="0" cy="3527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473671" y="4601987"/>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804264" y="4601987"/>
            <a:ext cx="1" cy="10635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6804265" y="5665567"/>
            <a:ext cx="224709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143078" y="4598106"/>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1" y="4836302"/>
            <a:ext cx="2143077" cy="8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2143078" y="4601987"/>
            <a:ext cx="0" cy="23258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46408" y="4971319"/>
            <a:ext cx="199667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2" name="Rectangle 81"/>
          <p:cNvSpPr/>
          <p:nvPr/>
        </p:nvSpPr>
        <p:spPr>
          <a:xfrm>
            <a:off x="1898399" y="5999421"/>
            <a:ext cx="1679743"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3" name="Rectangle 82"/>
          <p:cNvSpPr/>
          <p:nvPr/>
        </p:nvSpPr>
        <p:spPr>
          <a:xfrm>
            <a:off x="128431" y="5999421"/>
            <a:ext cx="163313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4" name="Rectangle 83"/>
          <p:cNvSpPr/>
          <p:nvPr/>
        </p:nvSpPr>
        <p:spPr>
          <a:xfrm>
            <a:off x="2389651" y="4971319"/>
            <a:ext cx="2125962"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5" name="Rectangle 84"/>
          <p:cNvSpPr/>
          <p:nvPr/>
        </p:nvSpPr>
        <p:spPr>
          <a:xfrm>
            <a:off x="4858184" y="4971319"/>
            <a:ext cx="177926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6" name="Rectangle 85"/>
          <p:cNvSpPr/>
          <p:nvPr/>
        </p:nvSpPr>
        <p:spPr>
          <a:xfrm>
            <a:off x="5365841" y="6008252"/>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Rectangle 93"/>
          <p:cNvSpPr/>
          <p:nvPr/>
        </p:nvSpPr>
        <p:spPr>
          <a:xfrm>
            <a:off x="3674622" y="5999421"/>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3465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500"/>
                                        <p:tgtEl>
                                          <p:spTgt spid="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dissolve">
                                      <p:cBhvr>
                                        <p:cTn id="19" dur="500"/>
                                        <p:tgtEl>
                                          <p:spTgt spid="8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500"/>
                                        <p:tgtEl>
                                          <p:spTgt spid="8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64622"/>
            <a:ext cx="8229600" cy="1143000"/>
          </a:xfrm>
        </p:spPr>
        <p:txBody>
          <a:bodyPr/>
          <a:lstStyle/>
          <a:p>
            <a:r>
              <a:rPr lang="en-US" dirty="0" smtClean="0"/>
              <a:t>Mark Scheme</a:t>
            </a:r>
            <a:endParaRPr lang="en-US" dirty="0"/>
          </a:p>
        </p:txBody>
      </p:sp>
      <p:pic>
        <p:nvPicPr>
          <p:cNvPr id="5" name="Picture 4"/>
          <p:cNvPicPr>
            <a:picLocks noChangeAspect="1"/>
          </p:cNvPicPr>
          <p:nvPr/>
        </p:nvPicPr>
        <p:blipFill>
          <a:blip r:embed="rId2"/>
          <a:stretch>
            <a:fillRect/>
          </a:stretch>
        </p:blipFill>
        <p:spPr>
          <a:xfrm>
            <a:off x="457200" y="1282221"/>
            <a:ext cx="7877175" cy="5153503"/>
          </a:xfrm>
          <a:prstGeom prst="rect">
            <a:avLst/>
          </a:prstGeom>
        </p:spPr>
      </p:pic>
      <p:sp>
        <p:nvSpPr>
          <p:cNvPr id="6" name="Rectangle 5"/>
          <p:cNvSpPr/>
          <p:nvPr/>
        </p:nvSpPr>
        <p:spPr>
          <a:xfrm>
            <a:off x="457200" y="4712247"/>
            <a:ext cx="7877175" cy="1723478"/>
          </a:xfrm>
          <a:prstGeom prst="rect">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7200" y="1242665"/>
            <a:ext cx="7877175" cy="1909032"/>
          </a:xfrm>
          <a:prstGeom prst="rect">
            <a:avLst/>
          </a:prstGeom>
          <a:noFill/>
          <a:ln w="76200"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7200" y="3258794"/>
            <a:ext cx="7877175" cy="1453452"/>
          </a:xfrm>
          <a:prstGeom prst="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15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66130" y="1196766"/>
            <a:ext cx="2665364" cy="4134218"/>
          </a:xfrm>
          <a:prstGeom prst="rect">
            <a:avLst/>
          </a:prstGeom>
          <a:solidFill>
            <a:srgbClr val="FFFFFF"/>
          </a:solid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50770" y="59850"/>
            <a:ext cx="4450996" cy="1015663"/>
          </a:xfrm>
          <a:prstGeom prst="rect">
            <a:avLst/>
          </a:prstGeom>
          <a:noFill/>
        </p:spPr>
        <p:txBody>
          <a:bodyPr wrap="square" rtlCol="0">
            <a:spAutoFit/>
          </a:bodyPr>
          <a:lstStyle/>
          <a:p>
            <a:pPr algn="ctr"/>
            <a:r>
              <a:rPr lang="en-US" sz="6000" b="1" u="sng" dirty="0" smtClean="0"/>
              <a:t>Connect</a:t>
            </a:r>
            <a:endParaRPr lang="en-US" sz="4400" b="1" u="sng" dirty="0"/>
          </a:p>
        </p:txBody>
      </p:sp>
      <p:pic>
        <p:nvPicPr>
          <p:cNvPr id="13" name="Picture 12" descr="82914287-boy-with-big-highlighter-cartoon.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462" b="96154" l="38000" r="99615">
                        <a14:foregroundMark x1="84000" y1="33846" x2="82923" y2="36615"/>
                        <a14:foregroundMark x1="90231" y1="53000" x2="86462" y2="58923"/>
                        <a14:foregroundMark x1="92000" y1="53000" x2="92000" y2="54385"/>
                        <a14:foregroundMark x1="61692" y1="31385" x2="61692" y2="39077"/>
                        <a14:foregroundMark x1="61692" y1="29308" x2="62077" y2="31769"/>
                        <a14:foregroundMark x1="57538" y1="29692" x2="55077" y2="32846"/>
                        <a14:foregroundMark x1="63769" y1="27615" x2="63769" y2="27615"/>
                        <a14:foregroundMark x1="58923" y1="29692" x2="58923" y2="29692"/>
                        <a14:foregroundMark x1="57538" y1="36308" x2="46769" y2="44615"/>
                        <a14:foregroundMark x1="52692" y1="50231" x2="50538" y2="54769"/>
                        <a14:foregroundMark x1="48462" y1="48846" x2="46077" y2="54769"/>
                        <a14:foregroundMark x1="43231" y1="41846" x2="40846" y2="48462"/>
                        <a14:foregroundMark x1="44615" y1="45000" x2="43231" y2="52308"/>
                        <a14:foregroundMark x1="90231" y1="57538" x2="90231" y2="60308"/>
                        <a14:foregroundMark x1="92000" y1="57154" x2="92000" y2="57154"/>
                        <a14:foregroundMark x1="57846" y1="27923" x2="57846" y2="27923"/>
                        <a14:foregroundMark x1="76538" y1="33154" x2="76077" y2="32615"/>
                        <a14:foregroundMark x1="43538" y1="40385" x2="38923" y2="43231"/>
                        <a14:foregroundMark x1="38769" y1="47308" x2="41308" y2="45769"/>
                        <a14:foregroundMark x1="46538" y1="46615" x2="44846" y2="49154"/>
                        <a14:foregroundMark x1="47538" y1="47615" x2="46538" y2="50692"/>
                        <a14:foregroundMark x1="50923" y1="48615" x2="49769" y2="51538"/>
                        <a14:foregroundMark x1="62385" y1="36000" x2="62385" y2="37538"/>
                        <a14:backgroundMark x1="92692" y1="46769" x2="92692" y2="46769"/>
                      </a14:backgroundRemoval>
                    </a14:imgEffect>
                  </a14:imgLayer>
                </a14:imgProps>
              </a:ext>
              <a:ext uri="{28A0092B-C50C-407E-A947-70E740481C1C}">
                <a14:useLocalDpi xmlns:a14="http://schemas.microsoft.com/office/drawing/2010/main" val="0"/>
              </a:ext>
            </a:extLst>
          </a:blip>
          <a:srcRect l="36988" t="13438" b="10608"/>
          <a:stretch/>
        </p:blipFill>
        <p:spPr>
          <a:xfrm>
            <a:off x="5729043" y="2"/>
            <a:ext cx="1353307" cy="1631265"/>
          </a:xfrm>
          <a:prstGeom prst="rect">
            <a:avLst/>
          </a:prstGeom>
        </p:spPr>
      </p:pic>
      <p:pic>
        <p:nvPicPr>
          <p:cNvPr id="14" name="Picture 13" descr="single-pink-cartoon-highlighter-pen-with-bold-tick-or-check-mark-JF1DR2.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158" b="77482" l="58038" r="98846">
                        <a14:foregroundMark x1="87552" y1="51799" x2="87552" y2="55899"/>
                        <a14:foregroundMark x1="65870" y1="22950" x2="66282" y2="26763"/>
                        <a14:foregroundMark x1="86315" y1="20935" x2="86315" y2="20935"/>
                        <a14:foregroundMark x1="67601" y1="27626" x2="65622" y2="29353"/>
                        <a14:foregroundMark x1="63561" y1="28058" x2="63067" y2="27770"/>
                        <a14:foregroundMark x1="89860" y1="54173" x2="91344" y2="54748"/>
                        <a14:foregroundMark x1="92003" y1="54173" x2="89530" y2="52806"/>
                        <a14:foregroundMark x1="88129" y1="51367" x2="88129" y2="51367"/>
                        <a14:foregroundMark x1="80956" y1="23381" x2="80956" y2="23381"/>
                        <a14:foregroundMark x1="80214" y1="20576" x2="80214" y2="20576"/>
                        <a14:foregroundMark x1="83759" y1="23094" x2="83759" y2="23094"/>
                        <a14:foregroundMark x1="84996" y1="25612" x2="84996" y2="25612"/>
                        <a14:foregroundMark x1="82605" y1="18993" x2="84254" y2="26475"/>
                        <a14:backgroundMark x1="63149" y1="26403" x2="63149" y2="26403"/>
                      </a14:backgroundRemoval>
                    </a14:imgEffect>
                  </a14:imgLayer>
                </a14:imgProps>
              </a:ext>
              <a:ext uri="{28A0092B-C50C-407E-A947-70E740481C1C}">
                <a14:useLocalDpi xmlns:a14="http://schemas.microsoft.com/office/drawing/2010/main" val="0"/>
              </a:ext>
            </a:extLst>
          </a:blip>
          <a:srcRect l="60010" t="6741" b="22161"/>
          <a:stretch/>
        </p:blipFill>
        <p:spPr>
          <a:xfrm>
            <a:off x="8085983" y="-2247"/>
            <a:ext cx="936214" cy="1907363"/>
          </a:xfrm>
          <a:prstGeom prst="rect">
            <a:avLst/>
          </a:prstGeom>
        </p:spPr>
      </p:pic>
      <p:sp>
        <p:nvSpPr>
          <p:cNvPr id="6" name="Rectangle 5"/>
          <p:cNvSpPr/>
          <p:nvPr/>
        </p:nvSpPr>
        <p:spPr>
          <a:xfrm>
            <a:off x="251501" y="1196766"/>
            <a:ext cx="2822955" cy="4216936"/>
          </a:xfrm>
          <a:prstGeom prst="rect">
            <a:avLst/>
          </a:prstGeom>
          <a:solidFill>
            <a:srgbClr val="FFFFFF"/>
          </a:solidFill>
          <a:ln w="76200"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91673" y="1196767"/>
            <a:ext cx="2873948" cy="4134219"/>
          </a:xfrm>
          <a:prstGeom prst="rect">
            <a:avLst/>
          </a:prstGeom>
          <a:solidFill>
            <a:srgbClr val="FFFFFF"/>
          </a:solid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1594" y="1631265"/>
            <a:ext cx="2402227" cy="3416320"/>
          </a:xfrm>
          <a:prstGeom prst="rect">
            <a:avLst/>
          </a:prstGeom>
          <a:noFill/>
        </p:spPr>
        <p:txBody>
          <a:bodyPr wrap="square" rtlCol="0">
            <a:spAutoFit/>
          </a:bodyPr>
          <a:lstStyle/>
          <a:p>
            <a:pPr marL="285750" indent="-285750" algn="ctr">
              <a:buFont typeface="Arial"/>
              <a:buChar char="•"/>
            </a:pPr>
            <a:r>
              <a:rPr lang="en-US" sz="2400" b="1" dirty="0" smtClean="0"/>
              <a:t>Identify what circuit training is</a:t>
            </a:r>
          </a:p>
          <a:p>
            <a:pPr marL="285750" indent="-285750" algn="ctr">
              <a:buFont typeface="Arial"/>
              <a:buChar char="•"/>
            </a:pPr>
            <a:endParaRPr lang="en-US" sz="2400" b="1" dirty="0" smtClean="0"/>
          </a:p>
          <a:p>
            <a:pPr marL="285750" indent="-285750" algn="ctr">
              <a:buFont typeface="Arial"/>
              <a:buChar char="•"/>
            </a:pPr>
            <a:r>
              <a:rPr lang="en-US" sz="2400" b="1" dirty="0" smtClean="0"/>
              <a:t>Identify all the Principles of training </a:t>
            </a:r>
          </a:p>
          <a:p>
            <a:pPr marL="285750" indent="-285750" algn="ctr">
              <a:buFont typeface="Arial"/>
              <a:buChar char="•"/>
            </a:pPr>
            <a:endParaRPr lang="en-US" sz="2400" b="1" dirty="0" smtClean="0"/>
          </a:p>
          <a:p>
            <a:pPr marL="285750" indent="-285750" algn="ctr">
              <a:buFont typeface="Arial"/>
              <a:buChar char="•"/>
            </a:pPr>
            <a:endParaRPr lang="en-US" sz="2400" b="1" dirty="0"/>
          </a:p>
        </p:txBody>
      </p:sp>
      <p:sp>
        <p:nvSpPr>
          <p:cNvPr id="15" name="TextBox 14"/>
          <p:cNvSpPr txBox="1"/>
          <p:nvPr/>
        </p:nvSpPr>
        <p:spPr>
          <a:xfrm>
            <a:off x="3546050" y="1905116"/>
            <a:ext cx="2458964" cy="1938992"/>
          </a:xfrm>
          <a:prstGeom prst="rect">
            <a:avLst/>
          </a:prstGeom>
          <a:noFill/>
        </p:spPr>
        <p:txBody>
          <a:bodyPr wrap="square" rtlCol="0">
            <a:spAutoFit/>
          </a:bodyPr>
          <a:lstStyle/>
          <a:p>
            <a:pPr algn="ctr"/>
            <a:r>
              <a:rPr lang="en-US" sz="2000" dirty="0" smtClean="0"/>
              <a:t>Identify advantages and disadvantages of circuit training </a:t>
            </a:r>
            <a:r>
              <a:rPr lang="en-US" sz="2000" b="1" u="sng" dirty="0" smtClean="0"/>
              <a:t>and</a:t>
            </a:r>
            <a:r>
              <a:rPr lang="en-US" sz="2000" dirty="0" smtClean="0"/>
              <a:t> justify other training principles a that would help in netball</a:t>
            </a:r>
          </a:p>
        </p:txBody>
      </p:sp>
      <p:sp>
        <p:nvSpPr>
          <p:cNvPr id="16" name="TextBox 15"/>
          <p:cNvSpPr txBox="1"/>
          <p:nvPr/>
        </p:nvSpPr>
        <p:spPr>
          <a:xfrm>
            <a:off x="6532994" y="1937554"/>
            <a:ext cx="2255715" cy="2554545"/>
          </a:xfrm>
          <a:prstGeom prst="rect">
            <a:avLst/>
          </a:prstGeom>
          <a:noFill/>
        </p:spPr>
        <p:txBody>
          <a:bodyPr wrap="square" rtlCol="0">
            <a:spAutoFit/>
          </a:bodyPr>
          <a:lstStyle/>
          <a:p>
            <a:pPr algn="ctr"/>
            <a:r>
              <a:rPr lang="en-US" sz="2000" dirty="0" smtClean="0"/>
              <a:t>Explain 4 stations you would use to improve Netball and how you would increase Progressive overload over the 6 weeks </a:t>
            </a:r>
          </a:p>
        </p:txBody>
      </p:sp>
      <p:sp>
        <p:nvSpPr>
          <p:cNvPr id="9" name="TextBox 8"/>
          <p:cNvSpPr txBox="1"/>
          <p:nvPr/>
        </p:nvSpPr>
        <p:spPr>
          <a:xfrm>
            <a:off x="4115550" y="5684056"/>
            <a:ext cx="1123775" cy="369332"/>
          </a:xfrm>
          <a:prstGeom prst="rect">
            <a:avLst/>
          </a:prstGeom>
          <a:noFill/>
        </p:spPr>
        <p:txBody>
          <a:bodyPr wrap="none" rtlCol="0">
            <a:spAutoFit/>
          </a:bodyPr>
          <a:lstStyle/>
          <a:p>
            <a:r>
              <a:rPr lang="en-US" b="1" u="sng" dirty="0" smtClean="0">
                <a:solidFill>
                  <a:srgbClr val="0000FF"/>
                </a:solidFill>
              </a:rPr>
              <a:t>Challenge</a:t>
            </a:r>
            <a:endParaRPr lang="en-US" b="1" u="sng" dirty="0">
              <a:solidFill>
                <a:srgbClr val="0000FF"/>
              </a:solidFill>
            </a:endParaRPr>
          </a:p>
        </p:txBody>
      </p:sp>
      <p:sp>
        <p:nvSpPr>
          <p:cNvPr id="17" name="TextBox 16"/>
          <p:cNvSpPr txBox="1"/>
          <p:nvPr/>
        </p:nvSpPr>
        <p:spPr>
          <a:xfrm>
            <a:off x="251501" y="6067130"/>
            <a:ext cx="8610030" cy="307777"/>
          </a:xfrm>
          <a:prstGeom prst="rect">
            <a:avLst/>
          </a:prstGeom>
          <a:noFill/>
          <a:ln>
            <a:solidFill>
              <a:srgbClr val="0000FF"/>
            </a:solidFill>
          </a:ln>
        </p:spPr>
        <p:txBody>
          <a:bodyPr wrap="square" rtlCol="0">
            <a:spAutoFit/>
          </a:bodyPr>
          <a:lstStyle/>
          <a:p>
            <a:r>
              <a:rPr lang="en-US" sz="1400" dirty="0" smtClean="0"/>
              <a:t>List all the methods of training with a simple definition of each</a:t>
            </a:r>
            <a:endParaRPr lang="en-US" sz="1400" dirty="0"/>
          </a:p>
        </p:txBody>
      </p:sp>
      <p:sp>
        <p:nvSpPr>
          <p:cNvPr id="18" name="Right Arrow 17"/>
          <p:cNvSpPr/>
          <p:nvPr/>
        </p:nvSpPr>
        <p:spPr>
          <a:xfrm>
            <a:off x="2823821" y="4870927"/>
            <a:ext cx="722229" cy="385345"/>
          </a:xfrm>
          <a:prstGeom prst="rightArrow">
            <a:avLst/>
          </a:prstGeom>
          <a:solidFill>
            <a:schemeClr val="accent6"/>
          </a:solidFill>
          <a:ln w="28575" cmpd="sng">
            <a:solidFill>
              <a:srgbClr val="FF66E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6005015" y="4870927"/>
            <a:ext cx="722229" cy="385345"/>
          </a:xfrm>
          <a:prstGeom prst="rightArrow">
            <a:avLst/>
          </a:prstGeom>
          <a:solidFill>
            <a:srgbClr val="008000"/>
          </a:solidFill>
          <a:ln w="28575" cmpd="sng">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5400000">
            <a:off x="7367543" y="5513345"/>
            <a:ext cx="722229" cy="385345"/>
          </a:xfrm>
          <a:prstGeom prst="rightArrow">
            <a:avLst/>
          </a:prstGeom>
          <a:solidFill>
            <a:srgbClr val="3366FF"/>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cartoon-felt-tip-pen-white-vector-illustration-55089198.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89904" l="10000" r="99125">
                        <a14:foregroundMark x1="77125" y1="27724" x2="77125" y2="27724"/>
                        <a14:foregroundMark x1="84500" y1="31250" x2="84250" y2="39583"/>
                        <a14:foregroundMark x1="74750" y1="28205" x2="74750" y2="33013"/>
                        <a14:foregroundMark x1="71250" y1="42949" x2="79125" y2="47436"/>
                      </a14:backgroundRemoval>
                    </a14:imgEffect>
                  </a14:imgLayer>
                </a14:imgProps>
              </a:ext>
              <a:ext uri="{28A0092B-C50C-407E-A947-70E740481C1C}">
                <a14:useLocalDpi xmlns:a14="http://schemas.microsoft.com/office/drawing/2010/main" val="0"/>
              </a:ext>
            </a:extLst>
          </a:blip>
          <a:srcRect l="50455"/>
          <a:stretch/>
        </p:blipFill>
        <p:spPr>
          <a:xfrm rot="20401766">
            <a:off x="7082350" y="-26773"/>
            <a:ext cx="1157006" cy="1821512"/>
          </a:xfrm>
          <a:prstGeom prst="rect">
            <a:avLst/>
          </a:prstGeom>
        </p:spPr>
      </p:pic>
    </p:spTree>
    <p:extLst>
      <p:ext uri="{BB962C8B-B14F-4D97-AF65-F5344CB8AC3E}">
        <p14:creationId xmlns:p14="http://schemas.microsoft.com/office/powerpoint/2010/main" val="19984942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235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1730680530"/>
              </p:ext>
            </p:extLst>
          </p:nvPr>
        </p:nvGraphicFramePr>
        <p:xfrm>
          <a:off x="149223" y="760768"/>
          <a:ext cx="8847501" cy="1737360"/>
        </p:xfrm>
        <a:graphic>
          <a:graphicData uri="http://schemas.openxmlformats.org/drawingml/2006/table">
            <a:tbl>
              <a:tblPr firstRow="1" bandRow="1">
                <a:tableStyleId>{5C22544A-7EE6-4342-B048-85BDC9FD1C3A}</a:tableStyleId>
              </a:tblPr>
              <a:tblGrid>
                <a:gridCol w="1505960">
                  <a:extLst>
                    <a:ext uri="{9D8B030D-6E8A-4147-A177-3AD203B41FA5}">
                      <a16:colId xmlns="" xmlns:a16="http://schemas.microsoft.com/office/drawing/2014/main" val="20000"/>
                    </a:ext>
                  </a:extLst>
                </a:gridCol>
                <a:gridCol w="3405517">
                  <a:extLst>
                    <a:ext uri="{9D8B030D-6E8A-4147-A177-3AD203B41FA5}">
                      <a16:colId xmlns="" xmlns:a16="http://schemas.microsoft.com/office/drawing/2014/main" val="20001"/>
                    </a:ext>
                  </a:extLst>
                </a:gridCol>
                <a:gridCol w="3936024">
                  <a:extLst>
                    <a:ext uri="{9D8B030D-6E8A-4147-A177-3AD203B41FA5}">
                      <a16:colId xmlns="" xmlns:a16="http://schemas.microsoft.com/office/drawing/2014/main" val="20002"/>
                    </a:ext>
                  </a:extLst>
                </a:gridCol>
              </a:tblGrid>
              <a:tr h="427084">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97918">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8946">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49223" y="3003626"/>
            <a:ext cx="3267076" cy="2616101"/>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US" sz="2000" b="1" u="sng" dirty="0" smtClean="0"/>
              <a:t>TASK</a:t>
            </a:r>
            <a:r>
              <a:rPr lang="en-US" sz="2000" dirty="0" smtClean="0"/>
              <a:t>: </a:t>
            </a:r>
            <a:endParaRPr lang="en-US" sz="1200" dirty="0"/>
          </a:p>
          <a:p>
            <a:pPr marL="342900" indent="-342900">
              <a:buFont typeface="+mj-lt"/>
              <a:buAutoNum type="arabicPeriod"/>
            </a:pPr>
            <a:r>
              <a:rPr lang="en-US" sz="1200" dirty="0" smtClean="0"/>
              <a:t>Independently work through your PEP</a:t>
            </a:r>
          </a:p>
          <a:p>
            <a:pPr marL="342900" lvl="0" indent="-342900">
              <a:buFont typeface="+mj-lt"/>
              <a:buAutoNum type="arabicPeriod"/>
            </a:pPr>
            <a:r>
              <a:rPr lang="en-GB" sz="1200" dirty="0"/>
              <a:t>Explain what that component of fitness is</a:t>
            </a:r>
          </a:p>
          <a:p>
            <a:pPr marL="342900" lvl="0" indent="-342900">
              <a:buFont typeface="+mj-lt"/>
              <a:buAutoNum type="arabicPeriod"/>
            </a:pPr>
            <a:r>
              <a:rPr lang="en-GB" sz="1200" dirty="0"/>
              <a:t>Explain why it is important for YOUR sport</a:t>
            </a:r>
          </a:p>
          <a:p>
            <a:pPr marL="342900" lvl="0" indent="-342900">
              <a:buFont typeface="+mj-lt"/>
              <a:buAutoNum type="arabicPeriod"/>
            </a:pPr>
            <a:r>
              <a:rPr lang="en-GB" sz="1200" dirty="0"/>
              <a:t>Explain what fitness test TEST’S that component</a:t>
            </a:r>
          </a:p>
          <a:p>
            <a:pPr marL="342900" lvl="0" indent="-342900">
              <a:buFont typeface="+mj-lt"/>
              <a:buAutoNum type="arabicPeriod"/>
            </a:pPr>
            <a:r>
              <a:rPr lang="en-GB" sz="1200" dirty="0"/>
              <a:t>Put the </a:t>
            </a:r>
            <a:r>
              <a:rPr lang="en-GB" sz="1200" b="1" u="sng" dirty="0"/>
              <a:t>normative data table</a:t>
            </a:r>
            <a:r>
              <a:rPr lang="en-GB" sz="1200" dirty="0"/>
              <a:t> for that test underneath it (with the web address you got it from copied </a:t>
            </a:r>
            <a:r>
              <a:rPr lang="en-GB" sz="1200" dirty="0" smtClean="0"/>
              <a:t>on – see the example in KDRIVE)</a:t>
            </a:r>
            <a:endParaRPr lang="en-GB" sz="1200" dirty="0"/>
          </a:p>
          <a:p>
            <a:r>
              <a:rPr lang="en-GB" sz="1200" b="1" i="1" dirty="0"/>
              <a:t>Exclude coordination &amp; body composition from this process and just do point 1 &amp; 2 from the above </a:t>
            </a:r>
            <a:r>
              <a:rPr lang="en-GB" sz="1200" b="1" i="1" dirty="0" smtClean="0"/>
              <a:t>list</a:t>
            </a:r>
            <a:endParaRPr lang="en-GB" sz="1200" dirty="0"/>
          </a:p>
        </p:txBody>
      </p:sp>
      <p:sp>
        <p:nvSpPr>
          <p:cNvPr id="3" name="Rectangle 2"/>
          <p:cNvSpPr/>
          <p:nvPr/>
        </p:nvSpPr>
        <p:spPr>
          <a:xfrm>
            <a:off x="4867991" y="2594100"/>
            <a:ext cx="3393493" cy="369332"/>
          </a:xfrm>
          <a:prstGeom prst="rect">
            <a:avLst/>
          </a:prstGeom>
          <a:solidFill>
            <a:schemeClr val="accent6">
              <a:lumMod val="20000"/>
              <a:lumOff val="80000"/>
            </a:schemeClr>
          </a:solidFill>
          <a:ln w="57150">
            <a:solidFill>
              <a:schemeClr val="accent2"/>
            </a:solidFill>
          </a:ln>
        </p:spPr>
        <p:txBody>
          <a:bodyPr wrap="none">
            <a:spAutoFit/>
          </a:bodyPr>
          <a:lstStyle/>
          <a:p>
            <a:pPr algn="ctr"/>
            <a:r>
              <a:rPr lang="en-US" dirty="0"/>
              <a:t>AREAS OF STRENGTH / WEAKNESS</a:t>
            </a:r>
          </a:p>
        </p:txBody>
      </p:sp>
      <p:pic>
        <p:nvPicPr>
          <p:cNvPr id="5" name="Picture 4"/>
          <p:cNvPicPr>
            <a:picLocks noChangeAspect="1"/>
          </p:cNvPicPr>
          <p:nvPr/>
        </p:nvPicPr>
        <p:blipFill rotWithShape="1">
          <a:blip r:embed="rId2"/>
          <a:srcRect l="8283" t="19783" r="58622" b="9514"/>
          <a:stretch/>
        </p:blipFill>
        <p:spPr>
          <a:xfrm>
            <a:off x="3632200" y="3132817"/>
            <a:ext cx="3346470" cy="2234149"/>
          </a:xfrm>
          <a:prstGeom prst="rect">
            <a:avLst/>
          </a:prstGeom>
          <a:solidFill>
            <a:schemeClr val="accent2">
              <a:lumMod val="20000"/>
              <a:lumOff val="80000"/>
            </a:schemeClr>
          </a:solidFill>
          <a:ln w="57150">
            <a:solidFill>
              <a:schemeClr val="accent2"/>
            </a:solidFill>
          </a:ln>
        </p:spPr>
      </p:pic>
      <p:sp>
        <p:nvSpPr>
          <p:cNvPr id="7" name="TextBox 6"/>
          <p:cNvSpPr txBox="1"/>
          <p:nvPr/>
        </p:nvSpPr>
        <p:spPr>
          <a:xfrm>
            <a:off x="779461" y="2597400"/>
            <a:ext cx="2006600" cy="369332"/>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GB" b="1" u="sng" dirty="0" smtClean="0"/>
              <a:t>Should be done!</a:t>
            </a:r>
            <a:endParaRPr lang="en-GB" b="1" u="sng" dirty="0"/>
          </a:p>
        </p:txBody>
      </p:sp>
      <p:sp>
        <p:nvSpPr>
          <p:cNvPr id="8" name="TextBox 7"/>
          <p:cNvSpPr txBox="1"/>
          <p:nvPr/>
        </p:nvSpPr>
        <p:spPr>
          <a:xfrm>
            <a:off x="0" y="6113579"/>
            <a:ext cx="3416299" cy="523220"/>
          </a:xfrm>
          <a:prstGeom prst="rect">
            <a:avLst/>
          </a:prstGeom>
          <a:noFill/>
          <a:ln>
            <a:solidFill>
              <a:schemeClr val="tx1"/>
            </a:solidFill>
          </a:ln>
        </p:spPr>
        <p:txBody>
          <a:bodyPr wrap="square" rtlCol="0">
            <a:spAutoFit/>
          </a:bodyPr>
          <a:lstStyle/>
          <a:p>
            <a:pPr algn="ctr"/>
            <a:r>
              <a:rPr lang="en-GB" sz="1400" b="1" u="sng" dirty="0" smtClean="0"/>
              <a:t>EXTENSION</a:t>
            </a:r>
            <a:r>
              <a:rPr lang="en-GB" sz="1400" dirty="0" smtClean="0"/>
              <a:t>: </a:t>
            </a:r>
          </a:p>
          <a:p>
            <a:r>
              <a:rPr lang="en-GB" sz="1400" dirty="0" smtClean="0"/>
              <a:t>CREATE results graphs on your results </a:t>
            </a:r>
            <a:endParaRPr lang="en-GB" sz="1400" dirty="0"/>
          </a:p>
        </p:txBody>
      </p:sp>
      <p:pic>
        <p:nvPicPr>
          <p:cNvPr id="9" name="Picture 8" descr="Screen Shot 2019-10-19 at 18.16.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266" y="3958633"/>
            <a:ext cx="4967818" cy="2816666"/>
          </a:xfrm>
          <a:prstGeom prst="rect">
            <a:avLst/>
          </a:prstGeom>
          <a:ln w="76200" cmpd="sng">
            <a:solidFill>
              <a:srgbClr val="FFFF00"/>
            </a:solidFill>
          </a:ln>
        </p:spPr>
      </p:pic>
    </p:spTree>
    <p:extLst>
      <p:ext uri="{BB962C8B-B14F-4D97-AF65-F5344CB8AC3E}">
        <p14:creationId xmlns:p14="http://schemas.microsoft.com/office/powerpoint/2010/main" val="28003837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0-19 at 19.0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20" y="0"/>
            <a:ext cx="7317132" cy="6584061"/>
          </a:xfrm>
          <a:prstGeom prst="rect">
            <a:avLst/>
          </a:prstGeom>
        </p:spPr>
      </p:pic>
      <p:sp>
        <p:nvSpPr>
          <p:cNvPr id="5" name="TextBox 4"/>
          <p:cNvSpPr txBox="1"/>
          <p:nvPr/>
        </p:nvSpPr>
        <p:spPr>
          <a:xfrm rot="989637">
            <a:off x="5015454" y="3085125"/>
            <a:ext cx="3509294" cy="584776"/>
          </a:xfrm>
          <a:prstGeom prst="rect">
            <a:avLst/>
          </a:prstGeom>
          <a:solidFill>
            <a:srgbClr val="FFFF00"/>
          </a:solidFill>
          <a:ln>
            <a:solidFill>
              <a:schemeClr val="tx1"/>
            </a:solidFill>
          </a:ln>
        </p:spPr>
        <p:txBody>
          <a:bodyPr wrap="none" rtlCol="0">
            <a:spAutoFit/>
          </a:bodyPr>
          <a:lstStyle/>
          <a:p>
            <a:r>
              <a:rPr lang="en-US" sz="3200" dirty="0" smtClean="0"/>
              <a:t>Work through this…</a:t>
            </a:r>
            <a:endParaRPr lang="en-US" sz="3200" dirty="0"/>
          </a:p>
        </p:txBody>
      </p:sp>
    </p:spTree>
    <p:extLst>
      <p:ext uri="{BB962C8B-B14F-4D97-AF65-F5344CB8AC3E}">
        <p14:creationId xmlns:p14="http://schemas.microsoft.com/office/powerpoint/2010/main" val="658857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8138"/>
            <a:ext cx="8229600" cy="1143000"/>
          </a:xfrm>
        </p:spPr>
        <p:txBody>
          <a:bodyPr>
            <a:noAutofit/>
          </a:bodyPr>
          <a:lstStyle/>
          <a:p>
            <a:r>
              <a:rPr lang="en-GB" sz="9600" b="1" u="sng" dirty="0" smtClean="0"/>
              <a:t>LESSON FOUR</a:t>
            </a:r>
            <a:endParaRPr lang="en-GB" sz="9600" b="1" u="sng" dirty="0"/>
          </a:p>
        </p:txBody>
      </p:sp>
    </p:spTree>
    <p:extLst>
      <p:ext uri="{BB962C8B-B14F-4D97-AF65-F5344CB8AC3E}">
        <p14:creationId xmlns:p14="http://schemas.microsoft.com/office/powerpoint/2010/main" val="21680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235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364854848"/>
              </p:ext>
            </p:extLst>
          </p:nvPr>
        </p:nvGraphicFramePr>
        <p:xfrm>
          <a:off x="149223" y="760768"/>
          <a:ext cx="8847501" cy="1737360"/>
        </p:xfrm>
        <a:graphic>
          <a:graphicData uri="http://schemas.openxmlformats.org/drawingml/2006/table">
            <a:tbl>
              <a:tblPr firstRow="1" bandRow="1">
                <a:tableStyleId>{5C22544A-7EE6-4342-B048-85BDC9FD1C3A}</a:tableStyleId>
              </a:tblPr>
              <a:tblGrid>
                <a:gridCol w="1505960">
                  <a:extLst>
                    <a:ext uri="{9D8B030D-6E8A-4147-A177-3AD203B41FA5}">
                      <a16:colId xmlns="" xmlns:a16="http://schemas.microsoft.com/office/drawing/2014/main" val="20000"/>
                    </a:ext>
                  </a:extLst>
                </a:gridCol>
                <a:gridCol w="3405517">
                  <a:extLst>
                    <a:ext uri="{9D8B030D-6E8A-4147-A177-3AD203B41FA5}">
                      <a16:colId xmlns="" xmlns:a16="http://schemas.microsoft.com/office/drawing/2014/main" val="20001"/>
                    </a:ext>
                  </a:extLst>
                </a:gridCol>
                <a:gridCol w="3936024">
                  <a:extLst>
                    <a:ext uri="{9D8B030D-6E8A-4147-A177-3AD203B41FA5}">
                      <a16:colId xmlns="" xmlns:a16="http://schemas.microsoft.com/office/drawing/2014/main" val="20002"/>
                    </a:ext>
                  </a:extLst>
                </a:gridCol>
              </a:tblGrid>
              <a:tr h="427084">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97918">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8946">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49223" y="3003626"/>
            <a:ext cx="3267076" cy="2616101"/>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US" sz="2000" b="1" u="sng" dirty="0" smtClean="0"/>
              <a:t>TASK</a:t>
            </a:r>
            <a:r>
              <a:rPr lang="en-US" sz="2000" dirty="0" smtClean="0"/>
              <a:t>: </a:t>
            </a:r>
            <a:endParaRPr lang="en-US" sz="1200" dirty="0"/>
          </a:p>
          <a:p>
            <a:pPr marL="342900" indent="-342900">
              <a:buFont typeface="+mj-lt"/>
              <a:buAutoNum type="arabicPeriod"/>
            </a:pPr>
            <a:r>
              <a:rPr lang="en-US" sz="1200" dirty="0" smtClean="0"/>
              <a:t>Independently work through your PEP</a:t>
            </a:r>
          </a:p>
          <a:p>
            <a:pPr marL="342900" lvl="0" indent="-342900">
              <a:buFont typeface="+mj-lt"/>
              <a:buAutoNum type="arabicPeriod"/>
            </a:pPr>
            <a:r>
              <a:rPr lang="en-GB" sz="1200" dirty="0"/>
              <a:t>Explain what that component of fitness is</a:t>
            </a:r>
          </a:p>
          <a:p>
            <a:pPr marL="342900" lvl="0" indent="-342900">
              <a:buFont typeface="+mj-lt"/>
              <a:buAutoNum type="arabicPeriod"/>
            </a:pPr>
            <a:r>
              <a:rPr lang="en-GB" sz="1200" dirty="0"/>
              <a:t>Explain why it is important for YOUR sport</a:t>
            </a:r>
          </a:p>
          <a:p>
            <a:pPr marL="342900" lvl="0" indent="-342900">
              <a:buFont typeface="+mj-lt"/>
              <a:buAutoNum type="arabicPeriod"/>
            </a:pPr>
            <a:r>
              <a:rPr lang="en-GB" sz="1200" dirty="0"/>
              <a:t>Explain what fitness test TEST’S that component</a:t>
            </a:r>
          </a:p>
          <a:p>
            <a:pPr marL="342900" lvl="0" indent="-342900">
              <a:buFont typeface="+mj-lt"/>
              <a:buAutoNum type="arabicPeriod"/>
            </a:pPr>
            <a:r>
              <a:rPr lang="en-GB" sz="1200" dirty="0"/>
              <a:t>Put the </a:t>
            </a:r>
            <a:r>
              <a:rPr lang="en-GB" sz="1200" b="1" u="sng" dirty="0"/>
              <a:t>normative data table</a:t>
            </a:r>
            <a:r>
              <a:rPr lang="en-GB" sz="1200" dirty="0"/>
              <a:t> for that test underneath it (with the web address you got it from copied </a:t>
            </a:r>
            <a:r>
              <a:rPr lang="en-GB" sz="1200" dirty="0" smtClean="0"/>
              <a:t>on – see the example in KDRIVE)</a:t>
            </a:r>
            <a:endParaRPr lang="en-GB" sz="1200" dirty="0"/>
          </a:p>
          <a:p>
            <a:r>
              <a:rPr lang="en-GB" sz="1200" b="1" i="1" dirty="0"/>
              <a:t>Exclude coordination &amp; body composition from this process and just do point 1 &amp; 2 from the above </a:t>
            </a:r>
            <a:r>
              <a:rPr lang="en-GB" sz="1200" b="1" i="1" dirty="0" smtClean="0"/>
              <a:t>list</a:t>
            </a:r>
            <a:endParaRPr lang="en-GB" sz="1200" dirty="0"/>
          </a:p>
        </p:txBody>
      </p:sp>
      <p:pic>
        <p:nvPicPr>
          <p:cNvPr id="5" name="Picture 4"/>
          <p:cNvPicPr>
            <a:picLocks noChangeAspect="1"/>
          </p:cNvPicPr>
          <p:nvPr/>
        </p:nvPicPr>
        <p:blipFill rotWithShape="1">
          <a:blip r:embed="rId2"/>
          <a:srcRect l="8283" t="19783" r="58622" b="9514"/>
          <a:stretch/>
        </p:blipFill>
        <p:spPr>
          <a:xfrm>
            <a:off x="3632200" y="3132817"/>
            <a:ext cx="3346470" cy="2234149"/>
          </a:xfrm>
          <a:prstGeom prst="rect">
            <a:avLst/>
          </a:prstGeom>
          <a:solidFill>
            <a:schemeClr val="accent2">
              <a:lumMod val="20000"/>
              <a:lumOff val="80000"/>
            </a:schemeClr>
          </a:solidFill>
          <a:ln w="57150">
            <a:solidFill>
              <a:schemeClr val="accent2"/>
            </a:solidFill>
          </a:ln>
        </p:spPr>
      </p:pic>
      <p:sp>
        <p:nvSpPr>
          <p:cNvPr id="7" name="TextBox 6"/>
          <p:cNvSpPr txBox="1"/>
          <p:nvPr/>
        </p:nvSpPr>
        <p:spPr>
          <a:xfrm>
            <a:off x="3416299" y="2597400"/>
            <a:ext cx="2006600" cy="369332"/>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GB" b="1" u="sng" dirty="0" smtClean="0"/>
              <a:t>Should be done!</a:t>
            </a:r>
            <a:endParaRPr lang="en-GB" b="1" u="sng" dirty="0"/>
          </a:p>
        </p:txBody>
      </p:sp>
      <p:sp>
        <p:nvSpPr>
          <p:cNvPr id="8" name="TextBox 7"/>
          <p:cNvSpPr txBox="1"/>
          <p:nvPr/>
        </p:nvSpPr>
        <p:spPr>
          <a:xfrm>
            <a:off x="215901" y="6113579"/>
            <a:ext cx="3416299" cy="523220"/>
          </a:xfrm>
          <a:prstGeom prst="rect">
            <a:avLst/>
          </a:prstGeom>
          <a:noFill/>
          <a:ln>
            <a:solidFill>
              <a:schemeClr val="tx1"/>
            </a:solidFill>
          </a:ln>
        </p:spPr>
        <p:txBody>
          <a:bodyPr wrap="square" rtlCol="0">
            <a:spAutoFit/>
          </a:bodyPr>
          <a:lstStyle/>
          <a:p>
            <a:pPr algn="ctr"/>
            <a:r>
              <a:rPr lang="en-GB" sz="1400" b="1" u="sng" dirty="0" smtClean="0"/>
              <a:t>EXTENSION</a:t>
            </a:r>
            <a:r>
              <a:rPr lang="en-GB" sz="1400" dirty="0" smtClean="0"/>
              <a:t>: </a:t>
            </a:r>
          </a:p>
          <a:p>
            <a:r>
              <a:rPr lang="en-GB" sz="1400" dirty="0" smtClean="0"/>
              <a:t>CREATE results graphs on your results </a:t>
            </a:r>
            <a:endParaRPr lang="en-GB" sz="1400" dirty="0"/>
          </a:p>
        </p:txBody>
      </p:sp>
      <p:pic>
        <p:nvPicPr>
          <p:cNvPr id="9" name="Picture 8" descr="Screen Shot 2019-10-19 at 18.16.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266" y="3958633"/>
            <a:ext cx="4967818" cy="2816666"/>
          </a:xfrm>
          <a:prstGeom prst="rect">
            <a:avLst/>
          </a:prstGeom>
          <a:ln w="76200" cmpd="sng">
            <a:solidFill>
              <a:srgbClr val="FF0000"/>
            </a:solidFill>
          </a:ln>
        </p:spPr>
      </p:pic>
    </p:spTree>
    <p:extLst>
      <p:ext uri="{BB962C8B-B14F-4D97-AF65-F5344CB8AC3E}">
        <p14:creationId xmlns:p14="http://schemas.microsoft.com/office/powerpoint/2010/main" val="19660837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012887" cy="3656998"/>
          </a:xfrm>
          <a:prstGeom prst="rect">
            <a:avLst/>
          </a:prstGeom>
        </p:spPr>
      </p:pic>
      <p:pic>
        <p:nvPicPr>
          <p:cNvPr id="5" name="Picture 4"/>
          <p:cNvPicPr>
            <a:picLocks noChangeAspect="1"/>
          </p:cNvPicPr>
          <p:nvPr/>
        </p:nvPicPr>
        <p:blipFill>
          <a:blip r:embed="rId3"/>
          <a:stretch>
            <a:fillRect/>
          </a:stretch>
        </p:blipFill>
        <p:spPr>
          <a:xfrm>
            <a:off x="4134253" y="271877"/>
            <a:ext cx="5009747" cy="3005792"/>
          </a:xfrm>
          <a:prstGeom prst="rect">
            <a:avLst/>
          </a:prstGeom>
        </p:spPr>
      </p:pic>
      <p:pic>
        <p:nvPicPr>
          <p:cNvPr id="7" name="Picture 6"/>
          <p:cNvPicPr>
            <a:picLocks noChangeAspect="1"/>
          </p:cNvPicPr>
          <p:nvPr/>
        </p:nvPicPr>
        <p:blipFill rotWithShape="1">
          <a:blip r:embed="rId4"/>
          <a:srcRect b="9370"/>
          <a:stretch/>
        </p:blipFill>
        <p:spPr>
          <a:xfrm>
            <a:off x="3458708" y="3928875"/>
            <a:ext cx="2842646" cy="2929125"/>
          </a:xfrm>
          <a:prstGeom prst="rect">
            <a:avLst/>
          </a:prstGeom>
        </p:spPr>
      </p:pic>
    </p:spTree>
    <p:extLst>
      <p:ext uri="{BB962C8B-B14F-4D97-AF65-F5344CB8AC3E}">
        <p14:creationId xmlns:p14="http://schemas.microsoft.com/office/powerpoint/2010/main" val="11590713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52" y="84873"/>
            <a:ext cx="3521757" cy="634209"/>
          </a:xfrm>
        </p:spPr>
        <p:style>
          <a:lnRef idx="3">
            <a:schemeClr val="lt1"/>
          </a:lnRef>
          <a:fillRef idx="1">
            <a:schemeClr val="accent5"/>
          </a:fillRef>
          <a:effectRef idx="1">
            <a:schemeClr val="accent5"/>
          </a:effectRef>
          <a:fontRef idx="minor">
            <a:schemeClr val="lt1"/>
          </a:fontRef>
        </p:style>
        <p:txBody>
          <a:bodyPr>
            <a:noAutofit/>
          </a:bodyPr>
          <a:lstStyle/>
          <a:p>
            <a:r>
              <a:rPr lang="en-US" sz="2400" b="1" u="sng" dirty="0" smtClean="0"/>
              <a:t>DO NOW ACTIVITY</a:t>
            </a:r>
            <a:endParaRPr lang="en-US" sz="2400" b="1" u="sng" dirty="0"/>
          </a:p>
        </p:txBody>
      </p:sp>
      <p:sp>
        <p:nvSpPr>
          <p:cNvPr id="3" name="Content Placeholder 2"/>
          <p:cNvSpPr>
            <a:spLocks noGrp="1"/>
          </p:cNvSpPr>
          <p:nvPr>
            <p:ph idx="1"/>
          </p:nvPr>
        </p:nvSpPr>
        <p:spPr>
          <a:xfrm>
            <a:off x="0" y="719082"/>
            <a:ext cx="3702809" cy="550861"/>
          </a:xfrm>
        </p:spPr>
        <p:txBody>
          <a:bodyPr>
            <a:normAutofit fontScale="47500" lnSpcReduction="20000"/>
          </a:bodyPr>
          <a:lstStyle/>
          <a:p>
            <a:pPr marL="0" indent="0" algn="ctr">
              <a:buNone/>
            </a:pPr>
            <a:r>
              <a:rPr lang="en-US" b="1" dirty="0" smtClean="0"/>
              <a:t>Using the 6 week training </a:t>
            </a:r>
            <a:r>
              <a:rPr lang="en-US" b="1" dirty="0" err="1" smtClean="0"/>
              <a:t>programme</a:t>
            </a:r>
            <a:r>
              <a:rPr lang="en-US" b="1" dirty="0" smtClean="0"/>
              <a:t> answer the following questions </a:t>
            </a:r>
            <a:endParaRPr lang="en-US" b="1" dirty="0"/>
          </a:p>
        </p:txBody>
      </p:sp>
      <p:sp>
        <p:nvSpPr>
          <p:cNvPr id="4" name="TextBox 3"/>
          <p:cNvSpPr txBox="1"/>
          <p:nvPr/>
        </p:nvSpPr>
        <p:spPr>
          <a:xfrm>
            <a:off x="-12700" y="1269943"/>
            <a:ext cx="8432800" cy="4885953"/>
          </a:xfrm>
          <a:prstGeom prst="rect">
            <a:avLst/>
          </a:prstGeom>
          <a:noFill/>
        </p:spPr>
        <p:txBody>
          <a:bodyPr wrap="square" rtlCol="0">
            <a:spAutoFit/>
          </a:bodyPr>
          <a:lstStyle/>
          <a:p>
            <a:pPr marL="342900" indent="-342900">
              <a:lnSpc>
                <a:spcPct val="250000"/>
              </a:lnSpc>
              <a:buFont typeface="+mj-lt"/>
              <a:buAutoNum type="arabicPeriod"/>
            </a:pPr>
            <a:r>
              <a:rPr lang="en-US" sz="1400" dirty="0" smtClean="0"/>
              <a:t>Week 1 -3 what is the frequency of training?</a:t>
            </a:r>
          </a:p>
          <a:p>
            <a:pPr marL="342900" indent="-342900">
              <a:lnSpc>
                <a:spcPct val="250000"/>
              </a:lnSpc>
              <a:buFont typeface="+mj-lt"/>
              <a:buAutoNum type="arabicPeriod"/>
            </a:pPr>
            <a:r>
              <a:rPr lang="en-US" sz="1400" dirty="0" smtClean="0"/>
              <a:t>What types of training are they taking part in?</a:t>
            </a:r>
          </a:p>
          <a:p>
            <a:pPr marL="342900" indent="-342900">
              <a:lnSpc>
                <a:spcPct val="250000"/>
              </a:lnSpc>
              <a:buFont typeface="+mj-lt"/>
              <a:buAutoNum type="arabicPeriod"/>
            </a:pPr>
            <a:r>
              <a:rPr lang="en-US" sz="1400" dirty="0" smtClean="0"/>
              <a:t>How has he increased his intensity on his continuous run?</a:t>
            </a:r>
          </a:p>
          <a:p>
            <a:pPr marL="342900" indent="-342900">
              <a:lnSpc>
                <a:spcPct val="250000"/>
              </a:lnSpc>
              <a:buFont typeface="+mj-lt"/>
              <a:buAutoNum type="arabicPeriod"/>
            </a:pPr>
            <a:r>
              <a:rPr lang="en-US" sz="1400" dirty="0" smtClean="0"/>
              <a:t>How has he increased his intensity on his circuit training?</a:t>
            </a:r>
          </a:p>
          <a:p>
            <a:pPr marL="342900" indent="-342900">
              <a:lnSpc>
                <a:spcPct val="250000"/>
              </a:lnSpc>
              <a:buFont typeface="+mj-lt"/>
              <a:buAutoNum type="arabicPeriod"/>
            </a:pPr>
            <a:r>
              <a:rPr lang="en-US" sz="1400" dirty="0" smtClean="0"/>
              <a:t>Has frequency increase? How? </a:t>
            </a:r>
          </a:p>
          <a:p>
            <a:pPr marL="342900" indent="-342900">
              <a:lnSpc>
                <a:spcPct val="250000"/>
              </a:lnSpc>
              <a:buFont typeface="+mj-lt"/>
              <a:buAutoNum type="arabicPeriod"/>
            </a:pPr>
            <a:r>
              <a:rPr lang="en-US" sz="1400" dirty="0" smtClean="0"/>
              <a:t>How is the </a:t>
            </a:r>
            <a:r>
              <a:rPr lang="en-US" sz="1400" dirty="0" err="1" smtClean="0"/>
              <a:t>programme</a:t>
            </a:r>
            <a:r>
              <a:rPr lang="en-US" sz="1400" dirty="0" smtClean="0"/>
              <a:t> varied? </a:t>
            </a:r>
          </a:p>
          <a:p>
            <a:pPr marL="342900" indent="-342900">
              <a:lnSpc>
                <a:spcPct val="250000"/>
              </a:lnSpc>
              <a:buFont typeface="+mj-lt"/>
              <a:buAutoNum type="arabicPeriod"/>
            </a:pPr>
            <a:r>
              <a:rPr lang="en-US" sz="1400" dirty="0" smtClean="0"/>
              <a:t>Doe the plan look like he has planned for moderation? (rest days etc…)</a:t>
            </a:r>
          </a:p>
          <a:p>
            <a:pPr marL="342900" indent="-342900">
              <a:lnSpc>
                <a:spcPct val="250000"/>
              </a:lnSpc>
              <a:buFont typeface="+mj-lt"/>
              <a:buAutoNum type="arabicPeriod"/>
            </a:pPr>
            <a:r>
              <a:rPr lang="en-US" sz="1400" dirty="0" smtClean="0"/>
              <a:t>What would you suggest the aims of the </a:t>
            </a:r>
            <a:r>
              <a:rPr lang="en-US" sz="1400" dirty="0" err="1" smtClean="0"/>
              <a:t>programme</a:t>
            </a:r>
            <a:r>
              <a:rPr lang="en-US" sz="1400" dirty="0" smtClean="0"/>
              <a:t> are? </a:t>
            </a:r>
          </a:p>
          <a:p>
            <a:pPr marL="342900" indent="-342900">
              <a:lnSpc>
                <a:spcPct val="250000"/>
              </a:lnSpc>
              <a:buFont typeface="+mj-lt"/>
              <a:buAutoNum type="arabicPeriod"/>
            </a:pPr>
            <a:endParaRPr lang="en-US" sz="1400" dirty="0"/>
          </a:p>
        </p:txBody>
      </p:sp>
      <p:pic>
        <p:nvPicPr>
          <p:cNvPr id="5" name="Picture 4" descr="Screen Shot 2019-04-30 at 19.1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480" y="84873"/>
            <a:ext cx="5211039" cy="3909248"/>
          </a:xfrm>
          <a:prstGeom prst="rect">
            <a:avLst/>
          </a:prstGeom>
        </p:spPr>
      </p:pic>
    </p:spTree>
    <p:extLst>
      <p:ext uri="{BB962C8B-B14F-4D97-AF65-F5344CB8AC3E}">
        <p14:creationId xmlns:p14="http://schemas.microsoft.com/office/powerpoint/2010/main" val="26193671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30 at 19.1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6"/>
            <a:ext cx="9113520" cy="6836834"/>
          </a:xfrm>
          <a:prstGeom prst="rect">
            <a:avLst/>
          </a:prstGeom>
        </p:spPr>
      </p:pic>
    </p:spTree>
    <p:extLst>
      <p:ext uri="{BB962C8B-B14F-4D97-AF65-F5344CB8AC3E}">
        <p14:creationId xmlns:p14="http://schemas.microsoft.com/office/powerpoint/2010/main" val="26999035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10 at 21.25.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6" y="274638"/>
            <a:ext cx="9212016" cy="6435597"/>
          </a:xfrm>
          <a:prstGeom prst="rect">
            <a:avLst/>
          </a:prstGeom>
        </p:spPr>
      </p:pic>
    </p:spTree>
    <p:extLst>
      <p:ext uri="{BB962C8B-B14F-4D97-AF65-F5344CB8AC3E}">
        <p14:creationId xmlns:p14="http://schemas.microsoft.com/office/powerpoint/2010/main" val="134312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2909" y="99884"/>
            <a:ext cx="6457688"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u="sng" dirty="0" smtClean="0">
                <a:solidFill>
                  <a:srgbClr val="7030A0"/>
                </a:solidFill>
              </a:rPr>
              <a:t>Do Now Activity</a:t>
            </a:r>
            <a:endParaRPr lang="en-GB" b="1" u="sng" dirty="0">
              <a:solidFill>
                <a:srgbClr val="7030A0"/>
              </a:solidFill>
            </a:endParaRPr>
          </a:p>
        </p:txBody>
      </p:sp>
      <p:sp>
        <p:nvSpPr>
          <p:cNvPr id="8" name="TextBox 7"/>
          <p:cNvSpPr txBox="1"/>
          <p:nvPr/>
        </p:nvSpPr>
        <p:spPr>
          <a:xfrm>
            <a:off x="323213" y="846108"/>
            <a:ext cx="2172390" cy="369332"/>
          </a:xfrm>
          <a:prstGeom prst="rect">
            <a:avLst/>
          </a:prstGeom>
          <a:noFill/>
        </p:spPr>
        <p:txBody>
          <a:bodyPr wrap="none" rtlCol="0">
            <a:spAutoFit/>
          </a:bodyPr>
          <a:lstStyle/>
          <a:p>
            <a:r>
              <a:rPr lang="en-US" b="1" u="sng" dirty="0" smtClean="0"/>
              <a:t>Principles of training </a:t>
            </a:r>
            <a:endParaRPr lang="en-US" b="1" u="sng" dirty="0"/>
          </a:p>
        </p:txBody>
      </p:sp>
      <p:sp>
        <p:nvSpPr>
          <p:cNvPr id="12" name="TextBox 11"/>
          <p:cNvSpPr txBox="1"/>
          <p:nvPr/>
        </p:nvSpPr>
        <p:spPr>
          <a:xfrm>
            <a:off x="6011410" y="965728"/>
            <a:ext cx="2339102" cy="369332"/>
          </a:xfrm>
          <a:prstGeom prst="rect">
            <a:avLst/>
          </a:prstGeom>
          <a:noFill/>
        </p:spPr>
        <p:txBody>
          <a:bodyPr wrap="none" rtlCol="0">
            <a:spAutoFit/>
          </a:bodyPr>
          <a:lstStyle/>
          <a:p>
            <a:r>
              <a:rPr lang="en-US" b="1" u="sng" dirty="0" smtClean="0"/>
              <a:t>Components of fitness</a:t>
            </a:r>
            <a:endParaRPr lang="en-US" b="1" u="sng" dirty="0"/>
          </a:p>
        </p:txBody>
      </p:sp>
      <p:cxnSp>
        <p:nvCxnSpPr>
          <p:cNvPr id="3079" name="Straight Connector 3078"/>
          <p:cNvCxnSpPr/>
          <p:nvPr/>
        </p:nvCxnSpPr>
        <p:spPr>
          <a:xfrm>
            <a:off x="4473671" y="1070169"/>
            <a:ext cx="0" cy="3527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239092" y="4683719"/>
            <a:ext cx="2095445" cy="369332"/>
          </a:xfrm>
          <a:prstGeom prst="rect">
            <a:avLst/>
          </a:prstGeom>
        </p:spPr>
        <p:txBody>
          <a:bodyPr wrap="none">
            <a:spAutoFit/>
          </a:bodyPr>
          <a:lstStyle/>
          <a:p>
            <a:pPr algn="ctr"/>
            <a:r>
              <a:rPr lang="en-US" b="1" u="sng" dirty="0">
                <a:solidFill>
                  <a:srgbClr val="000000"/>
                </a:solidFill>
              </a:rPr>
              <a:t>Methods of training</a:t>
            </a:r>
          </a:p>
        </p:txBody>
      </p:sp>
      <p:sp>
        <p:nvSpPr>
          <p:cNvPr id="53" name="Rectangle 52"/>
          <p:cNvSpPr/>
          <p:nvPr/>
        </p:nvSpPr>
        <p:spPr>
          <a:xfrm>
            <a:off x="146408" y="5022914"/>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4" name="Rectangle 53"/>
          <p:cNvSpPr/>
          <p:nvPr/>
        </p:nvSpPr>
        <p:spPr>
          <a:xfrm>
            <a:off x="3736892" y="5963608"/>
            <a:ext cx="1474962"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7" name="Rectangle 56"/>
          <p:cNvSpPr/>
          <p:nvPr/>
        </p:nvSpPr>
        <p:spPr>
          <a:xfrm>
            <a:off x="1898399" y="6001576"/>
            <a:ext cx="1679743"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8" name="Rectangle 57"/>
          <p:cNvSpPr/>
          <p:nvPr/>
        </p:nvSpPr>
        <p:spPr>
          <a:xfrm>
            <a:off x="128431" y="5954777"/>
            <a:ext cx="163313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0" name="Rectangle 59"/>
          <p:cNvSpPr/>
          <p:nvPr/>
        </p:nvSpPr>
        <p:spPr>
          <a:xfrm>
            <a:off x="2239092" y="5080838"/>
            <a:ext cx="185999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Rectangle 60"/>
          <p:cNvSpPr/>
          <p:nvPr/>
        </p:nvSpPr>
        <p:spPr>
          <a:xfrm>
            <a:off x="4473671" y="5022914"/>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2" name="Rectangle 61"/>
          <p:cNvSpPr/>
          <p:nvPr/>
        </p:nvSpPr>
        <p:spPr>
          <a:xfrm>
            <a:off x="5365841" y="5963608"/>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3" name="Straight Connector 62"/>
          <p:cNvCxnSpPr/>
          <p:nvPr/>
        </p:nvCxnSpPr>
        <p:spPr>
          <a:xfrm flipH="1">
            <a:off x="4473671" y="4601987"/>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6804264" y="4601987"/>
            <a:ext cx="1" cy="10635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6804265" y="5665567"/>
            <a:ext cx="224709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43078" y="4598106"/>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1" y="4834570"/>
            <a:ext cx="2143077" cy="8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2075126" y="4601987"/>
            <a:ext cx="52785" cy="2325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189547" y="6032671"/>
            <a:ext cx="1729485" cy="646331"/>
          </a:xfrm>
          <a:prstGeom prst="rect">
            <a:avLst/>
          </a:prstGeom>
          <a:noFill/>
          <a:ln w="76200" cmpd="sng">
            <a:solidFill>
              <a:srgbClr val="000000"/>
            </a:solidFill>
          </a:ln>
        </p:spPr>
        <p:txBody>
          <a:bodyPr wrap="none" rtlCol="0">
            <a:spAutoFit/>
          </a:bodyPr>
          <a:lstStyle/>
          <a:p>
            <a:r>
              <a:rPr lang="en-US" sz="3600" dirty="0" smtClean="0"/>
              <a:t>___ / 29</a:t>
            </a:r>
            <a:endParaRPr lang="en-US" sz="3600" dirty="0"/>
          </a:p>
        </p:txBody>
      </p:sp>
      <p:sp>
        <p:nvSpPr>
          <p:cNvPr id="81" name="Text Box 5"/>
          <p:cNvSpPr txBox="1">
            <a:spLocks noChangeArrowheads="1"/>
          </p:cNvSpPr>
          <p:nvPr/>
        </p:nvSpPr>
        <p:spPr bwMode="auto">
          <a:xfrm>
            <a:off x="0" y="1094279"/>
            <a:ext cx="4194159" cy="271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30000"/>
              </a:lnSpc>
              <a:defRPr/>
            </a:pPr>
            <a:r>
              <a:rPr lang="en-GB" altLang="en-US" sz="2000" dirty="0">
                <a:solidFill>
                  <a:srgbClr val="0099FF"/>
                </a:solidFill>
                <a:latin typeface="Arial" panose="020B0604020202020204" pitchFamily="34" charset="0"/>
                <a:ea typeface="+mn-ea"/>
              </a:rPr>
              <a:t>S</a:t>
            </a:r>
            <a:r>
              <a:rPr lang="en-GB" altLang="en-US" sz="1600" dirty="0">
                <a:latin typeface="Arial" panose="020B0604020202020204" pitchFamily="34" charset="0"/>
                <a:ea typeface="+mn-ea"/>
              </a:rPr>
              <a:t>pecificity </a:t>
            </a:r>
          </a:p>
          <a:p>
            <a:pPr eaLnBrk="1" hangingPunct="1">
              <a:lnSpc>
                <a:spcPct val="130000"/>
              </a:lnSpc>
              <a:defRPr/>
            </a:pPr>
            <a:r>
              <a:rPr lang="en-GB" altLang="en-US" sz="2000" dirty="0">
                <a:solidFill>
                  <a:srgbClr val="00FF00"/>
                </a:solidFill>
                <a:latin typeface="Arial" panose="020B0604020202020204" pitchFamily="34" charset="0"/>
                <a:ea typeface="+mn-ea"/>
              </a:rPr>
              <a:t>P</a:t>
            </a:r>
            <a:r>
              <a:rPr lang="en-GB" altLang="en-US" sz="1600" dirty="0">
                <a:latin typeface="Arial" panose="020B0604020202020204" pitchFamily="34" charset="0"/>
              </a:rPr>
              <a:t>rogressive </a:t>
            </a:r>
            <a:r>
              <a:rPr lang="en-GB" altLang="en-US" sz="1600" dirty="0" smtClean="0">
                <a:solidFill>
                  <a:srgbClr val="43DE00"/>
                </a:solidFill>
                <a:latin typeface="Arial" panose="020B0604020202020204" pitchFamily="34" charset="0"/>
              </a:rPr>
              <a:t>O</a:t>
            </a:r>
            <a:r>
              <a:rPr lang="en-GB" altLang="en-US" sz="1600" dirty="0" smtClean="0">
                <a:latin typeface="Arial" panose="020B0604020202020204" pitchFamily="34" charset="0"/>
              </a:rPr>
              <a:t>verload</a:t>
            </a:r>
            <a:endParaRPr lang="en-GB" altLang="en-US" sz="1600" dirty="0">
              <a:latin typeface="Arial" panose="020B0604020202020204" pitchFamily="34" charset="0"/>
            </a:endParaRPr>
          </a:p>
          <a:p>
            <a:pPr eaLnBrk="1" hangingPunct="1">
              <a:lnSpc>
                <a:spcPct val="130000"/>
              </a:lnSpc>
              <a:defRPr/>
            </a:pPr>
            <a:r>
              <a:rPr lang="en-GB" altLang="en-US" sz="2000" dirty="0" smtClean="0">
                <a:solidFill>
                  <a:srgbClr val="FF0000"/>
                </a:solidFill>
                <a:latin typeface="Arial" panose="020B0604020202020204" pitchFamily="34" charset="0"/>
                <a:ea typeface="+mn-ea"/>
              </a:rPr>
              <a:t>O</a:t>
            </a:r>
            <a:r>
              <a:rPr lang="en-GB" altLang="en-US" sz="1600" dirty="0" smtClean="0">
                <a:latin typeface="Arial" panose="020B0604020202020204" pitchFamily="34" charset="0"/>
                <a:ea typeface="+mn-ea"/>
              </a:rPr>
              <a:t>vertraining</a:t>
            </a:r>
            <a:endParaRPr lang="en-GB" altLang="en-US" sz="1600" dirty="0">
              <a:latin typeface="Arial" panose="020B0604020202020204" pitchFamily="34" charset="0"/>
              <a:ea typeface="+mn-ea"/>
            </a:endParaRPr>
          </a:p>
          <a:p>
            <a:pPr eaLnBrk="1" hangingPunct="1">
              <a:lnSpc>
                <a:spcPct val="130000"/>
              </a:lnSpc>
              <a:defRPr/>
            </a:pPr>
            <a:r>
              <a:rPr lang="en-GB" altLang="en-US" sz="2400" dirty="0" smtClean="0">
                <a:solidFill>
                  <a:srgbClr val="FF00FF"/>
                </a:solidFill>
                <a:latin typeface="Arial" panose="020B0604020202020204" pitchFamily="34" charset="0"/>
                <a:ea typeface="+mn-ea"/>
              </a:rPr>
              <a:t>R</a:t>
            </a:r>
            <a:r>
              <a:rPr lang="en-GB" altLang="en-US" sz="1600" dirty="0" smtClean="0">
                <a:latin typeface="Arial" panose="020B0604020202020204" pitchFamily="34" charset="0"/>
                <a:ea typeface="+mn-ea"/>
              </a:rPr>
              <a:t>eversibility</a:t>
            </a:r>
            <a:r>
              <a:rPr lang="en-GB" altLang="en-US" sz="1600" dirty="0" smtClean="0">
                <a:solidFill>
                  <a:srgbClr val="FF00FF"/>
                </a:solidFill>
                <a:latin typeface="Arial" panose="020B0604020202020204" pitchFamily="34" charset="0"/>
                <a:ea typeface="+mn-ea"/>
              </a:rPr>
              <a:t> </a:t>
            </a:r>
            <a:endParaRPr lang="en-GB" altLang="en-US" sz="1600" dirty="0">
              <a:solidFill>
                <a:srgbClr val="FF00FF"/>
              </a:solidFill>
              <a:latin typeface="Arial" panose="020B0604020202020204" pitchFamily="34" charset="0"/>
              <a:ea typeface="+mn-ea"/>
            </a:endParaRPr>
          </a:p>
          <a:p>
            <a:pPr eaLnBrk="1" hangingPunct="1">
              <a:lnSpc>
                <a:spcPct val="130000"/>
              </a:lnSpc>
              <a:defRPr/>
            </a:pPr>
            <a:r>
              <a:rPr lang="en-GB" altLang="en-US" sz="2400" dirty="0" smtClean="0">
                <a:solidFill>
                  <a:schemeClr val="accent2"/>
                </a:solidFill>
                <a:latin typeface="Arial" panose="020B0604020202020204" pitchFamily="34" charset="0"/>
                <a:ea typeface="+mn-ea"/>
              </a:rPr>
              <a:t>T</a:t>
            </a:r>
            <a:r>
              <a:rPr lang="en-GB" altLang="en-US" sz="1600" dirty="0" smtClean="0">
                <a:latin typeface="Arial" panose="020B0604020202020204" pitchFamily="34" charset="0"/>
                <a:ea typeface="+mn-ea"/>
              </a:rPr>
              <a:t>hreshold </a:t>
            </a:r>
            <a:r>
              <a:rPr lang="en-GB" altLang="en-US" sz="1600" dirty="0">
                <a:latin typeface="Arial" panose="020B0604020202020204" pitchFamily="34" charset="0"/>
                <a:ea typeface="+mn-ea"/>
              </a:rPr>
              <a:t>Training </a:t>
            </a:r>
          </a:p>
          <a:p>
            <a:pPr eaLnBrk="1" hangingPunct="1">
              <a:lnSpc>
                <a:spcPct val="130000"/>
              </a:lnSpc>
              <a:defRPr/>
            </a:pPr>
            <a:r>
              <a:rPr lang="en-GB" altLang="en-US" sz="2400" dirty="0" smtClean="0">
                <a:solidFill>
                  <a:schemeClr val="accent4"/>
                </a:solidFill>
                <a:latin typeface="Arial" panose="020B0604020202020204" pitchFamily="34" charset="0"/>
                <a:ea typeface="+mn-ea"/>
              </a:rPr>
              <a:t>I</a:t>
            </a:r>
            <a:r>
              <a:rPr lang="en-GB" altLang="en-US" sz="1600" dirty="0" smtClean="0">
                <a:latin typeface="Arial" panose="020B0604020202020204" pitchFamily="34" charset="0"/>
                <a:ea typeface="+mn-ea"/>
              </a:rPr>
              <a:t>ndividual </a:t>
            </a:r>
            <a:r>
              <a:rPr lang="en-GB" altLang="en-US" sz="1600" dirty="0">
                <a:latin typeface="Arial" panose="020B0604020202020204" pitchFamily="34" charset="0"/>
                <a:ea typeface="+mn-ea"/>
              </a:rPr>
              <a:t>needs</a:t>
            </a:r>
          </a:p>
        </p:txBody>
      </p:sp>
      <p:sp>
        <p:nvSpPr>
          <p:cNvPr id="82" name="Text Box 6"/>
          <p:cNvSpPr txBox="1">
            <a:spLocks noChangeArrowheads="1"/>
          </p:cNvSpPr>
          <p:nvPr/>
        </p:nvSpPr>
        <p:spPr bwMode="auto">
          <a:xfrm>
            <a:off x="2495603" y="1247640"/>
            <a:ext cx="25553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400" dirty="0">
                <a:solidFill>
                  <a:schemeClr val="accent2"/>
                </a:solidFill>
              </a:rPr>
              <a:t>F</a:t>
            </a:r>
            <a:r>
              <a:rPr lang="en-GB" sz="2400" dirty="0"/>
              <a:t>requency </a:t>
            </a:r>
          </a:p>
          <a:p>
            <a:pPr eaLnBrk="1" hangingPunct="1"/>
            <a:r>
              <a:rPr lang="en-GB" sz="2400" dirty="0">
                <a:solidFill>
                  <a:srgbClr val="00CC00"/>
                </a:solidFill>
              </a:rPr>
              <a:t>I</a:t>
            </a:r>
            <a:r>
              <a:rPr lang="en-GB" sz="2400" dirty="0"/>
              <a:t>ntensity </a:t>
            </a:r>
          </a:p>
          <a:p>
            <a:pPr eaLnBrk="1" hangingPunct="1"/>
            <a:r>
              <a:rPr lang="en-GB" sz="2400" dirty="0">
                <a:solidFill>
                  <a:srgbClr val="FF0000"/>
                </a:solidFill>
              </a:rPr>
              <a:t>T</a:t>
            </a:r>
            <a:r>
              <a:rPr lang="en-GB" sz="2400" dirty="0"/>
              <a:t>ime</a:t>
            </a:r>
          </a:p>
          <a:p>
            <a:pPr eaLnBrk="1" hangingPunct="1"/>
            <a:r>
              <a:rPr lang="en-GB" sz="2400" dirty="0">
                <a:solidFill>
                  <a:srgbClr val="9900FF"/>
                </a:solidFill>
              </a:rPr>
              <a:t>T</a:t>
            </a:r>
            <a:r>
              <a:rPr lang="en-GB" sz="2400" dirty="0"/>
              <a:t>ype</a:t>
            </a:r>
          </a:p>
        </p:txBody>
      </p:sp>
      <p:sp>
        <p:nvSpPr>
          <p:cNvPr id="83" name="Right Arrow 82"/>
          <p:cNvSpPr/>
          <p:nvPr/>
        </p:nvSpPr>
        <p:spPr>
          <a:xfrm>
            <a:off x="2188796" y="1719407"/>
            <a:ext cx="306807" cy="15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p>
        </p:txBody>
      </p:sp>
      <p:cxnSp>
        <p:nvCxnSpPr>
          <p:cNvPr id="84" name="Straight Arrow Connector 83"/>
          <p:cNvCxnSpPr/>
          <p:nvPr/>
        </p:nvCxnSpPr>
        <p:spPr>
          <a:xfrm flipH="1">
            <a:off x="3741202" y="1816370"/>
            <a:ext cx="5216" cy="172788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075126" y="3609853"/>
            <a:ext cx="1968994" cy="461665"/>
          </a:xfrm>
          <a:prstGeom prst="rect">
            <a:avLst/>
          </a:prstGeom>
          <a:noFill/>
          <a:ln>
            <a:solidFill>
              <a:srgbClr val="000000"/>
            </a:solidFill>
          </a:ln>
        </p:spPr>
        <p:txBody>
          <a:bodyPr wrap="square" rtlCol="0">
            <a:spAutoFit/>
          </a:bodyPr>
          <a:lstStyle/>
          <a:p>
            <a:pPr algn="ctr"/>
            <a:r>
              <a:rPr lang="en-US" sz="1200" dirty="0" smtClean="0"/>
              <a:t>Anaerobic = 80-90% </a:t>
            </a:r>
          </a:p>
          <a:p>
            <a:pPr algn="ctr"/>
            <a:r>
              <a:rPr lang="en-US" sz="1200" dirty="0" smtClean="0"/>
              <a:t>Aerobic = 60-80%</a:t>
            </a:r>
            <a:endParaRPr lang="en-US" sz="1200" dirty="0"/>
          </a:p>
        </p:txBody>
      </p:sp>
      <p:sp>
        <p:nvSpPr>
          <p:cNvPr id="86" name="TextBox 85"/>
          <p:cNvSpPr txBox="1"/>
          <p:nvPr/>
        </p:nvSpPr>
        <p:spPr>
          <a:xfrm>
            <a:off x="5087288" y="1601672"/>
            <a:ext cx="874458" cy="400110"/>
          </a:xfrm>
          <a:prstGeom prst="rect">
            <a:avLst/>
          </a:prstGeom>
          <a:solidFill>
            <a:srgbClr val="FBE5D6"/>
          </a:solidFill>
          <a:ln>
            <a:solidFill>
              <a:srgbClr val="000000"/>
            </a:solidFill>
          </a:ln>
        </p:spPr>
        <p:txBody>
          <a:bodyPr wrap="none" rtlCol="0">
            <a:spAutoFit/>
          </a:bodyPr>
          <a:lstStyle/>
          <a:p>
            <a:r>
              <a:rPr lang="en-US" sz="2000" dirty="0" smtClean="0"/>
              <a:t>Health</a:t>
            </a:r>
            <a:endParaRPr lang="en-US" sz="2000" dirty="0"/>
          </a:p>
        </p:txBody>
      </p:sp>
      <p:sp>
        <p:nvSpPr>
          <p:cNvPr id="87" name="TextBox 86"/>
          <p:cNvSpPr txBox="1"/>
          <p:nvPr/>
        </p:nvSpPr>
        <p:spPr>
          <a:xfrm>
            <a:off x="7632754" y="1582845"/>
            <a:ext cx="595686" cy="400110"/>
          </a:xfrm>
          <a:prstGeom prst="rect">
            <a:avLst/>
          </a:prstGeom>
          <a:solidFill>
            <a:schemeClr val="accent4">
              <a:lumMod val="20000"/>
              <a:lumOff val="80000"/>
            </a:schemeClr>
          </a:solidFill>
          <a:ln>
            <a:solidFill>
              <a:srgbClr val="000000"/>
            </a:solidFill>
          </a:ln>
        </p:spPr>
        <p:txBody>
          <a:bodyPr wrap="none" rtlCol="0">
            <a:spAutoFit/>
          </a:bodyPr>
          <a:lstStyle/>
          <a:p>
            <a:r>
              <a:rPr lang="en-US" sz="2000" dirty="0" smtClean="0"/>
              <a:t>Skill</a:t>
            </a:r>
            <a:endParaRPr lang="en-US" sz="2000" dirty="0"/>
          </a:p>
        </p:txBody>
      </p:sp>
      <p:sp>
        <p:nvSpPr>
          <p:cNvPr id="88" name="TextBox 87"/>
          <p:cNvSpPr txBox="1"/>
          <p:nvPr/>
        </p:nvSpPr>
        <p:spPr>
          <a:xfrm>
            <a:off x="7189547" y="2158870"/>
            <a:ext cx="1774197" cy="2657138"/>
          </a:xfrm>
          <a:prstGeom prst="rect">
            <a:avLst/>
          </a:prstGeom>
          <a:solidFill>
            <a:srgbClr val="FFF2CC"/>
          </a:solidFill>
          <a:ln>
            <a:solidFill>
              <a:srgbClr val="000000"/>
            </a:solidFill>
          </a:ln>
        </p:spPr>
        <p:txBody>
          <a:bodyPr wrap="square" rtlCol="0">
            <a:spAutoFit/>
          </a:bodyPr>
          <a:lstStyle/>
          <a:p>
            <a:pPr>
              <a:lnSpc>
                <a:spcPct val="140000"/>
              </a:lnSpc>
            </a:pPr>
            <a:r>
              <a:rPr lang="en-US" sz="2000" b="1" dirty="0" smtClean="0"/>
              <a:t>A</a:t>
            </a:r>
            <a:r>
              <a:rPr lang="en-US" sz="2000" dirty="0" smtClean="0"/>
              <a:t>gility </a:t>
            </a:r>
          </a:p>
          <a:p>
            <a:pPr>
              <a:lnSpc>
                <a:spcPct val="140000"/>
              </a:lnSpc>
            </a:pPr>
            <a:r>
              <a:rPr lang="en-US" sz="2000" b="1" dirty="0" smtClean="0"/>
              <a:t>B</a:t>
            </a:r>
            <a:r>
              <a:rPr lang="en-US" sz="2000" dirty="0" smtClean="0"/>
              <a:t>alance</a:t>
            </a:r>
          </a:p>
          <a:p>
            <a:pPr>
              <a:lnSpc>
                <a:spcPct val="140000"/>
              </a:lnSpc>
            </a:pPr>
            <a:r>
              <a:rPr lang="en-US" sz="2000" b="1" dirty="0" smtClean="0"/>
              <a:t>C</a:t>
            </a:r>
            <a:r>
              <a:rPr lang="en-US" sz="2000" dirty="0" smtClean="0"/>
              <a:t>oordination</a:t>
            </a:r>
          </a:p>
          <a:p>
            <a:pPr>
              <a:lnSpc>
                <a:spcPct val="140000"/>
              </a:lnSpc>
            </a:pPr>
            <a:r>
              <a:rPr lang="en-US" sz="2000" b="1" dirty="0" smtClean="0"/>
              <a:t>P</a:t>
            </a:r>
            <a:r>
              <a:rPr lang="en-US" sz="2000" dirty="0" smtClean="0"/>
              <a:t>ower </a:t>
            </a:r>
          </a:p>
          <a:p>
            <a:pPr>
              <a:lnSpc>
                <a:spcPct val="140000"/>
              </a:lnSpc>
            </a:pPr>
            <a:r>
              <a:rPr lang="en-US" sz="2000" b="1" dirty="0" smtClean="0"/>
              <a:t>R</a:t>
            </a:r>
            <a:r>
              <a:rPr lang="en-US" sz="2000" dirty="0" smtClean="0"/>
              <a:t>eaction Time</a:t>
            </a:r>
          </a:p>
          <a:p>
            <a:pPr>
              <a:lnSpc>
                <a:spcPct val="140000"/>
              </a:lnSpc>
            </a:pPr>
            <a:r>
              <a:rPr lang="en-US" sz="2000" b="1" dirty="0"/>
              <a:t>S</a:t>
            </a:r>
            <a:r>
              <a:rPr lang="en-US" sz="2000" dirty="0" smtClean="0"/>
              <a:t>peed</a:t>
            </a:r>
            <a:endParaRPr lang="en-US" sz="2000" dirty="0"/>
          </a:p>
        </p:txBody>
      </p:sp>
      <p:sp>
        <p:nvSpPr>
          <p:cNvPr id="89" name="TextBox 88"/>
          <p:cNvSpPr txBox="1"/>
          <p:nvPr/>
        </p:nvSpPr>
        <p:spPr>
          <a:xfrm>
            <a:off x="4617709" y="2237170"/>
            <a:ext cx="2325167" cy="1799467"/>
          </a:xfrm>
          <a:prstGeom prst="rect">
            <a:avLst/>
          </a:prstGeom>
          <a:solidFill>
            <a:schemeClr val="accent2">
              <a:lumMod val="20000"/>
              <a:lumOff val="80000"/>
            </a:schemeClr>
          </a:solidFill>
          <a:ln>
            <a:solidFill>
              <a:srgbClr val="000000"/>
            </a:solidFill>
          </a:ln>
        </p:spPr>
        <p:txBody>
          <a:bodyPr wrap="square" rtlCol="0">
            <a:spAutoFit/>
          </a:bodyPr>
          <a:lstStyle/>
          <a:p>
            <a:pPr>
              <a:lnSpc>
                <a:spcPct val="140000"/>
              </a:lnSpc>
            </a:pPr>
            <a:r>
              <a:rPr lang="en-US" sz="1600" dirty="0" smtClean="0"/>
              <a:t>Cardiovascular endurance </a:t>
            </a:r>
          </a:p>
          <a:p>
            <a:pPr>
              <a:lnSpc>
                <a:spcPct val="140000"/>
              </a:lnSpc>
            </a:pPr>
            <a:r>
              <a:rPr lang="en-US" sz="1600" dirty="0" smtClean="0"/>
              <a:t>Muscular Endurance </a:t>
            </a:r>
          </a:p>
          <a:p>
            <a:pPr>
              <a:lnSpc>
                <a:spcPct val="140000"/>
              </a:lnSpc>
            </a:pPr>
            <a:r>
              <a:rPr lang="en-US" sz="1600" dirty="0" smtClean="0"/>
              <a:t>Muscular Strength </a:t>
            </a:r>
          </a:p>
          <a:p>
            <a:pPr>
              <a:lnSpc>
                <a:spcPct val="140000"/>
              </a:lnSpc>
            </a:pPr>
            <a:r>
              <a:rPr lang="en-US" sz="1600" dirty="0" smtClean="0"/>
              <a:t>Body Composition</a:t>
            </a:r>
          </a:p>
          <a:p>
            <a:pPr>
              <a:lnSpc>
                <a:spcPct val="140000"/>
              </a:lnSpc>
            </a:pPr>
            <a:r>
              <a:rPr lang="en-US" sz="1600" dirty="0" smtClean="0"/>
              <a:t>Flexibility </a:t>
            </a:r>
          </a:p>
        </p:txBody>
      </p:sp>
      <p:sp>
        <p:nvSpPr>
          <p:cNvPr id="90" name="Rectangle 89"/>
          <p:cNvSpPr/>
          <p:nvPr/>
        </p:nvSpPr>
        <p:spPr>
          <a:xfrm>
            <a:off x="146408" y="5080839"/>
            <a:ext cx="1180131" cy="830997"/>
          </a:xfrm>
          <a:prstGeom prst="rect">
            <a:avLst/>
          </a:prstGeom>
          <a:noFill/>
        </p:spPr>
        <p:txBody>
          <a:bodyPr wrap="none" lIns="91440" tIns="45720" rIns="91440" bIns="45720">
            <a:spAutoFit/>
          </a:bodyPr>
          <a:lstStyle/>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Circuit </a:t>
            </a:r>
          </a:p>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a:t>
            </a:r>
          </a:p>
        </p:txBody>
      </p:sp>
      <p:sp>
        <p:nvSpPr>
          <p:cNvPr id="91" name="Rectangle 90"/>
          <p:cNvSpPr/>
          <p:nvPr/>
        </p:nvSpPr>
        <p:spPr>
          <a:xfrm>
            <a:off x="3668538" y="5911836"/>
            <a:ext cx="1225816" cy="830997"/>
          </a:xfrm>
          <a:prstGeom prst="rect">
            <a:avLst/>
          </a:prstGeom>
          <a:noFill/>
        </p:spPr>
        <p:txBody>
          <a:bodyPr wrap="none" lIns="91440" tIns="45720" rIns="91440" bIns="45720">
            <a:spAutoFit/>
          </a:bodyPr>
          <a:lstStyle/>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Interval</a:t>
            </a:r>
          </a:p>
          <a:p>
            <a:pPr algn="ctr"/>
            <a:r>
              <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a:t>
            </a: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2" name="Rectangle 91"/>
          <p:cNvSpPr/>
          <p:nvPr/>
        </p:nvSpPr>
        <p:spPr>
          <a:xfrm>
            <a:off x="4721988" y="4978773"/>
            <a:ext cx="1225816" cy="830997"/>
          </a:xfrm>
          <a:prstGeom prst="rect">
            <a:avLst/>
          </a:prstGeom>
          <a:noFill/>
        </p:spPr>
        <p:txBody>
          <a:bodyPr wrap="none" lIns="91440" tIns="45720" rIns="91440" bIns="45720">
            <a:spAutoFit/>
          </a:bodyPr>
          <a:lstStyle/>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Weight</a:t>
            </a:r>
          </a:p>
          <a:p>
            <a:pPr algn="ctr"/>
            <a:r>
              <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a:t>
            </a: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3" name="Rectangle 92"/>
          <p:cNvSpPr/>
          <p:nvPr/>
        </p:nvSpPr>
        <p:spPr>
          <a:xfrm>
            <a:off x="5458860" y="5870933"/>
            <a:ext cx="1225816" cy="830997"/>
          </a:xfrm>
          <a:prstGeom prst="rect">
            <a:avLst/>
          </a:prstGeom>
          <a:noFill/>
        </p:spPr>
        <p:txBody>
          <a:bodyPr wrap="none" lIns="91440" tIns="45720" rIns="91440" bIns="45720">
            <a:spAutoFit/>
          </a:bodyPr>
          <a:lstStyle/>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Fartlek</a:t>
            </a:r>
          </a:p>
          <a:p>
            <a:pPr algn="ctr"/>
            <a:r>
              <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a:t>
            </a: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Rectangle 93"/>
          <p:cNvSpPr/>
          <p:nvPr/>
        </p:nvSpPr>
        <p:spPr>
          <a:xfrm>
            <a:off x="1839604" y="5963608"/>
            <a:ext cx="1642096" cy="830997"/>
          </a:xfrm>
          <a:prstGeom prst="rect">
            <a:avLst/>
          </a:prstGeom>
          <a:noFill/>
        </p:spPr>
        <p:txBody>
          <a:bodyPr wrap="none" lIns="91440" tIns="45720" rIns="91440" bIns="45720">
            <a:spAutoFit/>
          </a:bodyPr>
          <a:lstStyle/>
          <a:p>
            <a:pPr algn="ctr"/>
            <a:r>
              <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Continuous</a:t>
            </a: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a:t>
            </a: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5" name="Rectangle 94"/>
          <p:cNvSpPr/>
          <p:nvPr/>
        </p:nvSpPr>
        <p:spPr>
          <a:xfrm>
            <a:off x="111371" y="6013304"/>
            <a:ext cx="1098378" cy="830997"/>
          </a:xfrm>
          <a:prstGeom prst="rect">
            <a:avLst/>
          </a:prstGeom>
          <a:noFill/>
        </p:spPr>
        <p:txBody>
          <a:bodyPr wrap="none" lIns="91440" tIns="45720" rIns="91440" bIns="45720">
            <a:spAutoFit/>
          </a:bodyPr>
          <a:lstStyle/>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Fitness </a:t>
            </a:r>
          </a:p>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Classes</a:t>
            </a:r>
          </a:p>
        </p:txBody>
      </p:sp>
      <p:sp>
        <p:nvSpPr>
          <p:cNvPr id="96" name="Rectangle 95"/>
          <p:cNvSpPr/>
          <p:nvPr/>
        </p:nvSpPr>
        <p:spPr>
          <a:xfrm>
            <a:off x="2376311" y="5039936"/>
            <a:ext cx="1561094" cy="830997"/>
          </a:xfrm>
          <a:prstGeom prst="rect">
            <a:avLst/>
          </a:prstGeom>
          <a:noFill/>
        </p:spPr>
        <p:txBody>
          <a:bodyPr wrap="none" lIns="91440" tIns="45720" rIns="91440" bIns="45720">
            <a:spAutoFit/>
          </a:bodyPr>
          <a:lstStyle/>
          <a:p>
            <a:pPr algn="ctr"/>
            <a:r>
              <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Plyometric </a:t>
            </a:r>
          </a:p>
          <a:p>
            <a:pPr algn="ctr"/>
            <a:r>
              <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Training</a:t>
            </a: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97393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animBg="1"/>
      <p:bldP spid="88" grpId="0" animBg="1"/>
      <p:bldP spid="89" grpId="0" animBg="1"/>
      <p:bldP spid="90" grpId="0"/>
      <p:bldP spid="91" grpId="0"/>
      <p:bldP spid="92" grpId="0"/>
      <p:bldP spid="93" grpId="0"/>
      <p:bldP spid="94" grpId="0"/>
      <p:bldP spid="95" grpId="0"/>
      <p:bldP spid="9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235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1985691346"/>
              </p:ext>
            </p:extLst>
          </p:nvPr>
        </p:nvGraphicFramePr>
        <p:xfrm>
          <a:off x="149223" y="760768"/>
          <a:ext cx="8847501" cy="1737360"/>
        </p:xfrm>
        <a:graphic>
          <a:graphicData uri="http://schemas.openxmlformats.org/drawingml/2006/table">
            <a:tbl>
              <a:tblPr firstRow="1" bandRow="1">
                <a:tableStyleId>{5C22544A-7EE6-4342-B048-85BDC9FD1C3A}</a:tableStyleId>
              </a:tblPr>
              <a:tblGrid>
                <a:gridCol w="1505960">
                  <a:extLst>
                    <a:ext uri="{9D8B030D-6E8A-4147-A177-3AD203B41FA5}">
                      <a16:colId xmlns="" xmlns:a16="http://schemas.microsoft.com/office/drawing/2014/main" val="20000"/>
                    </a:ext>
                  </a:extLst>
                </a:gridCol>
                <a:gridCol w="3405517">
                  <a:extLst>
                    <a:ext uri="{9D8B030D-6E8A-4147-A177-3AD203B41FA5}">
                      <a16:colId xmlns="" xmlns:a16="http://schemas.microsoft.com/office/drawing/2014/main" val="20001"/>
                    </a:ext>
                  </a:extLst>
                </a:gridCol>
                <a:gridCol w="3936024">
                  <a:extLst>
                    <a:ext uri="{9D8B030D-6E8A-4147-A177-3AD203B41FA5}">
                      <a16:colId xmlns="" xmlns:a16="http://schemas.microsoft.com/office/drawing/2014/main" val="20002"/>
                    </a:ext>
                  </a:extLst>
                </a:gridCol>
              </a:tblGrid>
              <a:tr h="427084">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97918">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8946">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49223" y="3003626"/>
            <a:ext cx="3267076" cy="2616101"/>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US" sz="2000" b="1" u="sng" dirty="0" smtClean="0"/>
              <a:t>TASK</a:t>
            </a:r>
            <a:r>
              <a:rPr lang="en-US" sz="2000" dirty="0" smtClean="0"/>
              <a:t>: </a:t>
            </a:r>
            <a:endParaRPr lang="en-US" sz="1200" dirty="0"/>
          </a:p>
          <a:p>
            <a:pPr marL="342900" indent="-342900">
              <a:buFont typeface="+mj-lt"/>
              <a:buAutoNum type="arabicPeriod"/>
            </a:pPr>
            <a:r>
              <a:rPr lang="en-US" sz="1200" dirty="0" smtClean="0"/>
              <a:t>Independently work through your PEP</a:t>
            </a:r>
          </a:p>
          <a:p>
            <a:pPr marL="342900" lvl="0" indent="-342900">
              <a:buFont typeface="+mj-lt"/>
              <a:buAutoNum type="arabicPeriod"/>
            </a:pPr>
            <a:r>
              <a:rPr lang="en-GB" sz="1200" dirty="0"/>
              <a:t>Explain what that component of fitness is</a:t>
            </a:r>
          </a:p>
          <a:p>
            <a:pPr marL="342900" lvl="0" indent="-342900">
              <a:buFont typeface="+mj-lt"/>
              <a:buAutoNum type="arabicPeriod"/>
            </a:pPr>
            <a:r>
              <a:rPr lang="en-GB" sz="1200" dirty="0"/>
              <a:t>Explain why it is important for YOUR sport</a:t>
            </a:r>
          </a:p>
          <a:p>
            <a:pPr marL="342900" lvl="0" indent="-342900">
              <a:buFont typeface="+mj-lt"/>
              <a:buAutoNum type="arabicPeriod"/>
            </a:pPr>
            <a:r>
              <a:rPr lang="en-GB" sz="1200" dirty="0"/>
              <a:t>Explain what fitness test TEST’S that component</a:t>
            </a:r>
          </a:p>
          <a:p>
            <a:pPr marL="342900" lvl="0" indent="-342900">
              <a:buFont typeface="+mj-lt"/>
              <a:buAutoNum type="arabicPeriod"/>
            </a:pPr>
            <a:r>
              <a:rPr lang="en-GB" sz="1200" dirty="0"/>
              <a:t>Put the </a:t>
            </a:r>
            <a:r>
              <a:rPr lang="en-GB" sz="1200" b="1" u="sng" dirty="0"/>
              <a:t>normative data table</a:t>
            </a:r>
            <a:r>
              <a:rPr lang="en-GB" sz="1200" dirty="0"/>
              <a:t> for that test underneath it (with the web address you got it from copied </a:t>
            </a:r>
            <a:r>
              <a:rPr lang="en-GB" sz="1200" dirty="0" smtClean="0"/>
              <a:t>on – see the example in KDRIVE)</a:t>
            </a:r>
            <a:endParaRPr lang="en-GB" sz="1200" dirty="0"/>
          </a:p>
          <a:p>
            <a:r>
              <a:rPr lang="en-GB" sz="1200" b="1" i="1" dirty="0"/>
              <a:t>Exclude coordination &amp; body composition from this process and just do point 1 &amp; 2 from the above </a:t>
            </a:r>
            <a:r>
              <a:rPr lang="en-GB" sz="1200" b="1" i="1" dirty="0" smtClean="0"/>
              <a:t>list</a:t>
            </a:r>
            <a:endParaRPr lang="en-GB" sz="1200" dirty="0"/>
          </a:p>
        </p:txBody>
      </p:sp>
      <p:pic>
        <p:nvPicPr>
          <p:cNvPr id="5" name="Picture 4"/>
          <p:cNvPicPr>
            <a:picLocks noChangeAspect="1"/>
          </p:cNvPicPr>
          <p:nvPr/>
        </p:nvPicPr>
        <p:blipFill rotWithShape="1">
          <a:blip r:embed="rId2"/>
          <a:srcRect l="8283" t="19783" r="58622" b="9514"/>
          <a:stretch/>
        </p:blipFill>
        <p:spPr>
          <a:xfrm>
            <a:off x="3632200" y="3132817"/>
            <a:ext cx="3346470" cy="2234149"/>
          </a:xfrm>
          <a:prstGeom prst="rect">
            <a:avLst/>
          </a:prstGeom>
          <a:solidFill>
            <a:schemeClr val="accent2">
              <a:lumMod val="20000"/>
              <a:lumOff val="80000"/>
            </a:schemeClr>
          </a:solidFill>
          <a:ln w="57150">
            <a:solidFill>
              <a:schemeClr val="accent2"/>
            </a:solidFill>
          </a:ln>
        </p:spPr>
      </p:pic>
      <p:sp>
        <p:nvSpPr>
          <p:cNvPr id="7" name="TextBox 6"/>
          <p:cNvSpPr txBox="1"/>
          <p:nvPr/>
        </p:nvSpPr>
        <p:spPr>
          <a:xfrm>
            <a:off x="3416299" y="2597400"/>
            <a:ext cx="2006600" cy="369332"/>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GB" b="1" u="sng" dirty="0" smtClean="0"/>
              <a:t>Should be done!</a:t>
            </a:r>
            <a:endParaRPr lang="en-GB" b="1" u="sng" dirty="0"/>
          </a:p>
        </p:txBody>
      </p:sp>
      <p:sp>
        <p:nvSpPr>
          <p:cNvPr id="8" name="TextBox 7"/>
          <p:cNvSpPr txBox="1"/>
          <p:nvPr/>
        </p:nvSpPr>
        <p:spPr>
          <a:xfrm>
            <a:off x="215901" y="6113579"/>
            <a:ext cx="3416299" cy="523220"/>
          </a:xfrm>
          <a:prstGeom prst="rect">
            <a:avLst/>
          </a:prstGeom>
          <a:noFill/>
          <a:ln>
            <a:solidFill>
              <a:schemeClr val="tx1"/>
            </a:solidFill>
          </a:ln>
        </p:spPr>
        <p:txBody>
          <a:bodyPr wrap="square" rtlCol="0">
            <a:spAutoFit/>
          </a:bodyPr>
          <a:lstStyle/>
          <a:p>
            <a:pPr algn="ctr"/>
            <a:r>
              <a:rPr lang="en-GB" sz="1400" b="1" u="sng" dirty="0" smtClean="0"/>
              <a:t>EXTENSION</a:t>
            </a:r>
            <a:r>
              <a:rPr lang="en-GB" sz="1400" dirty="0" smtClean="0"/>
              <a:t>: </a:t>
            </a:r>
          </a:p>
          <a:p>
            <a:r>
              <a:rPr lang="en-GB" sz="1400" dirty="0" smtClean="0"/>
              <a:t>CREATE results graphs on your results </a:t>
            </a:r>
            <a:endParaRPr lang="en-GB" sz="1400" dirty="0"/>
          </a:p>
        </p:txBody>
      </p:sp>
      <p:pic>
        <p:nvPicPr>
          <p:cNvPr id="9" name="Picture 8" descr="Screen Shot 2019-10-19 at 18.16.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266" y="3958633"/>
            <a:ext cx="4967818" cy="2816666"/>
          </a:xfrm>
          <a:prstGeom prst="rect">
            <a:avLst/>
          </a:prstGeom>
          <a:ln w="76200" cmpd="sng">
            <a:solidFill>
              <a:srgbClr val="FF0000"/>
            </a:solidFill>
          </a:ln>
        </p:spPr>
      </p:pic>
    </p:spTree>
    <p:extLst>
      <p:ext uri="{BB962C8B-B14F-4D97-AF65-F5344CB8AC3E}">
        <p14:creationId xmlns:p14="http://schemas.microsoft.com/office/powerpoint/2010/main" val="13378323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7817"/>
            <a:ext cx="8229600" cy="1143000"/>
          </a:xfrm>
        </p:spPr>
        <p:txBody>
          <a:bodyPr>
            <a:normAutofit/>
          </a:bodyPr>
          <a:lstStyle/>
          <a:p>
            <a:r>
              <a:rPr lang="en-GB" b="1" u="sng" dirty="0" smtClean="0"/>
              <a:t>Fitness </a:t>
            </a:r>
            <a:r>
              <a:rPr lang="en-GB" b="1" u="sng" dirty="0"/>
              <a:t>Programme – </a:t>
            </a:r>
            <a:endParaRPr lang="en-US" dirty="0"/>
          </a:p>
        </p:txBody>
      </p:sp>
      <p:sp>
        <p:nvSpPr>
          <p:cNvPr id="3" name="Content Placeholder 2"/>
          <p:cNvSpPr>
            <a:spLocks noGrp="1"/>
          </p:cNvSpPr>
          <p:nvPr>
            <p:ph idx="1"/>
          </p:nvPr>
        </p:nvSpPr>
        <p:spPr>
          <a:xfrm>
            <a:off x="457200" y="1917683"/>
            <a:ext cx="8229600" cy="4525963"/>
          </a:xfrm>
          <a:solidFill>
            <a:schemeClr val="bg2"/>
          </a:solidFill>
          <a:ln>
            <a:solidFill>
              <a:srgbClr val="000000"/>
            </a:solidFill>
          </a:ln>
        </p:spPr>
        <p:txBody>
          <a:bodyPr>
            <a:normAutofit/>
          </a:bodyPr>
          <a:lstStyle/>
          <a:p>
            <a:r>
              <a:rPr lang="en-GB" sz="2000" b="1" u="sng" dirty="0"/>
              <a:t>My Aim</a:t>
            </a:r>
            <a:r>
              <a:rPr lang="en-GB" sz="2000" dirty="0"/>
              <a:t>: To improve my cardiovascular endurance and muscle endurance</a:t>
            </a:r>
            <a:r>
              <a:rPr lang="en-GB" sz="2000" dirty="0" smtClean="0"/>
              <a:t>.</a:t>
            </a:r>
          </a:p>
          <a:p>
            <a:endParaRPr lang="en-GB" sz="2000" dirty="0"/>
          </a:p>
          <a:p>
            <a:r>
              <a:rPr lang="en-GB" sz="2000" dirty="0" smtClean="0"/>
              <a:t>I want to increase my cardiovascular endurance so </a:t>
            </a:r>
            <a:r>
              <a:rPr lang="en-GB" sz="2000" dirty="0"/>
              <a:t>I can </a:t>
            </a:r>
            <a:r>
              <a:rPr lang="en-GB" sz="2000" dirty="0" smtClean="0"/>
              <a:t>last </a:t>
            </a:r>
            <a:r>
              <a:rPr lang="en-GB" sz="2000" dirty="0"/>
              <a:t>longer in a football game. Cardiovascular endurance is needed in a football game because you will need to last the full 90 minutes</a:t>
            </a:r>
            <a:r>
              <a:rPr lang="en-GB" sz="2000" dirty="0" smtClean="0"/>
              <a:t>.</a:t>
            </a:r>
          </a:p>
          <a:p>
            <a:endParaRPr lang="en-GB" sz="2000" dirty="0"/>
          </a:p>
          <a:p>
            <a:r>
              <a:rPr lang="en-GB" sz="2000" dirty="0" smtClean="0"/>
              <a:t>I want to improve my muscular </a:t>
            </a:r>
            <a:r>
              <a:rPr lang="en-GB" sz="2000" dirty="0"/>
              <a:t>endurance </a:t>
            </a:r>
            <a:r>
              <a:rPr lang="en-GB" sz="2000" dirty="0" smtClean="0"/>
              <a:t>so throughout the match I can still be strong </a:t>
            </a:r>
            <a:r>
              <a:rPr lang="en-GB" sz="2000" dirty="0"/>
              <a:t>on the ball and to win the ball </a:t>
            </a:r>
            <a:r>
              <a:rPr lang="en-GB" sz="2000" dirty="0" smtClean="0"/>
              <a:t>back even towards the end of the game, I need my muscles to still be strong so I can also make strong passes to my team.</a:t>
            </a:r>
            <a:endParaRPr lang="en-GB" sz="2000" dirty="0"/>
          </a:p>
          <a:p>
            <a:endParaRPr lang="en-US" sz="2000" dirty="0"/>
          </a:p>
        </p:txBody>
      </p:sp>
      <p:sp>
        <p:nvSpPr>
          <p:cNvPr id="4" name="TextBox 3"/>
          <p:cNvSpPr txBox="1"/>
          <p:nvPr/>
        </p:nvSpPr>
        <p:spPr>
          <a:xfrm>
            <a:off x="3568391" y="244597"/>
            <a:ext cx="1572917" cy="523220"/>
          </a:xfrm>
          <a:prstGeom prst="rect">
            <a:avLst/>
          </a:prstGeom>
          <a:noFill/>
        </p:spPr>
        <p:txBody>
          <a:bodyPr wrap="none" rtlCol="0">
            <a:spAutoFit/>
          </a:bodyPr>
          <a:lstStyle/>
          <a:p>
            <a:r>
              <a:rPr lang="en-US" sz="2800" dirty="0" smtClean="0"/>
              <a:t>EXAMPLE</a:t>
            </a:r>
            <a:endParaRPr lang="en-US" sz="2800" dirty="0"/>
          </a:p>
        </p:txBody>
      </p:sp>
    </p:spTree>
    <p:extLst>
      <p:ext uri="{BB962C8B-B14F-4D97-AF65-F5344CB8AC3E}">
        <p14:creationId xmlns:p14="http://schemas.microsoft.com/office/powerpoint/2010/main" val="245283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84" y="0"/>
            <a:ext cx="8769773" cy="6857999"/>
          </a:xfrm>
        </p:spPr>
        <p:txBody>
          <a:bodyPr>
            <a:noAutofit/>
          </a:bodyPr>
          <a:lstStyle/>
          <a:p>
            <a:r>
              <a:rPr lang="en-GB" sz="1400" b="1" u="sng" dirty="0"/>
              <a:t>Specific Goals</a:t>
            </a:r>
            <a:endParaRPr lang="en-GB" sz="1400" dirty="0"/>
          </a:p>
          <a:p>
            <a:pPr marL="0" indent="0">
              <a:buNone/>
            </a:pPr>
            <a:r>
              <a:rPr lang="en-GB" sz="1400" dirty="0"/>
              <a:t>I will be doing </a:t>
            </a:r>
            <a:r>
              <a:rPr lang="en-GB" sz="1400" u="sng" dirty="0"/>
              <a:t>continuous training </a:t>
            </a:r>
            <a:r>
              <a:rPr lang="en-GB" sz="1400" dirty="0"/>
              <a:t>because I need to improve my cardiovascular endurance, stamina and fitness for matches.</a:t>
            </a:r>
          </a:p>
          <a:p>
            <a:pPr marL="0" indent="0">
              <a:buNone/>
            </a:pPr>
            <a:r>
              <a:rPr lang="en-GB" sz="1400" dirty="0"/>
              <a:t>I will also be going to the gym and using the </a:t>
            </a:r>
            <a:r>
              <a:rPr lang="en-GB" sz="1400" dirty="0" smtClean="0"/>
              <a:t>weights to do </a:t>
            </a:r>
            <a:r>
              <a:rPr lang="en-GB" sz="1400" u="sng" dirty="0" smtClean="0"/>
              <a:t>weight training </a:t>
            </a:r>
            <a:r>
              <a:rPr lang="en-GB" sz="1400" dirty="0"/>
              <a:t>to improve my muscular endurance</a:t>
            </a:r>
            <a:r>
              <a:rPr lang="en-GB" sz="1400" dirty="0" smtClean="0"/>
              <a:t>.</a:t>
            </a:r>
          </a:p>
          <a:p>
            <a:pPr marL="0" indent="0">
              <a:buNone/>
            </a:pPr>
            <a:r>
              <a:rPr lang="en-GB" sz="1400" dirty="0" smtClean="0"/>
              <a:t> </a:t>
            </a:r>
            <a:endParaRPr lang="en-GB" sz="1400" dirty="0"/>
          </a:p>
          <a:p>
            <a:r>
              <a:rPr lang="en-GB" sz="1400" b="1" u="sng" dirty="0"/>
              <a:t>Measurable Goal</a:t>
            </a:r>
            <a:endParaRPr lang="en-GB" sz="1400" dirty="0"/>
          </a:p>
          <a:p>
            <a:pPr marL="0" indent="0">
              <a:buNone/>
            </a:pPr>
            <a:r>
              <a:rPr lang="en-GB" sz="1400" dirty="0"/>
              <a:t>Making sure that my target can be measured so that I can track my progress and know when I have achieved my target. I will measure mine and try and get to the next normative data level for </a:t>
            </a:r>
            <a:r>
              <a:rPr lang="en-GB" sz="1400" dirty="0" smtClean="0"/>
              <a:t>both. I will measure this by doing the correct test for each of the components at the start, middle and end. </a:t>
            </a:r>
          </a:p>
          <a:p>
            <a:pPr lvl="1"/>
            <a:r>
              <a:rPr lang="en-GB" sz="1200" dirty="0"/>
              <a:t>cardiovascular </a:t>
            </a:r>
            <a:r>
              <a:rPr lang="en-GB" sz="1200" dirty="0" smtClean="0"/>
              <a:t>endurance = Cooper test</a:t>
            </a:r>
            <a:endParaRPr lang="en-GB" sz="1200" dirty="0"/>
          </a:p>
          <a:p>
            <a:pPr lvl="1"/>
            <a:r>
              <a:rPr lang="en-GB" sz="1200" dirty="0"/>
              <a:t>muscular </a:t>
            </a:r>
            <a:r>
              <a:rPr lang="en-GB" sz="1200" dirty="0" smtClean="0"/>
              <a:t>endurance = Sit up and press up test</a:t>
            </a:r>
          </a:p>
          <a:p>
            <a:pPr marL="0" indent="0">
              <a:buNone/>
            </a:pPr>
            <a:endParaRPr lang="en-GB" sz="1400" dirty="0"/>
          </a:p>
          <a:p>
            <a:r>
              <a:rPr lang="en-GB" sz="1400" b="1" u="sng" dirty="0"/>
              <a:t>Achievable Goal </a:t>
            </a:r>
            <a:endParaRPr lang="en-GB" sz="1400" dirty="0"/>
          </a:p>
          <a:p>
            <a:pPr marL="0" indent="0">
              <a:buNone/>
            </a:pPr>
            <a:r>
              <a:rPr lang="en-GB" sz="1400" dirty="0"/>
              <a:t>To make sure that my target is achievable to succeed in with my individual needs – I only have to increase my results by a little for my tests. </a:t>
            </a:r>
            <a:r>
              <a:rPr lang="en-GB" sz="1400" dirty="0" smtClean="0"/>
              <a:t>I want to increase my </a:t>
            </a:r>
          </a:p>
          <a:p>
            <a:pPr lvl="1"/>
            <a:r>
              <a:rPr lang="en-GB" sz="1200" dirty="0"/>
              <a:t>Cooper </a:t>
            </a:r>
            <a:r>
              <a:rPr lang="en-GB" sz="1200" dirty="0" smtClean="0"/>
              <a:t>test = 500 m</a:t>
            </a:r>
            <a:endParaRPr lang="en-GB" sz="1200" dirty="0"/>
          </a:p>
          <a:p>
            <a:pPr lvl="1"/>
            <a:r>
              <a:rPr lang="en-GB" sz="1200" dirty="0" smtClean="0"/>
              <a:t>Sit </a:t>
            </a:r>
            <a:r>
              <a:rPr lang="en-GB" sz="1200" dirty="0"/>
              <a:t>up </a:t>
            </a:r>
            <a:r>
              <a:rPr lang="en-GB" sz="1200" dirty="0" smtClean="0"/>
              <a:t>= 5</a:t>
            </a:r>
          </a:p>
          <a:p>
            <a:pPr lvl="1"/>
            <a:r>
              <a:rPr lang="en-GB" sz="1200" dirty="0" smtClean="0"/>
              <a:t>press </a:t>
            </a:r>
            <a:r>
              <a:rPr lang="en-GB" sz="1200" dirty="0"/>
              <a:t>up </a:t>
            </a:r>
            <a:r>
              <a:rPr lang="en-GB" sz="1200" dirty="0" smtClean="0"/>
              <a:t>test = 5</a:t>
            </a:r>
            <a:endParaRPr lang="en-GB" sz="1200" dirty="0"/>
          </a:p>
          <a:p>
            <a:pPr lvl="1"/>
            <a:endParaRPr lang="en-GB" sz="1200" dirty="0"/>
          </a:p>
          <a:p>
            <a:r>
              <a:rPr lang="en-GB" sz="1400" b="1" u="sng" dirty="0"/>
              <a:t>Realistic Goals which can be measured</a:t>
            </a:r>
            <a:r>
              <a:rPr lang="en-GB" sz="1400" b="1" u="sng" dirty="0" smtClean="0"/>
              <a:t>:</a:t>
            </a:r>
            <a:endParaRPr lang="en-GB" sz="1400" dirty="0"/>
          </a:p>
          <a:p>
            <a:pPr marL="0" indent="0">
              <a:buNone/>
            </a:pPr>
            <a:r>
              <a:rPr lang="en-GB" sz="1400" dirty="0"/>
              <a:t>I will use fitness tests to measure my cardiovascular fitness. To do a better cooper run by at least </a:t>
            </a:r>
            <a:r>
              <a:rPr lang="en-GB" sz="1400" dirty="0" smtClean="0"/>
              <a:t>500m</a:t>
            </a:r>
            <a:r>
              <a:rPr lang="en-GB" sz="1400" dirty="0"/>
              <a:t>. </a:t>
            </a:r>
            <a:r>
              <a:rPr lang="en-GB" sz="1400" u="sng" dirty="0"/>
              <a:t>For my first test I was put in poor from the norm data</a:t>
            </a:r>
            <a:r>
              <a:rPr lang="en-GB" sz="1400" dirty="0"/>
              <a:t>-if I improve it by 500m I will get into the next category which is below average.  To improve my muscular endurance I will go to the </a:t>
            </a:r>
            <a:r>
              <a:rPr lang="en-GB" sz="1400" dirty="0" smtClean="0"/>
              <a:t>gym and do weight training and try and increase both tests by 5 each which is realistic. </a:t>
            </a:r>
          </a:p>
          <a:p>
            <a:pPr marL="0" indent="0">
              <a:buNone/>
            </a:pPr>
            <a:endParaRPr lang="en-GB" sz="1400" dirty="0" smtClean="0"/>
          </a:p>
          <a:p>
            <a:r>
              <a:rPr lang="en-GB" sz="1400" b="1" u="sng" dirty="0" smtClean="0"/>
              <a:t>Time </a:t>
            </a:r>
            <a:r>
              <a:rPr lang="en-GB" sz="1400" b="1" u="sng" dirty="0"/>
              <a:t>bound:</a:t>
            </a:r>
            <a:endParaRPr lang="en-GB" sz="1400" dirty="0"/>
          </a:p>
          <a:p>
            <a:pPr marL="0" indent="0">
              <a:buNone/>
            </a:pPr>
            <a:r>
              <a:rPr lang="en-GB" sz="1400" dirty="0"/>
              <a:t>I will be doing a 6 week </a:t>
            </a:r>
            <a:r>
              <a:rPr lang="en-GB" sz="1400" dirty="0" smtClean="0"/>
              <a:t>programme</a:t>
            </a:r>
            <a:endParaRPr lang="en-GB" sz="1400" dirty="0"/>
          </a:p>
        </p:txBody>
      </p:sp>
      <p:sp>
        <p:nvSpPr>
          <p:cNvPr id="4" name="Rectangle 3"/>
          <p:cNvSpPr/>
          <p:nvPr/>
        </p:nvSpPr>
        <p:spPr>
          <a:xfrm>
            <a:off x="211684" y="0"/>
            <a:ext cx="8769773" cy="119433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11684" y="1300167"/>
            <a:ext cx="8769773" cy="14815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1684" y="2934151"/>
            <a:ext cx="8769773" cy="14815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1684" y="4520347"/>
            <a:ext cx="8769773" cy="11641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1684" y="5911221"/>
            <a:ext cx="8769773" cy="8176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28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ssolve">
                                      <p:cBhvr>
                                        <p:cTn id="21" dur="500"/>
                                        <p:tgtEl>
                                          <p:spTgt spid="3">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dissolve">
                                      <p:cBhvr>
                                        <p:cTn id="24" dur="500"/>
                                        <p:tgtEl>
                                          <p:spTgt spid="3">
                                            <p:txEl>
                                              <p:pRg st="10" end="1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dissolve">
                                      <p:cBhvr>
                                        <p:cTn id="27" dur="500"/>
                                        <p:tgtEl>
                                          <p:spTgt spid="3">
                                            <p:txEl>
                                              <p:pRg st="11" end="11"/>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dissolve">
                                      <p:cBhvr>
                                        <p:cTn id="30" dur="500"/>
                                        <p:tgtEl>
                                          <p:spTgt spid="3">
                                            <p:txEl>
                                              <p:pRg st="12" end="12"/>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dissolve">
                                      <p:cBhvr>
                                        <p:cTn id="33" dur="500"/>
                                        <p:tgtEl>
                                          <p:spTgt spid="3">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15" end="15"/>
                                            </p:txEl>
                                          </p:spTgt>
                                        </p:tgtEl>
                                        <p:attrNameLst>
                                          <p:attrName>style.visibility</p:attrName>
                                        </p:attrNameLst>
                                      </p:cBhvr>
                                      <p:to>
                                        <p:strVal val="visible"/>
                                      </p:to>
                                    </p:set>
                                    <p:animEffect transition="in" filter="dissolve">
                                      <p:cBhvr>
                                        <p:cTn id="38" dur="500"/>
                                        <p:tgtEl>
                                          <p:spTgt spid="3">
                                            <p:txEl>
                                              <p:pRg st="15" end="15"/>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animEffect transition="in" filter="dissolve">
                                      <p:cBhvr>
                                        <p:cTn id="41" dur="500"/>
                                        <p:tgtEl>
                                          <p:spTgt spid="3">
                                            <p:txEl>
                                              <p:pRg st="16" end="1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18" end="18"/>
                                            </p:txEl>
                                          </p:spTgt>
                                        </p:tgtEl>
                                        <p:attrNameLst>
                                          <p:attrName>style.visibility</p:attrName>
                                        </p:attrNameLst>
                                      </p:cBhvr>
                                      <p:to>
                                        <p:strVal val="visible"/>
                                      </p:to>
                                    </p:set>
                                    <p:animEffect transition="in" filter="dissolve">
                                      <p:cBhvr>
                                        <p:cTn id="46" dur="500"/>
                                        <p:tgtEl>
                                          <p:spTgt spid="3">
                                            <p:txEl>
                                              <p:pRg st="18" end="18"/>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animEffect transition="in" filter="dissolve">
                                      <p:cBhvr>
                                        <p:cTn id="49"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93" y="287246"/>
            <a:ext cx="8826663" cy="6570754"/>
          </a:xfrm>
        </p:spPr>
        <p:txBody>
          <a:bodyPr>
            <a:normAutofit fontScale="62500" lnSpcReduction="20000"/>
          </a:bodyPr>
          <a:lstStyle/>
          <a:p>
            <a:r>
              <a:rPr lang="en-GB" b="1" u="sng" dirty="0"/>
              <a:t>My individual needs:</a:t>
            </a:r>
            <a:endParaRPr lang="en-GB" dirty="0"/>
          </a:p>
          <a:p>
            <a:pPr marL="0" indent="0">
              <a:buNone/>
            </a:pPr>
            <a:r>
              <a:rPr lang="en-GB" dirty="0"/>
              <a:t>I will need to plan this around my school hours and when I play football matches and when I have football </a:t>
            </a:r>
            <a:r>
              <a:rPr lang="en-GB" dirty="0" smtClean="0"/>
              <a:t>training. We </a:t>
            </a:r>
            <a:r>
              <a:rPr lang="en-GB" dirty="0"/>
              <a:t>do smart targets because we want to measure how we are doing in the training program and what we need to improve.  </a:t>
            </a:r>
            <a:endParaRPr lang="en-GB" dirty="0" smtClean="0"/>
          </a:p>
          <a:p>
            <a:pPr marL="0" indent="0">
              <a:buNone/>
            </a:pPr>
            <a:endParaRPr lang="en-GB" dirty="0"/>
          </a:p>
          <a:p>
            <a:r>
              <a:rPr lang="en-GB" b="1" u="sng" dirty="0"/>
              <a:t>Variety of training:</a:t>
            </a:r>
            <a:endParaRPr lang="en-GB" dirty="0"/>
          </a:p>
          <a:p>
            <a:pPr marL="0" indent="0">
              <a:buNone/>
            </a:pPr>
            <a:r>
              <a:rPr lang="en-GB" dirty="0"/>
              <a:t>For the variety of training I will be </a:t>
            </a:r>
            <a:r>
              <a:rPr lang="en-GB" dirty="0" smtClean="0"/>
              <a:t>doing different exercises such as swimming and running for </a:t>
            </a:r>
            <a:r>
              <a:rPr lang="en-GB" dirty="0"/>
              <a:t>my </a:t>
            </a:r>
            <a:r>
              <a:rPr lang="en-GB" dirty="0" smtClean="0"/>
              <a:t>cardiovascular fitness </a:t>
            </a:r>
            <a:r>
              <a:rPr lang="en-GB" dirty="0"/>
              <a:t>and </a:t>
            </a:r>
            <a:r>
              <a:rPr lang="en-GB" dirty="0" smtClean="0"/>
              <a:t>weight training for </a:t>
            </a:r>
            <a:r>
              <a:rPr lang="en-GB" dirty="0"/>
              <a:t>my </a:t>
            </a:r>
            <a:r>
              <a:rPr lang="en-GB" dirty="0" smtClean="0"/>
              <a:t>muscular endurance making sure I do different exercise. </a:t>
            </a:r>
            <a:r>
              <a:rPr lang="en-GB" dirty="0"/>
              <a:t>I also will be mixing them up and do running with my friend for my </a:t>
            </a:r>
            <a:r>
              <a:rPr lang="en-GB" dirty="0" smtClean="0"/>
              <a:t>cardiovascular. </a:t>
            </a:r>
            <a:r>
              <a:rPr lang="en-GB" dirty="0"/>
              <a:t>The reason I will </a:t>
            </a:r>
            <a:r>
              <a:rPr lang="en-GB" dirty="0" smtClean="0"/>
              <a:t>vary </a:t>
            </a:r>
            <a:r>
              <a:rPr lang="en-GB" dirty="0"/>
              <a:t>my activities is so that I don’t get bored.   </a:t>
            </a:r>
            <a:endParaRPr lang="en-GB" dirty="0" smtClean="0"/>
          </a:p>
          <a:p>
            <a:pPr marL="0" indent="0">
              <a:buNone/>
            </a:pPr>
            <a:endParaRPr lang="en-GB" dirty="0"/>
          </a:p>
          <a:p>
            <a:r>
              <a:rPr lang="en-GB" b="1" u="sng" dirty="0"/>
              <a:t>Adaptability- how my programme can be adapted</a:t>
            </a:r>
            <a:r>
              <a:rPr lang="en-GB" b="1" u="sng" dirty="0" smtClean="0"/>
              <a:t>:</a:t>
            </a:r>
            <a:endParaRPr lang="en-GB" dirty="0"/>
          </a:p>
          <a:p>
            <a:pPr marL="0" indent="0">
              <a:buNone/>
            </a:pPr>
            <a:r>
              <a:rPr lang="en-GB" dirty="0"/>
              <a:t>Most of can be inside and if it does rain for football you can go in the gym</a:t>
            </a:r>
            <a:r>
              <a:rPr lang="en-GB" dirty="0" smtClean="0"/>
              <a:t>.</a:t>
            </a:r>
          </a:p>
          <a:p>
            <a:pPr marL="0" indent="0">
              <a:buNone/>
            </a:pPr>
            <a:endParaRPr lang="en-GB" dirty="0"/>
          </a:p>
          <a:p>
            <a:endParaRPr lang="en-GB" b="1" dirty="0" smtClean="0"/>
          </a:p>
          <a:p>
            <a:r>
              <a:rPr lang="en-GB" b="1" dirty="0" smtClean="0"/>
              <a:t>Moderation</a:t>
            </a:r>
            <a:r>
              <a:rPr lang="en-GB" b="1" dirty="0"/>
              <a:t>:</a:t>
            </a:r>
            <a:endParaRPr lang="en-GB" dirty="0"/>
          </a:p>
          <a:p>
            <a:pPr marL="0" indent="0">
              <a:buNone/>
            </a:pPr>
            <a:r>
              <a:rPr lang="en-GB" dirty="0" smtClean="0"/>
              <a:t>I </a:t>
            </a:r>
            <a:r>
              <a:rPr lang="en-GB" dirty="0"/>
              <a:t>have planned for rest days to allow for my body to rest and recover. My methods of training and frequency of training each take into consideration the amount of rest needed. It makes sure that there is enough rest time that allows for recovery to take place but not enough time so that reversibility occurs. </a:t>
            </a:r>
            <a:endParaRPr lang="en-US" dirty="0"/>
          </a:p>
        </p:txBody>
      </p:sp>
      <p:sp>
        <p:nvSpPr>
          <p:cNvPr id="4" name="Rectangle 3"/>
          <p:cNvSpPr/>
          <p:nvPr/>
        </p:nvSpPr>
        <p:spPr>
          <a:xfrm>
            <a:off x="0" y="166301"/>
            <a:ext cx="8769773" cy="1285048"/>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54793" y="1635204"/>
            <a:ext cx="8769773" cy="161521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154793" y="3446953"/>
            <a:ext cx="8769773" cy="1044374"/>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154793" y="4778573"/>
            <a:ext cx="8769773" cy="1510603"/>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1523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dissolve">
                                      <p:cBhvr>
                                        <p:cTn id="23" dur="500"/>
                                        <p:tgtEl>
                                          <p:spTgt spid="3">
                                            <p:txEl>
                                              <p:pRg st="10" end="1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dissolv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3"/>
            <a:ext cx="8229600" cy="819858"/>
          </a:xfrm>
        </p:spPr>
        <p:txBody>
          <a:bodyPr>
            <a:normAutofit/>
          </a:bodyPr>
          <a:lstStyle/>
          <a:p>
            <a:r>
              <a:rPr lang="en-GB" dirty="0"/>
              <a:t>Progression: </a:t>
            </a:r>
            <a:endParaRPr lang="en-US" dirty="0"/>
          </a:p>
        </p:txBody>
      </p:sp>
      <p:sp>
        <p:nvSpPr>
          <p:cNvPr id="3" name="Content Placeholder 2"/>
          <p:cNvSpPr>
            <a:spLocks noGrp="1"/>
          </p:cNvSpPr>
          <p:nvPr>
            <p:ph idx="1"/>
          </p:nvPr>
        </p:nvSpPr>
        <p:spPr>
          <a:xfrm>
            <a:off x="170292" y="1058274"/>
            <a:ext cx="8890735" cy="5276258"/>
          </a:xfrm>
          <a:solidFill>
            <a:schemeClr val="accent1">
              <a:lumMod val="20000"/>
              <a:lumOff val="80000"/>
            </a:schemeClr>
          </a:solidFill>
          <a:ln>
            <a:solidFill>
              <a:schemeClr val="tx1"/>
            </a:solidFill>
          </a:ln>
        </p:spPr>
        <p:txBody>
          <a:bodyPr>
            <a:normAutofit fontScale="40000" lnSpcReduction="20000"/>
          </a:bodyPr>
          <a:lstStyle/>
          <a:p>
            <a:pPr marL="0" indent="0" algn="ctr">
              <a:buNone/>
            </a:pPr>
            <a:r>
              <a:rPr lang="en-GB" sz="5000" b="1" u="sng" dirty="0" smtClean="0"/>
              <a:t>Frequency</a:t>
            </a:r>
            <a:endParaRPr lang="en-GB" sz="5000" b="1" u="sng" dirty="0"/>
          </a:p>
          <a:p>
            <a:pPr marL="0" indent="0">
              <a:buNone/>
            </a:pPr>
            <a:r>
              <a:rPr lang="en-GB" dirty="0"/>
              <a:t>During the first week, I am going to train for 3 days with 4 days of rest, which in my opinion relates perfect to my current level of fitness. However, the following week I will have 4 days of work followed with 3 days of rest, which allows for progressive overload to occur meaning that my fitness will increase.</a:t>
            </a:r>
          </a:p>
          <a:p>
            <a:endParaRPr lang="en-GB" dirty="0" smtClean="0"/>
          </a:p>
          <a:p>
            <a:pPr marL="0" indent="0" algn="ctr">
              <a:buNone/>
            </a:pPr>
            <a:r>
              <a:rPr lang="en-GB" sz="5000" b="1" u="sng" dirty="0" smtClean="0"/>
              <a:t>Intensity</a:t>
            </a:r>
            <a:endParaRPr lang="en-GB" sz="5000" b="1" u="sng" dirty="0"/>
          </a:p>
          <a:p>
            <a:pPr marL="0" indent="0">
              <a:buNone/>
            </a:pPr>
            <a:r>
              <a:rPr lang="en-GB" dirty="0"/>
              <a:t>During the interval training I will increase the percentage of heart rate I will be working at each week so that I am gradually increasing the stress onto my body, but not too much which would result in reversibility. </a:t>
            </a:r>
          </a:p>
          <a:p>
            <a:endParaRPr lang="en-GB" dirty="0" smtClean="0"/>
          </a:p>
          <a:p>
            <a:pPr marL="0" indent="0" algn="ctr">
              <a:buNone/>
            </a:pPr>
            <a:r>
              <a:rPr lang="en-GB" sz="5000" b="1" u="sng" dirty="0" smtClean="0"/>
              <a:t>Time</a:t>
            </a:r>
            <a:endParaRPr lang="en-GB" b="1" u="sng" dirty="0"/>
          </a:p>
          <a:p>
            <a:pPr marL="0" indent="0">
              <a:buNone/>
            </a:pPr>
            <a:r>
              <a:rPr lang="en-GB" dirty="0"/>
              <a:t>At the first week I will perform the continuous training for 15 minutes, which I have agreed is a good amount of time which matches my current level of fitness including my current cardiovascular fitness. However, the next week I will increase the time of work to 20 minutes because the progressive overload will help increase my fitness, resulting in an increase on my cardiovascular endurance.</a:t>
            </a:r>
          </a:p>
          <a:p>
            <a:endParaRPr lang="en-GB" dirty="0" smtClean="0"/>
          </a:p>
          <a:p>
            <a:pPr marL="0" indent="0" algn="ctr">
              <a:buNone/>
            </a:pPr>
            <a:r>
              <a:rPr lang="en-GB" sz="5000" b="1" u="sng" dirty="0" smtClean="0"/>
              <a:t>Type</a:t>
            </a:r>
            <a:endParaRPr lang="en-GB" b="1" u="sng" dirty="0"/>
          </a:p>
          <a:p>
            <a:pPr marL="0" indent="0">
              <a:buNone/>
            </a:pPr>
            <a:r>
              <a:rPr lang="en-GB" dirty="0"/>
              <a:t>I will be doing continuous training to improve my cardiovascular endurance - Exercises the body at a constant rate, keeping the heartbeat of the person between the aerobic thresholds of 60-80%.  Continuous training is effective because if done correctly, it works the aerobic system and only that and therefore significantly increases the individual’s cardiovascular endurance. Also, there is little equipment needed and is fairly cheap to do continuous training which makes it effective for a student like me. </a:t>
            </a:r>
            <a:endParaRPr lang="en-GB" dirty="0" smtClean="0"/>
          </a:p>
          <a:p>
            <a:pPr marL="0" indent="0">
              <a:buNone/>
            </a:pPr>
            <a:endParaRPr lang="en-GB" dirty="0"/>
          </a:p>
          <a:p>
            <a:pPr marL="0" indent="0">
              <a:buNone/>
            </a:pPr>
            <a:r>
              <a:rPr lang="en-GB" dirty="0" smtClean="0"/>
              <a:t>I </a:t>
            </a:r>
            <a:r>
              <a:rPr lang="en-GB" dirty="0"/>
              <a:t>will also be doing Circuit training  which is A series of exercises, completed for a certain amount of time one after each other with periods of rest in between. It will help improve Muscular Endurance and Cardiovascular Endurance. Circuit training is the most important method of training because if planned correctly, it can help increase all 3 of my target components. Also, the short periods of rest after each station allows for my heart to recover this means that my heart will be stronger each week. Furthermore, I can adapt the circuit to help me achieve my aim and make sure it is meeting the aims </a:t>
            </a:r>
          </a:p>
        </p:txBody>
      </p:sp>
    </p:spTree>
    <p:extLst>
      <p:ext uri="{BB962C8B-B14F-4D97-AF65-F5344CB8AC3E}">
        <p14:creationId xmlns:p14="http://schemas.microsoft.com/office/powerpoint/2010/main" val="795183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ssolv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083" y="846620"/>
            <a:ext cx="8830253" cy="5854035"/>
          </a:xfrm>
          <a:solidFill>
            <a:schemeClr val="accent6">
              <a:lumMod val="20000"/>
              <a:lumOff val="80000"/>
            </a:schemeClr>
          </a:solidFill>
          <a:ln>
            <a:solidFill>
              <a:srgbClr val="000000"/>
            </a:solidFill>
          </a:ln>
        </p:spPr>
        <p:txBody>
          <a:bodyPr>
            <a:normAutofit fontScale="55000" lnSpcReduction="20000"/>
          </a:bodyPr>
          <a:lstStyle/>
          <a:p>
            <a:r>
              <a:rPr lang="en-GB" u="sng" dirty="0"/>
              <a:t>Evaluation and reflection</a:t>
            </a:r>
            <a:r>
              <a:rPr lang="en-GB" dirty="0"/>
              <a:t>: </a:t>
            </a:r>
          </a:p>
          <a:p>
            <a:pPr marL="0" indent="0">
              <a:buNone/>
            </a:pPr>
            <a:r>
              <a:rPr lang="en-GB" dirty="0"/>
              <a:t>I was happy with my results because I performed and improved a lot better than I initially thought. I was one of the best in class for cardiovascular fitness. I also improved in all the tests after my programme. I would choose the exact same programme because it worked so well for me this time round, but I would do a more varied continuous training with different activities. My programme aimed at my components I wanted to improve. I think including activities such as passing was good as it was a relevant activity to my sport. Next time I would probably add more muscular endurance activities that links to my sport. Maybe change the stations on week 3 as my body was used to them although I still tried hard I might have been more motivated after a change, but my layout aided my improvements. The way I planned using the principles of training helped as they ensured that I was reaching my targets and that my programme would actually be effective. My progressive overload was increased. My specific training for my aim. FITT was all used effectively with good adaption from my body. </a:t>
            </a:r>
            <a:endParaRPr lang="en-GB" dirty="0" smtClean="0"/>
          </a:p>
          <a:p>
            <a:endParaRPr lang="en-GB" u="sng" dirty="0"/>
          </a:p>
          <a:p>
            <a:r>
              <a:rPr lang="en-GB" u="sng" dirty="0" smtClean="0"/>
              <a:t>Improvements </a:t>
            </a:r>
            <a:endParaRPr lang="en-GB" dirty="0"/>
          </a:p>
          <a:p>
            <a:pPr marL="0" indent="0">
              <a:buNone/>
            </a:pPr>
            <a:r>
              <a:rPr lang="en-GB" dirty="0"/>
              <a:t>There are a few things that I need to improve I think on my programme.</a:t>
            </a:r>
          </a:p>
          <a:p>
            <a:pPr marL="0" indent="0">
              <a:buNone/>
            </a:pPr>
            <a:r>
              <a:rPr lang="en-GB" dirty="0"/>
              <a:t>I think it would be easier if I use a HR monitor to help work in zones more effectively. I also think changing the stations in my program on week 3 would help motivate me more. I did get bored of running so adapted my plan so I did more cycling as I enjoyed this more so I would plan for this and also start my continuous training harder as it was a little easy on the bike. I think also Listening to music when training to help more with motivation. The final thing is I would like to improve my circuit and put more muscular endurance stations in the circuit. </a:t>
            </a:r>
          </a:p>
          <a:p>
            <a:endParaRPr lang="en-US" dirty="0"/>
          </a:p>
        </p:txBody>
      </p:sp>
    </p:spTree>
    <p:extLst>
      <p:ext uri="{BB962C8B-B14F-4D97-AF65-F5344CB8AC3E}">
        <p14:creationId xmlns:p14="http://schemas.microsoft.com/office/powerpoint/2010/main" val="90381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8138"/>
            <a:ext cx="8229600" cy="1143000"/>
          </a:xfrm>
        </p:spPr>
        <p:txBody>
          <a:bodyPr>
            <a:noAutofit/>
          </a:bodyPr>
          <a:lstStyle/>
          <a:p>
            <a:r>
              <a:rPr lang="en-GB" sz="9600" b="1" u="sng" smtClean="0"/>
              <a:t>LESSON </a:t>
            </a:r>
            <a:r>
              <a:rPr lang="en-GB" sz="9600" b="1" u="sng" smtClean="0"/>
              <a:t>FIVE</a:t>
            </a:r>
            <a:endParaRPr lang="en-GB" sz="9600" b="1" u="sng" dirty="0"/>
          </a:p>
        </p:txBody>
      </p:sp>
    </p:spTree>
    <p:extLst>
      <p:ext uri="{BB962C8B-B14F-4D97-AF65-F5344CB8AC3E}">
        <p14:creationId xmlns:p14="http://schemas.microsoft.com/office/powerpoint/2010/main" val="80424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2909" y="99884"/>
            <a:ext cx="6457688" cy="784791"/>
          </a:xfrm>
          <a:prstGeom prst="rect">
            <a:avLst/>
          </a:prstGeom>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u="sng" dirty="0" smtClean="0">
                <a:solidFill>
                  <a:srgbClr val="7030A0"/>
                </a:solidFill>
              </a:rPr>
              <a:t>Do Now Activity</a:t>
            </a:r>
            <a:endParaRPr lang="en-GB" b="1" u="sng" dirty="0">
              <a:solidFill>
                <a:srgbClr val="7030A0"/>
              </a:solidFill>
            </a:endParaRPr>
          </a:p>
        </p:txBody>
      </p:sp>
      <p:sp>
        <p:nvSpPr>
          <p:cNvPr id="4" name="Rounded Rectangle 3"/>
          <p:cNvSpPr/>
          <p:nvPr/>
        </p:nvSpPr>
        <p:spPr>
          <a:xfrm>
            <a:off x="128431" y="129847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3213" y="884674"/>
            <a:ext cx="2172390" cy="369332"/>
          </a:xfrm>
          <a:prstGeom prst="rect">
            <a:avLst/>
          </a:prstGeom>
          <a:noFill/>
        </p:spPr>
        <p:txBody>
          <a:bodyPr wrap="none" rtlCol="0">
            <a:spAutoFit/>
          </a:bodyPr>
          <a:lstStyle/>
          <a:p>
            <a:r>
              <a:rPr lang="en-US" b="1" u="sng" dirty="0" smtClean="0"/>
              <a:t>Principles of training </a:t>
            </a:r>
            <a:endParaRPr lang="en-US" b="1" u="sng" dirty="0"/>
          </a:p>
        </p:txBody>
      </p:sp>
      <p:sp>
        <p:nvSpPr>
          <p:cNvPr id="12" name="TextBox 11"/>
          <p:cNvSpPr txBox="1"/>
          <p:nvPr/>
        </p:nvSpPr>
        <p:spPr>
          <a:xfrm>
            <a:off x="6011410" y="965728"/>
            <a:ext cx="2339102" cy="369332"/>
          </a:xfrm>
          <a:prstGeom prst="rect">
            <a:avLst/>
          </a:prstGeom>
          <a:noFill/>
        </p:spPr>
        <p:txBody>
          <a:bodyPr wrap="none" rtlCol="0">
            <a:spAutoFit/>
          </a:bodyPr>
          <a:lstStyle/>
          <a:p>
            <a:r>
              <a:rPr lang="en-US" b="1" u="sng" dirty="0" smtClean="0"/>
              <a:t>Components of fitness</a:t>
            </a:r>
            <a:endParaRPr lang="en-US" b="1" u="sng" dirty="0"/>
          </a:p>
        </p:txBody>
      </p:sp>
      <p:sp>
        <p:nvSpPr>
          <p:cNvPr id="13" name="Rounded Rectangle 12"/>
          <p:cNvSpPr/>
          <p:nvPr/>
        </p:nvSpPr>
        <p:spPr>
          <a:xfrm>
            <a:off x="125004" y="1950174"/>
            <a:ext cx="1598097" cy="491378"/>
          </a:xfrm>
          <a:prstGeom prst="roundRect">
            <a:avLst/>
          </a:prstGeom>
          <a:solidFill>
            <a:srgbClr val="E2F0D9"/>
          </a:solidFill>
          <a:ln>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6408" y="2545021"/>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46408" y="3125348"/>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32278" y="375037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132278" y="4343192"/>
            <a:ext cx="1598097" cy="491378"/>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476139" y="1254006"/>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422627" y="1841035"/>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429901" y="2352379"/>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26473" y="2916903"/>
            <a:ext cx="1676455" cy="331854"/>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730375" y="2352379"/>
            <a:ext cx="463649" cy="3901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Left Brace 24"/>
          <p:cNvSpPr/>
          <p:nvPr/>
        </p:nvSpPr>
        <p:spPr>
          <a:xfrm>
            <a:off x="2208575" y="1215440"/>
            <a:ext cx="214052" cy="2080381"/>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H="1">
            <a:off x="4152594" y="2160193"/>
            <a:ext cx="128852" cy="138988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075" name="Straight Connector 3074"/>
          <p:cNvCxnSpPr>
            <a:stCxn id="20" idx="3"/>
          </p:cNvCxnSpPr>
          <p:nvPr/>
        </p:nvCxnSpPr>
        <p:spPr>
          <a:xfrm>
            <a:off x="4099082" y="2006962"/>
            <a:ext cx="235455" cy="171376"/>
          </a:xfrm>
          <a:prstGeom prst="line">
            <a:avLst/>
          </a:prstGeom>
          <a:ln>
            <a:solidFill>
              <a:srgbClr val="70AD47"/>
            </a:solidFill>
          </a:ln>
        </p:spPr>
        <p:style>
          <a:lnRef idx="2">
            <a:schemeClr val="accent1"/>
          </a:lnRef>
          <a:fillRef idx="0">
            <a:schemeClr val="accent1"/>
          </a:fillRef>
          <a:effectRef idx="1">
            <a:schemeClr val="accent1"/>
          </a:effectRef>
          <a:fontRef idx="minor">
            <a:schemeClr val="tx1"/>
          </a:fontRef>
        </p:style>
      </p:cxnSp>
      <p:sp>
        <p:nvSpPr>
          <p:cNvPr id="3076" name="Rectangle 3075"/>
          <p:cNvSpPr/>
          <p:nvPr/>
        </p:nvSpPr>
        <p:spPr>
          <a:xfrm>
            <a:off x="4677018" y="1712270"/>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37" name="Rectangle 36"/>
          <p:cNvSpPr/>
          <p:nvPr/>
        </p:nvSpPr>
        <p:spPr>
          <a:xfrm>
            <a:off x="6956664" y="1693444"/>
            <a:ext cx="2072868" cy="466749"/>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077" name="TextBox 3076"/>
          <p:cNvSpPr txBox="1"/>
          <p:nvPr/>
        </p:nvSpPr>
        <p:spPr>
          <a:xfrm>
            <a:off x="5404794" y="1398353"/>
            <a:ext cx="805479" cy="369332"/>
          </a:xfrm>
          <a:prstGeom prst="rect">
            <a:avLst/>
          </a:prstGeom>
          <a:noFill/>
        </p:spPr>
        <p:txBody>
          <a:bodyPr wrap="none" rtlCol="0">
            <a:spAutoFit/>
          </a:bodyPr>
          <a:lstStyle/>
          <a:p>
            <a:r>
              <a:rPr lang="en-US" dirty="0" smtClean="0"/>
              <a:t>Health</a:t>
            </a:r>
            <a:endParaRPr lang="en-US" dirty="0"/>
          </a:p>
        </p:txBody>
      </p:sp>
      <p:sp>
        <p:nvSpPr>
          <p:cNvPr id="39" name="TextBox 38"/>
          <p:cNvSpPr txBox="1"/>
          <p:nvPr/>
        </p:nvSpPr>
        <p:spPr>
          <a:xfrm>
            <a:off x="7734524" y="1379525"/>
            <a:ext cx="554584" cy="369332"/>
          </a:xfrm>
          <a:prstGeom prst="rect">
            <a:avLst/>
          </a:prstGeom>
          <a:noFill/>
        </p:spPr>
        <p:txBody>
          <a:bodyPr wrap="none" rtlCol="0">
            <a:spAutoFit/>
          </a:bodyPr>
          <a:lstStyle/>
          <a:p>
            <a:r>
              <a:rPr lang="en-US" dirty="0" smtClean="0"/>
              <a:t>Skill</a:t>
            </a:r>
            <a:endParaRPr lang="en-US" dirty="0"/>
          </a:p>
        </p:txBody>
      </p:sp>
      <p:sp>
        <p:nvSpPr>
          <p:cNvPr id="41" name="Rectangle 40"/>
          <p:cNvSpPr/>
          <p:nvPr/>
        </p:nvSpPr>
        <p:spPr>
          <a:xfrm>
            <a:off x="6963938" y="2251182"/>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3" name="Rectangle 42"/>
          <p:cNvSpPr/>
          <p:nvPr/>
        </p:nvSpPr>
        <p:spPr>
          <a:xfrm>
            <a:off x="6971213" y="2879659"/>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5" name="Rectangle 44"/>
          <p:cNvSpPr/>
          <p:nvPr/>
        </p:nvSpPr>
        <p:spPr>
          <a:xfrm>
            <a:off x="6956664" y="3496281"/>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6" name="Rectangle 45"/>
          <p:cNvSpPr/>
          <p:nvPr/>
        </p:nvSpPr>
        <p:spPr>
          <a:xfrm>
            <a:off x="6978487" y="4106728"/>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7" name="Rectangle 46"/>
          <p:cNvSpPr/>
          <p:nvPr/>
        </p:nvSpPr>
        <p:spPr>
          <a:xfrm>
            <a:off x="6978487" y="4808535"/>
            <a:ext cx="2072868" cy="49137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8" name="Rounded Rectangle 37"/>
          <p:cNvSpPr/>
          <p:nvPr/>
        </p:nvSpPr>
        <p:spPr>
          <a:xfrm>
            <a:off x="2429901" y="3616726"/>
            <a:ext cx="1676455" cy="726466"/>
          </a:xfrm>
          <a:prstGeom prst="roundRect">
            <a:avLst/>
          </a:prstGeom>
          <a:solidFill>
            <a:schemeClr val="accent6">
              <a:lumMod val="20000"/>
              <a:lumOff val="80000"/>
            </a:schemeClr>
          </a:solid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77018" y="2251182"/>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0" name="Rectangle 49"/>
          <p:cNvSpPr/>
          <p:nvPr/>
        </p:nvSpPr>
        <p:spPr>
          <a:xfrm>
            <a:off x="4677018" y="2803365"/>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1" name="Rectangle 50"/>
          <p:cNvSpPr/>
          <p:nvPr/>
        </p:nvSpPr>
        <p:spPr>
          <a:xfrm>
            <a:off x="4677018" y="3389799"/>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2" name="Rectangle 51"/>
          <p:cNvSpPr/>
          <p:nvPr/>
        </p:nvSpPr>
        <p:spPr>
          <a:xfrm>
            <a:off x="4677018" y="3941982"/>
            <a:ext cx="2012082" cy="466068"/>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8" name="Rectangle 17"/>
          <p:cNvSpPr/>
          <p:nvPr/>
        </p:nvSpPr>
        <p:spPr>
          <a:xfrm>
            <a:off x="2762739" y="4601987"/>
            <a:ext cx="2095445" cy="369332"/>
          </a:xfrm>
          <a:prstGeom prst="rect">
            <a:avLst/>
          </a:prstGeom>
        </p:spPr>
        <p:txBody>
          <a:bodyPr wrap="none">
            <a:spAutoFit/>
          </a:bodyPr>
          <a:lstStyle/>
          <a:p>
            <a:pPr algn="ctr"/>
            <a:r>
              <a:rPr lang="en-US" b="1" u="sng" dirty="0"/>
              <a:t>Methods of training</a:t>
            </a:r>
          </a:p>
        </p:txBody>
      </p:sp>
      <p:sp>
        <p:nvSpPr>
          <p:cNvPr id="42" name="TextBox 41"/>
          <p:cNvSpPr txBox="1"/>
          <p:nvPr/>
        </p:nvSpPr>
        <p:spPr>
          <a:xfrm>
            <a:off x="7189547" y="6032671"/>
            <a:ext cx="1729485" cy="646331"/>
          </a:xfrm>
          <a:prstGeom prst="rect">
            <a:avLst/>
          </a:prstGeom>
          <a:noFill/>
          <a:ln w="76200" cmpd="sng">
            <a:solidFill>
              <a:srgbClr val="000000"/>
            </a:solidFill>
          </a:ln>
        </p:spPr>
        <p:txBody>
          <a:bodyPr wrap="none" rtlCol="0">
            <a:spAutoFit/>
          </a:bodyPr>
          <a:lstStyle/>
          <a:p>
            <a:r>
              <a:rPr lang="en-US" sz="3600" dirty="0" smtClean="0"/>
              <a:t>___ / 29</a:t>
            </a:r>
            <a:endParaRPr lang="en-US" sz="3600" dirty="0"/>
          </a:p>
        </p:txBody>
      </p:sp>
      <p:cxnSp>
        <p:nvCxnSpPr>
          <p:cNvPr id="74" name="Straight Connector 73"/>
          <p:cNvCxnSpPr/>
          <p:nvPr/>
        </p:nvCxnSpPr>
        <p:spPr>
          <a:xfrm>
            <a:off x="4473671" y="1070169"/>
            <a:ext cx="0" cy="3527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473671" y="4601987"/>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804264" y="4601987"/>
            <a:ext cx="1" cy="106358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6804265" y="5665567"/>
            <a:ext cx="224709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143078" y="4598106"/>
            <a:ext cx="233059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1" y="4836302"/>
            <a:ext cx="2143077" cy="8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2143078" y="4601987"/>
            <a:ext cx="0" cy="23258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46408" y="4971319"/>
            <a:ext cx="199667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2" name="Rectangle 81"/>
          <p:cNvSpPr/>
          <p:nvPr/>
        </p:nvSpPr>
        <p:spPr>
          <a:xfrm>
            <a:off x="1898399" y="5999421"/>
            <a:ext cx="1679743"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3" name="Rectangle 82"/>
          <p:cNvSpPr/>
          <p:nvPr/>
        </p:nvSpPr>
        <p:spPr>
          <a:xfrm>
            <a:off x="128431" y="5999421"/>
            <a:ext cx="163313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4" name="Rectangle 83"/>
          <p:cNvSpPr/>
          <p:nvPr/>
        </p:nvSpPr>
        <p:spPr>
          <a:xfrm>
            <a:off x="2389651" y="4971319"/>
            <a:ext cx="2125962"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5" name="Rectangle 84"/>
          <p:cNvSpPr/>
          <p:nvPr/>
        </p:nvSpPr>
        <p:spPr>
          <a:xfrm>
            <a:off x="4858184" y="4971319"/>
            <a:ext cx="1779264"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6" name="Rectangle 85"/>
          <p:cNvSpPr/>
          <p:nvPr/>
        </p:nvSpPr>
        <p:spPr>
          <a:xfrm>
            <a:off x="5365841" y="6008252"/>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4" name="Rectangle 93"/>
          <p:cNvSpPr/>
          <p:nvPr/>
        </p:nvSpPr>
        <p:spPr>
          <a:xfrm>
            <a:off x="3674622" y="5999421"/>
            <a:ext cx="159809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endParaRPr lang="en-GB"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416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500"/>
                                        <p:tgtEl>
                                          <p:spTgt spid="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dissolve">
                                      <p:cBhvr>
                                        <p:cTn id="19" dur="500"/>
                                        <p:tgtEl>
                                          <p:spTgt spid="8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500"/>
                                        <p:tgtEl>
                                          <p:spTgt spid="8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9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01-11 at 19.29.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071" y="884210"/>
            <a:ext cx="6141686" cy="5630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1662719" y="-542184"/>
            <a:ext cx="7772400" cy="1470025"/>
          </a:xfrm>
        </p:spPr>
        <p:txBody>
          <a:bodyPr>
            <a:normAutofit/>
          </a:bodyPr>
          <a:lstStyle/>
          <a:p>
            <a:r>
              <a:rPr lang="en-US" sz="7200" b="1" u="sng" dirty="0" smtClean="0"/>
              <a:t>PEP CHECK</a:t>
            </a:r>
            <a:endParaRPr lang="en-US" sz="7200" b="1" u="sng" dirty="0"/>
          </a:p>
        </p:txBody>
      </p:sp>
      <p:pic>
        <p:nvPicPr>
          <p:cNvPr id="5" name="Picture 4"/>
          <p:cNvPicPr>
            <a:picLocks noChangeAspect="1"/>
          </p:cNvPicPr>
          <p:nvPr/>
        </p:nvPicPr>
        <p:blipFill>
          <a:blip r:embed="rId3"/>
          <a:stretch>
            <a:fillRect/>
          </a:stretch>
        </p:blipFill>
        <p:spPr>
          <a:xfrm>
            <a:off x="5005255" y="4352870"/>
            <a:ext cx="4016970" cy="2410137"/>
          </a:xfrm>
          <a:prstGeom prst="rect">
            <a:avLst/>
          </a:prstGeom>
        </p:spPr>
      </p:pic>
    </p:spTree>
    <p:extLst>
      <p:ext uri="{BB962C8B-B14F-4D97-AF65-F5344CB8AC3E}">
        <p14:creationId xmlns:p14="http://schemas.microsoft.com/office/powerpoint/2010/main" val="118731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1235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1556610178"/>
              </p:ext>
            </p:extLst>
          </p:nvPr>
        </p:nvGraphicFramePr>
        <p:xfrm>
          <a:off x="149223" y="760768"/>
          <a:ext cx="8847501" cy="1737360"/>
        </p:xfrm>
        <a:graphic>
          <a:graphicData uri="http://schemas.openxmlformats.org/drawingml/2006/table">
            <a:tbl>
              <a:tblPr firstRow="1" bandRow="1">
                <a:tableStyleId>{5C22544A-7EE6-4342-B048-85BDC9FD1C3A}</a:tableStyleId>
              </a:tblPr>
              <a:tblGrid>
                <a:gridCol w="1505960">
                  <a:extLst>
                    <a:ext uri="{9D8B030D-6E8A-4147-A177-3AD203B41FA5}">
                      <a16:colId xmlns="" xmlns:a16="http://schemas.microsoft.com/office/drawing/2014/main" val="20000"/>
                    </a:ext>
                  </a:extLst>
                </a:gridCol>
                <a:gridCol w="3405517">
                  <a:extLst>
                    <a:ext uri="{9D8B030D-6E8A-4147-A177-3AD203B41FA5}">
                      <a16:colId xmlns="" xmlns:a16="http://schemas.microsoft.com/office/drawing/2014/main" val="20001"/>
                    </a:ext>
                  </a:extLst>
                </a:gridCol>
                <a:gridCol w="3936024">
                  <a:extLst>
                    <a:ext uri="{9D8B030D-6E8A-4147-A177-3AD203B41FA5}">
                      <a16:colId xmlns="" xmlns:a16="http://schemas.microsoft.com/office/drawing/2014/main" val="20002"/>
                    </a:ext>
                  </a:extLst>
                </a:gridCol>
              </a:tblGrid>
              <a:tr h="427084">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97918">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8946">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149223" y="3003626"/>
            <a:ext cx="3267076" cy="2616101"/>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US" sz="2000" b="1" u="sng" dirty="0" smtClean="0"/>
              <a:t>TASK</a:t>
            </a:r>
            <a:r>
              <a:rPr lang="en-US" sz="2000" dirty="0" smtClean="0"/>
              <a:t>: </a:t>
            </a:r>
            <a:endParaRPr lang="en-US" sz="1200" dirty="0"/>
          </a:p>
          <a:p>
            <a:pPr marL="342900" indent="-342900">
              <a:buFont typeface="+mj-lt"/>
              <a:buAutoNum type="arabicPeriod"/>
            </a:pPr>
            <a:r>
              <a:rPr lang="en-US" sz="1200" dirty="0" smtClean="0"/>
              <a:t>Independently work through your PEP</a:t>
            </a:r>
          </a:p>
          <a:p>
            <a:pPr marL="342900" lvl="0" indent="-342900">
              <a:buFont typeface="+mj-lt"/>
              <a:buAutoNum type="arabicPeriod"/>
            </a:pPr>
            <a:r>
              <a:rPr lang="en-GB" sz="1200" dirty="0"/>
              <a:t>Explain what that component of fitness is</a:t>
            </a:r>
          </a:p>
          <a:p>
            <a:pPr marL="342900" lvl="0" indent="-342900">
              <a:buFont typeface="+mj-lt"/>
              <a:buAutoNum type="arabicPeriod"/>
            </a:pPr>
            <a:r>
              <a:rPr lang="en-GB" sz="1200" dirty="0"/>
              <a:t>Explain why it is important for YOUR sport</a:t>
            </a:r>
          </a:p>
          <a:p>
            <a:pPr marL="342900" lvl="0" indent="-342900">
              <a:buFont typeface="+mj-lt"/>
              <a:buAutoNum type="arabicPeriod"/>
            </a:pPr>
            <a:r>
              <a:rPr lang="en-GB" sz="1200" dirty="0"/>
              <a:t>Explain what fitness test TEST’S that component</a:t>
            </a:r>
          </a:p>
          <a:p>
            <a:pPr marL="342900" lvl="0" indent="-342900">
              <a:buFont typeface="+mj-lt"/>
              <a:buAutoNum type="arabicPeriod"/>
            </a:pPr>
            <a:r>
              <a:rPr lang="en-GB" sz="1200" dirty="0"/>
              <a:t>Put the </a:t>
            </a:r>
            <a:r>
              <a:rPr lang="en-GB" sz="1200" b="1" u="sng" dirty="0"/>
              <a:t>normative data table</a:t>
            </a:r>
            <a:r>
              <a:rPr lang="en-GB" sz="1200" dirty="0"/>
              <a:t> for that test underneath it (with the web address you got it from copied </a:t>
            </a:r>
            <a:r>
              <a:rPr lang="en-GB" sz="1200" dirty="0" smtClean="0"/>
              <a:t>on – see the example in KDRIVE)</a:t>
            </a:r>
            <a:endParaRPr lang="en-GB" sz="1200" dirty="0"/>
          </a:p>
          <a:p>
            <a:r>
              <a:rPr lang="en-GB" sz="1200" b="1" i="1" dirty="0"/>
              <a:t>Exclude coordination &amp; body composition from this process and just do point 1 &amp; 2 from the above </a:t>
            </a:r>
            <a:r>
              <a:rPr lang="en-GB" sz="1200" b="1" i="1" dirty="0" smtClean="0"/>
              <a:t>list</a:t>
            </a:r>
            <a:endParaRPr lang="en-GB" sz="1200" dirty="0"/>
          </a:p>
        </p:txBody>
      </p:sp>
      <p:pic>
        <p:nvPicPr>
          <p:cNvPr id="5" name="Picture 4"/>
          <p:cNvPicPr>
            <a:picLocks noChangeAspect="1"/>
          </p:cNvPicPr>
          <p:nvPr/>
        </p:nvPicPr>
        <p:blipFill rotWithShape="1">
          <a:blip r:embed="rId2"/>
          <a:srcRect l="8283" t="19783" r="58622" b="9514"/>
          <a:stretch/>
        </p:blipFill>
        <p:spPr>
          <a:xfrm>
            <a:off x="3632200" y="3132817"/>
            <a:ext cx="3346470" cy="2234149"/>
          </a:xfrm>
          <a:prstGeom prst="rect">
            <a:avLst/>
          </a:prstGeom>
          <a:solidFill>
            <a:schemeClr val="accent2">
              <a:lumMod val="20000"/>
              <a:lumOff val="80000"/>
            </a:schemeClr>
          </a:solidFill>
          <a:ln w="57150">
            <a:solidFill>
              <a:schemeClr val="accent2"/>
            </a:solidFill>
          </a:ln>
        </p:spPr>
      </p:pic>
      <p:sp>
        <p:nvSpPr>
          <p:cNvPr id="7" name="TextBox 6"/>
          <p:cNvSpPr txBox="1"/>
          <p:nvPr/>
        </p:nvSpPr>
        <p:spPr>
          <a:xfrm>
            <a:off x="3416299" y="2597400"/>
            <a:ext cx="2006600" cy="369332"/>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GB" b="1" u="sng" dirty="0" smtClean="0"/>
              <a:t>Should be done!</a:t>
            </a:r>
            <a:endParaRPr lang="en-GB" b="1" u="sng" dirty="0"/>
          </a:p>
        </p:txBody>
      </p:sp>
      <p:sp>
        <p:nvSpPr>
          <p:cNvPr id="8" name="TextBox 7"/>
          <p:cNvSpPr txBox="1"/>
          <p:nvPr/>
        </p:nvSpPr>
        <p:spPr>
          <a:xfrm>
            <a:off x="215901" y="6113579"/>
            <a:ext cx="3416299" cy="523220"/>
          </a:xfrm>
          <a:prstGeom prst="rect">
            <a:avLst/>
          </a:prstGeom>
          <a:noFill/>
          <a:ln>
            <a:solidFill>
              <a:schemeClr val="tx1"/>
            </a:solidFill>
          </a:ln>
        </p:spPr>
        <p:txBody>
          <a:bodyPr wrap="square" rtlCol="0">
            <a:spAutoFit/>
          </a:bodyPr>
          <a:lstStyle/>
          <a:p>
            <a:pPr algn="ctr"/>
            <a:r>
              <a:rPr lang="en-GB" sz="1400" b="1" u="sng" dirty="0" smtClean="0"/>
              <a:t>EXTENSION</a:t>
            </a:r>
            <a:r>
              <a:rPr lang="en-GB" sz="1400" dirty="0" smtClean="0"/>
              <a:t>: </a:t>
            </a:r>
          </a:p>
          <a:p>
            <a:r>
              <a:rPr lang="en-GB" sz="1400" dirty="0" smtClean="0"/>
              <a:t>CREATE results graphs on your results </a:t>
            </a:r>
            <a:endParaRPr lang="en-GB" sz="1400" dirty="0"/>
          </a:p>
        </p:txBody>
      </p:sp>
      <p:pic>
        <p:nvPicPr>
          <p:cNvPr id="9" name="Picture 8" descr="Screen Shot 2019-10-19 at 18.16.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266" y="3958633"/>
            <a:ext cx="4967818" cy="2816666"/>
          </a:xfrm>
          <a:prstGeom prst="rect">
            <a:avLst/>
          </a:prstGeom>
          <a:ln w="76200" cmpd="sng">
            <a:solidFill>
              <a:srgbClr val="FF0000"/>
            </a:solidFill>
          </a:ln>
        </p:spPr>
      </p:pic>
    </p:spTree>
    <p:extLst>
      <p:ext uri="{BB962C8B-B14F-4D97-AF65-F5344CB8AC3E}">
        <p14:creationId xmlns:p14="http://schemas.microsoft.com/office/powerpoint/2010/main" val="2238118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7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2741036809"/>
              </p:ext>
            </p:extLst>
          </p:nvPr>
        </p:nvGraphicFramePr>
        <p:xfrm>
          <a:off x="250824" y="1103666"/>
          <a:ext cx="8639176" cy="2014785"/>
        </p:xfrm>
        <a:graphic>
          <a:graphicData uri="http://schemas.openxmlformats.org/drawingml/2006/table">
            <a:tbl>
              <a:tblPr firstRow="1" bandRow="1">
                <a:tableStyleId>{5C22544A-7EE6-4342-B048-85BDC9FD1C3A}</a:tableStyleId>
              </a:tblPr>
              <a:tblGrid>
                <a:gridCol w="1470500">
                  <a:extLst>
                    <a:ext uri="{9D8B030D-6E8A-4147-A177-3AD203B41FA5}">
                      <a16:colId xmlns="" xmlns:a16="http://schemas.microsoft.com/office/drawing/2014/main" val="20000"/>
                    </a:ext>
                  </a:extLst>
                </a:gridCol>
                <a:gridCol w="3325330">
                  <a:extLst>
                    <a:ext uri="{9D8B030D-6E8A-4147-A177-3AD203B41FA5}">
                      <a16:colId xmlns="" xmlns:a16="http://schemas.microsoft.com/office/drawing/2014/main" val="20001"/>
                    </a:ext>
                  </a:extLst>
                </a:gridCol>
                <a:gridCol w="3843346">
                  <a:extLst>
                    <a:ext uri="{9D8B030D-6E8A-4147-A177-3AD203B41FA5}">
                      <a16:colId xmlns="" xmlns:a16="http://schemas.microsoft.com/office/drawing/2014/main" val="20002"/>
                    </a:ext>
                  </a:extLst>
                </a:gridCol>
              </a:tblGrid>
              <a:tr h="401241">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643186">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864257">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412750" y="3408918"/>
            <a:ext cx="8302625" cy="2800767"/>
          </a:xfrm>
          <a:prstGeom prst="rect">
            <a:avLst/>
          </a:prstGeom>
          <a:solidFill>
            <a:srgbClr val="FFFF00"/>
          </a:solidFill>
          <a:ln>
            <a:solidFill>
              <a:srgbClr val="000000"/>
            </a:solidFill>
          </a:ln>
        </p:spPr>
        <p:txBody>
          <a:bodyPr wrap="square" rtlCol="0">
            <a:spAutoFit/>
          </a:bodyPr>
          <a:lstStyle/>
          <a:p>
            <a:pPr algn="ctr"/>
            <a:r>
              <a:rPr lang="en-US" sz="3200" b="1" u="sng" dirty="0" smtClean="0"/>
              <a:t>TASK</a:t>
            </a:r>
            <a:r>
              <a:rPr lang="en-US" sz="3200" dirty="0" smtClean="0"/>
              <a:t>: </a:t>
            </a:r>
            <a:endParaRPr lang="en-US" dirty="0"/>
          </a:p>
          <a:p>
            <a:pPr marL="342900" indent="-342900">
              <a:buFont typeface="+mj-lt"/>
              <a:buAutoNum type="arabicPeriod"/>
            </a:pPr>
            <a:r>
              <a:rPr lang="en-US" dirty="0" smtClean="0"/>
              <a:t>Independently work through your PEP</a:t>
            </a:r>
          </a:p>
          <a:p>
            <a:pPr marL="342900" lvl="0" indent="-342900">
              <a:buFont typeface="+mj-lt"/>
              <a:buAutoNum type="arabicPeriod"/>
            </a:pPr>
            <a:r>
              <a:rPr lang="en-GB" dirty="0"/>
              <a:t>Explain what that component of fitness is</a:t>
            </a:r>
          </a:p>
          <a:p>
            <a:pPr marL="342900" lvl="0" indent="-342900">
              <a:buFont typeface="+mj-lt"/>
              <a:buAutoNum type="arabicPeriod"/>
            </a:pPr>
            <a:r>
              <a:rPr lang="en-GB" dirty="0"/>
              <a:t>Explain why it is important for YOUR sport</a:t>
            </a:r>
          </a:p>
          <a:p>
            <a:pPr marL="342900" lvl="0" indent="-342900">
              <a:buFont typeface="+mj-lt"/>
              <a:buAutoNum type="arabicPeriod"/>
            </a:pPr>
            <a:r>
              <a:rPr lang="en-GB" dirty="0"/>
              <a:t>Explain what fitness test TEST’S that component</a:t>
            </a:r>
          </a:p>
          <a:p>
            <a:pPr marL="342900" lvl="0" indent="-342900">
              <a:buFont typeface="+mj-lt"/>
              <a:buAutoNum type="arabicPeriod"/>
            </a:pPr>
            <a:r>
              <a:rPr lang="en-GB" dirty="0"/>
              <a:t>Put the </a:t>
            </a:r>
            <a:r>
              <a:rPr lang="en-GB" b="1" u="sng" dirty="0"/>
              <a:t>normative data table</a:t>
            </a:r>
            <a:r>
              <a:rPr lang="en-GB" dirty="0"/>
              <a:t> for that test underneath it (with the web address you got it from copied </a:t>
            </a:r>
            <a:r>
              <a:rPr lang="en-GB" dirty="0" smtClean="0"/>
              <a:t>on – see the example in KDRIVE)</a:t>
            </a:r>
            <a:endParaRPr lang="en-GB" dirty="0"/>
          </a:p>
          <a:p>
            <a:r>
              <a:rPr lang="en-GB" b="1" i="1" dirty="0"/>
              <a:t>Exclude coordination &amp; body composition from this process and just do point 1 &amp; 2 from the above </a:t>
            </a:r>
            <a:r>
              <a:rPr lang="en-GB" b="1" i="1" dirty="0" smtClean="0"/>
              <a:t>list</a:t>
            </a:r>
            <a:endParaRPr lang="en-GB" dirty="0"/>
          </a:p>
        </p:txBody>
      </p:sp>
    </p:spTree>
    <p:extLst>
      <p:ext uri="{BB962C8B-B14F-4D97-AF65-F5344CB8AC3E}">
        <p14:creationId xmlns:p14="http://schemas.microsoft.com/office/powerpoint/2010/main" val="761626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0-06 at 10.09.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51" y="1354113"/>
            <a:ext cx="3972349" cy="4225305"/>
          </a:xfrm>
          <a:prstGeom prst="rect">
            <a:avLst/>
          </a:prstGeom>
          <a:ln>
            <a:solidFill>
              <a:srgbClr val="000000"/>
            </a:solidFill>
          </a:ln>
        </p:spPr>
      </p:pic>
      <p:pic>
        <p:nvPicPr>
          <p:cNvPr id="5" name="Picture 4" descr="Screen Shot 2019-10-06 at 10.10.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528" y="909977"/>
            <a:ext cx="4769865" cy="5591006"/>
          </a:xfrm>
          <a:prstGeom prst="rect">
            <a:avLst/>
          </a:prstGeom>
          <a:ln>
            <a:solidFill>
              <a:srgbClr val="000000"/>
            </a:solidFill>
          </a:ln>
        </p:spPr>
      </p:pic>
      <p:sp>
        <p:nvSpPr>
          <p:cNvPr id="6" name="TextBox 5"/>
          <p:cNvSpPr txBox="1"/>
          <p:nvPr/>
        </p:nvSpPr>
        <p:spPr>
          <a:xfrm>
            <a:off x="610288" y="288995"/>
            <a:ext cx="2684424" cy="769441"/>
          </a:xfrm>
          <a:prstGeom prst="rect">
            <a:avLst/>
          </a:prstGeom>
          <a:solidFill>
            <a:srgbClr val="FFFF00"/>
          </a:solidFill>
          <a:ln>
            <a:solidFill>
              <a:schemeClr val="tx1"/>
            </a:solidFill>
          </a:ln>
        </p:spPr>
        <p:txBody>
          <a:bodyPr wrap="none" rtlCol="0">
            <a:spAutoFit/>
          </a:bodyPr>
          <a:lstStyle/>
          <a:p>
            <a:r>
              <a:rPr lang="en-US" sz="4400" dirty="0" smtClean="0"/>
              <a:t>REMINDER</a:t>
            </a:r>
            <a:endParaRPr lang="en-US" sz="4400" dirty="0"/>
          </a:p>
        </p:txBody>
      </p:sp>
    </p:spTree>
    <p:extLst>
      <p:ext uri="{BB962C8B-B14F-4D97-AF65-F5344CB8AC3E}">
        <p14:creationId xmlns:p14="http://schemas.microsoft.com/office/powerpoint/2010/main" val="228085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10-06 at 10.11.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004" y="152400"/>
            <a:ext cx="7122996" cy="4165600"/>
          </a:xfrm>
          <a:prstGeom prst="rect">
            <a:avLst/>
          </a:prstGeom>
        </p:spPr>
      </p:pic>
      <p:pic>
        <p:nvPicPr>
          <p:cNvPr id="4" name="Picture 3" descr="Screen Shot 2019-10-06 at 10.26.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260600"/>
            <a:ext cx="5054600" cy="4597400"/>
          </a:xfrm>
          <a:prstGeom prst="rect">
            <a:avLst/>
          </a:prstGeom>
        </p:spPr>
      </p:pic>
      <p:pic>
        <p:nvPicPr>
          <p:cNvPr id="5" name="Picture 4" descr="Screen Shot 2019-10-06 at 10.29.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050" y="4201589"/>
            <a:ext cx="3917950" cy="2656411"/>
          </a:xfrm>
          <a:prstGeom prst="rect">
            <a:avLst/>
          </a:prstGeom>
        </p:spPr>
      </p:pic>
    </p:spTree>
    <p:extLst>
      <p:ext uri="{BB962C8B-B14F-4D97-AF65-F5344CB8AC3E}">
        <p14:creationId xmlns:p14="http://schemas.microsoft.com/office/powerpoint/2010/main" val="14770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151"/>
            <a:ext cx="8229600" cy="1143000"/>
          </a:xfrm>
        </p:spPr>
        <p:txBody>
          <a:bodyPr/>
          <a:lstStyle/>
          <a:p>
            <a:r>
              <a:rPr lang="en-US" b="1" u="sng" dirty="0" smtClean="0"/>
              <a:t>BREAKDOWN TO HALF TERM</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6546939"/>
              </p:ext>
            </p:extLst>
          </p:nvPr>
        </p:nvGraphicFramePr>
        <p:xfrm>
          <a:off x="357704" y="1327152"/>
          <a:ext cx="8452920" cy="3357037"/>
        </p:xfrm>
        <a:graphic>
          <a:graphicData uri="http://schemas.openxmlformats.org/drawingml/2006/table">
            <a:tbl>
              <a:tblPr firstRow="1" bandRow="1">
                <a:tableStyleId>{5C22544A-7EE6-4342-B048-85BDC9FD1C3A}</a:tableStyleId>
              </a:tblPr>
              <a:tblGrid>
                <a:gridCol w="2113230">
                  <a:extLst>
                    <a:ext uri="{9D8B030D-6E8A-4147-A177-3AD203B41FA5}">
                      <a16:colId xmlns="" xmlns:a16="http://schemas.microsoft.com/office/drawing/2014/main" val="20000"/>
                    </a:ext>
                  </a:extLst>
                </a:gridCol>
                <a:gridCol w="2113230">
                  <a:extLst>
                    <a:ext uri="{9D8B030D-6E8A-4147-A177-3AD203B41FA5}">
                      <a16:colId xmlns="" xmlns:a16="http://schemas.microsoft.com/office/drawing/2014/main" val="20001"/>
                    </a:ext>
                  </a:extLst>
                </a:gridCol>
                <a:gridCol w="2113230">
                  <a:extLst>
                    <a:ext uri="{9D8B030D-6E8A-4147-A177-3AD203B41FA5}">
                      <a16:colId xmlns="" xmlns:a16="http://schemas.microsoft.com/office/drawing/2014/main" val="20002"/>
                    </a:ext>
                  </a:extLst>
                </a:gridCol>
                <a:gridCol w="2113230">
                  <a:extLst>
                    <a:ext uri="{9D8B030D-6E8A-4147-A177-3AD203B41FA5}">
                      <a16:colId xmlns="" xmlns:a16="http://schemas.microsoft.com/office/drawing/2014/main" val="20003"/>
                    </a:ext>
                  </a:extLst>
                </a:gridCol>
              </a:tblGrid>
              <a:tr h="504907">
                <a:tc>
                  <a:txBody>
                    <a:bodyPr/>
                    <a:lstStyle/>
                    <a:p>
                      <a:pPr algn="ctr"/>
                      <a:r>
                        <a:rPr lang="en-US" sz="2000" dirty="0" smtClean="0"/>
                        <a:t>W/C  7</a:t>
                      </a:r>
                      <a:r>
                        <a:rPr lang="en-US" sz="2000" baseline="30000" dirty="0" smtClean="0"/>
                        <a:t>th</a:t>
                      </a:r>
                      <a:r>
                        <a:rPr lang="en-US" sz="2000" dirty="0" smtClean="0"/>
                        <a:t> Oct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smtClean="0"/>
                        <a:t>W/C</a:t>
                      </a:r>
                      <a:r>
                        <a:rPr lang="en-US" sz="2000" baseline="0" dirty="0" smtClean="0"/>
                        <a:t> 14</a:t>
                      </a:r>
                      <a:r>
                        <a:rPr lang="en-US" sz="2000" baseline="30000" dirty="0" smtClean="0"/>
                        <a:t>th</a:t>
                      </a:r>
                      <a:r>
                        <a:rPr lang="en-US" sz="2000" baseline="0" dirty="0" smtClean="0"/>
                        <a:t> Oct </a:t>
                      </a:r>
                      <a:endParaRPr lang="en-US" sz="20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W/C</a:t>
                      </a:r>
                      <a:r>
                        <a:rPr lang="en-US" sz="2000" baseline="0" dirty="0" smtClean="0"/>
                        <a:t> 21</a:t>
                      </a:r>
                      <a:r>
                        <a:rPr lang="en-US" sz="2000" baseline="30000" dirty="0" smtClean="0"/>
                        <a:t>sr</a:t>
                      </a:r>
                      <a:r>
                        <a:rPr lang="en-US" sz="2000" baseline="0" dirty="0" smtClean="0"/>
                        <a:t> Oct </a:t>
                      </a:r>
                      <a:endParaRPr lang="en-US" sz="20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2800" dirty="0" smtClean="0"/>
                        <a:t>HALF</a:t>
                      </a:r>
                      <a:r>
                        <a:rPr lang="en-US" sz="2800" baseline="0" dirty="0" smtClean="0"/>
                        <a:t> TERM</a:t>
                      </a: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48489">
                <a:tc>
                  <a:txBody>
                    <a:bodyPr/>
                    <a:lstStyle/>
                    <a:p>
                      <a:pPr algn="ctr"/>
                      <a:r>
                        <a:rPr lang="en-US" dirty="0" smtClean="0"/>
                        <a:t>COMPONENTS</a:t>
                      </a:r>
                      <a:r>
                        <a:rPr lang="en-US" baseline="0" dirty="0" smtClean="0"/>
                        <a:t> / </a:t>
                      </a:r>
                      <a:r>
                        <a:rPr lang="en-US" baseline="0" dirty="0" err="1" smtClean="0"/>
                        <a:t>PoTS</a:t>
                      </a:r>
                      <a:r>
                        <a:rPr lang="en-US" baseline="0" dirty="0" smtClean="0"/>
                        <a:t>/ PARQ</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t>AREAS</a:t>
                      </a:r>
                      <a:r>
                        <a:rPr lang="en-US" baseline="0" dirty="0" smtClean="0"/>
                        <a:t> OF STRENGTH / WEAKNESS</a:t>
                      </a: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AIMS / TYPES OF TRAINING</a:t>
                      </a:r>
                    </a:p>
                    <a:p>
                      <a:pPr algn="ct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 xmlns:a16="http://schemas.microsoft.com/office/drawing/2014/main" val="10001"/>
                  </a:ext>
                </a:extLst>
              </a:tr>
              <a:tr h="12036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WED = R Sweet available </a:t>
                      </a:r>
                      <a:r>
                        <a:rPr lang="en-US" sz="1800" b="1" u="sng" dirty="0" smtClean="0"/>
                        <a:t>C009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WED = R Sweet available </a:t>
                      </a:r>
                      <a:r>
                        <a:rPr lang="en-US" sz="1800" b="1" u="sng" dirty="0" smtClean="0"/>
                        <a:t>C009</a:t>
                      </a:r>
                    </a:p>
                    <a:p>
                      <a:pPr algn="ct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589154" y="5225803"/>
            <a:ext cx="7933340" cy="830997"/>
          </a:xfrm>
          <a:prstGeom prst="rect">
            <a:avLst/>
          </a:prstGeom>
          <a:solidFill>
            <a:srgbClr val="FFFF00"/>
          </a:solidFill>
          <a:ln>
            <a:solidFill>
              <a:srgbClr val="000000"/>
            </a:solidFill>
          </a:ln>
        </p:spPr>
        <p:txBody>
          <a:bodyPr wrap="square" rtlCol="0">
            <a:spAutoFit/>
          </a:bodyPr>
          <a:lstStyle/>
          <a:p>
            <a:r>
              <a:rPr lang="en-US" sz="2400" dirty="0" smtClean="0"/>
              <a:t>R Sweet available Wednesday after school to support / catch up on this for the next 3 weeks…</a:t>
            </a:r>
            <a:r>
              <a:rPr lang="en-US" sz="2400" b="1" u="sng" dirty="0" smtClean="0"/>
              <a:t>C009</a:t>
            </a:r>
            <a:endParaRPr lang="en-US" sz="2400" b="1" u="sng" dirty="0"/>
          </a:p>
        </p:txBody>
      </p:sp>
      <p:sp>
        <p:nvSpPr>
          <p:cNvPr id="7" name="TextBox 6"/>
          <p:cNvSpPr txBox="1"/>
          <p:nvPr/>
        </p:nvSpPr>
        <p:spPr>
          <a:xfrm>
            <a:off x="589154" y="6251792"/>
            <a:ext cx="7701898" cy="461665"/>
          </a:xfrm>
          <a:prstGeom prst="rect">
            <a:avLst/>
          </a:prstGeom>
          <a:solidFill>
            <a:srgbClr val="008000"/>
          </a:solidFill>
          <a:ln>
            <a:solidFill>
              <a:srgbClr val="000000"/>
            </a:solidFill>
          </a:ln>
        </p:spPr>
        <p:txBody>
          <a:bodyPr wrap="none" rtlCol="0">
            <a:spAutoFit/>
          </a:bodyPr>
          <a:lstStyle/>
          <a:p>
            <a:r>
              <a:rPr lang="en-US" sz="2400" dirty="0" smtClean="0">
                <a:solidFill>
                  <a:srgbClr val="FFFFFF"/>
                </a:solidFill>
              </a:rPr>
              <a:t>AIM to start the planning of the 6 week plan after half term!</a:t>
            </a:r>
            <a:endParaRPr lang="en-US" sz="2400" dirty="0">
              <a:solidFill>
                <a:srgbClr val="FFFFFF"/>
              </a:solidFill>
            </a:endParaRPr>
          </a:p>
        </p:txBody>
      </p:sp>
      <p:sp>
        <p:nvSpPr>
          <p:cNvPr id="14" name="Multiply 13"/>
          <p:cNvSpPr/>
          <p:nvPr/>
        </p:nvSpPr>
        <p:spPr>
          <a:xfrm>
            <a:off x="3001953" y="3596017"/>
            <a:ext cx="1022644" cy="939713"/>
          </a:xfrm>
          <a:prstGeom prst="mathMultiply">
            <a:avLst>
              <a:gd name="adj1" fmla="val 1474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247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77"/>
            <a:ext cx="7772400" cy="997550"/>
          </a:xfrm>
        </p:spPr>
        <p:txBody>
          <a:bodyPr/>
          <a:lstStyle/>
          <a:p>
            <a:r>
              <a:rPr lang="en-US" b="1" u="sng" dirty="0" smtClean="0"/>
              <a:t>Personal Exercise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1326685865"/>
              </p:ext>
            </p:extLst>
          </p:nvPr>
        </p:nvGraphicFramePr>
        <p:xfrm>
          <a:off x="250824" y="1103666"/>
          <a:ext cx="8639176" cy="2014785"/>
        </p:xfrm>
        <a:graphic>
          <a:graphicData uri="http://schemas.openxmlformats.org/drawingml/2006/table">
            <a:tbl>
              <a:tblPr firstRow="1" bandRow="1">
                <a:tableStyleId>{5C22544A-7EE6-4342-B048-85BDC9FD1C3A}</a:tableStyleId>
              </a:tblPr>
              <a:tblGrid>
                <a:gridCol w="1470500">
                  <a:extLst>
                    <a:ext uri="{9D8B030D-6E8A-4147-A177-3AD203B41FA5}">
                      <a16:colId xmlns="" xmlns:a16="http://schemas.microsoft.com/office/drawing/2014/main" val="20000"/>
                    </a:ext>
                  </a:extLst>
                </a:gridCol>
                <a:gridCol w="3325330">
                  <a:extLst>
                    <a:ext uri="{9D8B030D-6E8A-4147-A177-3AD203B41FA5}">
                      <a16:colId xmlns="" xmlns:a16="http://schemas.microsoft.com/office/drawing/2014/main" val="20001"/>
                    </a:ext>
                  </a:extLst>
                </a:gridCol>
                <a:gridCol w="3843346">
                  <a:extLst>
                    <a:ext uri="{9D8B030D-6E8A-4147-A177-3AD203B41FA5}">
                      <a16:colId xmlns="" xmlns:a16="http://schemas.microsoft.com/office/drawing/2014/main" val="20002"/>
                    </a:ext>
                  </a:extLst>
                </a:gridCol>
              </a:tblGrid>
              <a:tr h="401241">
                <a:tc>
                  <a:txBody>
                    <a:bodyPr/>
                    <a:lstStyle/>
                    <a:p>
                      <a:pPr algn="ctr"/>
                      <a:r>
                        <a:rPr lang="en-US" sz="2400" dirty="0" smtClean="0">
                          <a:solidFill>
                            <a:schemeClr val="bg1"/>
                          </a:solidFill>
                        </a:rPr>
                        <a:t>Target </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GOOD</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en-US" sz="2400" dirty="0" smtClean="0">
                          <a:solidFill>
                            <a:schemeClr val="bg1"/>
                          </a:solidFill>
                        </a:rPr>
                        <a:t>OUTSTANDING</a:t>
                      </a:r>
                      <a:endParaRPr lang="en-US" sz="2400"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643186">
                <a:tc>
                  <a:txBody>
                    <a:bodyPr/>
                    <a:lstStyle/>
                    <a:p>
                      <a:pPr algn="ctr"/>
                      <a:r>
                        <a:rPr lang="en-US" sz="2800" dirty="0" smtClean="0">
                          <a:solidFill>
                            <a:srgbClr val="000000"/>
                          </a:solidFill>
                        </a:rPr>
                        <a:t>4-5</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a:t>
                      </a:r>
                      <a:r>
                        <a:rPr lang="en-US" baseline="0" dirty="0" smtClean="0">
                          <a:solidFill>
                            <a:srgbClr val="000000"/>
                          </a:solidFill>
                        </a:rPr>
                        <a:t> </a:t>
                      </a:r>
                      <a:r>
                        <a:rPr lang="en-US" b="1" baseline="0" dirty="0" smtClean="0">
                          <a:solidFill>
                            <a:srgbClr val="000000"/>
                          </a:solidFill>
                        </a:rPr>
                        <a:t>show understanding </a:t>
                      </a:r>
                      <a:r>
                        <a:rPr lang="en-US" baseline="0" dirty="0" smtClean="0">
                          <a:solidFill>
                            <a:srgbClr val="000000"/>
                          </a:solidFill>
                        </a:rPr>
                        <a:t>of most</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a:t>
                      </a:r>
                      <a:r>
                        <a:rPr lang="en-US" b="1" u="sng" dirty="0" smtClean="0">
                          <a:solidFill>
                            <a:srgbClr val="000000"/>
                          </a:solidFill>
                        </a:rPr>
                        <a:t>begin</a:t>
                      </a:r>
                      <a:r>
                        <a:rPr lang="en-US" b="1" dirty="0" smtClean="0">
                          <a:solidFill>
                            <a:srgbClr val="000000"/>
                          </a:solidFill>
                        </a:rPr>
                        <a:t> to evaluate</a:t>
                      </a:r>
                      <a:r>
                        <a:rPr lang="en-US" dirty="0" smtClean="0">
                          <a:solidFill>
                            <a:srgbClr val="000000"/>
                          </a:solidFill>
                        </a:rPr>
                        <a:t> </a:t>
                      </a:r>
                      <a:r>
                        <a:rPr lang="en-US" baseline="0" dirty="0" smtClean="0">
                          <a:solidFill>
                            <a:srgbClr val="000000"/>
                          </a:solidFill>
                        </a:rPr>
                        <a:t>ALL</a:t>
                      </a:r>
                      <a:endParaRPr lang="en-US"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864257">
                <a:tc>
                  <a:txBody>
                    <a:bodyPr/>
                    <a:lstStyle/>
                    <a:p>
                      <a:pPr algn="ctr"/>
                      <a:r>
                        <a:rPr lang="en-US" sz="2800" dirty="0" smtClean="0">
                          <a:solidFill>
                            <a:srgbClr val="000000"/>
                          </a:solidFill>
                        </a:rPr>
                        <a:t>6-9</a:t>
                      </a:r>
                      <a:endParaRPr lang="en-US" sz="2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To </a:t>
                      </a:r>
                      <a:r>
                        <a:rPr lang="en-US" b="1" dirty="0" smtClean="0">
                          <a:solidFill>
                            <a:srgbClr val="000000"/>
                          </a:solidFill>
                        </a:rPr>
                        <a:t>apply knowledge and to evaluate </a:t>
                      </a:r>
                      <a:r>
                        <a:rPr lang="en-US" baseline="0" dirty="0" smtClean="0">
                          <a:solidFill>
                            <a:srgbClr val="000000"/>
                          </a:solidFill>
                        </a:rPr>
                        <a:t>ALL</a:t>
                      </a:r>
                      <a:endParaRPr lang="en-US" dirty="0" smtClean="0">
                        <a:solidFill>
                          <a:srgbClr val="000000"/>
                        </a:solidFill>
                      </a:endParaRPr>
                    </a:p>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smtClean="0">
                          <a:solidFill>
                            <a:srgbClr val="000000"/>
                          </a:solidFill>
                        </a:rPr>
                        <a:t>To </a:t>
                      </a:r>
                      <a:r>
                        <a:rPr lang="en-US" b="1" u="sng" baseline="0" dirty="0" err="1" smtClean="0">
                          <a:solidFill>
                            <a:srgbClr val="000000"/>
                          </a:solidFill>
                        </a:rPr>
                        <a:t>anaylse</a:t>
                      </a:r>
                      <a:r>
                        <a:rPr lang="en-US" b="1" u="sng" baseline="0" dirty="0" smtClean="0">
                          <a:solidFill>
                            <a:srgbClr val="000000"/>
                          </a:solidFill>
                        </a:rPr>
                        <a:t> </a:t>
                      </a:r>
                      <a:endParaRPr lang="en-US" b="1" u="sng"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412750" y="3408918"/>
            <a:ext cx="8302625" cy="2800767"/>
          </a:xfrm>
          <a:prstGeom prst="rect">
            <a:avLst/>
          </a:prstGeom>
          <a:solidFill>
            <a:srgbClr val="FFFF00"/>
          </a:solidFill>
          <a:ln>
            <a:solidFill>
              <a:srgbClr val="000000"/>
            </a:solidFill>
          </a:ln>
        </p:spPr>
        <p:txBody>
          <a:bodyPr wrap="square" rtlCol="0">
            <a:spAutoFit/>
          </a:bodyPr>
          <a:lstStyle/>
          <a:p>
            <a:pPr algn="ctr"/>
            <a:r>
              <a:rPr lang="en-US" sz="3200" b="1" u="sng" dirty="0" smtClean="0"/>
              <a:t>TASK</a:t>
            </a:r>
            <a:r>
              <a:rPr lang="en-US" sz="3200" dirty="0" smtClean="0"/>
              <a:t>: </a:t>
            </a:r>
            <a:endParaRPr lang="en-US" dirty="0"/>
          </a:p>
          <a:p>
            <a:pPr marL="342900" indent="-342900">
              <a:buFont typeface="+mj-lt"/>
              <a:buAutoNum type="arabicPeriod"/>
            </a:pPr>
            <a:r>
              <a:rPr lang="en-US" dirty="0" smtClean="0"/>
              <a:t>Independently work through your PEP</a:t>
            </a:r>
          </a:p>
          <a:p>
            <a:pPr marL="342900" lvl="0" indent="-342900">
              <a:buFont typeface="+mj-lt"/>
              <a:buAutoNum type="arabicPeriod"/>
            </a:pPr>
            <a:r>
              <a:rPr lang="en-GB" dirty="0"/>
              <a:t>Explain what that component of fitness is</a:t>
            </a:r>
          </a:p>
          <a:p>
            <a:pPr marL="342900" lvl="0" indent="-342900">
              <a:buFont typeface="+mj-lt"/>
              <a:buAutoNum type="arabicPeriod"/>
            </a:pPr>
            <a:r>
              <a:rPr lang="en-GB" dirty="0"/>
              <a:t>Explain why it is important for YOUR sport</a:t>
            </a:r>
          </a:p>
          <a:p>
            <a:pPr marL="342900" lvl="0" indent="-342900">
              <a:buFont typeface="+mj-lt"/>
              <a:buAutoNum type="arabicPeriod"/>
            </a:pPr>
            <a:r>
              <a:rPr lang="en-GB" dirty="0"/>
              <a:t>Explain what fitness test TEST’S that component</a:t>
            </a:r>
          </a:p>
          <a:p>
            <a:pPr marL="342900" lvl="0" indent="-342900">
              <a:buFont typeface="+mj-lt"/>
              <a:buAutoNum type="arabicPeriod"/>
            </a:pPr>
            <a:r>
              <a:rPr lang="en-GB" dirty="0"/>
              <a:t>Put the </a:t>
            </a:r>
            <a:r>
              <a:rPr lang="en-GB" b="1" u="sng" dirty="0"/>
              <a:t>normative data table</a:t>
            </a:r>
            <a:r>
              <a:rPr lang="en-GB" dirty="0"/>
              <a:t> for that test underneath it (with the web address you got it from copied </a:t>
            </a:r>
            <a:r>
              <a:rPr lang="en-GB" dirty="0" smtClean="0"/>
              <a:t>on – see the example in KDRIVE)</a:t>
            </a:r>
            <a:endParaRPr lang="en-GB" dirty="0"/>
          </a:p>
          <a:p>
            <a:r>
              <a:rPr lang="en-GB" b="1" i="1" dirty="0"/>
              <a:t>Exclude coordination &amp; body composition from this process and just do point 1 &amp; 2 from the above </a:t>
            </a:r>
            <a:r>
              <a:rPr lang="en-GB" b="1" i="1" dirty="0" smtClean="0"/>
              <a:t>list</a:t>
            </a:r>
            <a:endParaRPr lang="en-GB" dirty="0"/>
          </a:p>
        </p:txBody>
      </p:sp>
    </p:spTree>
    <p:extLst>
      <p:ext uri="{BB962C8B-B14F-4D97-AF65-F5344CB8AC3E}">
        <p14:creationId xmlns:p14="http://schemas.microsoft.com/office/powerpoint/2010/main" val="236889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78138"/>
            <a:ext cx="8229600" cy="1143000"/>
          </a:xfrm>
        </p:spPr>
        <p:txBody>
          <a:bodyPr>
            <a:noAutofit/>
          </a:bodyPr>
          <a:lstStyle/>
          <a:p>
            <a:r>
              <a:rPr lang="en-GB" sz="9600" b="1" u="sng" dirty="0" smtClean="0"/>
              <a:t>LESSON TWO</a:t>
            </a:r>
            <a:endParaRPr lang="en-GB" sz="9600" b="1" u="sng" dirty="0"/>
          </a:p>
        </p:txBody>
      </p:sp>
    </p:spTree>
    <p:extLst>
      <p:ext uri="{BB962C8B-B14F-4D97-AF65-F5344CB8AC3E}">
        <p14:creationId xmlns:p14="http://schemas.microsoft.com/office/powerpoint/2010/main" val="204816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2681</Words>
  <Application>Microsoft Macintosh PowerPoint</Application>
  <PresentationFormat>On-screen Show (4:3)</PresentationFormat>
  <Paragraphs>357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Personal Exercise Plan</vt:lpstr>
      <vt:lpstr>PowerPoint Presentation</vt:lpstr>
      <vt:lpstr>PowerPoint Presentation</vt:lpstr>
      <vt:lpstr>BREAKDOWN TO HALF TERM</vt:lpstr>
      <vt:lpstr>Personal Exercise Plan</vt:lpstr>
      <vt:lpstr>LESSON TWO</vt:lpstr>
      <vt:lpstr>PowerPoint Presentation</vt:lpstr>
      <vt:lpstr>PowerPoint Presentation</vt:lpstr>
      <vt:lpstr>PowerPoint Presentation</vt:lpstr>
      <vt:lpstr>PowerPoint Presentation</vt:lpstr>
      <vt:lpstr>PowerPoint Presentation</vt:lpstr>
      <vt:lpstr>BREAKDOWN TO HALF TERM</vt:lpstr>
      <vt:lpstr>Personal Exercise Plan</vt:lpstr>
      <vt:lpstr>PowerPoint Presentation</vt:lpstr>
      <vt:lpstr>LESSON THREE</vt:lpstr>
      <vt:lpstr>PowerPoint Presentation</vt:lpstr>
      <vt:lpstr>Mark Scheme</vt:lpstr>
      <vt:lpstr>PowerPoint Presentation</vt:lpstr>
      <vt:lpstr>Personal Exercise Plan</vt:lpstr>
      <vt:lpstr>PowerPoint Presentation</vt:lpstr>
      <vt:lpstr>LESSON FOUR</vt:lpstr>
      <vt:lpstr>Personal Exercise Plan</vt:lpstr>
      <vt:lpstr>PowerPoint Presentation</vt:lpstr>
      <vt:lpstr>DO NOW ACTIVITY</vt:lpstr>
      <vt:lpstr>PowerPoint Presentation</vt:lpstr>
      <vt:lpstr>PowerPoint Presentation</vt:lpstr>
      <vt:lpstr>Personal Exercise Plan</vt:lpstr>
      <vt:lpstr>Fitness Programme – </vt:lpstr>
      <vt:lpstr>PowerPoint Presentation</vt:lpstr>
      <vt:lpstr>PowerPoint Presentation</vt:lpstr>
      <vt:lpstr>Progression: </vt:lpstr>
      <vt:lpstr>PowerPoint Presentation</vt:lpstr>
      <vt:lpstr>LESSON FIVE</vt:lpstr>
      <vt:lpstr>PowerPoint Presentation</vt:lpstr>
      <vt:lpstr>PEP CHECK</vt:lpstr>
      <vt:lpstr>Personal Exercise Plan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Exercise Plan</dc:title>
  <dc:creator>Rebecca Sweet</dc:creator>
  <cp:lastModifiedBy>Rebecca Sweet</cp:lastModifiedBy>
  <cp:revision>22</cp:revision>
  <cp:lastPrinted>2019-10-11T10:54:10Z</cp:lastPrinted>
  <dcterms:created xsi:type="dcterms:W3CDTF">2019-10-06T09:08:06Z</dcterms:created>
  <dcterms:modified xsi:type="dcterms:W3CDTF">2020-01-11T19:31:34Z</dcterms:modified>
</cp:coreProperties>
</file>