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595" r:id="rId5"/>
    <p:sldId id="370" r:id="rId6"/>
    <p:sldId id="596" r:id="rId7"/>
    <p:sldId id="597" r:id="rId8"/>
    <p:sldId id="598" r:id="rId9"/>
    <p:sldId id="599" r:id="rId10"/>
    <p:sldId id="600" r:id="rId11"/>
    <p:sldId id="601" r:id="rId12"/>
    <p:sldId id="602" r:id="rId13"/>
    <p:sldId id="603" r:id="rId14"/>
    <p:sldId id="265" r:id="rId15"/>
    <p:sldId id="604" r:id="rId16"/>
    <p:sldId id="60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D566D-33EB-4858-AD52-6707F10973D4}" type="datetimeFigureOut">
              <a:rPr lang="en-GB" smtClean="0"/>
              <a:t>18/09/2020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B5106-292C-4FE2-B5FF-DD5B87A1B81C}" type="slidenum">
              <a:rPr lang="en-GB" smtClean="0"/>
              <a:t>‹#›</a:t>
            </a:fld>
            <a:endParaRPr lang="en-GB"/>
          </a:p>
        </p:txBody>
      </p:sp>
    </p:spTree>
    <p:extLst>
      <p:ext uri="{BB962C8B-B14F-4D97-AF65-F5344CB8AC3E}">
        <p14:creationId xmlns:p14="http://schemas.microsoft.com/office/powerpoint/2010/main" val="42956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842A70-A65B-4AC5-8BCC-01F05E8DBCA5}"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299007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42A70-A65B-4AC5-8BCC-01F05E8DBCA5}"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73655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42A70-A65B-4AC5-8BCC-01F05E8DBCA5}"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393938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42A70-A65B-4AC5-8BCC-01F05E8DBCA5}"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291607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842A70-A65B-4AC5-8BCC-01F05E8DBCA5}"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111545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842A70-A65B-4AC5-8BCC-01F05E8DBCA5}"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319006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842A70-A65B-4AC5-8BCC-01F05E8DBCA5}" type="datetimeFigureOut">
              <a:rPr lang="en-GB" smtClean="0"/>
              <a:t>18/09/2020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22227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842A70-A65B-4AC5-8BCC-01F05E8DBCA5}" type="datetimeFigureOut">
              <a:rPr lang="en-GB" smtClean="0"/>
              <a:t>18/09/2020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79132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42A70-A65B-4AC5-8BCC-01F05E8DBCA5}" type="datetimeFigureOut">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402474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842A70-A65B-4AC5-8BCC-01F05E8DBCA5}"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112184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842A70-A65B-4AC5-8BCC-01F05E8DBCA5}"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83ACF-24D0-4EE7-8749-B21E6EAD5878}" type="slidenum">
              <a:rPr lang="en-GB" smtClean="0"/>
              <a:t>‹#›</a:t>
            </a:fld>
            <a:endParaRPr lang="en-GB"/>
          </a:p>
        </p:txBody>
      </p:sp>
    </p:spTree>
    <p:extLst>
      <p:ext uri="{BB962C8B-B14F-4D97-AF65-F5344CB8AC3E}">
        <p14:creationId xmlns:p14="http://schemas.microsoft.com/office/powerpoint/2010/main" val="404057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42A70-A65B-4AC5-8BCC-01F05E8DBCA5}" type="datetimeFigureOut">
              <a:rPr lang="en-GB" smtClean="0"/>
              <a:t>18/09/2020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83ACF-24D0-4EE7-8749-B21E6EAD5878}" type="slidenum">
              <a:rPr lang="en-GB" smtClean="0"/>
              <a:t>‹#›</a:t>
            </a:fld>
            <a:endParaRPr lang="en-GB"/>
          </a:p>
        </p:txBody>
      </p:sp>
    </p:spTree>
    <p:extLst>
      <p:ext uri="{BB962C8B-B14F-4D97-AF65-F5344CB8AC3E}">
        <p14:creationId xmlns:p14="http://schemas.microsoft.com/office/powerpoint/2010/main" val="3560124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50257" y="182880"/>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71914" y="207963"/>
            <a:ext cx="8631454" cy="1129948"/>
          </a:xfrm>
        </p:spPr>
        <p:txBody>
          <a:bodyPr anchor="ctr">
            <a:noAutofit/>
          </a:bodyPr>
          <a:lstStyle/>
          <a:p>
            <a:r>
              <a:rPr lang="en-US" sz="6600" dirty="0">
                <a:latin typeface="Comic Sans MS" panose="030F0702030302020204" pitchFamily="66" charset="0"/>
              </a:rPr>
              <a:t>Drugs</a:t>
            </a:r>
            <a:endParaRPr lang="en-GB" sz="6600" dirty="0">
              <a:latin typeface="Comic Sans MS" panose="030F0702030302020204" pitchFamily="66" charset="0"/>
            </a:endParaRPr>
          </a:p>
        </p:txBody>
      </p:sp>
      <p:sp>
        <p:nvSpPr>
          <p:cNvPr id="6" name="TextBox 5">
            <a:extLst>
              <a:ext uri="{FF2B5EF4-FFF2-40B4-BE49-F238E27FC236}">
                <a16:creationId xmlns:a16="http://schemas.microsoft.com/office/drawing/2014/main" id="{98D0DE4B-358D-4137-B98A-12B26A92DA2F}"/>
              </a:ext>
            </a:extLst>
          </p:cNvPr>
          <p:cNvSpPr txBox="1"/>
          <p:nvPr/>
        </p:nvSpPr>
        <p:spPr>
          <a:xfrm>
            <a:off x="142007" y="1632454"/>
            <a:ext cx="8730115" cy="1569660"/>
          </a:xfrm>
          <a:prstGeom prst="rect">
            <a:avLst/>
          </a:prstGeom>
          <a:noFill/>
        </p:spPr>
        <p:txBody>
          <a:bodyPr wrap="square" rtlCol="0">
            <a:spAutoFit/>
          </a:bodyPr>
          <a:lstStyle/>
          <a:p>
            <a:r>
              <a:rPr lang="en-GB" sz="3200" dirty="0">
                <a:solidFill>
                  <a:srgbClr val="0070C0"/>
                </a:solidFill>
                <a:latin typeface="Comic Sans MS" panose="030F0702030302020204" pitchFamily="66" charset="0"/>
              </a:rPr>
              <a:t>Do now activity: </a:t>
            </a:r>
          </a:p>
          <a:p>
            <a:pPr marL="514350" indent="-514350">
              <a:buFont typeface="+mj-lt"/>
              <a:buAutoNum type="arabicPeriod"/>
            </a:pPr>
            <a:r>
              <a:rPr lang="en-GB" sz="3200" dirty="0">
                <a:latin typeface="Comic Sans MS" panose="030F0702030302020204" pitchFamily="66" charset="0"/>
              </a:rPr>
              <a:t>What is a drug? </a:t>
            </a:r>
          </a:p>
          <a:p>
            <a:pPr marL="514350" indent="-514350">
              <a:buFont typeface="+mj-lt"/>
              <a:buAutoNum type="arabicPeriod"/>
            </a:pPr>
            <a:r>
              <a:rPr lang="en-GB" sz="3200" dirty="0">
                <a:latin typeface="Comic Sans MS" panose="030F0702030302020204" pitchFamily="66" charset="0"/>
              </a:rPr>
              <a:t>Can you think of an example of a drug?   </a:t>
            </a:r>
          </a:p>
        </p:txBody>
      </p:sp>
      <p:pic>
        <p:nvPicPr>
          <p:cNvPr id="3" name="Picture 2" descr="Capsule, Drug, Gelatine, Medicine, Pharmacy, Pills">
            <a:extLst>
              <a:ext uri="{FF2B5EF4-FFF2-40B4-BE49-F238E27FC236}">
                <a16:creationId xmlns:a16="http://schemas.microsoft.com/office/drawing/2014/main" id="{19A80D0E-B5B9-4665-B1EA-8B7F14538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419" y="3429000"/>
            <a:ext cx="3168838" cy="3168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ffee, Cafe, Mug, Decorative, Drink, Beverage, Latte">
            <a:extLst>
              <a:ext uri="{FF2B5EF4-FFF2-40B4-BE49-F238E27FC236}">
                <a16:creationId xmlns:a16="http://schemas.microsoft.com/office/drawing/2014/main" id="{04204DB3-B6B5-4CC2-889D-85B2FFE8E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11" t="10004" r="12841" b="8589"/>
          <a:stretch/>
        </p:blipFill>
        <p:spPr bwMode="auto">
          <a:xfrm>
            <a:off x="318892" y="3477407"/>
            <a:ext cx="2769005" cy="3154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garette, Nicotine, Dependency">
            <a:extLst>
              <a:ext uri="{FF2B5EF4-FFF2-40B4-BE49-F238E27FC236}">
                <a16:creationId xmlns:a16="http://schemas.microsoft.com/office/drawing/2014/main" id="{DE5115A4-968D-4521-897D-B44DD7A74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936" y="4771774"/>
            <a:ext cx="2622483" cy="1980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yringe, Cure, Medicine, Drug, Pharmacy, Pill, Capsule">
            <a:extLst>
              <a:ext uri="{FF2B5EF4-FFF2-40B4-BE49-F238E27FC236}">
                <a16:creationId xmlns:a16="http://schemas.microsoft.com/office/drawing/2014/main" id="{BE3AD8FF-DD97-47F6-AA57-2C560CF1B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39495" y="3202114"/>
            <a:ext cx="2214247" cy="219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7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5DA35C-A5C4-4FAC-8CB2-CA711AAD2023}"/>
              </a:ext>
            </a:extLst>
          </p:cNvPr>
          <p:cNvSpPr txBox="1"/>
          <p:nvPr/>
        </p:nvSpPr>
        <p:spPr>
          <a:xfrm>
            <a:off x="125127" y="288758"/>
            <a:ext cx="8845618" cy="3816429"/>
          </a:xfrm>
          <a:prstGeom prst="rect">
            <a:avLst/>
          </a:prstGeom>
          <a:noFill/>
        </p:spPr>
        <p:txBody>
          <a:bodyPr wrap="square" rtlCol="0">
            <a:spAutoFit/>
          </a:bodyPr>
          <a:lstStyle/>
          <a:p>
            <a:r>
              <a:rPr lang="en-US" sz="2200" dirty="0">
                <a:latin typeface="Comic Sans MS" panose="030F0702030302020204" pitchFamily="66" charset="0"/>
              </a:rPr>
              <a:t>All drugs change the way the body works. Sometimes the drug can make you feel as though you cannot manage without the drug. If you are constantly craving the drug, then you are </a:t>
            </a:r>
            <a:r>
              <a:rPr lang="en-US" sz="2200" u="sng" dirty="0">
                <a:latin typeface="Comic Sans MS" panose="030F0702030302020204" pitchFamily="66" charset="0"/>
              </a:rPr>
              <a:t>dependent</a:t>
            </a:r>
            <a:r>
              <a:rPr lang="en-US" sz="2200" dirty="0">
                <a:latin typeface="Comic Sans MS" panose="030F0702030302020204" pitchFamily="66" charset="0"/>
              </a:rPr>
              <a:t> upon it.</a:t>
            </a:r>
          </a:p>
          <a:p>
            <a:endParaRPr lang="en-US" sz="2200" dirty="0">
              <a:latin typeface="Comic Sans MS" panose="030F0702030302020204" pitchFamily="66" charset="0"/>
            </a:endParaRPr>
          </a:p>
          <a:p>
            <a:r>
              <a:rPr lang="en-US" sz="2200" dirty="0">
                <a:latin typeface="Comic Sans MS" panose="030F0702030302020204" pitchFamily="66" charset="0"/>
              </a:rPr>
              <a:t>If someone is </a:t>
            </a:r>
            <a:r>
              <a:rPr lang="en-US" sz="2200" u="sng" dirty="0">
                <a:latin typeface="Comic Sans MS" panose="030F0702030302020204" pitchFamily="66" charset="0"/>
              </a:rPr>
              <a:t>addicted</a:t>
            </a:r>
            <a:r>
              <a:rPr lang="en-US" sz="2200" dirty="0">
                <a:latin typeface="Comic Sans MS" panose="030F0702030302020204" pitchFamily="66" charset="0"/>
              </a:rPr>
              <a:t> to the drug, they feel ill if they stop taking it. They may suffer from unpleasant withdrawal symptoms.</a:t>
            </a:r>
          </a:p>
          <a:p>
            <a:endParaRPr lang="en-US" sz="2200" dirty="0">
              <a:latin typeface="Comic Sans MS" panose="030F0702030302020204" pitchFamily="66" charset="0"/>
            </a:endParaRPr>
          </a:p>
          <a:p>
            <a:r>
              <a:rPr lang="en-US" sz="2200" dirty="0">
                <a:latin typeface="Comic Sans MS" panose="030F0702030302020204" pitchFamily="66" charset="0"/>
              </a:rPr>
              <a:t>Cocaine and heroin are very addictive drugs, a high proportion of people taking them will become addicted to them. Nicotine, in cigarette smoke, is also very addicted.</a:t>
            </a:r>
            <a:endParaRPr lang="en-US" dirty="0"/>
          </a:p>
        </p:txBody>
      </p:sp>
      <p:sp>
        <p:nvSpPr>
          <p:cNvPr id="6" name="TextBox 5">
            <a:extLst>
              <a:ext uri="{FF2B5EF4-FFF2-40B4-BE49-F238E27FC236}">
                <a16:creationId xmlns:a16="http://schemas.microsoft.com/office/drawing/2014/main" id="{BBE1CDAE-3CE5-4402-B79F-CCFFD9036703}"/>
              </a:ext>
            </a:extLst>
          </p:cNvPr>
          <p:cNvSpPr txBox="1"/>
          <p:nvPr/>
        </p:nvSpPr>
        <p:spPr>
          <a:xfrm>
            <a:off x="0" y="4466124"/>
            <a:ext cx="9144000" cy="2092881"/>
          </a:xfrm>
          <a:prstGeom prst="rect">
            <a:avLst/>
          </a:prstGeom>
          <a:solidFill>
            <a:srgbClr val="E1FBF3"/>
          </a:solidFill>
        </p:spPr>
        <p:txBody>
          <a:bodyPr wrap="square" rtlCol="0">
            <a:spAutoFit/>
          </a:bodyPr>
          <a:lstStyle/>
          <a:p>
            <a:r>
              <a:rPr lang="en-US" sz="2600" b="1" dirty="0">
                <a:solidFill>
                  <a:srgbClr val="0070C0"/>
                </a:solidFill>
                <a:latin typeface="Comic Sans MS" panose="030F0702030302020204" pitchFamily="66" charset="0"/>
              </a:rPr>
              <a:t>Questions:</a:t>
            </a:r>
          </a:p>
          <a:p>
            <a:pPr marL="514350" indent="-514350">
              <a:buAutoNum type="arabicPeriod"/>
            </a:pPr>
            <a:r>
              <a:rPr lang="en-US" sz="2600" dirty="0">
                <a:latin typeface="Comic Sans MS" panose="030F0702030302020204" pitchFamily="66" charset="0"/>
              </a:rPr>
              <a:t>Explain why people find it difficult to give up smoking</a:t>
            </a:r>
          </a:p>
          <a:p>
            <a:pPr marL="514350" indent="-514350">
              <a:buAutoNum type="arabicPeriod"/>
            </a:pPr>
            <a:endParaRPr lang="en-US" sz="2600" dirty="0">
              <a:latin typeface="Comic Sans MS" panose="030F0702030302020204" pitchFamily="66" charset="0"/>
            </a:endParaRPr>
          </a:p>
          <a:p>
            <a:pPr marL="514350" indent="-514350">
              <a:buAutoNum type="arabicPeriod"/>
            </a:pPr>
            <a:r>
              <a:rPr lang="en-US" sz="2600" dirty="0">
                <a:latin typeface="Comic Sans MS" panose="030F0702030302020204" pitchFamily="66" charset="0"/>
              </a:rPr>
              <a:t>Describe some of the differences between addiction and dependency.</a:t>
            </a:r>
            <a:endParaRPr lang="en-GB" sz="2600" dirty="0">
              <a:latin typeface="Comic Sans MS" panose="030F0702030302020204" pitchFamily="66" charset="0"/>
            </a:endParaRPr>
          </a:p>
        </p:txBody>
      </p:sp>
      <p:pic>
        <p:nvPicPr>
          <p:cNvPr id="7" name="Picture 6" descr="Cigarette, Nicotine, Dependency">
            <a:extLst>
              <a:ext uri="{FF2B5EF4-FFF2-40B4-BE49-F238E27FC236}">
                <a16:creationId xmlns:a16="http://schemas.microsoft.com/office/drawing/2014/main" id="{5AF76F77-E917-4C24-9EB5-0EA986F4D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022" y="3722771"/>
            <a:ext cx="2285599" cy="11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7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F00BAC-DA5E-4D42-9FAB-794A07A6A9FB}"/>
              </a:ext>
            </a:extLst>
          </p:cNvPr>
          <p:cNvSpPr txBox="1"/>
          <p:nvPr/>
        </p:nvSpPr>
        <p:spPr>
          <a:xfrm>
            <a:off x="192506" y="989799"/>
            <a:ext cx="8691613" cy="4493538"/>
          </a:xfrm>
          <a:prstGeom prst="rect">
            <a:avLst/>
          </a:prstGeom>
          <a:solidFill>
            <a:schemeClr val="bg1"/>
          </a:solidFill>
        </p:spPr>
        <p:txBody>
          <a:bodyPr wrap="square" rtlCol="0">
            <a:spAutoFit/>
          </a:bodyPr>
          <a:lstStyle/>
          <a:p>
            <a:pPr marL="514350" indent="-514350">
              <a:buAutoNum type="arabicPeriod"/>
            </a:pPr>
            <a:r>
              <a:rPr lang="en-US" sz="2600" dirty="0">
                <a:latin typeface="Comic Sans MS" panose="030F0702030302020204" pitchFamily="66" charset="0"/>
              </a:rPr>
              <a:t>Cigarette smoke contains nicotine, this is a very addictive drug. Once people start smoking, they can sometimes find to difficult to give up as they are addicted to nicotine and the way it makes them feel.</a:t>
            </a:r>
          </a:p>
          <a:p>
            <a:pPr marL="514350" indent="-514350">
              <a:buAutoNum type="arabicPeriod"/>
            </a:pPr>
            <a:endParaRPr lang="en-US" sz="2600" dirty="0">
              <a:latin typeface="Comic Sans MS" panose="030F0702030302020204" pitchFamily="66" charset="0"/>
            </a:endParaRPr>
          </a:p>
          <a:p>
            <a:pPr marL="514350" indent="-514350">
              <a:buAutoNum type="arabicPeriod"/>
            </a:pPr>
            <a:r>
              <a:rPr lang="en-US" sz="2600" dirty="0">
                <a:latin typeface="Comic Sans MS" panose="030F0702030302020204" pitchFamily="66" charset="0"/>
              </a:rPr>
              <a:t>If you are dependent on a drug then you constantly crave it, because you remember the way it makes you feel when you take it. Addiction can sometimes be more serious, as when you stop taking the drug you can start to feel withdrawal symptoms.</a:t>
            </a:r>
            <a:endParaRPr lang="en-GB" sz="2600" dirty="0">
              <a:latin typeface="Comic Sans MS" panose="030F0702030302020204" pitchFamily="66" charset="0"/>
            </a:endParaRPr>
          </a:p>
        </p:txBody>
      </p:sp>
      <p:sp>
        <p:nvSpPr>
          <p:cNvPr id="5" name="TextBox 4">
            <a:extLst>
              <a:ext uri="{FF2B5EF4-FFF2-40B4-BE49-F238E27FC236}">
                <a16:creationId xmlns:a16="http://schemas.microsoft.com/office/drawing/2014/main" id="{BC955626-6FEE-488F-AD7A-150F13392B1F}"/>
              </a:ext>
            </a:extLst>
          </p:cNvPr>
          <p:cNvSpPr txBox="1"/>
          <p:nvPr/>
        </p:nvSpPr>
        <p:spPr>
          <a:xfrm>
            <a:off x="77002" y="231006"/>
            <a:ext cx="5284270" cy="707886"/>
          </a:xfrm>
          <a:prstGeom prst="rect">
            <a:avLst/>
          </a:prstGeom>
          <a:noFill/>
        </p:spPr>
        <p:txBody>
          <a:bodyPr wrap="square" rtlCol="0">
            <a:spAutoFit/>
          </a:bodyPr>
          <a:lstStyle/>
          <a:p>
            <a:r>
              <a:rPr lang="en-US" sz="400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6" name="Picture 2" descr="Mark, Check, Tick, Red, Correct, Symbol, Choice, Yes">
            <a:extLst>
              <a:ext uri="{FF2B5EF4-FFF2-40B4-BE49-F238E27FC236}">
                <a16:creationId xmlns:a16="http://schemas.microsoft.com/office/drawing/2014/main" id="{0FEFCD5B-5A39-4DC2-947A-14E1A3157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704" y="5152297"/>
            <a:ext cx="1424538" cy="14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4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FBA9BE-52D5-47D9-A6C6-6D924AE4A61B}"/>
              </a:ext>
            </a:extLst>
          </p:cNvPr>
          <p:cNvSpPr txBox="1"/>
          <p:nvPr/>
        </p:nvSpPr>
        <p:spPr>
          <a:xfrm>
            <a:off x="181345" y="261073"/>
            <a:ext cx="8770150" cy="4555093"/>
          </a:xfrm>
          <a:prstGeom prst="rect">
            <a:avLst/>
          </a:prstGeom>
          <a:noFill/>
        </p:spPr>
        <p:txBody>
          <a:bodyPr wrap="square" rtlCol="0">
            <a:spAutoFit/>
          </a:bodyPr>
          <a:lstStyle/>
          <a:p>
            <a:pPr algn="ctr"/>
            <a:r>
              <a:rPr lang="en-GB" sz="3600" u="sng" dirty="0">
                <a:solidFill>
                  <a:srgbClr val="0070C0"/>
                </a:solidFill>
                <a:latin typeface="Comic Sans MS" panose="030F0702030302020204" pitchFamily="66" charset="0"/>
              </a:rPr>
              <a:t>Performance-enhancing drugs</a:t>
            </a:r>
          </a:p>
          <a:p>
            <a:endParaRPr lang="en-GB" i="1" u="sng" dirty="0">
              <a:latin typeface="Comic Sans MS" panose="030F0702030302020204" pitchFamily="66" charset="0"/>
            </a:endParaRPr>
          </a:p>
          <a:p>
            <a:pPr algn="ctr"/>
            <a:r>
              <a:rPr lang="en-GB" sz="2800" dirty="0">
                <a:latin typeface="Comic Sans MS" panose="030F0702030302020204" pitchFamily="66" charset="0"/>
              </a:rPr>
              <a:t>Anabolic steroids are drugs that help top build muscle mass.  </a:t>
            </a:r>
          </a:p>
          <a:p>
            <a:pPr algn="ctr"/>
            <a:endParaRPr lang="en-GB" sz="1600" dirty="0">
              <a:latin typeface="Comic Sans MS" panose="030F0702030302020204" pitchFamily="66" charset="0"/>
            </a:endParaRPr>
          </a:p>
          <a:p>
            <a:pPr algn="ctr"/>
            <a:r>
              <a:rPr lang="en-GB" sz="2800" dirty="0">
                <a:latin typeface="Comic Sans MS" panose="030F0702030302020204" pitchFamily="66" charset="0"/>
              </a:rPr>
              <a:t>They are often used by athletes who need to be very strong, such as weightlifters.</a:t>
            </a:r>
          </a:p>
          <a:p>
            <a:pPr algn="ctr"/>
            <a:endParaRPr lang="en-GB" dirty="0">
              <a:latin typeface="Comic Sans MS" panose="030F0702030302020204" pitchFamily="66" charset="0"/>
            </a:endParaRPr>
          </a:p>
          <a:p>
            <a:pPr algn="ctr"/>
            <a:r>
              <a:rPr lang="en-GB" sz="2800" dirty="0">
                <a:latin typeface="Comic Sans MS" panose="030F0702030302020204" pitchFamily="66" charset="0"/>
              </a:rPr>
              <a:t>Strong painkillers can allow an athlete to train and compete with an injury.  These drugs are illegal for people involved in sport.</a:t>
            </a:r>
          </a:p>
        </p:txBody>
      </p:sp>
      <p:pic>
        <p:nvPicPr>
          <p:cNvPr id="7" name="Picture 8" descr="Syringe, Cure, Medicine, Drug, Pharmacy, Pill, Capsule">
            <a:extLst>
              <a:ext uri="{FF2B5EF4-FFF2-40B4-BE49-F238E27FC236}">
                <a16:creationId xmlns:a16="http://schemas.microsoft.com/office/drawing/2014/main" id="{2AD51337-20A7-4C67-B11E-6C8B43F37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871" y="4360244"/>
            <a:ext cx="2418067" cy="23918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erson, Sport, Bike, Bicycle, Cyclist, Athlete, Workout">
            <a:extLst>
              <a:ext uri="{FF2B5EF4-FFF2-40B4-BE49-F238E27FC236}">
                <a16:creationId xmlns:a16="http://schemas.microsoft.com/office/drawing/2014/main" id="{6655FAFE-5893-4EDB-BE2B-2CB3637BF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35" y="4895610"/>
            <a:ext cx="2820202" cy="17567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n, Person, Power, Strength, Strong, Fitness, Body">
            <a:extLst>
              <a:ext uri="{FF2B5EF4-FFF2-40B4-BE49-F238E27FC236}">
                <a16:creationId xmlns:a16="http://schemas.microsoft.com/office/drawing/2014/main" id="{D284287A-92DB-4B5F-9F17-63DEF8FB96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47" t="16330" r="10000" b="11197"/>
          <a:stretch/>
        </p:blipFill>
        <p:spPr bwMode="auto">
          <a:xfrm>
            <a:off x="2704697" y="4941861"/>
            <a:ext cx="2695075" cy="168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B87FD-1C6B-45ED-BE2E-2F6429A3418D}"/>
              </a:ext>
            </a:extLst>
          </p:cNvPr>
          <p:cNvSpPr txBox="1"/>
          <p:nvPr/>
        </p:nvSpPr>
        <p:spPr>
          <a:xfrm rot="16200000">
            <a:off x="-997051" y="2851021"/>
            <a:ext cx="2772492" cy="523220"/>
          </a:xfrm>
          <a:prstGeom prst="rect">
            <a:avLst/>
          </a:prstGeom>
          <a:noFill/>
        </p:spPr>
        <p:txBody>
          <a:bodyPr wrap="square" rtlCol="0">
            <a:spAutoFit/>
          </a:bodyPr>
          <a:lstStyle/>
          <a:p>
            <a:r>
              <a:rPr lang="en-GB" sz="2800" dirty="0">
                <a:latin typeface="Comic Sans MS" panose="030F0702030302020204" pitchFamily="66" charset="0"/>
              </a:rPr>
              <a:t>Drugs in sport</a:t>
            </a:r>
          </a:p>
        </p:txBody>
      </p:sp>
      <p:pic>
        <p:nvPicPr>
          <p:cNvPr id="5" name="Picture 4">
            <a:extLst>
              <a:ext uri="{FF2B5EF4-FFF2-40B4-BE49-F238E27FC236}">
                <a16:creationId xmlns:a16="http://schemas.microsoft.com/office/drawing/2014/main" id="{468BEA27-0B28-4D58-BF3B-E850B4A99F91}"/>
              </a:ext>
            </a:extLst>
          </p:cNvPr>
          <p:cNvPicPr>
            <a:picLocks noChangeAspect="1"/>
          </p:cNvPicPr>
          <p:nvPr/>
        </p:nvPicPr>
        <p:blipFill>
          <a:blip r:embed="rId2"/>
          <a:stretch>
            <a:fillRect/>
          </a:stretch>
        </p:blipFill>
        <p:spPr>
          <a:xfrm rot="16200000">
            <a:off x="1581340" y="-728448"/>
            <a:ext cx="6661812" cy="8293400"/>
          </a:xfrm>
          <a:prstGeom prst="rect">
            <a:avLst/>
          </a:prstGeom>
        </p:spPr>
      </p:pic>
    </p:spTree>
    <p:extLst>
      <p:ext uri="{BB962C8B-B14F-4D97-AF65-F5344CB8AC3E}">
        <p14:creationId xmlns:p14="http://schemas.microsoft.com/office/powerpoint/2010/main" val="55250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r>
              <a:rPr lang="en-US" dirty="0">
                <a:latin typeface="Comic Sans MS" panose="030F0702030302020204" pitchFamily="66" charset="0"/>
              </a:rPr>
              <a:t>Recall the effects of drugs on health and </a:t>
            </a:r>
            <a:r>
              <a:rPr lang="en-US" dirty="0" err="1">
                <a:latin typeface="Comic Sans MS" panose="030F0702030302020204" pitchFamily="66" charset="0"/>
              </a:rPr>
              <a:t>behaviour</a:t>
            </a:r>
            <a:endParaRPr lang="en-GB" dirty="0"/>
          </a:p>
          <a:p>
            <a:r>
              <a:rPr lang="en-US" dirty="0">
                <a:latin typeface="Comic Sans MS" panose="030F0702030302020204" pitchFamily="66" charset="0"/>
              </a:rPr>
              <a:t>Describe the differences between recreational and medicinal drugs.</a:t>
            </a:r>
          </a:p>
          <a:p>
            <a:pPr marL="0" indent="0">
              <a:buNone/>
            </a:pPr>
            <a:r>
              <a:rPr lang="en-GB" dirty="0"/>
              <a:t>OUTSTANDING PROGRESS:</a:t>
            </a:r>
          </a:p>
          <a:p>
            <a:r>
              <a:rPr lang="en-GB" dirty="0">
                <a:latin typeface="Comic Sans MS" panose="030F0702030302020204" pitchFamily="66" charset="0"/>
              </a:rPr>
              <a:t>Discuss the advantages and disadvantages of using drugs in sport</a:t>
            </a:r>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C94CD9-5FFC-4572-9A05-63F1206FEB59}"/>
              </a:ext>
            </a:extLst>
          </p:cNvPr>
          <p:cNvSpPr txBox="1"/>
          <p:nvPr/>
        </p:nvSpPr>
        <p:spPr>
          <a:xfrm>
            <a:off x="375385" y="346510"/>
            <a:ext cx="8422105" cy="1938992"/>
          </a:xfrm>
          <a:prstGeom prst="rect">
            <a:avLst/>
          </a:prstGeom>
          <a:solidFill>
            <a:srgbClr val="E1FBF3"/>
          </a:solidFill>
        </p:spPr>
        <p:txBody>
          <a:bodyPr wrap="square" rtlCol="0">
            <a:spAutoFit/>
          </a:bodyPr>
          <a:lstStyle/>
          <a:p>
            <a:pPr algn="ctr"/>
            <a:r>
              <a:rPr lang="en-US" sz="4000" dirty="0">
                <a:solidFill>
                  <a:srgbClr val="0070C0"/>
                </a:solidFill>
                <a:latin typeface="Comic Sans MS" panose="030F0702030302020204" pitchFamily="66" charset="0"/>
              </a:rPr>
              <a:t>Think &gt; Pair &gt; Share: </a:t>
            </a:r>
            <a:r>
              <a:rPr lang="en-US" sz="4000" dirty="0">
                <a:latin typeface="Comic Sans MS" panose="030F0702030302020204" pitchFamily="66" charset="0"/>
              </a:rPr>
              <a:t>What do you think is the most used drug in the world?</a:t>
            </a:r>
            <a:endParaRPr lang="en-GB" sz="4000" dirty="0">
              <a:latin typeface="Comic Sans MS" panose="030F0702030302020204" pitchFamily="66" charset="0"/>
            </a:endParaRPr>
          </a:p>
        </p:txBody>
      </p:sp>
      <p:pic>
        <p:nvPicPr>
          <p:cNvPr id="3074" name="Picture 2" descr="Coffee, Cup, Drink, Food, Hot, Beverage, Saucer, Steam">
            <a:extLst>
              <a:ext uri="{FF2B5EF4-FFF2-40B4-BE49-F238E27FC236}">
                <a16:creationId xmlns:a16="http://schemas.microsoft.com/office/drawing/2014/main" id="{A52BE40A-DE6B-45F6-9EA7-56ECA9380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532" y="2521819"/>
            <a:ext cx="4355095" cy="37779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0F24EB4-F025-4948-A71E-286F04877FF5}"/>
              </a:ext>
            </a:extLst>
          </p:cNvPr>
          <p:cNvSpPr/>
          <p:nvPr/>
        </p:nvSpPr>
        <p:spPr>
          <a:xfrm>
            <a:off x="332072" y="2630450"/>
            <a:ext cx="3912669" cy="3539430"/>
          </a:xfrm>
          <a:prstGeom prst="rect">
            <a:avLst/>
          </a:prstGeom>
        </p:spPr>
        <p:txBody>
          <a:bodyPr wrap="square">
            <a:spAutoFit/>
          </a:bodyPr>
          <a:lstStyle/>
          <a:p>
            <a:pPr algn="ctr"/>
            <a:r>
              <a:rPr lang="en-GB" sz="3200" dirty="0">
                <a:solidFill>
                  <a:srgbClr val="0070C0"/>
                </a:solidFill>
                <a:latin typeface="Comic Sans MS" panose="030F0702030302020204" pitchFamily="66" charset="0"/>
              </a:rPr>
              <a:t>Caffeine</a:t>
            </a:r>
            <a:r>
              <a:rPr lang="en-GB" sz="3200" dirty="0">
                <a:latin typeface="Comic Sans MS" panose="030F0702030302020204" pitchFamily="66" charset="0"/>
              </a:rPr>
              <a:t> is the most commonly used drug in the world, it is in you cup of tea, in coffee and coca cola.</a:t>
            </a:r>
          </a:p>
        </p:txBody>
      </p:sp>
    </p:spTree>
    <p:extLst>
      <p:ext uri="{BB962C8B-B14F-4D97-AF65-F5344CB8AC3E}">
        <p14:creationId xmlns:p14="http://schemas.microsoft.com/office/powerpoint/2010/main" val="21198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6D121C-5910-49F2-BD8D-2ED5FA10B5C7}"/>
              </a:ext>
            </a:extLst>
          </p:cNvPr>
          <p:cNvSpPr/>
          <p:nvPr/>
        </p:nvSpPr>
        <p:spPr>
          <a:xfrm>
            <a:off x="192506" y="211755"/>
            <a:ext cx="8835991" cy="5755422"/>
          </a:xfrm>
          <a:prstGeom prst="rect">
            <a:avLst/>
          </a:prstGeom>
        </p:spPr>
        <p:txBody>
          <a:bodyPr wrap="square">
            <a:spAutoFit/>
          </a:bodyPr>
          <a:lstStyle/>
          <a:p>
            <a:pPr algn="ctr"/>
            <a:r>
              <a:rPr lang="en-GB" sz="3600" u="sng" dirty="0">
                <a:solidFill>
                  <a:srgbClr val="0070C0"/>
                </a:solidFill>
                <a:latin typeface="Comic Sans MS" panose="030F0702030302020204" pitchFamily="66" charset="0"/>
              </a:rPr>
              <a:t>How do drugs affect you?</a:t>
            </a:r>
          </a:p>
          <a:p>
            <a:endParaRPr lang="en-GB" sz="2800" i="1" dirty="0">
              <a:latin typeface="Comic Sans MS" panose="030F0702030302020204" pitchFamily="66" charset="0"/>
            </a:endParaRPr>
          </a:p>
          <a:p>
            <a:pPr algn="ctr"/>
            <a:r>
              <a:rPr lang="en-GB" sz="2600" dirty="0">
                <a:latin typeface="Comic Sans MS" panose="030F0702030302020204" pitchFamily="66" charset="0"/>
              </a:rPr>
              <a:t>Many drugs used for </a:t>
            </a:r>
            <a:r>
              <a:rPr lang="en-GB" sz="2600" u="sng" dirty="0">
                <a:latin typeface="Comic Sans MS" panose="030F0702030302020204" pitchFamily="66" charset="0"/>
              </a:rPr>
              <a:t>medical</a:t>
            </a:r>
            <a:r>
              <a:rPr lang="en-GB" sz="2600" dirty="0">
                <a:latin typeface="Comic Sans MS" panose="030F0702030302020204" pitchFamily="66" charset="0"/>
              </a:rPr>
              <a:t> treatments have little affect on your nervous system but </a:t>
            </a:r>
            <a:r>
              <a:rPr lang="en-GB" sz="2600" u="sng" dirty="0">
                <a:latin typeface="Comic Sans MS" panose="030F0702030302020204" pitchFamily="66" charset="0"/>
              </a:rPr>
              <a:t>recreational</a:t>
            </a:r>
            <a:r>
              <a:rPr lang="en-GB" sz="2600" dirty="0">
                <a:latin typeface="Comic Sans MS" panose="030F0702030302020204" pitchFamily="66" charset="0"/>
              </a:rPr>
              <a:t> drugs do, they particularly affect your brain.</a:t>
            </a:r>
          </a:p>
          <a:p>
            <a:pPr algn="ctr"/>
            <a:endParaRPr lang="en-GB" i="1" dirty="0">
              <a:latin typeface="Comic Sans MS" panose="030F0702030302020204" pitchFamily="66" charset="0"/>
            </a:endParaRPr>
          </a:p>
          <a:p>
            <a:pPr algn="ctr"/>
            <a:r>
              <a:rPr lang="en-GB" sz="2600" i="1" dirty="0">
                <a:solidFill>
                  <a:srgbClr val="0070C0"/>
                </a:solidFill>
                <a:latin typeface="Comic Sans MS" panose="030F0702030302020204" pitchFamily="66" charset="0"/>
              </a:rPr>
              <a:t>A drug is something that changes the chemical processes in your body, this is what causes addiction.</a:t>
            </a:r>
          </a:p>
          <a:p>
            <a:endParaRPr lang="en-GB" sz="2600" dirty="0">
              <a:latin typeface="Comic Sans MS" panose="030F0702030302020204" pitchFamily="66" charset="0"/>
            </a:endParaRPr>
          </a:p>
          <a:p>
            <a:pPr algn="ctr"/>
            <a:r>
              <a:rPr lang="en-GB" sz="2600" dirty="0">
                <a:latin typeface="Comic Sans MS" panose="030F0702030302020204" pitchFamily="66" charset="0"/>
              </a:rPr>
              <a:t>Caffeine, nicotine and cocaine speed up the activity of your brain.</a:t>
            </a:r>
          </a:p>
          <a:p>
            <a:pPr algn="ctr"/>
            <a:endParaRPr lang="en-GB" dirty="0">
              <a:latin typeface="Comic Sans MS" panose="030F0702030302020204" pitchFamily="66" charset="0"/>
            </a:endParaRPr>
          </a:p>
          <a:p>
            <a:pPr algn="ctr"/>
            <a:r>
              <a:rPr lang="en-GB" sz="2600" dirty="0">
                <a:latin typeface="Comic Sans MS" panose="030F0702030302020204" pitchFamily="66" charset="0"/>
              </a:rPr>
              <a:t>Alcohol and cannabis slow down the responses of your brain.</a:t>
            </a:r>
          </a:p>
        </p:txBody>
      </p:sp>
      <p:pic>
        <p:nvPicPr>
          <p:cNvPr id="2050" name="Picture 2" descr="Coffee, Cup, Drink, Food, Hot, Beverage, Saucer, Steam">
            <a:extLst>
              <a:ext uri="{FF2B5EF4-FFF2-40B4-BE49-F238E27FC236}">
                <a16:creationId xmlns:a16="http://schemas.microsoft.com/office/drawing/2014/main" id="{0D251C36-67CA-46C6-9B6D-7A5C53386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80" y="5582652"/>
            <a:ext cx="1370327" cy="1188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igarette, Nicotine, Dependency">
            <a:extLst>
              <a:ext uri="{FF2B5EF4-FFF2-40B4-BE49-F238E27FC236}">
                <a16:creationId xmlns:a16="http://schemas.microsoft.com/office/drawing/2014/main" id="{DCC0DBBE-2DB3-490E-AA4B-4BD610CFD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647" y="5638198"/>
            <a:ext cx="2285599" cy="11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256ED-E1B5-4D1C-B7BE-C34302D4A59F}"/>
              </a:ext>
            </a:extLst>
          </p:cNvPr>
          <p:cNvSpPr txBox="1"/>
          <p:nvPr/>
        </p:nvSpPr>
        <p:spPr>
          <a:xfrm>
            <a:off x="2560320" y="3214836"/>
            <a:ext cx="3734602" cy="1077218"/>
          </a:xfrm>
          <a:prstGeom prst="rect">
            <a:avLst/>
          </a:prstGeom>
          <a:solidFill>
            <a:srgbClr val="E1FBF3"/>
          </a:solidFill>
          <a:ln w="28575">
            <a:solidFill>
              <a:schemeClr val="tx1"/>
            </a:solidFill>
          </a:ln>
        </p:spPr>
        <p:txBody>
          <a:bodyPr wrap="square" rtlCol="0">
            <a:spAutoFit/>
          </a:bodyPr>
          <a:lstStyle/>
          <a:p>
            <a:pPr algn="ctr"/>
            <a:r>
              <a:rPr lang="en-US" sz="3200" dirty="0">
                <a:latin typeface="Comic Sans MS" panose="030F0702030302020204" pitchFamily="66" charset="0"/>
              </a:rPr>
              <a:t>Why do people take drugs?</a:t>
            </a:r>
            <a:endParaRPr lang="en-GB" sz="3200" dirty="0">
              <a:latin typeface="Comic Sans MS" panose="030F0702030302020204" pitchFamily="66" charset="0"/>
            </a:endParaRPr>
          </a:p>
        </p:txBody>
      </p:sp>
      <p:cxnSp>
        <p:nvCxnSpPr>
          <p:cNvPr id="6" name="Straight Arrow Connector 5">
            <a:extLst>
              <a:ext uri="{FF2B5EF4-FFF2-40B4-BE49-F238E27FC236}">
                <a16:creationId xmlns:a16="http://schemas.microsoft.com/office/drawing/2014/main" id="{BDFC6C68-9401-4262-8E53-368FE0B71D1D}"/>
              </a:ext>
            </a:extLst>
          </p:cNvPr>
          <p:cNvCxnSpPr/>
          <p:nvPr/>
        </p:nvCxnSpPr>
        <p:spPr>
          <a:xfrm flipV="1">
            <a:off x="5813659" y="2136808"/>
            <a:ext cx="365760" cy="1068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1FE553A-46DD-434F-AC74-E1FF6E99AD99}"/>
              </a:ext>
            </a:extLst>
          </p:cNvPr>
          <p:cNvCxnSpPr>
            <a:cxnSpLocks/>
          </p:cNvCxnSpPr>
          <p:nvPr/>
        </p:nvCxnSpPr>
        <p:spPr>
          <a:xfrm flipH="1" flipV="1">
            <a:off x="2762451" y="2464067"/>
            <a:ext cx="470034" cy="768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F799A8C-FA9E-4653-9BEE-1839E73F3E59}"/>
              </a:ext>
            </a:extLst>
          </p:cNvPr>
          <p:cNvCxnSpPr>
            <a:cxnSpLocks/>
          </p:cNvCxnSpPr>
          <p:nvPr/>
        </p:nvCxnSpPr>
        <p:spPr>
          <a:xfrm flipH="1">
            <a:off x="2772076" y="4299284"/>
            <a:ext cx="352928" cy="725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263D8E1-BA25-4BD6-BAA3-404D11E2AB23}"/>
              </a:ext>
            </a:extLst>
          </p:cNvPr>
          <p:cNvCxnSpPr>
            <a:cxnSpLocks/>
          </p:cNvCxnSpPr>
          <p:nvPr/>
        </p:nvCxnSpPr>
        <p:spPr>
          <a:xfrm>
            <a:off x="5789598" y="4307305"/>
            <a:ext cx="389821" cy="7459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6FBFD2-ED49-409D-B94D-7A09825AF464}"/>
              </a:ext>
            </a:extLst>
          </p:cNvPr>
          <p:cNvSpPr txBox="1"/>
          <p:nvPr/>
        </p:nvSpPr>
        <p:spPr>
          <a:xfrm>
            <a:off x="144378" y="182880"/>
            <a:ext cx="8912995" cy="984885"/>
          </a:xfrm>
          <a:prstGeom prst="rect">
            <a:avLst/>
          </a:prstGeom>
          <a:noFill/>
        </p:spPr>
        <p:txBody>
          <a:bodyPr wrap="square" rtlCol="0">
            <a:spAutoFit/>
          </a:bodyPr>
          <a:lstStyle/>
          <a:p>
            <a:pPr algn="ctr"/>
            <a:r>
              <a:rPr lang="en-US" sz="2900" dirty="0">
                <a:solidFill>
                  <a:srgbClr val="0070C0"/>
                </a:solidFill>
                <a:latin typeface="Comic Sans MS" panose="030F0702030302020204" pitchFamily="66" charset="0"/>
              </a:rPr>
              <a:t>Task: </a:t>
            </a:r>
            <a:r>
              <a:rPr lang="en-US" sz="2900" dirty="0">
                <a:latin typeface="Comic Sans MS" panose="030F0702030302020204" pitchFamily="66" charset="0"/>
              </a:rPr>
              <a:t>Discuss the question below with your partner and complete the mind map in your books:</a:t>
            </a:r>
            <a:endParaRPr lang="en-GB" sz="2900" dirty="0">
              <a:latin typeface="Comic Sans MS" panose="030F0702030302020204" pitchFamily="66" charset="0"/>
            </a:endParaRPr>
          </a:p>
        </p:txBody>
      </p:sp>
    </p:spTree>
    <p:extLst>
      <p:ext uri="{BB962C8B-B14F-4D97-AF65-F5344CB8AC3E}">
        <p14:creationId xmlns:p14="http://schemas.microsoft.com/office/powerpoint/2010/main" val="12566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DD373E-C96E-402B-872D-DD13FE98E8DB}"/>
              </a:ext>
            </a:extLst>
          </p:cNvPr>
          <p:cNvSpPr txBox="1"/>
          <p:nvPr/>
        </p:nvSpPr>
        <p:spPr>
          <a:xfrm>
            <a:off x="4860759" y="4841508"/>
            <a:ext cx="3542096" cy="954107"/>
          </a:xfrm>
          <a:prstGeom prst="rect">
            <a:avLst/>
          </a:prstGeom>
          <a:noFill/>
        </p:spPr>
        <p:txBody>
          <a:bodyPr wrap="square" rtlCol="0">
            <a:spAutoFit/>
          </a:bodyPr>
          <a:lstStyle/>
          <a:p>
            <a:pPr algn="ctr"/>
            <a:r>
              <a:rPr lang="en-US" sz="2800" dirty="0">
                <a:latin typeface="Comic Sans MS" panose="030F0702030302020204" pitchFamily="66" charset="0"/>
              </a:rPr>
              <a:t>To benefit your health in some way.</a:t>
            </a:r>
            <a:endParaRPr lang="en-GB" sz="2800" dirty="0">
              <a:latin typeface="Comic Sans MS" panose="030F0702030302020204" pitchFamily="66" charset="0"/>
            </a:endParaRPr>
          </a:p>
        </p:txBody>
      </p:sp>
      <p:sp>
        <p:nvSpPr>
          <p:cNvPr id="6" name="TextBox 5">
            <a:extLst>
              <a:ext uri="{FF2B5EF4-FFF2-40B4-BE49-F238E27FC236}">
                <a16:creationId xmlns:a16="http://schemas.microsoft.com/office/drawing/2014/main" id="{7880CB58-E88F-41FA-ACCB-AC0749EAD4E9}"/>
              </a:ext>
            </a:extLst>
          </p:cNvPr>
          <p:cNvSpPr txBox="1"/>
          <p:nvPr/>
        </p:nvSpPr>
        <p:spPr>
          <a:xfrm>
            <a:off x="5176787" y="941672"/>
            <a:ext cx="3542096" cy="523220"/>
          </a:xfrm>
          <a:prstGeom prst="rect">
            <a:avLst/>
          </a:prstGeom>
          <a:noFill/>
        </p:spPr>
        <p:txBody>
          <a:bodyPr wrap="square" rtlCol="0">
            <a:spAutoFit/>
          </a:bodyPr>
          <a:lstStyle/>
          <a:p>
            <a:pPr algn="ctr"/>
            <a:r>
              <a:rPr lang="en-US" sz="2800" dirty="0">
                <a:latin typeface="Comic Sans MS" panose="030F0702030302020204" pitchFamily="66" charset="0"/>
              </a:rPr>
              <a:t>To help you relax.</a:t>
            </a:r>
            <a:endParaRPr lang="en-GB" sz="2800" dirty="0">
              <a:latin typeface="Comic Sans MS" panose="030F0702030302020204" pitchFamily="66" charset="0"/>
            </a:endParaRPr>
          </a:p>
        </p:txBody>
      </p:sp>
      <p:sp>
        <p:nvSpPr>
          <p:cNvPr id="7" name="TextBox 6">
            <a:extLst>
              <a:ext uri="{FF2B5EF4-FFF2-40B4-BE49-F238E27FC236}">
                <a16:creationId xmlns:a16="http://schemas.microsoft.com/office/drawing/2014/main" id="{4771C8BE-DF24-4494-B049-54F371C6D87C}"/>
              </a:ext>
            </a:extLst>
          </p:cNvPr>
          <p:cNvSpPr txBox="1"/>
          <p:nvPr/>
        </p:nvSpPr>
        <p:spPr>
          <a:xfrm>
            <a:off x="112294" y="4867175"/>
            <a:ext cx="2958165" cy="954107"/>
          </a:xfrm>
          <a:prstGeom prst="rect">
            <a:avLst/>
          </a:prstGeom>
          <a:noFill/>
        </p:spPr>
        <p:txBody>
          <a:bodyPr wrap="square" rtlCol="0">
            <a:spAutoFit/>
          </a:bodyPr>
          <a:lstStyle/>
          <a:p>
            <a:pPr algn="ctr"/>
            <a:r>
              <a:rPr lang="en-US" sz="2800" dirty="0">
                <a:latin typeface="Comic Sans MS" panose="030F0702030302020204" pitchFamily="66" charset="0"/>
              </a:rPr>
              <a:t>To help you stay awake.</a:t>
            </a:r>
            <a:endParaRPr lang="en-GB" sz="2800" dirty="0">
              <a:latin typeface="Comic Sans MS" panose="030F0702030302020204" pitchFamily="66" charset="0"/>
            </a:endParaRPr>
          </a:p>
        </p:txBody>
      </p:sp>
      <p:sp>
        <p:nvSpPr>
          <p:cNvPr id="8" name="TextBox 7">
            <a:extLst>
              <a:ext uri="{FF2B5EF4-FFF2-40B4-BE49-F238E27FC236}">
                <a16:creationId xmlns:a16="http://schemas.microsoft.com/office/drawing/2014/main" id="{E1602319-FF4D-4345-88F2-8ACA52E80ECC}"/>
              </a:ext>
            </a:extLst>
          </p:cNvPr>
          <p:cNvSpPr txBox="1"/>
          <p:nvPr/>
        </p:nvSpPr>
        <p:spPr>
          <a:xfrm>
            <a:off x="399449" y="1227221"/>
            <a:ext cx="3113771" cy="523220"/>
          </a:xfrm>
          <a:prstGeom prst="rect">
            <a:avLst/>
          </a:prstGeom>
          <a:noFill/>
        </p:spPr>
        <p:txBody>
          <a:bodyPr wrap="square" rtlCol="0">
            <a:spAutoFit/>
          </a:bodyPr>
          <a:lstStyle/>
          <a:p>
            <a:pPr algn="ctr"/>
            <a:r>
              <a:rPr lang="en-US" sz="2800" dirty="0">
                <a:latin typeface="Comic Sans MS" panose="030F0702030302020204" pitchFamily="66" charset="0"/>
              </a:rPr>
              <a:t>For enjoyment.</a:t>
            </a:r>
            <a:endParaRPr lang="en-GB" sz="2800" dirty="0">
              <a:latin typeface="Comic Sans MS" panose="030F0702030302020204" pitchFamily="66" charset="0"/>
            </a:endParaRPr>
          </a:p>
        </p:txBody>
      </p:sp>
      <p:pic>
        <p:nvPicPr>
          <p:cNvPr id="9" name="Picture 8">
            <a:extLst>
              <a:ext uri="{FF2B5EF4-FFF2-40B4-BE49-F238E27FC236}">
                <a16:creationId xmlns:a16="http://schemas.microsoft.com/office/drawing/2014/main" id="{38496F29-8659-4B90-BEE2-3F3B1B0C4272}"/>
              </a:ext>
            </a:extLst>
          </p:cNvPr>
          <p:cNvPicPr>
            <a:picLocks noChangeAspect="1"/>
          </p:cNvPicPr>
          <p:nvPr/>
        </p:nvPicPr>
        <p:blipFill>
          <a:blip r:embed="rId2"/>
          <a:stretch>
            <a:fillRect/>
          </a:stretch>
        </p:blipFill>
        <p:spPr>
          <a:xfrm>
            <a:off x="2204186" y="1355737"/>
            <a:ext cx="4251642" cy="3549915"/>
          </a:xfrm>
          <a:prstGeom prst="rect">
            <a:avLst/>
          </a:prstGeom>
        </p:spPr>
      </p:pic>
      <p:sp>
        <p:nvSpPr>
          <p:cNvPr id="10" name="TextBox 9">
            <a:extLst>
              <a:ext uri="{FF2B5EF4-FFF2-40B4-BE49-F238E27FC236}">
                <a16:creationId xmlns:a16="http://schemas.microsoft.com/office/drawing/2014/main" id="{D7E4F204-1461-45EB-AC6B-A122F7707F10}"/>
              </a:ext>
            </a:extLst>
          </p:cNvPr>
          <p:cNvSpPr txBox="1"/>
          <p:nvPr/>
        </p:nvSpPr>
        <p:spPr>
          <a:xfrm>
            <a:off x="134753" y="250257"/>
            <a:ext cx="4042611"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endParaRPr lang="en-GB" sz="3600" dirty="0">
              <a:solidFill>
                <a:srgbClr val="FF0000"/>
              </a:solidFill>
              <a:latin typeface="Comic Sans MS" panose="030F0702030302020204" pitchFamily="66" charset="0"/>
            </a:endParaRPr>
          </a:p>
        </p:txBody>
      </p:sp>
      <p:pic>
        <p:nvPicPr>
          <p:cNvPr id="4098" name="Picture 2" descr="Mark, Check, Tick, Red, Correct, Symbol, Choice, Yes">
            <a:extLst>
              <a:ext uri="{FF2B5EF4-FFF2-40B4-BE49-F238E27FC236}">
                <a16:creationId xmlns:a16="http://schemas.microsoft.com/office/drawing/2014/main" id="{3B3C9C71-BE4C-474B-B281-229909442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91" y="5442737"/>
            <a:ext cx="1155033" cy="120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BE5EB-ED71-4384-BFD0-89F31C2A3DB5}"/>
              </a:ext>
            </a:extLst>
          </p:cNvPr>
          <p:cNvSpPr txBox="1"/>
          <p:nvPr/>
        </p:nvSpPr>
        <p:spPr>
          <a:xfrm>
            <a:off x="0" y="288757"/>
            <a:ext cx="9038122" cy="800219"/>
          </a:xfrm>
          <a:prstGeom prst="rect">
            <a:avLst/>
          </a:prstGeom>
          <a:noFill/>
        </p:spPr>
        <p:txBody>
          <a:bodyPr wrap="square" rtlCol="0">
            <a:spAutoFit/>
          </a:bodyPr>
          <a:lstStyle/>
          <a:p>
            <a:pPr algn="ctr"/>
            <a:r>
              <a:rPr lang="en-US" sz="4600">
                <a:solidFill>
                  <a:srgbClr val="0070C0"/>
                </a:solidFill>
                <a:latin typeface="Comic Sans MS" panose="030F0702030302020204" pitchFamily="66" charset="0"/>
              </a:rPr>
              <a:t>Medicinal vs. Recreational drugs</a:t>
            </a:r>
            <a:endParaRPr lang="en-GB" sz="46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E820ED97-EAD8-4747-9CF0-A95FCB9C720D}"/>
              </a:ext>
            </a:extLst>
          </p:cNvPr>
          <p:cNvSpPr txBox="1"/>
          <p:nvPr/>
        </p:nvSpPr>
        <p:spPr>
          <a:xfrm>
            <a:off x="134755" y="1318661"/>
            <a:ext cx="7421077" cy="5262979"/>
          </a:xfrm>
          <a:prstGeom prst="rect">
            <a:avLst/>
          </a:prstGeom>
          <a:noFill/>
        </p:spPr>
        <p:txBody>
          <a:bodyPr wrap="square" rtlCol="0">
            <a:spAutoFit/>
          </a:bodyPr>
          <a:lstStyle/>
          <a:p>
            <a:pPr algn="ctr"/>
            <a:r>
              <a:rPr lang="en-US" sz="2400" dirty="0">
                <a:latin typeface="Comic Sans MS" panose="030F0702030302020204" pitchFamily="66" charset="0"/>
              </a:rPr>
              <a:t>Medicinal drugs are used in medicine and aim to benefit your health in some way.  They could be used to treat symptoms - e.g. paracetamol is used for pain relief, or they could be used to treat the illness  - e.g. antibiotics are used to treat bacterial infections.</a:t>
            </a:r>
          </a:p>
          <a:p>
            <a:pPr algn="ctr"/>
            <a:endParaRPr lang="en-US" sz="2400" dirty="0">
              <a:latin typeface="Comic Sans MS" panose="030F0702030302020204" pitchFamily="66" charset="0"/>
            </a:endParaRPr>
          </a:p>
          <a:p>
            <a:pPr algn="ctr"/>
            <a:r>
              <a:rPr lang="en-US" sz="2400" dirty="0">
                <a:latin typeface="Comic Sans MS" panose="030F0702030302020204" pitchFamily="66" charset="0"/>
              </a:rPr>
              <a:t>Recreational drugs are drugs which people take for fun and enjoyment. They could help you stay awake for longer or they may help you relax.  Recreational drugs are not prescribed by a doctor and many are illegal – cocaine and heroin. However, legal recreational drugs include alcohol and nicotine in cigarette smoke.  </a:t>
            </a:r>
            <a:endParaRPr lang="en-GB" sz="2400" dirty="0">
              <a:latin typeface="Comic Sans MS" panose="030F0702030302020204" pitchFamily="66" charset="0"/>
            </a:endParaRPr>
          </a:p>
        </p:txBody>
      </p:sp>
      <p:pic>
        <p:nvPicPr>
          <p:cNvPr id="6" name="Picture 5" descr="Capsule, Drug, Gelatine, Medicine, Pharmacy, Pills">
            <a:extLst>
              <a:ext uri="{FF2B5EF4-FFF2-40B4-BE49-F238E27FC236}">
                <a16:creationId xmlns:a16="http://schemas.microsoft.com/office/drawing/2014/main" id="{137E926E-2DEF-4BA5-BCFC-4AE6A6EF8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99" y="2271562"/>
            <a:ext cx="1525604" cy="1525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yringe, Cure, Medicine, Drug, Pharmacy, Pill, Capsule">
            <a:extLst>
              <a:ext uri="{FF2B5EF4-FFF2-40B4-BE49-F238E27FC236}">
                <a16:creationId xmlns:a16="http://schemas.microsoft.com/office/drawing/2014/main" id="{65DDBB8E-75BF-4A2A-8305-06810241C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26932" y="1190491"/>
            <a:ext cx="1209678" cy="11965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igarette, Nicotine, Dependency">
            <a:extLst>
              <a:ext uri="{FF2B5EF4-FFF2-40B4-BE49-F238E27FC236}">
                <a16:creationId xmlns:a16="http://schemas.microsoft.com/office/drawing/2014/main" id="{EB0425BF-0B0D-4054-BC70-D8356AF51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037" y="5698156"/>
            <a:ext cx="1684019" cy="84201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ordeaux, Bottle, Wine, France, Alcohol, Beverage">
            <a:extLst>
              <a:ext uri="{FF2B5EF4-FFF2-40B4-BE49-F238E27FC236}">
                <a16:creationId xmlns:a16="http://schemas.microsoft.com/office/drawing/2014/main" id="{CFE1DB0C-8BB0-4A6D-8A47-2D5B10642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006" y="4054642"/>
            <a:ext cx="874696" cy="174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9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A398A6-5F80-4407-AA81-3239487D3470}"/>
              </a:ext>
            </a:extLst>
          </p:cNvPr>
          <p:cNvSpPr txBox="1"/>
          <p:nvPr/>
        </p:nvSpPr>
        <p:spPr>
          <a:xfrm>
            <a:off x="0" y="288757"/>
            <a:ext cx="9038122" cy="800219"/>
          </a:xfrm>
          <a:prstGeom prst="rect">
            <a:avLst/>
          </a:prstGeom>
          <a:noFill/>
        </p:spPr>
        <p:txBody>
          <a:bodyPr wrap="square" rtlCol="0">
            <a:spAutoFit/>
          </a:bodyPr>
          <a:lstStyle/>
          <a:p>
            <a:pPr algn="ctr"/>
            <a:r>
              <a:rPr lang="en-US" sz="4600" dirty="0">
                <a:solidFill>
                  <a:srgbClr val="0070C0"/>
                </a:solidFill>
                <a:latin typeface="Comic Sans MS" panose="030F0702030302020204" pitchFamily="66" charset="0"/>
              </a:rPr>
              <a:t>Medicinal vs. Recreational drugs</a:t>
            </a:r>
            <a:endParaRPr lang="en-GB" sz="46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1EAA5D11-DE76-455B-8FDE-B0E252407D3F}"/>
              </a:ext>
            </a:extLst>
          </p:cNvPr>
          <p:cNvSpPr txBox="1"/>
          <p:nvPr/>
        </p:nvSpPr>
        <p:spPr>
          <a:xfrm>
            <a:off x="0" y="1280161"/>
            <a:ext cx="9144000" cy="1200329"/>
          </a:xfrm>
          <a:prstGeom prst="rect">
            <a:avLst/>
          </a:prstGeom>
          <a:solidFill>
            <a:srgbClr val="E1FBF3"/>
          </a:solidFill>
        </p:spPr>
        <p:txBody>
          <a:bodyPr wrap="square" rtlCol="0">
            <a:spAutoFit/>
          </a:bodyPr>
          <a:lstStyle/>
          <a:p>
            <a:pPr algn="ctr"/>
            <a:r>
              <a:rPr lang="en-US" sz="3600" dirty="0">
                <a:solidFill>
                  <a:srgbClr val="0070C0"/>
                </a:solidFill>
                <a:latin typeface="Comic Sans MS" panose="030F0702030302020204" pitchFamily="66" charset="0"/>
              </a:rPr>
              <a:t>Task: </a:t>
            </a:r>
            <a:r>
              <a:rPr lang="en-US" sz="3600" dirty="0">
                <a:latin typeface="Comic Sans MS" panose="030F0702030302020204" pitchFamily="66" charset="0"/>
              </a:rPr>
              <a:t>Sort the following drugs into two columns – medicinal and recreational.</a:t>
            </a:r>
            <a:endParaRPr lang="en-GB" sz="3600" dirty="0">
              <a:latin typeface="Comic Sans MS" panose="030F0702030302020204" pitchFamily="66" charset="0"/>
            </a:endParaRPr>
          </a:p>
        </p:txBody>
      </p:sp>
      <p:sp>
        <p:nvSpPr>
          <p:cNvPr id="6" name="TextBox 5">
            <a:extLst>
              <a:ext uri="{FF2B5EF4-FFF2-40B4-BE49-F238E27FC236}">
                <a16:creationId xmlns:a16="http://schemas.microsoft.com/office/drawing/2014/main" id="{23E9656C-0D5A-4F20-90EC-EC2EA3727B59}"/>
              </a:ext>
            </a:extLst>
          </p:cNvPr>
          <p:cNvSpPr txBox="1"/>
          <p:nvPr/>
        </p:nvSpPr>
        <p:spPr>
          <a:xfrm>
            <a:off x="6316697" y="2969994"/>
            <a:ext cx="2596297" cy="1569660"/>
          </a:xfrm>
          <a:prstGeom prst="rect">
            <a:avLst/>
          </a:prstGeom>
          <a:noFill/>
          <a:ln w="28575">
            <a:solidFill>
              <a:srgbClr val="7030A0"/>
            </a:solidFill>
            <a:prstDash val="dashDot"/>
          </a:ln>
        </p:spPr>
        <p:txBody>
          <a:bodyPr wrap="square" rtlCol="0">
            <a:spAutoFit/>
          </a:bodyPr>
          <a:lstStyle/>
          <a:p>
            <a:pPr algn="ctr"/>
            <a:r>
              <a:rPr lang="en-GB" sz="2400" b="1" i="1" dirty="0"/>
              <a:t>Alcohol</a:t>
            </a:r>
            <a:r>
              <a:rPr lang="en-GB" sz="2400" i="1" dirty="0"/>
              <a:t> is addictive, and affects the liver and brain.</a:t>
            </a:r>
          </a:p>
        </p:txBody>
      </p:sp>
      <p:sp>
        <p:nvSpPr>
          <p:cNvPr id="7" name="TextBox 6">
            <a:extLst>
              <a:ext uri="{FF2B5EF4-FFF2-40B4-BE49-F238E27FC236}">
                <a16:creationId xmlns:a16="http://schemas.microsoft.com/office/drawing/2014/main" id="{FD3623A3-5786-486B-828D-4D075755876F}"/>
              </a:ext>
            </a:extLst>
          </p:cNvPr>
          <p:cNvSpPr txBox="1"/>
          <p:nvPr/>
        </p:nvSpPr>
        <p:spPr>
          <a:xfrm>
            <a:off x="3011044" y="3120991"/>
            <a:ext cx="2928958" cy="1200329"/>
          </a:xfrm>
          <a:prstGeom prst="rect">
            <a:avLst/>
          </a:prstGeom>
          <a:noFill/>
          <a:ln w="28575">
            <a:solidFill>
              <a:schemeClr val="accent6">
                <a:lumMod val="75000"/>
              </a:schemeClr>
            </a:solidFill>
            <a:prstDash val="dashDot"/>
          </a:ln>
        </p:spPr>
        <p:txBody>
          <a:bodyPr wrap="square" rtlCol="0">
            <a:spAutoFit/>
          </a:bodyPr>
          <a:lstStyle/>
          <a:p>
            <a:pPr algn="ctr"/>
            <a:r>
              <a:rPr lang="en-GB" sz="2400" b="1" i="1" dirty="0"/>
              <a:t>Cannabis</a:t>
            </a:r>
            <a:r>
              <a:rPr lang="en-GB" sz="2400" i="1" dirty="0"/>
              <a:t> can lead to psychological problems</a:t>
            </a:r>
          </a:p>
        </p:txBody>
      </p:sp>
      <p:sp>
        <p:nvSpPr>
          <p:cNvPr id="8" name="TextBox 7">
            <a:extLst>
              <a:ext uri="{FF2B5EF4-FFF2-40B4-BE49-F238E27FC236}">
                <a16:creationId xmlns:a16="http://schemas.microsoft.com/office/drawing/2014/main" id="{4768D02E-FF90-44E7-98EB-32BB2F3BFECE}"/>
              </a:ext>
            </a:extLst>
          </p:cNvPr>
          <p:cNvSpPr txBox="1"/>
          <p:nvPr/>
        </p:nvSpPr>
        <p:spPr>
          <a:xfrm>
            <a:off x="214282" y="5004697"/>
            <a:ext cx="3286148" cy="1200329"/>
          </a:xfrm>
          <a:prstGeom prst="rect">
            <a:avLst/>
          </a:prstGeom>
          <a:noFill/>
          <a:ln w="28575">
            <a:solidFill>
              <a:srgbClr val="00B050"/>
            </a:solidFill>
            <a:prstDash val="dashDot"/>
          </a:ln>
        </p:spPr>
        <p:txBody>
          <a:bodyPr wrap="square" rtlCol="0">
            <a:spAutoFit/>
          </a:bodyPr>
          <a:lstStyle/>
          <a:p>
            <a:pPr algn="ctr"/>
            <a:r>
              <a:rPr lang="en-GB" sz="2400" b="1" i="1" dirty="0"/>
              <a:t>Tobacco </a:t>
            </a:r>
            <a:r>
              <a:rPr lang="en-GB" sz="2400" i="1" dirty="0"/>
              <a:t>is addictive and causes most drug related deaths in the UK</a:t>
            </a:r>
          </a:p>
        </p:txBody>
      </p:sp>
      <p:sp>
        <p:nvSpPr>
          <p:cNvPr id="9" name="TextBox 8">
            <a:extLst>
              <a:ext uri="{FF2B5EF4-FFF2-40B4-BE49-F238E27FC236}">
                <a16:creationId xmlns:a16="http://schemas.microsoft.com/office/drawing/2014/main" id="{8FB8D176-248E-488C-9895-FDAC9C760962}"/>
              </a:ext>
            </a:extLst>
          </p:cNvPr>
          <p:cNvSpPr txBox="1"/>
          <p:nvPr/>
        </p:nvSpPr>
        <p:spPr>
          <a:xfrm>
            <a:off x="3753244" y="4954012"/>
            <a:ext cx="2464675" cy="1200329"/>
          </a:xfrm>
          <a:prstGeom prst="rect">
            <a:avLst/>
          </a:prstGeom>
          <a:noFill/>
          <a:ln w="28575">
            <a:solidFill>
              <a:schemeClr val="accent5">
                <a:lumMod val="50000"/>
              </a:schemeClr>
            </a:solidFill>
            <a:prstDash val="dashDot"/>
          </a:ln>
        </p:spPr>
        <p:txBody>
          <a:bodyPr wrap="square" rtlCol="0">
            <a:spAutoFit/>
          </a:bodyPr>
          <a:lstStyle/>
          <a:p>
            <a:pPr algn="ctr"/>
            <a:r>
              <a:rPr lang="en-US" sz="2400" b="1" i="1" dirty="0"/>
              <a:t>Antibiotics</a:t>
            </a:r>
            <a:r>
              <a:rPr lang="en-US" sz="2400" i="1" dirty="0"/>
              <a:t> – used to treat bacterial infections.</a:t>
            </a:r>
            <a:endParaRPr lang="en-GB" sz="2400" i="1" dirty="0"/>
          </a:p>
        </p:txBody>
      </p:sp>
      <p:sp>
        <p:nvSpPr>
          <p:cNvPr id="10" name="TextBox 9">
            <a:extLst>
              <a:ext uri="{FF2B5EF4-FFF2-40B4-BE49-F238E27FC236}">
                <a16:creationId xmlns:a16="http://schemas.microsoft.com/office/drawing/2014/main" id="{40EE4DFC-457C-450C-875A-64A116E58B72}"/>
              </a:ext>
            </a:extLst>
          </p:cNvPr>
          <p:cNvSpPr txBox="1"/>
          <p:nvPr/>
        </p:nvSpPr>
        <p:spPr>
          <a:xfrm>
            <a:off x="394347" y="2875244"/>
            <a:ext cx="2300726" cy="1200329"/>
          </a:xfrm>
          <a:prstGeom prst="rect">
            <a:avLst/>
          </a:prstGeom>
          <a:noFill/>
          <a:ln w="28575">
            <a:solidFill>
              <a:schemeClr val="accent2">
                <a:lumMod val="75000"/>
              </a:schemeClr>
            </a:solidFill>
            <a:prstDash val="dashDot"/>
          </a:ln>
        </p:spPr>
        <p:txBody>
          <a:bodyPr wrap="square" rtlCol="0">
            <a:spAutoFit/>
          </a:bodyPr>
          <a:lstStyle/>
          <a:p>
            <a:pPr algn="ctr"/>
            <a:r>
              <a:rPr lang="en-US" sz="2400" b="1" i="1" dirty="0"/>
              <a:t>Paracetamol</a:t>
            </a:r>
            <a:r>
              <a:rPr lang="en-US" sz="2400" i="1" dirty="0"/>
              <a:t> – used for pain relief.</a:t>
            </a:r>
            <a:endParaRPr lang="en-GB" sz="2400" i="1" dirty="0"/>
          </a:p>
        </p:txBody>
      </p:sp>
      <p:sp>
        <p:nvSpPr>
          <p:cNvPr id="11" name="TextBox 10">
            <a:extLst>
              <a:ext uri="{FF2B5EF4-FFF2-40B4-BE49-F238E27FC236}">
                <a16:creationId xmlns:a16="http://schemas.microsoft.com/office/drawing/2014/main" id="{68788AA7-1DF4-438E-A5FE-16D6930C2C19}"/>
              </a:ext>
            </a:extLst>
          </p:cNvPr>
          <p:cNvSpPr txBox="1"/>
          <p:nvPr/>
        </p:nvSpPr>
        <p:spPr>
          <a:xfrm>
            <a:off x="6462324" y="5180959"/>
            <a:ext cx="2357454" cy="1200329"/>
          </a:xfrm>
          <a:prstGeom prst="rect">
            <a:avLst/>
          </a:prstGeom>
          <a:noFill/>
          <a:ln w="28575">
            <a:solidFill>
              <a:schemeClr val="accent2">
                <a:lumMod val="75000"/>
              </a:schemeClr>
            </a:solidFill>
            <a:prstDash val="dashDot"/>
          </a:ln>
        </p:spPr>
        <p:txBody>
          <a:bodyPr wrap="square" rtlCol="0">
            <a:spAutoFit/>
          </a:bodyPr>
          <a:lstStyle/>
          <a:p>
            <a:pPr algn="ctr"/>
            <a:r>
              <a:rPr lang="en-GB" sz="2400" b="1" i="1" dirty="0"/>
              <a:t>Tranquilisers</a:t>
            </a:r>
            <a:r>
              <a:rPr lang="en-GB" sz="2400" i="1" dirty="0"/>
              <a:t> – calming drug, addictive</a:t>
            </a:r>
          </a:p>
        </p:txBody>
      </p:sp>
    </p:spTree>
    <p:extLst>
      <p:ext uri="{BB962C8B-B14F-4D97-AF65-F5344CB8AC3E}">
        <p14:creationId xmlns:p14="http://schemas.microsoft.com/office/powerpoint/2010/main" val="90708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932CE1-E0DA-416E-8D86-6812736E5C58}"/>
              </a:ext>
            </a:extLst>
          </p:cNvPr>
          <p:cNvSpPr txBox="1"/>
          <p:nvPr/>
        </p:nvSpPr>
        <p:spPr>
          <a:xfrm>
            <a:off x="452388" y="798898"/>
            <a:ext cx="3638349" cy="584775"/>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Medicinal drugs</a:t>
            </a:r>
            <a:endParaRPr lang="en-GB" sz="32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25042179-5030-41D6-9E7C-DAB169594B2D}"/>
              </a:ext>
            </a:extLst>
          </p:cNvPr>
          <p:cNvSpPr txBox="1"/>
          <p:nvPr/>
        </p:nvSpPr>
        <p:spPr>
          <a:xfrm>
            <a:off x="4456496" y="806918"/>
            <a:ext cx="4503017" cy="584775"/>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Recreational drugs</a:t>
            </a:r>
            <a:endParaRPr lang="en-GB" sz="3200" dirty="0">
              <a:solidFill>
                <a:srgbClr val="0070C0"/>
              </a:solidFill>
              <a:latin typeface="Comic Sans MS" panose="030F0702030302020204" pitchFamily="66" charset="0"/>
            </a:endParaRPr>
          </a:p>
        </p:txBody>
      </p:sp>
      <p:cxnSp>
        <p:nvCxnSpPr>
          <p:cNvPr id="7" name="Straight Connector 6">
            <a:extLst>
              <a:ext uri="{FF2B5EF4-FFF2-40B4-BE49-F238E27FC236}">
                <a16:creationId xmlns:a16="http://schemas.microsoft.com/office/drawing/2014/main" id="{4E7892EA-4B51-4B7E-9FD0-69BC8292149B}"/>
              </a:ext>
            </a:extLst>
          </p:cNvPr>
          <p:cNvCxnSpPr/>
          <p:nvPr/>
        </p:nvCxnSpPr>
        <p:spPr>
          <a:xfrm>
            <a:off x="77002" y="1482291"/>
            <a:ext cx="88263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E82CF2-BE00-400C-A1A1-1B0F9D25C1B9}"/>
              </a:ext>
            </a:extLst>
          </p:cNvPr>
          <p:cNvCxnSpPr>
            <a:cxnSpLocks/>
          </p:cNvCxnSpPr>
          <p:nvPr/>
        </p:nvCxnSpPr>
        <p:spPr>
          <a:xfrm>
            <a:off x="4339389" y="614413"/>
            <a:ext cx="0" cy="456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BEBE64-5B55-4BB8-8529-51DD83AE83F4}"/>
              </a:ext>
            </a:extLst>
          </p:cNvPr>
          <p:cNvSpPr txBox="1"/>
          <p:nvPr/>
        </p:nvSpPr>
        <p:spPr>
          <a:xfrm>
            <a:off x="471030" y="2643949"/>
            <a:ext cx="3379076" cy="830997"/>
          </a:xfrm>
          <a:prstGeom prst="rect">
            <a:avLst/>
          </a:prstGeom>
          <a:noFill/>
          <a:ln w="28575">
            <a:solidFill>
              <a:schemeClr val="accent5">
                <a:lumMod val="50000"/>
              </a:schemeClr>
            </a:solidFill>
            <a:prstDash val="dashDot"/>
          </a:ln>
        </p:spPr>
        <p:txBody>
          <a:bodyPr wrap="square" rtlCol="0">
            <a:spAutoFit/>
          </a:bodyPr>
          <a:lstStyle/>
          <a:p>
            <a:pPr algn="ctr"/>
            <a:r>
              <a:rPr lang="en-US" sz="2400" b="1" i="1" dirty="0"/>
              <a:t>Antibiotics</a:t>
            </a:r>
            <a:r>
              <a:rPr lang="en-US" sz="2400" i="1" dirty="0"/>
              <a:t> – used to treat bacterial infections.</a:t>
            </a:r>
            <a:endParaRPr lang="en-GB" sz="2400" i="1" dirty="0"/>
          </a:p>
        </p:txBody>
      </p:sp>
      <p:sp>
        <p:nvSpPr>
          <p:cNvPr id="12" name="TextBox 11">
            <a:extLst>
              <a:ext uri="{FF2B5EF4-FFF2-40B4-BE49-F238E27FC236}">
                <a16:creationId xmlns:a16="http://schemas.microsoft.com/office/drawing/2014/main" id="{879680AD-1372-4F8A-8D17-BAAE42D526FF}"/>
              </a:ext>
            </a:extLst>
          </p:cNvPr>
          <p:cNvSpPr txBox="1"/>
          <p:nvPr/>
        </p:nvSpPr>
        <p:spPr>
          <a:xfrm>
            <a:off x="480973" y="1662461"/>
            <a:ext cx="3349881" cy="830997"/>
          </a:xfrm>
          <a:prstGeom prst="rect">
            <a:avLst/>
          </a:prstGeom>
          <a:noFill/>
          <a:ln w="28575">
            <a:solidFill>
              <a:schemeClr val="accent2">
                <a:lumMod val="75000"/>
              </a:schemeClr>
            </a:solidFill>
            <a:prstDash val="dashDot"/>
          </a:ln>
        </p:spPr>
        <p:txBody>
          <a:bodyPr wrap="square" rtlCol="0">
            <a:spAutoFit/>
          </a:bodyPr>
          <a:lstStyle/>
          <a:p>
            <a:pPr algn="ctr"/>
            <a:r>
              <a:rPr lang="en-US" sz="2400" b="1" i="1" dirty="0"/>
              <a:t>Paracetamol</a:t>
            </a:r>
            <a:r>
              <a:rPr lang="en-US" sz="2400" i="1" dirty="0"/>
              <a:t> – used for pain relief.</a:t>
            </a:r>
            <a:endParaRPr lang="en-GB" sz="2400" i="1" dirty="0"/>
          </a:p>
        </p:txBody>
      </p:sp>
      <p:sp>
        <p:nvSpPr>
          <p:cNvPr id="14" name="TextBox 13">
            <a:extLst>
              <a:ext uri="{FF2B5EF4-FFF2-40B4-BE49-F238E27FC236}">
                <a16:creationId xmlns:a16="http://schemas.microsoft.com/office/drawing/2014/main" id="{C7E89860-86C5-4055-8287-11EBF741D2E2}"/>
              </a:ext>
            </a:extLst>
          </p:cNvPr>
          <p:cNvSpPr txBox="1"/>
          <p:nvPr/>
        </p:nvSpPr>
        <p:spPr>
          <a:xfrm>
            <a:off x="2631468" y="3939300"/>
            <a:ext cx="3307319" cy="830997"/>
          </a:xfrm>
          <a:prstGeom prst="rect">
            <a:avLst/>
          </a:prstGeom>
          <a:solidFill>
            <a:schemeClr val="bg1"/>
          </a:solidFill>
          <a:ln w="28575">
            <a:solidFill>
              <a:schemeClr val="accent2">
                <a:lumMod val="75000"/>
              </a:schemeClr>
            </a:solidFill>
            <a:prstDash val="dashDot"/>
          </a:ln>
        </p:spPr>
        <p:txBody>
          <a:bodyPr wrap="square" rtlCol="0">
            <a:spAutoFit/>
          </a:bodyPr>
          <a:lstStyle/>
          <a:p>
            <a:pPr algn="ctr"/>
            <a:r>
              <a:rPr lang="en-GB" sz="2400" b="1" i="1" dirty="0"/>
              <a:t>Tranquilisers</a:t>
            </a:r>
            <a:r>
              <a:rPr lang="en-GB" sz="2400" i="1" dirty="0"/>
              <a:t> – calming drug, addictive</a:t>
            </a:r>
          </a:p>
        </p:txBody>
      </p:sp>
      <p:sp>
        <p:nvSpPr>
          <p:cNvPr id="15" name="TextBox 14">
            <a:extLst>
              <a:ext uri="{FF2B5EF4-FFF2-40B4-BE49-F238E27FC236}">
                <a16:creationId xmlns:a16="http://schemas.microsoft.com/office/drawing/2014/main" id="{1D0A62EE-FEF0-441B-9B1A-0AA8ACED7C5E}"/>
              </a:ext>
            </a:extLst>
          </p:cNvPr>
          <p:cNvSpPr txBox="1"/>
          <p:nvPr/>
        </p:nvSpPr>
        <p:spPr>
          <a:xfrm>
            <a:off x="4613025" y="1651335"/>
            <a:ext cx="4174840" cy="830997"/>
          </a:xfrm>
          <a:prstGeom prst="rect">
            <a:avLst/>
          </a:prstGeom>
          <a:noFill/>
          <a:ln w="28575">
            <a:solidFill>
              <a:srgbClr val="7030A0"/>
            </a:solidFill>
            <a:prstDash val="dashDot"/>
          </a:ln>
        </p:spPr>
        <p:txBody>
          <a:bodyPr wrap="square" rtlCol="0">
            <a:spAutoFit/>
          </a:bodyPr>
          <a:lstStyle/>
          <a:p>
            <a:pPr algn="ctr"/>
            <a:r>
              <a:rPr lang="en-GB" sz="2400" b="1" i="1" dirty="0"/>
              <a:t>Alcohol</a:t>
            </a:r>
            <a:r>
              <a:rPr lang="en-GB" sz="2400" i="1" dirty="0"/>
              <a:t> is addictive, and affects the liver and brain.</a:t>
            </a:r>
          </a:p>
        </p:txBody>
      </p:sp>
      <p:sp>
        <p:nvSpPr>
          <p:cNvPr id="16" name="TextBox 15">
            <a:extLst>
              <a:ext uri="{FF2B5EF4-FFF2-40B4-BE49-F238E27FC236}">
                <a16:creationId xmlns:a16="http://schemas.microsoft.com/office/drawing/2014/main" id="{345F9B42-745D-4C0E-9D06-E0865F013E95}"/>
              </a:ext>
            </a:extLst>
          </p:cNvPr>
          <p:cNvSpPr txBox="1"/>
          <p:nvPr/>
        </p:nvSpPr>
        <p:spPr>
          <a:xfrm>
            <a:off x="4676215" y="4920915"/>
            <a:ext cx="4169402" cy="830997"/>
          </a:xfrm>
          <a:prstGeom prst="rect">
            <a:avLst/>
          </a:prstGeom>
          <a:noFill/>
          <a:ln w="28575">
            <a:solidFill>
              <a:schemeClr val="accent6">
                <a:lumMod val="75000"/>
              </a:schemeClr>
            </a:solidFill>
            <a:prstDash val="dashDot"/>
          </a:ln>
        </p:spPr>
        <p:txBody>
          <a:bodyPr wrap="square" rtlCol="0">
            <a:spAutoFit/>
          </a:bodyPr>
          <a:lstStyle/>
          <a:p>
            <a:pPr algn="ctr"/>
            <a:r>
              <a:rPr lang="en-GB" sz="2400" b="1" i="1" dirty="0"/>
              <a:t>Cannabis</a:t>
            </a:r>
            <a:r>
              <a:rPr lang="en-GB" sz="2400" i="1" dirty="0"/>
              <a:t> can lead to psychological problems</a:t>
            </a:r>
          </a:p>
        </p:txBody>
      </p:sp>
      <p:sp>
        <p:nvSpPr>
          <p:cNvPr id="17" name="TextBox 16">
            <a:extLst>
              <a:ext uri="{FF2B5EF4-FFF2-40B4-BE49-F238E27FC236}">
                <a16:creationId xmlns:a16="http://schemas.microsoft.com/office/drawing/2014/main" id="{A4B688B7-B00B-4304-B28C-D34B05414861}"/>
              </a:ext>
            </a:extLst>
          </p:cNvPr>
          <p:cNvSpPr txBox="1"/>
          <p:nvPr/>
        </p:nvSpPr>
        <p:spPr>
          <a:xfrm>
            <a:off x="4641902" y="2627257"/>
            <a:ext cx="4194089" cy="1200329"/>
          </a:xfrm>
          <a:prstGeom prst="rect">
            <a:avLst/>
          </a:prstGeom>
          <a:noFill/>
          <a:ln w="28575">
            <a:solidFill>
              <a:srgbClr val="00B050"/>
            </a:solidFill>
            <a:prstDash val="dashDot"/>
          </a:ln>
        </p:spPr>
        <p:txBody>
          <a:bodyPr wrap="square" rtlCol="0">
            <a:spAutoFit/>
          </a:bodyPr>
          <a:lstStyle/>
          <a:p>
            <a:pPr algn="ctr"/>
            <a:r>
              <a:rPr lang="en-GB" sz="2400" b="1" i="1" dirty="0"/>
              <a:t>Tobacco </a:t>
            </a:r>
            <a:r>
              <a:rPr lang="en-GB" sz="2400" i="1" dirty="0"/>
              <a:t>is addictive and causes most drug related deaths in the UK</a:t>
            </a:r>
          </a:p>
        </p:txBody>
      </p:sp>
      <p:sp>
        <p:nvSpPr>
          <p:cNvPr id="18" name="TextBox 17">
            <a:extLst>
              <a:ext uri="{FF2B5EF4-FFF2-40B4-BE49-F238E27FC236}">
                <a16:creationId xmlns:a16="http://schemas.microsoft.com/office/drawing/2014/main" id="{61F4A1F5-57E3-4D6A-9530-17CE5CCA890E}"/>
              </a:ext>
            </a:extLst>
          </p:cNvPr>
          <p:cNvSpPr txBox="1"/>
          <p:nvPr/>
        </p:nvSpPr>
        <p:spPr>
          <a:xfrm>
            <a:off x="67377" y="173255"/>
            <a:ext cx="4138863"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endParaRPr lang="en-GB" sz="3600" dirty="0">
              <a:solidFill>
                <a:srgbClr val="FF0000"/>
              </a:solidFill>
              <a:latin typeface="Comic Sans MS" panose="030F0702030302020204" pitchFamily="66" charset="0"/>
            </a:endParaRPr>
          </a:p>
        </p:txBody>
      </p:sp>
      <p:pic>
        <p:nvPicPr>
          <p:cNvPr id="19" name="Picture 2" descr="Mark, Check, Tick, Red, Correct, Symbol, Choice, Yes">
            <a:extLst>
              <a:ext uri="{FF2B5EF4-FFF2-40B4-BE49-F238E27FC236}">
                <a16:creationId xmlns:a16="http://schemas.microsoft.com/office/drawing/2014/main" id="{A261B1EE-C85A-438A-8BB9-28349BA8F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964" y="5519740"/>
            <a:ext cx="1155033" cy="12035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igarette, Nicotine, Dependency">
            <a:extLst>
              <a:ext uri="{FF2B5EF4-FFF2-40B4-BE49-F238E27FC236}">
                <a16:creationId xmlns:a16="http://schemas.microsoft.com/office/drawing/2014/main" id="{A8AE4546-B1A1-4060-A624-348DA3B55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397" y="5856973"/>
            <a:ext cx="1790299" cy="8951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apsule, Drug, Gelatine, Medicine, Pharmacy, Pills">
            <a:extLst>
              <a:ext uri="{FF2B5EF4-FFF2-40B4-BE49-F238E27FC236}">
                <a16:creationId xmlns:a16="http://schemas.microsoft.com/office/drawing/2014/main" id="{F0FAA434-6680-44C8-A873-836C3AC24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4446870"/>
            <a:ext cx="2276375" cy="22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96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9015D-D937-428A-8D94-9CAD3DFF8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62442-99EF-40C8-835D-565A123FA727}">
  <ds:schemaRefs>
    <ds:schemaRef ds:uri="http://schemas.microsoft.com/office/infopath/2007/PartnerControls"/>
    <ds:schemaRef ds:uri="http://purl.org/dc/dcmitype/"/>
    <ds:schemaRef ds:uri="http://schemas.openxmlformats.org/package/2006/metadata/core-properties"/>
    <ds:schemaRef ds:uri="3eb4558b-8982-4134-8cf8-0edee52307a7"/>
    <ds:schemaRef ds:uri="http://www.w3.org/XML/1998/namespace"/>
    <ds:schemaRef ds:uri="049f97e1-32ae-4d3d-9c64-63be60dba368"/>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41CE7D0F-0765-4B20-B395-5DFA2E5040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732</Words>
  <Application>Microsoft Office PowerPoint</Application>
  <PresentationFormat>On-screen Show (4:3)</PresentationFormat>
  <Paragraphs>70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Kiran Mattoo</cp:lastModifiedBy>
  <cp:revision>3</cp:revision>
  <dcterms:created xsi:type="dcterms:W3CDTF">2020-06-23T10:12:44Z</dcterms:created>
  <dcterms:modified xsi:type="dcterms:W3CDTF">2020-09-18T13:26:22Z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