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57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87955" autoAdjust="0"/>
  </p:normalViewPr>
  <p:slideViewPr>
    <p:cSldViewPr snapToGrid="0">
      <p:cViewPr varScale="1">
        <p:scale>
          <a:sx n="64" d="100"/>
          <a:sy n="64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BCABC-1891-4EA8-BE0D-3118CDD2628D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6B15-45E8-41DC-9283-E479D769D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2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40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08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6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5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3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9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0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6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3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1388-02CD-4029-B61A-A5F2ACAEF2E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7AE0-7BE9-4869-A285-588BBE458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33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3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7.sv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30.sv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E112-3EF9-4A2B-9BEB-6E4736565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8571"/>
            <a:ext cx="7772400" cy="1191629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4000" b="1" u="sng" dirty="0"/>
              <a:t>AQA English Language Paper 1 Section B/Question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35BF1-C903-48CC-A523-9A69F0474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950" y="1801230"/>
            <a:ext cx="3718249" cy="2957381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r>
              <a:rPr lang="en-GB" dirty="0"/>
              <a:t>Here are the kinds of questions you’ll get:</a:t>
            </a:r>
          </a:p>
          <a:p>
            <a:pPr marL="457200" indent="-457200">
              <a:buAutoNum type="arabicParenR"/>
            </a:pPr>
            <a:endParaRPr lang="en-GB" dirty="0"/>
          </a:p>
          <a:p>
            <a:pPr marL="457200" indent="-457200">
              <a:buAutoNum type="arabicParenR"/>
            </a:pPr>
            <a:r>
              <a:rPr lang="en-GB" dirty="0"/>
              <a:t>Write a description of something as suggested by a picture</a:t>
            </a:r>
          </a:p>
          <a:p>
            <a:pPr marL="457200" indent="-457200">
              <a:buAutoNum type="arabicParenR"/>
            </a:pPr>
            <a:r>
              <a:rPr lang="en-GB" dirty="0"/>
              <a:t>Write a story about something</a:t>
            </a:r>
          </a:p>
          <a:p>
            <a:pPr marL="457200" indent="-457200">
              <a:buAutoNum type="arabicParenR"/>
            </a:pPr>
            <a:r>
              <a:rPr lang="en-GB" dirty="0"/>
              <a:t>Write a story that begins with the sentence…</a:t>
            </a:r>
          </a:p>
          <a:p>
            <a:pPr marL="457200" indent="-457200">
              <a:buAutoNum type="arabicParenR"/>
            </a:pPr>
            <a:r>
              <a:rPr lang="en-GB" dirty="0"/>
              <a:t>Describe something...</a:t>
            </a:r>
          </a:p>
          <a:p>
            <a:pPr marL="457200" indent="-457200">
              <a:buAutoNum type="arabicParenR"/>
            </a:pPr>
            <a:r>
              <a:rPr lang="en-GB" dirty="0"/>
              <a:t>Write a story about… as suggested by this picture.</a:t>
            </a:r>
          </a:p>
          <a:p>
            <a:pPr marL="457200" indent="-457200">
              <a:buAutoNum type="arabicParenR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8C76E-7AF6-4888-8864-A33E6658CBFE}"/>
              </a:ext>
            </a:extLst>
          </p:cNvPr>
          <p:cNvSpPr txBox="1"/>
          <p:nvPr/>
        </p:nvSpPr>
        <p:spPr>
          <a:xfrm>
            <a:off x="685800" y="1801230"/>
            <a:ext cx="3886200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In Section B or Question 5 you’re asking to create a piece of fiction writing.</a:t>
            </a:r>
          </a:p>
          <a:p>
            <a:endParaRPr lang="en-GB" dirty="0"/>
          </a:p>
          <a:p>
            <a:r>
              <a:rPr lang="en-GB" dirty="0"/>
              <a:t>You’ll be given a choice of two writing tasks (only answer one!)</a:t>
            </a:r>
          </a:p>
          <a:p>
            <a:endParaRPr lang="en-GB" dirty="0"/>
          </a:p>
          <a:p>
            <a:r>
              <a:rPr lang="en-GB" dirty="0"/>
              <a:t>You might be asked to write </a:t>
            </a:r>
            <a:r>
              <a:rPr lang="en-GB" b="1" dirty="0"/>
              <a:t>narrative fiction </a:t>
            </a:r>
            <a:r>
              <a:rPr lang="en-GB" dirty="0"/>
              <a:t>(a story) or </a:t>
            </a:r>
            <a:r>
              <a:rPr lang="en-GB" b="1" dirty="0"/>
              <a:t>descriptive fiction </a:t>
            </a:r>
            <a:r>
              <a:rPr lang="en-GB" dirty="0"/>
              <a:t>(a detailed description).</a:t>
            </a:r>
          </a:p>
          <a:p>
            <a:endParaRPr lang="en-GB" dirty="0"/>
          </a:p>
          <a:p>
            <a:r>
              <a:rPr lang="en-GB" dirty="0"/>
              <a:t>However, you might only be given a choice of </a:t>
            </a:r>
            <a:r>
              <a:rPr lang="en-GB" b="1" dirty="0"/>
              <a:t>two narrative tasks </a:t>
            </a:r>
            <a:r>
              <a:rPr lang="en-GB" dirty="0"/>
              <a:t>or </a:t>
            </a:r>
            <a:r>
              <a:rPr lang="en-GB" b="1" dirty="0"/>
              <a:t>two descriptive tasks</a:t>
            </a:r>
            <a:r>
              <a:rPr lang="en-GB" dirty="0"/>
              <a:t>, so it is best to be prepared for both!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E45014A-BF72-4414-9DB5-D1F79A30FA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50" y="4646594"/>
            <a:ext cx="3019647" cy="20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4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DC73-E914-4BBE-B728-75654B9CB7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Now, give this a go yourself.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31CE-AE9B-4412-AA7B-998E631A0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81303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GB" dirty="0"/>
              <a:t>Go through all the steps we’ve looked at and plan out your answer carefully.</a:t>
            </a:r>
          </a:p>
          <a:p>
            <a:pPr marL="0" indent="0">
              <a:buNone/>
            </a:pPr>
            <a:r>
              <a:rPr lang="en-GB" dirty="0"/>
              <a:t>If you want to really make it like the exam, time yourself for 45 minutes (allow for any extra time if you are given it).</a:t>
            </a:r>
          </a:p>
          <a:p>
            <a:pPr marL="0" indent="0">
              <a:buNone/>
            </a:pPr>
            <a:r>
              <a:rPr lang="en-GB" dirty="0"/>
              <a:t>Remember to think about all the different requirements of the mark scheme.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A595F-A02C-4A3E-A5A4-F378FC903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8" t="23230" r="31279" b="18268"/>
          <a:stretch/>
        </p:blipFill>
        <p:spPr>
          <a:xfrm rot="895162">
            <a:off x="5316279" y="2281335"/>
            <a:ext cx="3934047" cy="300901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D95D643-BD91-4465-B299-92E680D02E45}"/>
              </a:ext>
            </a:extLst>
          </p:cNvPr>
          <p:cNvSpPr/>
          <p:nvPr/>
        </p:nvSpPr>
        <p:spPr>
          <a:xfrm rot="1068998">
            <a:off x="5710289" y="1782353"/>
            <a:ext cx="2703879" cy="10851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3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5E3246B9-6B21-4E04-AF3A-AC1DB2C68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" y="935466"/>
            <a:ext cx="8238932" cy="51363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BFCCD7-2503-44CD-9739-390E246F393F}"/>
              </a:ext>
            </a:extLst>
          </p:cNvPr>
          <p:cNvSpPr/>
          <p:nvPr/>
        </p:nvSpPr>
        <p:spPr>
          <a:xfrm>
            <a:off x="452534" y="171958"/>
            <a:ext cx="8238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 magazine has asked for new contributors to their fiction writing section. </a:t>
            </a:r>
          </a:p>
          <a:p>
            <a:r>
              <a:rPr lang="en-GB" sz="1400" b="1" dirty="0"/>
              <a:t>         Either      </a:t>
            </a:r>
          </a:p>
          <a:p>
            <a:r>
              <a:rPr lang="en-GB" sz="1400" dirty="0"/>
              <a:t>    Write a description of a holiday as suggested by this picture: </a:t>
            </a:r>
          </a:p>
          <a:p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FFA02F-D88D-4AD4-8D1E-7A8C5F61515C}"/>
              </a:ext>
            </a:extLst>
          </p:cNvPr>
          <p:cNvSpPr/>
          <p:nvPr/>
        </p:nvSpPr>
        <p:spPr>
          <a:xfrm>
            <a:off x="452534" y="6119336"/>
            <a:ext cx="8238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or      </a:t>
            </a:r>
          </a:p>
          <a:p>
            <a:r>
              <a:rPr lang="en-GB" sz="1400" dirty="0"/>
              <a:t>    Write a story about a time when something changed dramatically. </a:t>
            </a:r>
          </a:p>
          <a:p>
            <a:r>
              <a:rPr lang="en-GB" sz="1400" dirty="0"/>
              <a:t>    (24 marks for content and organisation 16 marks for technical accuracy)     [40 marks] </a:t>
            </a:r>
          </a:p>
        </p:txBody>
      </p:sp>
    </p:spTree>
    <p:extLst>
      <p:ext uri="{BB962C8B-B14F-4D97-AF65-F5344CB8AC3E}">
        <p14:creationId xmlns:p14="http://schemas.microsoft.com/office/powerpoint/2010/main" val="34294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B4A7591C-DFAF-4B65-9AAF-009CDB51C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96" y="2981915"/>
            <a:ext cx="5920088" cy="36907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BBBC52-4B9E-4594-BA8E-A8B7DBE8E18E}"/>
              </a:ext>
            </a:extLst>
          </p:cNvPr>
          <p:cNvSpPr/>
          <p:nvPr/>
        </p:nvSpPr>
        <p:spPr>
          <a:xfrm>
            <a:off x="205273" y="185353"/>
            <a:ext cx="880621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/>
              <a:t>Write a </a:t>
            </a:r>
            <a:r>
              <a:rPr lang="en-GB" dirty="0">
                <a:highlight>
                  <a:srgbClr val="FFFF00"/>
                </a:highlight>
              </a:rPr>
              <a:t>description</a:t>
            </a:r>
            <a:r>
              <a:rPr lang="en-GB" dirty="0"/>
              <a:t> of a </a:t>
            </a:r>
            <a:r>
              <a:rPr lang="en-GB" dirty="0">
                <a:highlight>
                  <a:srgbClr val="FFFF00"/>
                </a:highlight>
              </a:rPr>
              <a:t>holiday</a:t>
            </a:r>
            <a:r>
              <a:rPr lang="en-GB" dirty="0"/>
              <a:t> as </a:t>
            </a:r>
            <a:r>
              <a:rPr lang="en-GB" dirty="0">
                <a:highlight>
                  <a:srgbClr val="00FF00"/>
                </a:highlight>
              </a:rPr>
              <a:t>suggested</a:t>
            </a:r>
            <a:r>
              <a:rPr lang="en-GB" dirty="0"/>
              <a:t> by this picture: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042C1-6EA2-4AFE-94DE-52783104B6B5}"/>
              </a:ext>
            </a:extLst>
          </p:cNvPr>
          <p:cNvSpPr txBox="1"/>
          <p:nvPr/>
        </p:nvSpPr>
        <p:spPr>
          <a:xfrm>
            <a:off x="205273" y="650751"/>
            <a:ext cx="8806211" cy="212365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Step 1: Identify what type of writing you’re being asked to make</a:t>
            </a:r>
          </a:p>
          <a:p>
            <a:r>
              <a:rPr lang="en-GB" sz="1600" dirty="0"/>
              <a:t>When you read this task, a few alarms should be going off in your head. Firstly, it’s asking for a </a:t>
            </a:r>
            <a:r>
              <a:rPr lang="en-GB" sz="1600" b="1" dirty="0">
                <a:highlight>
                  <a:srgbClr val="FFFF00"/>
                </a:highlight>
              </a:rPr>
              <a:t>description</a:t>
            </a:r>
            <a:r>
              <a:rPr lang="en-GB" sz="1600" dirty="0"/>
              <a:t>, not a story (narrative writing).</a:t>
            </a:r>
          </a:p>
          <a:p>
            <a:endParaRPr lang="en-GB" sz="1600" dirty="0"/>
          </a:p>
          <a:p>
            <a:r>
              <a:rPr lang="en-GB" sz="1600" dirty="0"/>
              <a:t>Secondly, it asks you to focus on a </a:t>
            </a:r>
            <a:r>
              <a:rPr lang="en-GB" sz="1600" b="1" dirty="0">
                <a:highlight>
                  <a:srgbClr val="FFFF00"/>
                </a:highlight>
              </a:rPr>
              <a:t>holiday</a:t>
            </a:r>
            <a:r>
              <a:rPr lang="en-GB" sz="1600" dirty="0"/>
              <a:t>, so that’s what you’ll be describing.</a:t>
            </a:r>
          </a:p>
          <a:p>
            <a:endParaRPr lang="en-GB" sz="1600" dirty="0"/>
          </a:p>
          <a:p>
            <a:r>
              <a:rPr lang="en-GB" sz="1600" dirty="0"/>
              <a:t>Finally, it mentions about creating a description </a:t>
            </a:r>
            <a:r>
              <a:rPr lang="en-GB" sz="1600" b="1" dirty="0">
                <a:highlight>
                  <a:srgbClr val="00FF00"/>
                </a:highlight>
              </a:rPr>
              <a:t>suggested</a:t>
            </a:r>
            <a:r>
              <a:rPr lang="en-GB" sz="1600" dirty="0"/>
              <a:t> by this picture. This means you can use the picture for inspiration or ideas.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532AA-1E79-412B-BA40-DFA9DF87FA63}"/>
              </a:ext>
            </a:extLst>
          </p:cNvPr>
          <p:cNvSpPr txBox="1"/>
          <p:nvPr/>
        </p:nvSpPr>
        <p:spPr>
          <a:xfrm>
            <a:off x="205273" y="2981915"/>
            <a:ext cx="2733870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Step 2: Zoom in on the picture and select at least five key areas to describe</a:t>
            </a:r>
          </a:p>
          <a:p>
            <a:endParaRPr lang="en-GB" dirty="0"/>
          </a:p>
          <a:p>
            <a:r>
              <a:rPr lang="en-GB" dirty="0"/>
              <a:t>You could literally draw circles on your exam picture to help you remember!</a:t>
            </a: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98CDD525-90B4-48AC-9F32-EBA9925BDE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1856009" y="4985993"/>
            <a:ext cx="1465614" cy="144042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B0381C0-8396-49AC-BB2F-88FC70AE3FC6}"/>
              </a:ext>
            </a:extLst>
          </p:cNvPr>
          <p:cNvSpPr/>
          <p:nvPr/>
        </p:nvSpPr>
        <p:spPr>
          <a:xfrm>
            <a:off x="4329740" y="3320318"/>
            <a:ext cx="1035698" cy="9610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949B32-E90F-4BE2-890B-3C852D389ED6}"/>
              </a:ext>
            </a:extLst>
          </p:cNvPr>
          <p:cNvSpPr/>
          <p:nvPr/>
        </p:nvSpPr>
        <p:spPr>
          <a:xfrm>
            <a:off x="6627845" y="4108580"/>
            <a:ext cx="1004596" cy="9610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06B60A-E6D7-4CDF-B5B0-94D1D5DC0E0D}"/>
              </a:ext>
            </a:extLst>
          </p:cNvPr>
          <p:cNvSpPr/>
          <p:nvPr/>
        </p:nvSpPr>
        <p:spPr>
          <a:xfrm>
            <a:off x="6648229" y="5225678"/>
            <a:ext cx="1035698" cy="9610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8622A2-EB3F-47B2-9FD8-1F4C967244A0}"/>
              </a:ext>
            </a:extLst>
          </p:cNvPr>
          <p:cNvSpPr/>
          <p:nvPr/>
        </p:nvSpPr>
        <p:spPr>
          <a:xfrm>
            <a:off x="7975786" y="4668952"/>
            <a:ext cx="1035698" cy="9610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DA255D-7186-408A-85BF-E2FA0F1E17E0}"/>
              </a:ext>
            </a:extLst>
          </p:cNvPr>
          <p:cNvSpPr/>
          <p:nvPr/>
        </p:nvSpPr>
        <p:spPr>
          <a:xfrm>
            <a:off x="3363055" y="5373190"/>
            <a:ext cx="1035698" cy="9610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6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997B2A8C-6537-4820-9928-16E69B67C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43" y="1492981"/>
            <a:ext cx="6210913" cy="3872038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059BE55D-B86A-4D9E-96E7-B94902C320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8473">
            <a:off x="6063596" y="2081718"/>
            <a:ext cx="1465614" cy="14404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1ED1E6-E275-458B-9BF1-EA679D41C954}"/>
              </a:ext>
            </a:extLst>
          </p:cNvPr>
          <p:cNvCxnSpPr/>
          <p:nvPr/>
        </p:nvCxnSpPr>
        <p:spPr>
          <a:xfrm flipV="1">
            <a:off x="6867728" y="1196502"/>
            <a:ext cx="350195" cy="105058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3EDFA6B4-5B71-47A5-AFBA-6F797BBB81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4203801" y="2574214"/>
            <a:ext cx="1465614" cy="144042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524D85-A2A2-4C79-8518-A064A0877A77}"/>
              </a:ext>
            </a:extLst>
          </p:cNvPr>
          <p:cNvCxnSpPr>
            <a:cxnSpLocks/>
          </p:cNvCxnSpPr>
          <p:nvPr/>
        </p:nvCxnSpPr>
        <p:spPr>
          <a:xfrm flipH="1" flipV="1">
            <a:off x="4936608" y="1099226"/>
            <a:ext cx="180801" cy="14443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489CDB-FEF5-40C5-B497-13121FF52C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6485116" y="3496912"/>
            <a:ext cx="1465614" cy="144042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17F443-15C8-4A18-B973-808A38BEBD90}"/>
              </a:ext>
            </a:extLst>
          </p:cNvPr>
          <p:cNvCxnSpPr>
            <a:cxnSpLocks/>
          </p:cNvCxnSpPr>
          <p:nvPr/>
        </p:nvCxnSpPr>
        <p:spPr>
          <a:xfrm>
            <a:off x="7422204" y="4357992"/>
            <a:ext cx="1034630" cy="2345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8DF651AE-D026-43FD-B6DB-9B17C2917C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1682452" y="4159640"/>
            <a:ext cx="1465614" cy="144042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14E32A-15D2-4316-94EE-90CBF3E879EC}"/>
              </a:ext>
            </a:extLst>
          </p:cNvPr>
          <p:cNvCxnSpPr>
            <a:cxnSpLocks/>
          </p:cNvCxnSpPr>
          <p:nvPr/>
        </p:nvCxnSpPr>
        <p:spPr>
          <a:xfrm>
            <a:off x="2769801" y="4937004"/>
            <a:ext cx="372233" cy="96768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D8C4EBF1-DB30-4EC8-9CD3-7D985BA4C2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8473">
            <a:off x="5050621" y="4640142"/>
            <a:ext cx="1465614" cy="1440424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77D6764B-5B64-4DC4-8C94-5AF04A4F22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8473">
            <a:off x="5218865" y="3477822"/>
            <a:ext cx="1465614" cy="144042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80384A-5A1E-4E07-8E9B-0A20C18627CD}"/>
              </a:ext>
            </a:extLst>
          </p:cNvPr>
          <p:cNvCxnSpPr>
            <a:cxnSpLocks/>
          </p:cNvCxnSpPr>
          <p:nvPr/>
        </p:nvCxnSpPr>
        <p:spPr>
          <a:xfrm>
            <a:off x="5397601" y="5535661"/>
            <a:ext cx="385827" cy="10116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7F5864-FF73-43F8-93E6-711313105200}"/>
              </a:ext>
            </a:extLst>
          </p:cNvPr>
          <p:cNvCxnSpPr>
            <a:cxnSpLocks/>
          </p:cNvCxnSpPr>
          <p:nvPr/>
        </p:nvCxnSpPr>
        <p:spPr>
          <a:xfrm>
            <a:off x="5806941" y="4370539"/>
            <a:ext cx="1068840" cy="14136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1D1B9352-B7DF-459D-A66A-AEBDC24592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2434507" y="1892169"/>
            <a:ext cx="1465614" cy="144042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19F56E-ADDE-4C24-9F95-6BB3E2963290}"/>
              </a:ext>
            </a:extLst>
          </p:cNvPr>
          <p:cNvCxnSpPr>
            <a:cxnSpLocks/>
          </p:cNvCxnSpPr>
          <p:nvPr/>
        </p:nvCxnSpPr>
        <p:spPr>
          <a:xfrm flipH="1" flipV="1">
            <a:off x="2769801" y="863046"/>
            <a:ext cx="180801" cy="14443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34E9DA6-2ED8-49CD-87BB-1E65D3434AD2}"/>
              </a:ext>
            </a:extLst>
          </p:cNvPr>
          <p:cNvSpPr txBox="1"/>
          <p:nvPr/>
        </p:nvSpPr>
        <p:spPr>
          <a:xfrm>
            <a:off x="5806941" y="6449431"/>
            <a:ext cx="2600197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Footprints on the sand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BF7895-4D10-42A4-AB27-2497276093A8}"/>
              </a:ext>
            </a:extLst>
          </p:cNvPr>
          <p:cNvSpPr txBox="1"/>
          <p:nvPr/>
        </p:nvSpPr>
        <p:spPr>
          <a:xfrm>
            <a:off x="6863989" y="5630045"/>
            <a:ext cx="2280012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A tiny dot in the distance could be a boat or a rock in the water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688A91-2E74-4467-9D39-BF2D8817A863}"/>
              </a:ext>
            </a:extLst>
          </p:cNvPr>
          <p:cNvSpPr txBox="1"/>
          <p:nvPr/>
        </p:nvSpPr>
        <p:spPr>
          <a:xfrm>
            <a:off x="7721419" y="4609139"/>
            <a:ext cx="143135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Huts for holidaymakers seem abandoned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D3C31E-2C0C-4FF6-87D5-BB37ECDD75F1}"/>
              </a:ext>
            </a:extLst>
          </p:cNvPr>
          <p:cNvSpPr txBox="1"/>
          <p:nvPr/>
        </p:nvSpPr>
        <p:spPr>
          <a:xfrm>
            <a:off x="7217923" y="542277"/>
            <a:ext cx="155513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Palm trees that seem to be moving in the wind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43512A-C4F0-4FA9-A29F-82B8EF683919}"/>
              </a:ext>
            </a:extLst>
          </p:cNvPr>
          <p:cNvSpPr txBox="1"/>
          <p:nvPr/>
        </p:nvSpPr>
        <p:spPr>
          <a:xfrm>
            <a:off x="4965159" y="334234"/>
            <a:ext cx="155513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The colours of the cloud here seem to be reflecting or hinting at the sun hidden away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9A1B4E-9B8A-4236-9567-F561E8D947A3}"/>
              </a:ext>
            </a:extLst>
          </p:cNvPr>
          <p:cNvSpPr txBox="1"/>
          <p:nvPr/>
        </p:nvSpPr>
        <p:spPr>
          <a:xfrm>
            <a:off x="2846077" y="318089"/>
            <a:ext cx="155513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These clouds seem dark, sinister, almost shaped like razors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F27194-8994-4FAD-83B8-422F1DBD4250}"/>
              </a:ext>
            </a:extLst>
          </p:cNvPr>
          <p:cNvSpPr txBox="1"/>
          <p:nvPr/>
        </p:nvSpPr>
        <p:spPr>
          <a:xfrm>
            <a:off x="2191266" y="5805288"/>
            <a:ext cx="155513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The sea looks relatively calm at the moment, but could this change?</a:t>
            </a:r>
          </a:p>
        </p:txBody>
      </p:sp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93B2E89D-0CAB-4F52-8D52-6D6970AB27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844">
            <a:off x="5677126" y="3542988"/>
            <a:ext cx="1465614" cy="1440424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9D9B54-D9B0-4805-B860-33F5E405DD95}"/>
              </a:ext>
            </a:extLst>
          </p:cNvPr>
          <p:cNvCxnSpPr>
            <a:cxnSpLocks/>
          </p:cNvCxnSpPr>
          <p:nvPr/>
        </p:nvCxnSpPr>
        <p:spPr>
          <a:xfrm flipV="1">
            <a:off x="6707537" y="2820531"/>
            <a:ext cx="1147216" cy="72807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0387E7F-7D0D-4B39-B84C-E75F3174B1D4}"/>
              </a:ext>
            </a:extLst>
          </p:cNvPr>
          <p:cNvSpPr txBox="1"/>
          <p:nvPr/>
        </p:nvSpPr>
        <p:spPr>
          <a:xfrm>
            <a:off x="7712643" y="1898739"/>
            <a:ext cx="1431357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Is that someone standing on the beach? They appear to be totally alone.</a:t>
            </a:r>
          </a:p>
        </p:txBody>
      </p:sp>
    </p:spTree>
    <p:extLst>
      <p:ext uri="{BB962C8B-B14F-4D97-AF65-F5344CB8AC3E}">
        <p14:creationId xmlns:p14="http://schemas.microsoft.com/office/powerpoint/2010/main" val="64577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53811865-8E9B-4DF0-BF4B-ED45A0513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36">
            <a:off x="3495672" y="2926185"/>
            <a:ext cx="5541344" cy="345461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AA3254DC-E665-423A-B0D3-20E5F778E9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4" y="220055"/>
            <a:ext cx="2570092" cy="16022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F84EEB74-7DBD-42C2-AD90-D6233C1A1C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80" y="220055"/>
            <a:ext cx="2570092" cy="16022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A262F3F1-4883-4D6D-AF3D-006A5B57AA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80" y="1938398"/>
            <a:ext cx="2570092" cy="16022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72A8414C-5C6D-4155-8D5A-ECB3B50FB4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4" y="1938398"/>
            <a:ext cx="2570092" cy="16022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3E164-B94B-4DC6-BF4E-8186B16058E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96" y="948657"/>
            <a:ext cx="1326871" cy="1602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1A9096-387B-4238-BC2A-EC80A4F115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80" y="220055"/>
            <a:ext cx="2772383" cy="18713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A42377-3574-41E6-81ED-11C18C8D1F2A}"/>
              </a:ext>
            </a:extLst>
          </p:cNvPr>
          <p:cNvSpPr txBox="1"/>
          <p:nvPr/>
        </p:nvSpPr>
        <p:spPr>
          <a:xfrm>
            <a:off x="118610" y="3740672"/>
            <a:ext cx="5303962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Step 3: Think about the </a:t>
            </a:r>
            <a:r>
              <a:rPr lang="en-GB" b="1" dirty="0">
                <a:highlight>
                  <a:srgbClr val="00FF00"/>
                </a:highlight>
              </a:rPr>
              <a:t>tone</a:t>
            </a:r>
            <a:r>
              <a:rPr lang="en-GB" b="1" dirty="0"/>
              <a:t> or sound of writing you want to create</a:t>
            </a:r>
            <a:endParaRPr lang="en-GB" dirty="0"/>
          </a:p>
          <a:p>
            <a:r>
              <a:rPr lang="en-GB" dirty="0"/>
              <a:t>Is this going to be a happy holiday? Is this going to be a terrible experience? Will it start off fantastic but end miserably?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1E10-1F8A-4550-9561-CB03F8196652}"/>
              </a:ext>
            </a:extLst>
          </p:cNvPr>
          <p:cNvSpPr txBox="1"/>
          <p:nvPr/>
        </p:nvSpPr>
        <p:spPr>
          <a:xfrm>
            <a:off x="118610" y="5337261"/>
            <a:ext cx="5303962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If you look at the original picture the colours seem to suggest a mixture of a calm and relaxing holiday (palm trees, huts, beautiful sands), but the clouds and the hidden sun suggest a storm is on the way, so there is an undercurrent of tension. A combination of these two tones would make for a brilliant description!</a:t>
            </a: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B4614263-C3E5-42DA-81F4-59912FFBCAF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48" y="5577990"/>
            <a:ext cx="1156996" cy="8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5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1C57F3-242E-4E4D-80A0-CDB323B9101B}"/>
              </a:ext>
            </a:extLst>
          </p:cNvPr>
          <p:cNvSpPr/>
          <p:nvPr/>
        </p:nvSpPr>
        <p:spPr>
          <a:xfrm>
            <a:off x="3220159" y="358589"/>
            <a:ext cx="2539308" cy="950383"/>
          </a:xfrm>
          <a:prstGeom prst="roundRect">
            <a:avLst/>
          </a:prstGeom>
          <a:solidFill>
            <a:srgbClr val="E2FA8A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Really impressive vocabulary choices chosen for effect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The choice of vocabulary makes the writing interesting and engaging for the reader.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BB174A-E923-4F1C-8090-2906ABF172AA}"/>
              </a:ext>
            </a:extLst>
          </p:cNvPr>
          <p:cNvSpPr/>
          <p:nvPr/>
        </p:nvSpPr>
        <p:spPr>
          <a:xfrm>
            <a:off x="3220159" y="5570376"/>
            <a:ext cx="2539308" cy="1252573"/>
          </a:xfrm>
          <a:prstGeom prst="roundRect">
            <a:avLst/>
          </a:prstGeom>
          <a:solidFill>
            <a:srgbClr val="81E052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The tone (sound of writing) is confident and changes dependent on the point being made.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The writing is appropriately formal or informal (register).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The pace (speed) of the writing changes depending on the point being made.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DC1D6A-E830-4056-B49B-E9356883D1F2}"/>
              </a:ext>
            </a:extLst>
          </p:cNvPr>
          <p:cNvSpPr/>
          <p:nvPr/>
        </p:nvSpPr>
        <p:spPr>
          <a:xfrm>
            <a:off x="289240" y="3536722"/>
            <a:ext cx="1716841" cy="2229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Your ideas clear and makes sense to the reader.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You sound confident in the way you write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The writing is engaging and genuinely interesting for the reader.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</a:rPr>
              <a:t>The writing has a distinctive voice that flows and feels natural not robotic.</a:t>
            </a:r>
          </a:p>
          <a:p>
            <a:pPr algn="ctr"/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79481-D2F4-42F7-B43A-DF69ED8ADC46}"/>
              </a:ext>
            </a:extLst>
          </p:cNvPr>
          <p:cNvSpPr txBox="1"/>
          <p:nvPr/>
        </p:nvSpPr>
        <p:spPr>
          <a:xfrm>
            <a:off x="652175" y="3407813"/>
            <a:ext cx="996655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Communication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46D30-1EE6-4A13-AF06-0697440639A5}"/>
              </a:ext>
            </a:extLst>
          </p:cNvPr>
          <p:cNvSpPr txBox="1"/>
          <p:nvPr/>
        </p:nvSpPr>
        <p:spPr>
          <a:xfrm>
            <a:off x="4596522" y="5462654"/>
            <a:ext cx="996655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Tone, style, register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67346-761F-4D99-8378-7EA85BD39013}"/>
              </a:ext>
            </a:extLst>
          </p:cNvPr>
          <p:cNvSpPr txBox="1"/>
          <p:nvPr/>
        </p:nvSpPr>
        <p:spPr>
          <a:xfrm>
            <a:off x="4596521" y="250867"/>
            <a:ext cx="996656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Vocabulary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A3D2D7-6956-4ECA-B58D-DA3DF470597D}"/>
              </a:ext>
            </a:extLst>
          </p:cNvPr>
          <p:cNvSpPr/>
          <p:nvPr/>
        </p:nvSpPr>
        <p:spPr>
          <a:xfrm>
            <a:off x="7234475" y="3566809"/>
            <a:ext cx="1716841" cy="2003567"/>
          </a:xfrm>
          <a:prstGeom prst="roundRect">
            <a:avLst/>
          </a:prstGeom>
          <a:solidFill>
            <a:srgbClr val="A8B8E6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tx1"/>
                </a:solidFill>
              </a:rPr>
              <a:t>Paragraphs are linked together and in an order that engages the reader and makes their argument easy to follow.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tx1"/>
                </a:solidFill>
              </a:rPr>
              <a:t>Paragraphs allow the structure of the piece to come through to the reader easily.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8FCD45-0921-453D-A245-9F018EBFF636}"/>
              </a:ext>
            </a:extLst>
          </p:cNvPr>
          <p:cNvSpPr/>
          <p:nvPr/>
        </p:nvSpPr>
        <p:spPr>
          <a:xfrm>
            <a:off x="289242" y="1440642"/>
            <a:ext cx="1716840" cy="1619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tx1"/>
                </a:solidFill>
              </a:rPr>
              <a:t>Complex, detailed ideas with specific examples used to develop them and make them relevant for the reader.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tx1"/>
                </a:solidFill>
              </a:rPr>
              <a:t>Wide-ranging ideas that cover multiple areas within an idea and avoids repetition.</a:t>
            </a:r>
          </a:p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FEF74A-F753-409F-ADB0-4B18A4666B50}"/>
              </a:ext>
            </a:extLst>
          </p:cNvPr>
          <p:cNvSpPr/>
          <p:nvPr/>
        </p:nvSpPr>
        <p:spPr>
          <a:xfrm>
            <a:off x="7234475" y="1403203"/>
            <a:ext cx="1780710" cy="1887988"/>
          </a:xfrm>
          <a:prstGeom prst="round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Flows from one idea or argument to the next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Engaging opening to the writing.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Powerful finish to the writing.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A carefully chosen and crafted order of ideas including within paragraphs and sentences.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1" dirty="0">
                <a:solidFill>
                  <a:schemeClr val="tx1"/>
                </a:solidFill>
              </a:rPr>
              <a:t>Use of discourse markers/connectives to link complex ideas.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77745-C7E3-4D7A-B8A1-6557C2AA22C5}"/>
              </a:ext>
            </a:extLst>
          </p:cNvPr>
          <p:cNvSpPr txBox="1"/>
          <p:nvPr/>
        </p:nvSpPr>
        <p:spPr>
          <a:xfrm>
            <a:off x="7885169" y="1314122"/>
            <a:ext cx="996655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A9D855-9ADE-4F6D-A7F2-493DE5044987}"/>
              </a:ext>
            </a:extLst>
          </p:cNvPr>
          <p:cNvSpPr txBox="1"/>
          <p:nvPr/>
        </p:nvSpPr>
        <p:spPr>
          <a:xfrm>
            <a:off x="695281" y="1279059"/>
            <a:ext cx="996411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Ideas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8D899-A649-45E2-946C-EDD4BAB75464}"/>
              </a:ext>
            </a:extLst>
          </p:cNvPr>
          <p:cNvSpPr txBox="1"/>
          <p:nvPr/>
        </p:nvSpPr>
        <p:spPr>
          <a:xfrm>
            <a:off x="7802683" y="3429000"/>
            <a:ext cx="996655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Paragraphs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40525F-32BA-4E1D-9060-F1EF066EB4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56" y="3457284"/>
            <a:ext cx="563682" cy="374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378865-4B38-40FB-B045-73C21BAC61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99" y="2736042"/>
            <a:ext cx="274786" cy="30321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85C790F-CD9E-475D-9025-A6F6D88BF6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23" y="5417358"/>
            <a:ext cx="429158" cy="3359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DF20F2-35A8-40A7-B280-01B1ACA40D04}"/>
              </a:ext>
            </a:extLst>
          </p:cNvPr>
          <p:cNvSpPr txBox="1"/>
          <p:nvPr/>
        </p:nvSpPr>
        <p:spPr>
          <a:xfrm>
            <a:off x="2195711" y="1464784"/>
            <a:ext cx="4861767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Step 4: Planning</a:t>
            </a:r>
          </a:p>
          <a:p>
            <a:endParaRPr lang="en-GB" dirty="0"/>
          </a:p>
          <a:p>
            <a:r>
              <a:rPr lang="en-GB" dirty="0"/>
              <a:t>Every teacher will tell you to plan your answer to Section B/Question 5. Even though examiners don’t actually ‘mark’ your plans, they’ll notice them and they’ll see your plans coming through in the organisation and structure of your work.</a:t>
            </a:r>
          </a:p>
          <a:p>
            <a:endParaRPr lang="en-GB" dirty="0"/>
          </a:p>
          <a:p>
            <a:r>
              <a:rPr lang="en-GB" dirty="0"/>
              <a:t>You can plan in any way you like: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Mind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Paragraph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Diagrams, graphs, charts,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Lists of ideas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7CD7879-5B86-4914-9F2E-5101569F0D59}"/>
              </a:ext>
            </a:extLst>
          </p:cNvPr>
          <p:cNvSpPr/>
          <p:nvPr/>
        </p:nvSpPr>
        <p:spPr>
          <a:xfrm>
            <a:off x="1829085" y="2118049"/>
            <a:ext cx="429158" cy="33595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533B0D0-88B1-4986-944F-A2165E1841CE}"/>
              </a:ext>
            </a:extLst>
          </p:cNvPr>
          <p:cNvSpPr/>
          <p:nvPr/>
        </p:nvSpPr>
        <p:spPr>
          <a:xfrm>
            <a:off x="1829085" y="3847493"/>
            <a:ext cx="429158" cy="33595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D62DB6F-CA67-4167-B307-FA9B9F974937}"/>
              </a:ext>
            </a:extLst>
          </p:cNvPr>
          <p:cNvSpPr/>
          <p:nvPr/>
        </p:nvSpPr>
        <p:spPr>
          <a:xfrm rot="5400000">
            <a:off x="4405876" y="1226506"/>
            <a:ext cx="429158" cy="33595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FFFEB57-99E3-42E8-9AC0-15EC378618A5}"/>
              </a:ext>
            </a:extLst>
          </p:cNvPr>
          <p:cNvSpPr/>
          <p:nvPr/>
        </p:nvSpPr>
        <p:spPr>
          <a:xfrm rot="10800000">
            <a:off x="6835677" y="1735495"/>
            <a:ext cx="429158" cy="33595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7EF5E64-0948-45E2-8BDF-8CB198EB03F1}"/>
              </a:ext>
            </a:extLst>
          </p:cNvPr>
          <p:cNvSpPr/>
          <p:nvPr/>
        </p:nvSpPr>
        <p:spPr>
          <a:xfrm rot="10800000">
            <a:off x="6925916" y="3847493"/>
            <a:ext cx="429158" cy="33595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6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1C9057E4-9162-4F63-99C3-A798341E9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1" y="117417"/>
            <a:ext cx="5920088" cy="36907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BAEEE-190F-49ED-9F49-0F0ABCAE7F96}"/>
              </a:ext>
            </a:extLst>
          </p:cNvPr>
          <p:cNvSpPr txBox="1"/>
          <p:nvPr/>
        </p:nvSpPr>
        <p:spPr>
          <a:xfrm>
            <a:off x="1491325" y="3638012"/>
            <a:ext cx="7509753" cy="289310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b="1" dirty="0"/>
              <a:t>Introduction: Describe how the holiday has been so far: peaceful, calm, relaxed.  </a:t>
            </a:r>
          </a:p>
          <a:p>
            <a:endParaRPr lang="en-GB" sz="1400" b="1" dirty="0"/>
          </a:p>
          <a:p>
            <a:r>
              <a:rPr lang="en-GB" sz="1400" b="1" dirty="0"/>
              <a:t>Topic 2: Zoom in on sand and footprints. Zoom in on palm trees and colours.</a:t>
            </a:r>
          </a:p>
          <a:p>
            <a:endParaRPr lang="en-GB" sz="1400" b="1" dirty="0"/>
          </a:p>
          <a:p>
            <a:r>
              <a:rPr lang="en-GB" sz="1400" b="1" dirty="0"/>
              <a:t>Topic 3: Zoom in on huts and describe memories of holiday.</a:t>
            </a:r>
          </a:p>
          <a:p>
            <a:endParaRPr lang="en-GB" sz="1400" b="1" dirty="0"/>
          </a:p>
          <a:p>
            <a:r>
              <a:rPr lang="en-GB" sz="1400" b="1" dirty="0"/>
              <a:t>Topic 4: Zoom in on person on beach – that’s me. Switch to sinister tone – zoom in on the darker clouds.</a:t>
            </a:r>
          </a:p>
          <a:p>
            <a:endParaRPr lang="en-GB" sz="1400" b="1" dirty="0"/>
          </a:p>
          <a:p>
            <a:r>
              <a:rPr lang="en-GB" sz="1400" b="1" dirty="0"/>
              <a:t>Topic 5: Zoom in on choppy waters, switch to empty huts, palm trees moving more wildly.</a:t>
            </a:r>
          </a:p>
          <a:p>
            <a:endParaRPr lang="en-GB" sz="1400" b="1" dirty="0"/>
          </a:p>
          <a:p>
            <a:r>
              <a:rPr lang="en-GB" sz="1400" b="1" dirty="0"/>
              <a:t>Topic 6/Conclusion: Zoom back to man on beach – zoom in on eyes on face. End with description of a tear on face.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C9766A2-00BA-4884-804F-31EC273A4A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92" y="3429000"/>
            <a:ext cx="1254657" cy="122231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962CC6B-6708-4548-A7C8-834716FA1B52}"/>
              </a:ext>
            </a:extLst>
          </p:cNvPr>
          <p:cNvSpPr/>
          <p:nvPr/>
        </p:nvSpPr>
        <p:spPr>
          <a:xfrm>
            <a:off x="6204587" y="2512234"/>
            <a:ext cx="1566153" cy="812260"/>
          </a:xfrm>
          <a:prstGeom prst="wedgeEllipseCallout">
            <a:avLst>
              <a:gd name="adj1" fmla="val 69723"/>
              <a:gd name="adj2" fmla="val 75136"/>
            </a:avLst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Here’s an example plan. Master planning and you master writing!</a:t>
            </a:r>
          </a:p>
        </p:txBody>
      </p:sp>
    </p:spTree>
    <p:extLst>
      <p:ext uri="{BB962C8B-B14F-4D97-AF65-F5344CB8AC3E}">
        <p14:creationId xmlns:p14="http://schemas.microsoft.com/office/powerpoint/2010/main" val="23210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8EE7B-069C-4076-B028-932E61CB1028}"/>
              </a:ext>
            </a:extLst>
          </p:cNvPr>
          <p:cNvSpPr txBox="1"/>
          <p:nvPr/>
        </p:nvSpPr>
        <p:spPr>
          <a:xfrm>
            <a:off x="306729" y="402197"/>
            <a:ext cx="2345634" cy="707886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A puzzle! </a:t>
            </a:r>
            <a:r>
              <a:rPr lang="en-GB" sz="1000" dirty="0"/>
              <a:t>Hook your reader in with something that isn’t clear at the beginning, perhaps something unusual has happened? </a:t>
            </a:r>
            <a:endParaRPr lang="en-GB" sz="1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022CA-D0A2-4374-8D48-838F66E12A55}"/>
              </a:ext>
            </a:extLst>
          </p:cNvPr>
          <p:cNvSpPr txBox="1"/>
          <p:nvPr/>
        </p:nvSpPr>
        <p:spPr>
          <a:xfrm>
            <a:off x="306729" y="1165721"/>
            <a:ext cx="2355096" cy="400110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Direct address. </a:t>
            </a:r>
            <a:r>
              <a:rPr lang="en-GB" sz="1000" dirty="0"/>
              <a:t>Talk directly to your readers as a way of engaging them.</a:t>
            </a:r>
            <a:endParaRPr lang="en-GB" sz="1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F08DC-AC7F-494B-8497-0CB8CC48323D}"/>
              </a:ext>
            </a:extLst>
          </p:cNvPr>
          <p:cNvSpPr txBox="1"/>
          <p:nvPr/>
        </p:nvSpPr>
        <p:spPr>
          <a:xfrm>
            <a:off x="301121" y="3568616"/>
            <a:ext cx="2351242" cy="400110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Subtle hook. </a:t>
            </a:r>
            <a:r>
              <a:rPr lang="en-GB" sz="1000" dirty="0"/>
              <a:t>Hint at what is going to happen in the rest of the text/chapter.</a:t>
            </a:r>
            <a:endParaRPr lang="en-GB" sz="1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A023D-822C-4AED-8D3D-A60860E33E7A}"/>
              </a:ext>
            </a:extLst>
          </p:cNvPr>
          <p:cNvSpPr txBox="1"/>
          <p:nvPr/>
        </p:nvSpPr>
        <p:spPr>
          <a:xfrm>
            <a:off x="301121" y="4103353"/>
            <a:ext cx="2351242" cy="553998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Atmospheric hook</a:t>
            </a:r>
            <a:r>
              <a:rPr lang="en-GB" sz="1000" dirty="0"/>
              <a:t>. Use your descriptive language to build up a particular tone and atmosphere right at the very beginning.</a:t>
            </a:r>
            <a:endParaRPr lang="en-GB" sz="1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1BF1A-2D11-4A56-B384-801526CB5A05}"/>
              </a:ext>
            </a:extLst>
          </p:cNvPr>
          <p:cNvSpPr txBox="1"/>
          <p:nvPr/>
        </p:nvSpPr>
        <p:spPr>
          <a:xfrm>
            <a:off x="304982" y="1612981"/>
            <a:ext cx="2347381" cy="553998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Visual hook. </a:t>
            </a:r>
            <a:r>
              <a:rPr lang="en-GB" sz="1000" dirty="0"/>
              <a:t>Use a powerful image or description to engage the reader at the start.</a:t>
            </a:r>
            <a:endParaRPr lang="en-GB" sz="1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93254-3683-4B33-8EAC-0B83EAE137CF}"/>
              </a:ext>
            </a:extLst>
          </p:cNvPr>
          <p:cNvSpPr txBox="1"/>
          <p:nvPr/>
        </p:nvSpPr>
        <p:spPr>
          <a:xfrm>
            <a:off x="294386" y="2216536"/>
            <a:ext cx="2351241" cy="553998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Amusing hook. </a:t>
            </a:r>
            <a:r>
              <a:rPr lang="en-GB" sz="1000" dirty="0"/>
              <a:t>Use a joke to establish a comedic tone at the beginning of your text.</a:t>
            </a:r>
            <a:endParaRPr lang="en-GB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49979-34D5-4323-B2BC-B100D855CB7A}"/>
              </a:ext>
            </a:extLst>
          </p:cNvPr>
          <p:cNvSpPr txBox="1"/>
          <p:nvPr/>
        </p:nvSpPr>
        <p:spPr>
          <a:xfrm>
            <a:off x="291771" y="2868749"/>
            <a:ext cx="2351242" cy="553998"/>
          </a:xfrm>
          <a:prstGeom prst="rect">
            <a:avLst/>
          </a:prstGeom>
          <a:solidFill>
            <a:srgbClr val="F89EED"/>
          </a:solidFill>
          <a:ln w="1270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1000" b="1" dirty="0"/>
              <a:t>Dialogue. </a:t>
            </a:r>
            <a:r>
              <a:rPr lang="en-GB" sz="1000" dirty="0"/>
              <a:t>Have characters talking to each other right from the beginning to establish characters and relationships.</a:t>
            </a:r>
            <a:endParaRPr lang="en-GB" sz="1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3D9761-D55B-4CA9-9DB7-01275DBA43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8" y="658718"/>
            <a:ext cx="313369" cy="3457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6EF27B9-7B94-4300-9AF2-9729CC2D56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13476" y="1268868"/>
            <a:ext cx="269879" cy="288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FCA7E-1BCC-4A08-B7AF-92AAD211FFC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72" y="1921483"/>
            <a:ext cx="370841" cy="18542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FAD8AA0-C2AA-4CAF-B15A-7676F58FD5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36155" y="2428894"/>
            <a:ext cx="247200" cy="301407"/>
          </a:xfrm>
          <a:prstGeom prst="rect">
            <a:avLst/>
          </a:prstGeom>
        </p:spPr>
      </p:pic>
      <p:pic>
        <p:nvPicPr>
          <p:cNvPr id="15" name="Picture 1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EF33C57E-F000-487B-B1EE-F95EB7F6906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55" y="3139355"/>
            <a:ext cx="280920" cy="26166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D080359-FB49-46EA-ABA5-A28C1C4560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55" y="3561195"/>
            <a:ext cx="209459" cy="3157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2AD4A81-FC03-4CB6-AC14-271A02AF8BE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466648" y="4060914"/>
            <a:ext cx="294684" cy="29468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655D402-5D8E-4521-9E2F-B8E54D03BB46}"/>
              </a:ext>
            </a:extLst>
          </p:cNvPr>
          <p:cNvSpPr/>
          <p:nvPr/>
        </p:nvSpPr>
        <p:spPr>
          <a:xfrm>
            <a:off x="306729" y="128555"/>
            <a:ext cx="2345634" cy="1392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Beginnings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8917DE-D73F-4F2B-8C6D-D2C48873494C}"/>
              </a:ext>
            </a:extLst>
          </p:cNvPr>
          <p:cNvSpPr txBox="1"/>
          <p:nvPr/>
        </p:nvSpPr>
        <p:spPr>
          <a:xfrm>
            <a:off x="3037063" y="177942"/>
            <a:ext cx="5800208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Step 5: Beginnings and Endings</a:t>
            </a:r>
          </a:p>
          <a:p>
            <a:endParaRPr lang="en-GB" dirty="0"/>
          </a:p>
          <a:p>
            <a:r>
              <a:rPr lang="en-GB" dirty="0"/>
              <a:t>Imagine you’re an examiner. You’re marking hundreds and hundreds of exam papers and answers. A student needs something different, something catchy and something engaging at the very beginning at a piece of writing, whether it’s descriptive or narrative. </a:t>
            </a:r>
          </a:p>
          <a:p>
            <a:endParaRPr lang="en-GB" dirty="0"/>
          </a:p>
          <a:p>
            <a:r>
              <a:rPr lang="en-GB" dirty="0"/>
              <a:t>Plan your first sentence and your last sentence as part of your overall plan.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1967CC-7E7D-49ED-A9DA-795F4780C9FB}"/>
              </a:ext>
            </a:extLst>
          </p:cNvPr>
          <p:cNvSpPr/>
          <p:nvPr/>
        </p:nvSpPr>
        <p:spPr>
          <a:xfrm>
            <a:off x="3037063" y="3686286"/>
            <a:ext cx="5810609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Cyclical ending: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the ending returns back to the beginning of the narrative.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53A09-CD71-460A-B4B0-C0C3255AD7F0}"/>
              </a:ext>
            </a:extLst>
          </p:cNvPr>
          <p:cNvSpPr/>
          <p:nvPr/>
        </p:nvSpPr>
        <p:spPr>
          <a:xfrm>
            <a:off x="3037063" y="3987842"/>
            <a:ext cx="5800208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Plot twist: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complete change in direction from where the narrative was going.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EFC467-D1FD-4467-8D1D-7A2AD4621341}"/>
              </a:ext>
            </a:extLst>
          </p:cNvPr>
          <p:cNvSpPr/>
          <p:nvPr/>
        </p:nvSpPr>
        <p:spPr>
          <a:xfrm>
            <a:off x="3032503" y="5461882"/>
            <a:ext cx="5815177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Happy ending: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joyful celebration at the end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3C8E7C-9F0B-43DF-861E-7701D487E5D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82" y="5404302"/>
            <a:ext cx="282441" cy="2824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59518DA-96F6-4E15-8C68-845B1C28E2E8}"/>
              </a:ext>
            </a:extLst>
          </p:cNvPr>
          <p:cNvSpPr/>
          <p:nvPr/>
        </p:nvSpPr>
        <p:spPr>
          <a:xfrm>
            <a:off x="3032494" y="5725157"/>
            <a:ext cx="5815178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Sad ending: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very negative and possibly tragic finish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430C9E-C23F-401A-95DD-11192E726D42}"/>
              </a:ext>
            </a:extLst>
          </p:cNvPr>
          <p:cNvSpPr/>
          <p:nvPr/>
        </p:nvSpPr>
        <p:spPr>
          <a:xfrm>
            <a:off x="3037063" y="4262313"/>
            <a:ext cx="5810609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Uncertain ending: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end which is unclear to the reader – they have to think about it what it means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1DEA42-49B7-41D2-97DF-5B8DB6A09EBE}"/>
              </a:ext>
            </a:extLst>
          </p:cNvPr>
          <p:cNvSpPr/>
          <p:nvPr/>
        </p:nvSpPr>
        <p:spPr>
          <a:xfrm>
            <a:off x="3037063" y="4575832"/>
            <a:ext cx="5800208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Converging storylines: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two or more different storylines combine together at the end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D70A68-9447-4008-AEC5-ECD3DF71ADCD}"/>
              </a:ext>
            </a:extLst>
          </p:cNvPr>
          <p:cNvSpPr/>
          <p:nvPr/>
        </p:nvSpPr>
        <p:spPr>
          <a:xfrm>
            <a:off x="3032504" y="5200859"/>
            <a:ext cx="5815175" cy="220457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Tying up loose ends: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all the different strands of a plot are brought together and completed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6374F9-CDFE-479C-96EF-649303A4F448}"/>
              </a:ext>
            </a:extLst>
          </p:cNvPr>
          <p:cNvSpPr/>
          <p:nvPr/>
        </p:nvSpPr>
        <p:spPr>
          <a:xfrm>
            <a:off x="3032504" y="4832005"/>
            <a:ext cx="5815167" cy="33855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Deus ex </a:t>
            </a:r>
            <a:r>
              <a:rPr kumimoji="0" lang="en-GB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machina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(Latin for ‘God within the machine’):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 seemingly unsolvable problem is resolved thanks to the introduction of a new character, place or object. 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 descr="A close up of a sign&#10;&#10;Description generated with high confidence">
            <a:extLst>
              <a:ext uri="{FF2B5EF4-FFF2-40B4-BE49-F238E27FC236}">
                <a16:creationId xmlns:a16="http://schemas.microsoft.com/office/drawing/2014/main" id="{C8FAAA85-1565-4299-AFA5-5F07A46FDC0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00" y="3668585"/>
            <a:ext cx="342971" cy="3429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D8D60D-2D58-403D-B9E2-93C8146253F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16" y="4508703"/>
            <a:ext cx="213055" cy="2838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52665F-C9AC-4BE6-825D-EBEC129ABF8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68" y="3961875"/>
            <a:ext cx="608802" cy="3044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6F894C-BCDD-426C-A506-9C9E9253EB0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35" y="5207047"/>
            <a:ext cx="493136" cy="197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4CDC4A-E849-49F5-BC19-98E54187D5C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29" y="5704332"/>
            <a:ext cx="257094" cy="257094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B4FE28-1133-40C5-BE14-EADBF6C22CF3}"/>
              </a:ext>
            </a:extLst>
          </p:cNvPr>
          <p:cNvSpPr/>
          <p:nvPr/>
        </p:nvSpPr>
        <p:spPr>
          <a:xfrm>
            <a:off x="3037063" y="3301711"/>
            <a:ext cx="5815166" cy="3023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Endings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FE42E31-8C9A-48D9-8DEC-BE038E85FA8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95" y="4222726"/>
            <a:ext cx="302378" cy="302378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265D824F-D295-4CEF-950E-45B216D9C7B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04" y="4830683"/>
            <a:ext cx="352074" cy="28055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0AF5E6E-B2E7-443F-8F55-B660FEA85D60}"/>
              </a:ext>
            </a:extLst>
          </p:cNvPr>
          <p:cNvSpPr/>
          <p:nvPr/>
        </p:nvSpPr>
        <p:spPr>
          <a:xfrm>
            <a:off x="3032493" y="6021997"/>
            <a:ext cx="5815178" cy="215444"/>
          </a:xfrm>
          <a:prstGeom prst="rect">
            <a:avLst/>
          </a:prstGeom>
          <a:solidFill>
            <a:srgbClr val="F89EED"/>
          </a:solidFill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Epiphany: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sudden moment of realisation or a sudden idea or emotional change.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4A9EDB2-78B8-40C8-BCC7-074680A8018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84" y="5940601"/>
            <a:ext cx="533764" cy="49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49FD168E-5A5E-47D4-9FE7-79568818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1" y="117417"/>
            <a:ext cx="5920088" cy="36907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A8DDE4-0ACB-4212-8560-2C7A716A58A5}"/>
              </a:ext>
            </a:extLst>
          </p:cNvPr>
          <p:cNvSpPr txBox="1"/>
          <p:nvPr/>
        </p:nvSpPr>
        <p:spPr>
          <a:xfrm>
            <a:off x="4283743" y="754588"/>
            <a:ext cx="464269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It was as if the world was encompassed in glass.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BE1BB-3BED-43CB-AAD8-E3008D4827C8}"/>
              </a:ext>
            </a:extLst>
          </p:cNvPr>
          <p:cNvSpPr txBox="1"/>
          <p:nvPr/>
        </p:nvSpPr>
        <p:spPr>
          <a:xfrm>
            <a:off x="4283743" y="3244334"/>
            <a:ext cx="472666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 feel the cold sting of a lone tear roll down my aching cheek. What have I done?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37C6C3-327C-4029-8164-D79A2EC85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3742042"/>
            <a:ext cx="4086502" cy="3115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A99BD8-7159-4678-ABA5-0DCDCF6CDAA1}"/>
              </a:ext>
            </a:extLst>
          </p:cNvPr>
          <p:cNvSpPr txBox="1"/>
          <p:nvPr/>
        </p:nvSpPr>
        <p:spPr>
          <a:xfrm>
            <a:off x="6587412" y="233265"/>
            <a:ext cx="233902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First sentence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CEDA3-684E-44CE-BA8F-27935D1A0BC9}"/>
              </a:ext>
            </a:extLst>
          </p:cNvPr>
          <p:cNvSpPr txBox="1"/>
          <p:nvPr/>
        </p:nvSpPr>
        <p:spPr>
          <a:xfrm>
            <a:off x="6671388" y="2731150"/>
            <a:ext cx="233902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Final sentences</a:t>
            </a:r>
          </a:p>
        </p:txBody>
      </p:sp>
    </p:spTree>
    <p:extLst>
      <p:ext uri="{BB962C8B-B14F-4D97-AF65-F5344CB8AC3E}">
        <p14:creationId xmlns:p14="http://schemas.microsoft.com/office/powerpoint/2010/main" val="2348457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1395</Words>
  <Application>Microsoft Office PowerPoint</Application>
  <PresentationFormat>On-screen Show (4:3)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AQA English Language Paper 1 Section B/Question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give this a go yourself.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Wassell</dc:creator>
  <cp:lastModifiedBy>Lisa Willetts</cp:lastModifiedBy>
  <cp:revision>56</cp:revision>
  <dcterms:created xsi:type="dcterms:W3CDTF">2019-03-24T18:17:41Z</dcterms:created>
  <dcterms:modified xsi:type="dcterms:W3CDTF">2020-03-12T10:21:18Z</dcterms:modified>
</cp:coreProperties>
</file>