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0"/>
  </p:notesMasterIdLst>
  <p:sldIdLst>
    <p:sldId id="448" r:id="rId2"/>
    <p:sldId id="446" r:id="rId3"/>
    <p:sldId id="441" r:id="rId4"/>
    <p:sldId id="447" r:id="rId5"/>
    <p:sldId id="442" r:id="rId6"/>
    <p:sldId id="449" r:id="rId7"/>
    <p:sldId id="450" r:id="rId8"/>
    <p:sldId id="443" r:id="rId9"/>
    <p:sldId id="453" r:id="rId10"/>
    <p:sldId id="274" r:id="rId11"/>
    <p:sldId id="454" r:id="rId12"/>
    <p:sldId id="455" r:id="rId13"/>
    <p:sldId id="452" r:id="rId14"/>
    <p:sldId id="509" r:id="rId15"/>
    <p:sldId id="501" r:id="rId16"/>
    <p:sldId id="267" r:id="rId17"/>
    <p:sldId id="517" r:id="rId18"/>
    <p:sldId id="500" r:id="rId19"/>
    <p:sldId id="648" r:id="rId20"/>
    <p:sldId id="502" r:id="rId21"/>
    <p:sldId id="503" r:id="rId22"/>
    <p:sldId id="504" r:id="rId23"/>
    <p:sldId id="649" r:id="rId24"/>
    <p:sldId id="505" r:id="rId25"/>
    <p:sldId id="513" r:id="rId26"/>
    <p:sldId id="521" r:id="rId27"/>
    <p:sldId id="519" r:id="rId28"/>
    <p:sldId id="516" r:id="rId29"/>
    <p:sldId id="515" r:id="rId30"/>
    <p:sldId id="506" r:id="rId31"/>
    <p:sldId id="511" r:id="rId32"/>
    <p:sldId id="507" r:id="rId33"/>
    <p:sldId id="439" r:id="rId34"/>
    <p:sldId id="512" r:id="rId35"/>
    <p:sldId id="522" r:id="rId36"/>
    <p:sldId id="523" r:id="rId37"/>
    <p:sldId id="603" r:id="rId38"/>
    <p:sldId id="525" r:id="rId39"/>
    <p:sldId id="526" r:id="rId40"/>
    <p:sldId id="527" r:id="rId41"/>
    <p:sldId id="528" r:id="rId42"/>
    <p:sldId id="529" r:id="rId43"/>
    <p:sldId id="530" r:id="rId44"/>
    <p:sldId id="531" r:id="rId45"/>
    <p:sldId id="532" r:id="rId46"/>
    <p:sldId id="533" r:id="rId47"/>
    <p:sldId id="534" r:id="rId48"/>
    <p:sldId id="578" r:id="rId49"/>
    <p:sldId id="554" r:id="rId50"/>
    <p:sldId id="579" r:id="rId51"/>
    <p:sldId id="580" r:id="rId52"/>
    <p:sldId id="581" r:id="rId53"/>
    <p:sldId id="583" r:id="rId54"/>
    <p:sldId id="582" r:id="rId55"/>
    <p:sldId id="584" r:id="rId56"/>
    <p:sldId id="535" r:id="rId57"/>
    <p:sldId id="536" r:id="rId58"/>
    <p:sldId id="537" r:id="rId59"/>
    <p:sldId id="604" r:id="rId60"/>
    <p:sldId id="539" r:id="rId61"/>
    <p:sldId id="650" r:id="rId62"/>
    <p:sldId id="651" r:id="rId63"/>
    <p:sldId id="652" r:id="rId64"/>
    <p:sldId id="540" r:id="rId65"/>
    <p:sldId id="541" r:id="rId66"/>
    <p:sldId id="542" r:id="rId67"/>
    <p:sldId id="543" r:id="rId68"/>
    <p:sldId id="544" r:id="rId69"/>
    <p:sldId id="546" r:id="rId70"/>
    <p:sldId id="646" r:id="rId71"/>
    <p:sldId id="645" r:id="rId72"/>
    <p:sldId id="635" r:id="rId73"/>
    <p:sldId id="476" r:id="rId74"/>
    <p:sldId id="638" r:id="rId75"/>
    <p:sldId id="640" r:id="rId76"/>
    <p:sldId id="641" r:id="rId77"/>
    <p:sldId id="642" r:id="rId78"/>
    <p:sldId id="647" r:id="rId79"/>
    <p:sldId id="643" r:id="rId80"/>
    <p:sldId id="556" r:id="rId81"/>
    <p:sldId id="555" r:id="rId82"/>
    <p:sldId id="563" r:id="rId83"/>
    <p:sldId id="557" r:id="rId84"/>
    <p:sldId id="558" r:id="rId85"/>
    <p:sldId id="559" r:id="rId86"/>
    <p:sldId id="565" r:id="rId87"/>
    <p:sldId id="567" r:id="rId88"/>
    <p:sldId id="566" r:id="rId89"/>
    <p:sldId id="561" r:id="rId90"/>
    <p:sldId id="592" r:id="rId91"/>
    <p:sldId id="586" r:id="rId92"/>
    <p:sldId id="616" r:id="rId93"/>
    <p:sldId id="617" r:id="rId94"/>
    <p:sldId id="618" r:id="rId95"/>
    <p:sldId id="619" r:id="rId96"/>
    <p:sldId id="620" r:id="rId97"/>
    <p:sldId id="633" r:id="rId98"/>
    <p:sldId id="615" r:id="rId99"/>
    <p:sldId id="591" r:id="rId100"/>
    <p:sldId id="568" r:id="rId101"/>
    <p:sldId id="570" r:id="rId102"/>
    <p:sldId id="571" r:id="rId103"/>
    <p:sldId id="572" r:id="rId104"/>
    <p:sldId id="573" r:id="rId105"/>
    <p:sldId id="596" r:id="rId106"/>
    <p:sldId id="574" r:id="rId107"/>
    <p:sldId id="575" r:id="rId108"/>
    <p:sldId id="576"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ek 1 - Lesson 1" id="{BB9E2C55-6400-41E6-B1D4-78E05EC93E82}">
          <p14:sldIdLst/>
        </p14:section>
        <p14:section name="Lesson 2 - Strong Feelings" id="{2E9387E4-AE36-483E-9C7B-8EBFF6744645}">
          <p14:sldIdLst/>
        </p14:section>
        <p14:section name="Lesson 3 - The Prologue" id="{1B4228CB-BAAE-41EA-810F-86F7D966133C}">
          <p14:sldIdLst/>
        </p14:section>
        <p14:section name="Lesson 4" id="{791B8CEE-6A0E-489A-A67E-AFBA9FE4E8DE}">
          <p14:sldIdLst/>
        </p14:section>
        <p14:section name="Lesson 5 (Week 2) - Romeo" id="{692BB39D-6025-4940-BDE2-F7E041BD22B4}">
          <p14:sldIdLst/>
        </p14:section>
        <p14:section name="Lesson 6 - Introduction of Juliet" id="{5AACA251-3326-4B36-8100-B30C120BA70E}">
          <p14:sldIdLst>
            <p14:sldId id="448"/>
            <p14:sldId id="446"/>
            <p14:sldId id="441"/>
            <p14:sldId id="447"/>
            <p14:sldId id="442"/>
            <p14:sldId id="449"/>
            <p14:sldId id="450"/>
            <p14:sldId id="443"/>
            <p14:sldId id="453"/>
            <p14:sldId id="274"/>
            <p14:sldId id="454"/>
            <p14:sldId id="455"/>
            <p14:sldId id="452"/>
          </p14:sldIdLst>
        </p14:section>
        <p14:section name="Lesson 7 - Act 1 scene 5" id="{02058CBF-134A-4011-B672-2631BD825BDF}">
          <p14:sldIdLst>
            <p14:sldId id="509"/>
            <p14:sldId id="501"/>
            <p14:sldId id="267"/>
            <p14:sldId id="517"/>
            <p14:sldId id="500"/>
            <p14:sldId id="648"/>
            <p14:sldId id="502"/>
            <p14:sldId id="503"/>
            <p14:sldId id="504"/>
            <p14:sldId id="649"/>
            <p14:sldId id="505"/>
            <p14:sldId id="513"/>
            <p14:sldId id="521"/>
          </p14:sldIdLst>
        </p14:section>
        <p14:section name="Lesson 8" id="{CFCF77A7-E0A5-48E6-A5CD-5D6A55DF4268}">
          <p14:sldIdLst>
            <p14:sldId id="519"/>
            <p14:sldId id="516"/>
            <p14:sldId id="515"/>
            <p14:sldId id="506"/>
            <p14:sldId id="511"/>
            <p14:sldId id="507"/>
            <p14:sldId id="439"/>
            <p14:sldId id="512"/>
          </p14:sldIdLst>
        </p14:section>
        <p14:section name="Lesson 9 (Week 3)" id="{03699798-D05A-447E-AD04-04A3CE6B771F}">
          <p14:sldIdLst>
            <p14:sldId id="522"/>
            <p14:sldId id="523"/>
            <p14:sldId id="603"/>
            <p14:sldId id="525"/>
            <p14:sldId id="526"/>
            <p14:sldId id="527"/>
            <p14:sldId id="528"/>
            <p14:sldId id="529"/>
            <p14:sldId id="530"/>
            <p14:sldId id="531"/>
            <p14:sldId id="532"/>
            <p14:sldId id="533"/>
            <p14:sldId id="534"/>
          </p14:sldIdLst>
        </p14:section>
        <p14:section name="Lesson 10" id="{7A588D32-8909-46EB-BFB4-FC366873777D}">
          <p14:sldIdLst>
            <p14:sldId id="578"/>
            <p14:sldId id="554"/>
            <p14:sldId id="579"/>
            <p14:sldId id="580"/>
            <p14:sldId id="581"/>
            <p14:sldId id="583"/>
            <p14:sldId id="582"/>
            <p14:sldId id="584"/>
          </p14:sldIdLst>
        </p14:section>
        <p14:section name="Lesson 11" id="{E9CCBF06-005F-4215-94E4-71AF9DE6C4A8}">
          <p14:sldIdLst>
            <p14:sldId id="535"/>
            <p14:sldId id="536"/>
            <p14:sldId id="537"/>
            <p14:sldId id="604"/>
            <p14:sldId id="539"/>
            <p14:sldId id="650"/>
            <p14:sldId id="651"/>
            <p14:sldId id="652"/>
            <p14:sldId id="540"/>
            <p14:sldId id="541"/>
            <p14:sldId id="542"/>
            <p14:sldId id="543"/>
            <p14:sldId id="544"/>
            <p14:sldId id="546"/>
          </p14:sldIdLst>
        </p14:section>
        <p14:section name="Lesson 12" id="{BBCA81EC-FC2C-4EAC-99CB-216D2333FE02}">
          <p14:sldIdLst>
            <p14:sldId id="646"/>
            <p14:sldId id="645"/>
            <p14:sldId id="635"/>
            <p14:sldId id="476"/>
            <p14:sldId id="638"/>
            <p14:sldId id="640"/>
            <p14:sldId id="641"/>
            <p14:sldId id="642"/>
            <p14:sldId id="647"/>
            <p14:sldId id="643"/>
          </p14:sldIdLst>
        </p14:section>
        <p14:section name="Lesson 13 (Week 4)" id="{70F92151-092C-40CD-8645-455D72A93831}">
          <p14:sldIdLst>
            <p14:sldId id="556"/>
            <p14:sldId id="555"/>
            <p14:sldId id="563"/>
            <p14:sldId id="557"/>
            <p14:sldId id="558"/>
            <p14:sldId id="559"/>
            <p14:sldId id="565"/>
            <p14:sldId id="567"/>
            <p14:sldId id="566"/>
            <p14:sldId id="561"/>
          </p14:sldIdLst>
        </p14:section>
        <p14:section name="Lesson 14" id="{ADFB18F9-C35A-40BE-BD48-956A458FB687}">
          <p14:sldIdLst>
            <p14:sldId id="592"/>
            <p14:sldId id="586"/>
            <p14:sldId id="616"/>
            <p14:sldId id="617"/>
            <p14:sldId id="618"/>
            <p14:sldId id="619"/>
            <p14:sldId id="620"/>
            <p14:sldId id="633"/>
            <p14:sldId id="615"/>
          </p14:sldIdLst>
        </p14:section>
        <p14:section name="Lesson 15" id="{BF5F7AFB-FB9D-4662-BD44-8C0BFEE9E196}">
          <p14:sldIdLst>
            <p14:sldId id="591"/>
            <p14:sldId id="568"/>
            <p14:sldId id="570"/>
            <p14:sldId id="571"/>
            <p14:sldId id="572"/>
            <p14:sldId id="573"/>
            <p14:sldId id="596"/>
            <p14:sldId id="574"/>
            <p14:sldId id="575"/>
            <p14:sldId id="576"/>
          </p14:sldIdLst>
        </p14:section>
        <p14:section name="Lesson 16" id="{BDEB7D21-CE20-4F67-B504-0302763FBC0C}">
          <p14:sldIdLst/>
        </p14:section>
        <p14:section name="Lesson 17 (Week 5) - Juliet's confession" id="{D760E52E-B959-4D9E-BFFE-DE91D0574B30}">
          <p14:sldIdLst/>
        </p14:section>
        <p14:section name="Lesson 18" id="{700B51DC-A217-4B00-BAA2-CEEAD7149BE7}">
          <p14:sldIdLst/>
        </p14:section>
        <p14:section name="Lesson 19" id="{10753E66-187D-4D9E-9DF2-65CFE4B2F08A}">
          <p14:sldIdLst/>
        </p14:section>
        <p14:section name="Lesson 20" id="{9B1A01CC-4E74-46FF-B57D-B7026E13A454}">
          <p14:sldIdLst/>
        </p14:section>
        <p14:section name="Lesson 21 (Week 6)" id="{6BD3C583-7CCF-4F2B-82EC-85C068E44D45}">
          <p14:sldIdLst/>
        </p14:section>
        <p14:section name="Lesson 22" id="{66554E5D-1C3E-4931-9A1D-F554DED16EA7}">
          <p14:sldIdLst/>
        </p14:section>
        <p14:section name="Lesson 23" id="{DE1B62D1-6B1F-4113-A6E9-2B0AD4C0CCF9}">
          <p14:sldIdLst/>
        </p14:section>
        <p14:section name="Lesson 24" id="{8D82589D-9162-4DBE-B5E5-8F14838FA10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ka Johnson" initials="AJ" lastIdx="2" clrIdx="0">
    <p:extLst>
      <p:ext uri="{19B8F6BF-5375-455C-9EA6-DF929625EA0E}">
        <p15:presenceInfo xmlns:p15="http://schemas.microsoft.com/office/powerpoint/2012/main" userId="40072b81ea196ed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CC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4" autoAdjust="0"/>
    <p:restoredTop sz="79371" autoAdjust="0"/>
  </p:normalViewPr>
  <p:slideViewPr>
    <p:cSldViewPr snapToGrid="0">
      <p:cViewPr varScale="1">
        <p:scale>
          <a:sx n="85" d="100"/>
          <a:sy n="85" d="100"/>
        </p:scale>
        <p:origin x="840" y="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3EB384-C970-4390-B349-55526572BECA}" type="datetimeFigureOut">
              <a:rPr lang="en-GB" smtClean="0"/>
              <a:t>28/06/2021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369BCE-B468-4ED3-A889-4257713B6A51}" type="slidenum">
              <a:rPr lang="en-GB" smtClean="0"/>
              <a:t>‹#›</a:t>
            </a:fld>
            <a:endParaRPr lang="en-GB"/>
          </a:p>
        </p:txBody>
      </p:sp>
    </p:spTree>
    <p:extLst>
      <p:ext uri="{BB962C8B-B14F-4D97-AF65-F5344CB8AC3E}">
        <p14:creationId xmlns:p14="http://schemas.microsoft.com/office/powerpoint/2010/main" val="338770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TDQ:</a:t>
            </a:r>
          </a:p>
          <a:p>
            <a:r>
              <a:rPr lang="en-US" dirty="0"/>
              <a:t>- What does the word ‘honour’ mean? What are the connotations? Why is it paired with the word ‘dream’? What are the differences between these two words? What is Juliet implying?</a:t>
            </a:r>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6</a:t>
            </a:fld>
            <a:endParaRPr lang="en-GB"/>
          </a:p>
        </p:txBody>
      </p:sp>
    </p:spTree>
    <p:extLst>
      <p:ext uri="{BB962C8B-B14F-4D97-AF65-F5344CB8AC3E}">
        <p14:creationId xmlns:p14="http://schemas.microsoft.com/office/powerpoint/2010/main" val="661952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TDQs on word level</a:t>
            </a:r>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24</a:t>
            </a:fld>
            <a:endParaRPr lang="en-GB"/>
          </a:p>
        </p:txBody>
      </p:sp>
    </p:spTree>
    <p:extLst>
      <p:ext uri="{BB962C8B-B14F-4D97-AF65-F5344CB8AC3E}">
        <p14:creationId xmlns:p14="http://schemas.microsoft.com/office/powerpoint/2010/main" val="108420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https://www.youtube.com/watch?time_continue=31&amp;v=YY85VwSHFmA&amp;feature=emb_logo</a:t>
            </a:r>
          </a:p>
        </p:txBody>
      </p:sp>
      <p:sp>
        <p:nvSpPr>
          <p:cNvPr id="4" name="Slide Number Placeholder 3"/>
          <p:cNvSpPr>
            <a:spLocks noGrp="1"/>
          </p:cNvSpPr>
          <p:nvPr>
            <p:ph type="sldNum" sz="quarter" idx="5"/>
          </p:nvPr>
        </p:nvSpPr>
        <p:spPr/>
        <p:txBody>
          <a:bodyPr/>
          <a:lstStyle/>
          <a:p>
            <a:fld id="{4B369BCE-B468-4ED3-A889-4257713B6A51}" type="slidenum">
              <a:rPr lang="en-GB" smtClean="0"/>
              <a:t>31</a:t>
            </a:fld>
            <a:endParaRPr lang="en-GB"/>
          </a:p>
        </p:txBody>
      </p:sp>
    </p:spTree>
    <p:extLst>
      <p:ext uri="{BB962C8B-B14F-4D97-AF65-F5344CB8AC3E}">
        <p14:creationId xmlns:p14="http://schemas.microsoft.com/office/powerpoint/2010/main" val="449217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 R+J Lesson 8 – Help sheet</a:t>
            </a:r>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32</a:t>
            </a:fld>
            <a:endParaRPr lang="en-GB"/>
          </a:p>
        </p:txBody>
      </p:sp>
    </p:spTree>
    <p:extLst>
      <p:ext uri="{BB962C8B-B14F-4D97-AF65-F5344CB8AC3E}">
        <p14:creationId xmlns:p14="http://schemas.microsoft.com/office/powerpoint/2010/main" val="1996962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can be differentiated.</a:t>
            </a:r>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35</a:t>
            </a:fld>
            <a:endParaRPr lang="en-GB"/>
          </a:p>
        </p:txBody>
      </p:sp>
    </p:spTree>
    <p:extLst>
      <p:ext uri="{BB962C8B-B14F-4D97-AF65-F5344CB8AC3E}">
        <p14:creationId xmlns:p14="http://schemas.microsoft.com/office/powerpoint/2010/main" val="2500741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38</a:t>
            </a:fld>
            <a:endParaRPr lang="en-GB"/>
          </a:p>
        </p:txBody>
      </p:sp>
    </p:spTree>
    <p:extLst>
      <p:ext uri="{BB962C8B-B14F-4D97-AF65-F5344CB8AC3E}">
        <p14:creationId xmlns:p14="http://schemas.microsoft.com/office/powerpoint/2010/main" val="112253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39</a:t>
            </a:fld>
            <a:endParaRPr lang="en-GB"/>
          </a:p>
        </p:txBody>
      </p:sp>
    </p:spTree>
    <p:extLst>
      <p:ext uri="{BB962C8B-B14F-4D97-AF65-F5344CB8AC3E}">
        <p14:creationId xmlns:p14="http://schemas.microsoft.com/office/powerpoint/2010/main" val="1123706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40</a:t>
            </a:fld>
            <a:endParaRPr lang="en-GB"/>
          </a:p>
        </p:txBody>
      </p:sp>
    </p:spTree>
    <p:extLst>
      <p:ext uri="{BB962C8B-B14F-4D97-AF65-F5344CB8AC3E}">
        <p14:creationId xmlns:p14="http://schemas.microsoft.com/office/powerpoint/2010/main" val="3505497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41</a:t>
            </a:fld>
            <a:endParaRPr lang="en-GB"/>
          </a:p>
        </p:txBody>
      </p:sp>
    </p:spTree>
    <p:extLst>
      <p:ext uri="{BB962C8B-B14F-4D97-AF65-F5344CB8AC3E}">
        <p14:creationId xmlns:p14="http://schemas.microsoft.com/office/powerpoint/2010/main" val="210400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Hyperlink to video in image</a:t>
            </a:r>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42</a:t>
            </a:fld>
            <a:endParaRPr lang="en-GB"/>
          </a:p>
        </p:txBody>
      </p:sp>
    </p:spTree>
    <p:extLst>
      <p:ext uri="{BB962C8B-B14F-4D97-AF65-F5344CB8AC3E}">
        <p14:creationId xmlns:p14="http://schemas.microsoft.com/office/powerpoint/2010/main" val="2398178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43</a:t>
            </a:fld>
            <a:endParaRPr lang="en-GB"/>
          </a:p>
        </p:txBody>
      </p:sp>
    </p:spTree>
    <p:extLst>
      <p:ext uri="{BB962C8B-B14F-4D97-AF65-F5344CB8AC3E}">
        <p14:creationId xmlns:p14="http://schemas.microsoft.com/office/powerpoint/2010/main" val="292231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Highlighted Juliet’s speech</a:t>
            </a:r>
          </a:p>
          <a:p>
            <a:r>
              <a:rPr lang="en-US" dirty="0"/>
              <a:t>TDQs – Why does Juliet mention the word ‘consent’? Why is that important that she mentions this as a child in Elizabethan times? </a:t>
            </a:r>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7</a:t>
            </a:fld>
            <a:endParaRPr lang="en-GB"/>
          </a:p>
        </p:txBody>
      </p:sp>
    </p:spTree>
    <p:extLst>
      <p:ext uri="{BB962C8B-B14F-4D97-AF65-F5344CB8AC3E}">
        <p14:creationId xmlns:p14="http://schemas.microsoft.com/office/powerpoint/2010/main" val="3824429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44</a:t>
            </a:fld>
            <a:endParaRPr lang="en-GB"/>
          </a:p>
        </p:txBody>
      </p:sp>
    </p:spTree>
    <p:extLst>
      <p:ext uri="{BB962C8B-B14F-4D97-AF65-F5344CB8AC3E}">
        <p14:creationId xmlns:p14="http://schemas.microsoft.com/office/powerpoint/2010/main" val="1742076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45</a:t>
            </a:fld>
            <a:endParaRPr lang="en-GB"/>
          </a:p>
        </p:txBody>
      </p:sp>
    </p:spTree>
    <p:extLst>
      <p:ext uri="{BB962C8B-B14F-4D97-AF65-F5344CB8AC3E}">
        <p14:creationId xmlns:p14="http://schemas.microsoft.com/office/powerpoint/2010/main" val="3143432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46</a:t>
            </a:fld>
            <a:endParaRPr lang="en-GB"/>
          </a:p>
        </p:txBody>
      </p:sp>
    </p:spTree>
    <p:extLst>
      <p:ext uri="{BB962C8B-B14F-4D97-AF65-F5344CB8AC3E}">
        <p14:creationId xmlns:p14="http://schemas.microsoft.com/office/powerpoint/2010/main" val="3697749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47</a:t>
            </a:fld>
            <a:endParaRPr lang="en-GB"/>
          </a:p>
        </p:txBody>
      </p:sp>
    </p:spTree>
    <p:extLst>
      <p:ext uri="{BB962C8B-B14F-4D97-AF65-F5344CB8AC3E}">
        <p14:creationId xmlns:p14="http://schemas.microsoft.com/office/powerpoint/2010/main" val="3504335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provide categories for LAP.</a:t>
            </a:r>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50</a:t>
            </a:fld>
            <a:endParaRPr lang="en-GB"/>
          </a:p>
        </p:txBody>
      </p:sp>
    </p:spTree>
    <p:extLst>
      <p:ext uri="{BB962C8B-B14F-4D97-AF65-F5344CB8AC3E}">
        <p14:creationId xmlns:p14="http://schemas.microsoft.com/office/powerpoint/2010/main" val="3149797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Learners to identify the semantic fields in the extract – half the class look at Romeo’s monologue, half the class look at Juliet’s.</a:t>
            </a:r>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52</a:t>
            </a:fld>
            <a:endParaRPr lang="en-GB"/>
          </a:p>
        </p:txBody>
      </p:sp>
    </p:spTree>
    <p:extLst>
      <p:ext uri="{BB962C8B-B14F-4D97-AF65-F5344CB8AC3E}">
        <p14:creationId xmlns:p14="http://schemas.microsoft.com/office/powerpoint/2010/main" val="504049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Learners to identify the semantic fields in the extract.</a:t>
            </a:r>
          </a:p>
          <a:p>
            <a:r>
              <a:rPr lang="en-US" dirty="0"/>
              <a:t>Romeo – semantic field of astronomy and light/dark</a:t>
            </a:r>
          </a:p>
          <a:p>
            <a:r>
              <a:rPr lang="en-US" dirty="0"/>
              <a:t>Juliet – semantic field of identity and disobedience </a:t>
            </a:r>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54</a:t>
            </a:fld>
            <a:endParaRPr lang="en-GB"/>
          </a:p>
        </p:txBody>
      </p:sp>
    </p:spTree>
    <p:extLst>
      <p:ext uri="{BB962C8B-B14F-4D97-AF65-F5344CB8AC3E}">
        <p14:creationId xmlns:p14="http://schemas.microsoft.com/office/powerpoint/2010/main" val="1650979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 Lesson 10</a:t>
            </a:r>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55</a:t>
            </a:fld>
            <a:endParaRPr lang="en-GB"/>
          </a:p>
        </p:txBody>
      </p:sp>
    </p:spTree>
    <p:extLst>
      <p:ext uri="{BB962C8B-B14F-4D97-AF65-F5344CB8AC3E}">
        <p14:creationId xmlns:p14="http://schemas.microsoft.com/office/powerpoint/2010/main" val="1096740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can be differentiated.</a:t>
            </a:r>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56</a:t>
            </a:fld>
            <a:endParaRPr lang="en-GB"/>
          </a:p>
        </p:txBody>
      </p:sp>
    </p:spTree>
    <p:extLst>
      <p:ext uri="{BB962C8B-B14F-4D97-AF65-F5344CB8AC3E}">
        <p14:creationId xmlns:p14="http://schemas.microsoft.com/office/powerpoint/2010/main" val="1398768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Hyperlink to video in image</a:t>
            </a:r>
          </a:p>
          <a:p>
            <a:r>
              <a:rPr lang="en-US" dirty="0"/>
              <a:t>A = NY Times</a:t>
            </a:r>
          </a:p>
          <a:p>
            <a:r>
              <a:rPr lang="en-US" dirty="0"/>
              <a:t>B = Potato farmers</a:t>
            </a:r>
          </a:p>
          <a:p>
            <a:r>
              <a:rPr lang="en-US" dirty="0"/>
              <a:t>C = The knowledge that no-one had ever been successfully prosecuted in Afghanistan for an </a:t>
            </a:r>
            <a:r>
              <a:rPr lang="en-US" dirty="0" err="1"/>
              <a:t>honour</a:t>
            </a:r>
            <a:r>
              <a:rPr lang="en-US" dirty="0"/>
              <a:t> killing</a:t>
            </a:r>
          </a:p>
          <a:p>
            <a:r>
              <a:rPr lang="en-US" dirty="0"/>
              <a:t>D = The murder of young women by their own families for causing them shame</a:t>
            </a:r>
          </a:p>
          <a:p>
            <a:r>
              <a:rPr lang="en-US" dirty="0"/>
              <a:t>E = Stepped over the line between being a participant and a reporter</a:t>
            </a:r>
          </a:p>
          <a:p>
            <a:r>
              <a:rPr lang="en-US" dirty="0"/>
              <a:t>F = That if she were killed her daughter would know where to go/not to go and would be educated</a:t>
            </a:r>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58</a:t>
            </a:fld>
            <a:endParaRPr lang="en-GB"/>
          </a:p>
        </p:txBody>
      </p:sp>
    </p:spTree>
    <p:extLst>
      <p:ext uri="{BB962C8B-B14F-4D97-AF65-F5344CB8AC3E}">
        <p14:creationId xmlns:p14="http://schemas.microsoft.com/office/powerpoint/2010/main" val="3337742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Explain to students the submissive behaviour of Juliet and lack of speech in the scene. Therefore, we must look at the presentation of other characters and her relationships with them.</a:t>
            </a:r>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8</a:t>
            </a:fld>
            <a:endParaRPr lang="en-GB"/>
          </a:p>
        </p:txBody>
      </p:sp>
    </p:spTree>
    <p:extLst>
      <p:ext uri="{BB962C8B-B14F-4D97-AF65-F5344CB8AC3E}">
        <p14:creationId xmlns:p14="http://schemas.microsoft.com/office/powerpoint/2010/main" val="1164809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60</a:t>
            </a:fld>
            <a:endParaRPr lang="en-GB"/>
          </a:p>
        </p:txBody>
      </p:sp>
    </p:spTree>
    <p:extLst>
      <p:ext uri="{BB962C8B-B14F-4D97-AF65-F5344CB8AC3E}">
        <p14:creationId xmlns:p14="http://schemas.microsoft.com/office/powerpoint/2010/main" val="4023692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64</a:t>
            </a:fld>
            <a:endParaRPr lang="en-GB"/>
          </a:p>
        </p:txBody>
      </p:sp>
    </p:spTree>
    <p:extLst>
      <p:ext uri="{BB962C8B-B14F-4D97-AF65-F5344CB8AC3E}">
        <p14:creationId xmlns:p14="http://schemas.microsoft.com/office/powerpoint/2010/main" val="1382879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65</a:t>
            </a:fld>
            <a:endParaRPr lang="en-GB"/>
          </a:p>
        </p:txBody>
      </p:sp>
    </p:spTree>
    <p:extLst>
      <p:ext uri="{BB962C8B-B14F-4D97-AF65-F5344CB8AC3E}">
        <p14:creationId xmlns:p14="http://schemas.microsoft.com/office/powerpoint/2010/main" val="206007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66</a:t>
            </a:fld>
            <a:endParaRPr lang="en-GB"/>
          </a:p>
        </p:txBody>
      </p:sp>
    </p:spTree>
    <p:extLst>
      <p:ext uri="{BB962C8B-B14F-4D97-AF65-F5344CB8AC3E}">
        <p14:creationId xmlns:p14="http://schemas.microsoft.com/office/powerpoint/2010/main" val="136854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67</a:t>
            </a:fld>
            <a:endParaRPr lang="en-GB"/>
          </a:p>
        </p:txBody>
      </p:sp>
    </p:spTree>
    <p:extLst>
      <p:ext uri="{BB962C8B-B14F-4D97-AF65-F5344CB8AC3E}">
        <p14:creationId xmlns:p14="http://schemas.microsoft.com/office/powerpoint/2010/main" val="1029761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68</a:t>
            </a:fld>
            <a:endParaRPr lang="en-GB"/>
          </a:p>
        </p:txBody>
      </p:sp>
    </p:spTree>
    <p:extLst>
      <p:ext uri="{BB962C8B-B14F-4D97-AF65-F5344CB8AC3E}">
        <p14:creationId xmlns:p14="http://schemas.microsoft.com/office/powerpoint/2010/main" val="2689130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69</a:t>
            </a:fld>
            <a:endParaRPr lang="en-GB"/>
          </a:p>
        </p:txBody>
      </p:sp>
    </p:spTree>
    <p:extLst>
      <p:ext uri="{BB962C8B-B14F-4D97-AF65-F5344CB8AC3E}">
        <p14:creationId xmlns:p14="http://schemas.microsoft.com/office/powerpoint/2010/main" val="462709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could be printed to glue</a:t>
            </a:r>
            <a:r>
              <a:rPr lang="en-GB" baseline="0" dirty="0"/>
              <a:t> into students’ books as a summary of the rest of act 2.</a:t>
            </a:r>
            <a:endParaRPr lang="en-GB" dirty="0"/>
          </a:p>
        </p:txBody>
      </p:sp>
      <p:sp>
        <p:nvSpPr>
          <p:cNvPr id="4" name="Slide Number Placeholder 3"/>
          <p:cNvSpPr>
            <a:spLocks noGrp="1"/>
          </p:cNvSpPr>
          <p:nvPr>
            <p:ph type="sldNum" sz="quarter" idx="10"/>
          </p:nvPr>
        </p:nvSpPr>
        <p:spPr/>
        <p:txBody>
          <a:bodyPr/>
          <a:lstStyle/>
          <a:p>
            <a:fld id="{44EEC093-8D5D-46E9-BD1F-EDEBB1C7AC4F}" type="slidenum">
              <a:rPr lang="en-GB" smtClean="0"/>
              <a:pPr/>
              <a:t>75</a:t>
            </a:fld>
            <a:endParaRPr lang="en-GB"/>
          </a:p>
        </p:txBody>
      </p:sp>
    </p:spTree>
    <p:extLst>
      <p:ext uri="{BB962C8B-B14F-4D97-AF65-F5344CB8AC3E}">
        <p14:creationId xmlns:p14="http://schemas.microsoft.com/office/powerpoint/2010/main" val="224842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act 3 scene 1, when Romeo hears that Mercutio has died, he immediately seeks revenge on Tybalt.</a:t>
            </a:r>
          </a:p>
          <a:p>
            <a:endParaRPr lang="en-GB" dirty="0"/>
          </a:p>
        </p:txBody>
      </p:sp>
      <p:sp>
        <p:nvSpPr>
          <p:cNvPr id="4" name="Slide Number Placeholder 3"/>
          <p:cNvSpPr>
            <a:spLocks noGrp="1"/>
          </p:cNvSpPr>
          <p:nvPr>
            <p:ph type="sldNum" sz="quarter" idx="10"/>
          </p:nvPr>
        </p:nvSpPr>
        <p:spPr/>
        <p:txBody>
          <a:bodyPr/>
          <a:lstStyle/>
          <a:p>
            <a:fld id="{4B369BCE-B468-4ED3-A889-4257713B6A51}" type="slidenum">
              <a:rPr lang="en-GB" smtClean="0"/>
              <a:t>86</a:t>
            </a:fld>
            <a:endParaRPr lang="en-GB"/>
          </a:p>
        </p:txBody>
      </p:sp>
    </p:spTree>
    <p:extLst>
      <p:ext uri="{BB962C8B-B14F-4D97-AF65-F5344CB8AC3E}">
        <p14:creationId xmlns:p14="http://schemas.microsoft.com/office/powerpoint/2010/main" val="3571181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Lesson 13 - resource</a:t>
            </a:r>
          </a:p>
        </p:txBody>
      </p:sp>
      <p:sp>
        <p:nvSpPr>
          <p:cNvPr id="4" name="Slide Number Placeholder 3"/>
          <p:cNvSpPr>
            <a:spLocks noGrp="1"/>
          </p:cNvSpPr>
          <p:nvPr>
            <p:ph type="sldNum" sz="quarter" idx="10"/>
          </p:nvPr>
        </p:nvSpPr>
        <p:spPr/>
        <p:txBody>
          <a:bodyPr/>
          <a:lstStyle/>
          <a:p>
            <a:fld id="{4B369BCE-B468-4ED3-A889-4257713B6A51}" type="slidenum">
              <a:rPr lang="en-GB" smtClean="0"/>
              <a:t>87</a:t>
            </a:fld>
            <a:endParaRPr lang="en-GB"/>
          </a:p>
        </p:txBody>
      </p:sp>
    </p:spTree>
    <p:extLst>
      <p:ext uri="{BB962C8B-B14F-4D97-AF65-F5344CB8AC3E}">
        <p14:creationId xmlns:p14="http://schemas.microsoft.com/office/powerpoint/2010/main" val="2039718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https://www.youtube.com/watch?v=N2V0KQPDBms</a:t>
            </a:r>
          </a:p>
        </p:txBody>
      </p:sp>
      <p:sp>
        <p:nvSpPr>
          <p:cNvPr id="4" name="Slide Number Placeholder 3"/>
          <p:cNvSpPr>
            <a:spLocks noGrp="1"/>
          </p:cNvSpPr>
          <p:nvPr>
            <p:ph type="sldNum" sz="quarter" idx="5"/>
          </p:nvPr>
        </p:nvSpPr>
        <p:spPr/>
        <p:txBody>
          <a:bodyPr/>
          <a:lstStyle/>
          <a:p>
            <a:fld id="{4B369BCE-B468-4ED3-A889-4257713B6A51}" type="slidenum">
              <a:rPr lang="en-GB" smtClean="0"/>
              <a:t>9</a:t>
            </a:fld>
            <a:endParaRPr lang="en-GB"/>
          </a:p>
        </p:txBody>
      </p:sp>
    </p:spTree>
    <p:extLst>
      <p:ext uri="{BB962C8B-B14F-4D97-AF65-F5344CB8AC3E}">
        <p14:creationId xmlns:p14="http://schemas.microsoft.com/office/powerpoint/2010/main" val="3908085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out slide for DNA.</a:t>
            </a:r>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99</a:t>
            </a:fld>
            <a:endParaRPr lang="en-GB"/>
          </a:p>
        </p:txBody>
      </p:sp>
    </p:spTree>
    <p:extLst>
      <p:ext uri="{BB962C8B-B14F-4D97-AF65-F5344CB8AC3E}">
        <p14:creationId xmlns:p14="http://schemas.microsoft.com/office/powerpoint/2010/main" val="38406679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4EEC093-8D5D-46E9-BD1F-EDEBB1C7AC4F}" type="slidenum">
              <a:rPr lang="en-GB" smtClean="0"/>
              <a:pPr/>
              <a:t>107</a:t>
            </a:fld>
            <a:endParaRPr lang="en-GB"/>
          </a:p>
        </p:txBody>
      </p:sp>
    </p:spTree>
    <p:extLst>
      <p:ext uri="{BB962C8B-B14F-4D97-AF65-F5344CB8AC3E}">
        <p14:creationId xmlns:p14="http://schemas.microsoft.com/office/powerpoint/2010/main" val="3221082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TO START LINKING TO JULIET:</a:t>
            </a:r>
          </a:p>
          <a:p>
            <a:r>
              <a:rPr lang="en-US" dirty="0"/>
              <a:t>Two opposing sides locked in a struggle (birth or ongoing) – enjambment</a:t>
            </a:r>
          </a:p>
          <a:p>
            <a:r>
              <a:rPr lang="en-US" dirty="0"/>
              <a:t>“red rope of love” - Metaphor for the umbilical cord – representing the last time Juliet felt a true connection/bond with her mother?</a:t>
            </a:r>
          </a:p>
          <a:p>
            <a:r>
              <a:rPr lang="en-US" dirty="0"/>
              <a:t>“rope” – tug of war? Fight? Foreshadowing events to come?</a:t>
            </a:r>
          </a:p>
          <a:p>
            <a:r>
              <a:rPr lang="en-GB" dirty="0"/>
              <a:t>The baby is removed from a position where it is safe, warm and comforted into the unknown – Juliet’s desires to remove herself from the expectations of society/arranged marriage that she “dreams not of”</a:t>
            </a:r>
          </a:p>
          <a:p>
            <a:r>
              <a:rPr lang="en-GB" dirty="0"/>
              <a:t>“Red” – symbolism of passion/blood – we already know from the Prologue that Juliet is going to die</a:t>
            </a:r>
          </a:p>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11</a:t>
            </a:fld>
            <a:endParaRPr lang="en-GB"/>
          </a:p>
        </p:txBody>
      </p:sp>
    </p:spTree>
    <p:extLst>
      <p:ext uri="{BB962C8B-B14F-4D97-AF65-F5344CB8AC3E}">
        <p14:creationId xmlns:p14="http://schemas.microsoft.com/office/powerpoint/2010/main" val="1898181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14</a:t>
            </a:fld>
            <a:endParaRPr lang="en-GB"/>
          </a:p>
        </p:txBody>
      </p:sp>
    </p:spTree>
    <p:extLst>
      <p:ext uri="{BB962C8B-B14F-4D97-AF65-F5344CB8AC3E}">
        <p14:creationId xmlns:p14="http://schemas.microsoft.com/office/powerpoint/2010/main" val="564629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369BCE-B468-4ED3-A889-4257713B6A51}" type="slidenum">
              <a:rPr lang="en-GB" smtClean="0"/>
              <a:t>16</a:t>
            </a:fld>
            <a:endParaRPr lang="en-GB"/>
          </a:p>
        </p:txBody>
      </p:sp>
    </p:spTree>
    <p:extLst>
      <p:ext uri="{BB962C8B-B14F-4D97-AF65-F5344CB8AC3E}">
        <p14:creationId xmlns:p14="http://schemas.microsoft.com/office/powerpoint/2010/main" val="267068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20</a:t>
            </a:fld>
            <a:endParaRPr lang="en-GB"/>
          </a:p>
        </p:txBody>
      </p:sp>
    </p:spTree>
    <p:extLst>
      <p:ext uri="{BB962C8B-B14F-4D97-AF65-F5344CB8AC3E}">
        <p14:creationId xmlns:p14="http://schemas.microsoft.com/office/powerpoint/2010/main" val="3826723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 R+J Lesson 7 – Crunched extract</a:t>
            </a:r>
            <a:endParaRPr lang="en-GB" dirty="0"/>
          </a:p>
        </p:txBody>
      </p:sp>
      <p:sp>
        <p:nvSpPr>
          <p:cNvPr id="4" name="Slide Number Placeholder 3"/>
          <p:cNvSpPr>
            <a:spLocks noGrp="1"/>
          </p:cNvSpPr>
          <p:nvPr>
            <p:ph type="sldNum" sz="quarter" idx="5"/>
          </p:nvPr>
        </p:nvSpPr>
        <p:spPr/>
        <p:txBody>
          <a:bodyPr/>
          <a:lstStyle/>
          <a:p>
            <a:fld id="{4B369BCE-B468-4ED3-A889-4257713B6A51}" type="slidenum">
              <a:rPr lang="en-GB" smtClean="0"/>
              <a:t>22</a:t>
            </a:fld>
            <a:endParaRPr lang="en-GB"/>
          </a:p>
        </p:txBody>
      </p:sp>
    </p:spTree>
    <p:extLst>
      <p:ext uri="{BB962C8B-B14F-4D97-AF65-F5344CB8AC3E}">
        <p14:creationId xmlns:p14="http://schemas.microsoft.com/office/powerpoint/2010/main" val="330096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F01D3D-89FA-407E-88B6-65E65288D23A}"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FC5036-4611-4BCD-8662-7731246ECB42}" type="slidenum">
              <a:rPr lang="en-GB" smtClean="0"/>
              <a:t>‹#›</a:t>
            </a:fld>
            <a:endParaRPr lang="en-GB"/>
          </a:p>
        </p:txBody>
      </p:sp>
    </p:spTree>
    <p:extLst>
      <p:ext uri="{BB962C8B-B14F-4D97-AF65-F5344CB8AC3E}">
        <p14:creationId xmlns:p14="http://schemas.microsoft.com/office/powerpoint/2010/main" val="1842291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01D3D-89FA-407E-88B6-65E65288D23A}"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FC5036-4611-4BCD-8662-7731246ECB42}" type="slidenum">
              <a:rPr lang="en-GB" smtClean="0"/>
              <a:t>‹#›</a:t>
            </a:fld>
            <a:endParaRPr lang="en-GB"/>
          </a:p>
        </p:txBody>
      </p:sp>
    </p:spTree>
    <p:extLst>
      <p:ext uri="{BB962C8B-B14F-4D97-AF65-F5344CB8AC3E}">
        <p14:creationId xmlns:p14="http://schemas.microsoft.com/office/powerpoint/2010/main" val="1493923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01D3D-89FA-407E-88B6-65E65288D23A}"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FC5036-4611-4BCD-8662-7731246ECB42}" type="slidenum">
              <a:rPr lang="en-GB" smtClean="0"/>
              <a:t>‹#›</a:t>
            </a:fld>
            <a:endParaRPr lang="en-GB"/>
          </a:p>
        </p:txBody>
      </p:sp>
    </p:spTree>
    <p:extLst>
      <p:ext uri="{BB962C8B-B14F-4D97-AF65-F5344CB8AC3E}">
        <p14:creationId xmlns:p14="http://schemas.microsoft.com/office/powerpoint/2010/main" val="2294937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01D3D-89FA-407E-88B6-65E65288D23A}"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FC5036-4611-4BCD-8662-7731246ECB42}" type="slidenum">
              <a:rPr lang="en-GB" smtClean="0"/>
              <a:t>‹#›</a:t>
            </a:fld>
            <a:endParaRPr lang="en-GB"/>
          </a:p>
        </p:txBody>
      </p:sp>
    </p:spTree>
    <p:extLst>
      <p:ext uri="{BB962C8B-B14F-4D97-AF65-F5344CB8AC3E}">
        <p14:creationId xmlns:p14="http://schemas.microsoft.com/office/powerpoint/2010/main" val="361095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01D3D-89FA-407E-88B6-65E65288D23A}"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FC5036-4611-4BCD-8662-7731246ECB42}" type="slidenum">
              <a:rPr lang="en-GB" smtClean="0"/>
              <a:t>‹#›</a:t>
            </a:fld>
            <a:endParaRPr lang="en-GB"/>
          </a:p>
        </p:txBody>
      </p:sp>
    </p:spTree>
    <p:extLst>
      <p:ext uri="{BB962C8B-B14F-4D97-AF65-F5344CB8AC3E}">
        <p14:creationId xmlns:p14="http://schemas.microsoft.com/office/powerpoint/2010/main" val="259233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F01D3D-89FA-407E-88B6-65E65288D23A}" type="datetimeFigureOut">
              <a:rPr lang="en-GB" smtClean="0"/>
              <a:t>28/06/2021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FC5036-4611-4BCD-8662-7731246ECB42}" type="slidenum">
              <a:rPr lang="en-GB" smtClean="0"/>
              <a:t>‹#›</a:t>
            </a:fld>
            <a:endParaRPr lang="en-GB"/>
          </a:p>
        </p:txBody>
      </p:sp>
    </p:spTree>
    <p:extLst>
      <p:ext uri="{BB962C8B-B14F-4D97-AF65-F5344CB8AC3E}">
        <p14:creationId xmlns:p14="http://schemas.microsoft.com/office/powerpoint/2010/main" val="1082402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F01D3D-89FA-407E-88B6-65E65288D23A}" type="datetimeFigureOut">
              <a:rPr lang="en-GB" smtClean="0"/>
              <a:t>28/06/2021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BFC5036-4611-4BCD-8662-7731246ECB42}" type="slidenum">
              <a:rPr lang="en-GB" smtClean="0"/>
              <a:t>‹#›</a:t>
            </a:fld>
            <a:endParaRPr lang="en-GB"/>
          </a:p>
        </p:txBody>
      </p:sp>
    </p:spTree>
    <p:extLst>
      <p:ext uri="{BB962C8B-B14F-4D97-AF65-F5344CB8AC3E}">
        <p14:creationId xmlns:p14="http://schemas.microsoft.com/office/powerpoint/2010/main" val="1743443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F01D3D-89FA-407E-88B6-65E65288D23A}" type="datetimeFigureOut">
              <a:rPr lang="en-GB" smtClean="0"/>
              <a:t>28/06/2021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BFC5036-4611-4BCD-8662-7731246ECB42}" type="slidenum">
              <a:rPr lang="en-GB" smtClean="0"/>
              <a:t>‹#›</a:t>
            </a:fld>
            <a:endParaRPr lang="en-GB"/>
          </a:p>
        </p:txBody>
      </p:sp>
    </p:spTree>
    <p:extLst>
      <p:ext uri="{BB962C8B-B14F-4D97-AF65-F5344CB8AC3E}">
        <p14:creationId xmlns:p14="http://schemas.microsoft.com/office/powerpoint/2010/main" val="3569571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01D3D-89FA-407E-88B6-65E65288D23A}" type="datetimeFigureOut">
              <a:rPr lang="en-GB" smtClean="0"/>
              <a:t>28/06/2021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BFC5036-4611-4BCD-8662-7731246ECB42}" type="slidenum">
              <a:rPr lang="en-GB" smtClean="0"/>
              <a:t>‹#›</a:t>
            </a:fld>
            <a:endParaRPr lang="en-GB"/>
          </a:p>
        </p:txBody>
      </p:sp>
    </p:spTree>
    <p:extLst>
      <p:ext uri="{BB962C8B-B14F-4D97-AF65-F5344CB8AC3E}">
        <p14:creationId xmlns:p14="http://schemas.microsoft.com/office/powerpoint/2010/main" val="11465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F01D3D-89FA-407E-88B6-65E65288D23A}" type="datetimeFigureOut">
              <a:rPr lang="en-GB" smtClean="0"/>
              <a:t>28/06/2021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FC5036-4611-4BCD-8662-7731246ECB42}" type="slidenum">
              <a:rPr lang="en-GB" smtClean="0"/>
              <a:t>‹#›</a:t>
            </a:fld>
            <a:endParaRPr lang="en-GB"/>
          </a:p>
        </p:txBody>
      </p:sp>
    </p:spTree>
    <p:extLst>
      <p:ext uri="{BB962C8B-B14F-4D97-AF65-F5344CB8AC3E}">
        <p14:creationId xmlns:p14="http://schemas.microsoft.com/office/powerpoint/2010/main" val="408910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F01D3D-89FA-407E-88B6-65E65288D23A}" type="datetimeFigureOut">
              <a:rPr lang="en-GB" smtClean="0"/>
              <a:t>28/06/2021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FC5036-4611-4BCD-8662-7731246ECB42}" type="slidenum">
              <a:rPr lang="en-GB" smtClean="0"/>
              <a:t>‹#›</a:t>
            </a:fld>
            <a:endParaRPr lang="en-GB"/>
          </a:p>
        </p:txBody>
      </p:sp>
    </p:spTree>
    <p:extLst>
      <p:ext uri="{BB962C8B-B14F-4D97-AF65-F5344CB8AC3E}">
        <p14:creationId xmlns:p14="http://schemas.microsoft.com/office/powerpoint/2010/main" val="195461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01D3D-89FA-407E-88B6-65E65288D23A}" type="datetimeFigureOut">
              <a:rPr lang="en-GB" smtClean="0"/>
              <a:t>28/06/2021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FC5036-4611-4BCD-8662-7731246ECB42}" type="slidenum">
              <a:rPr lang="en-GB" smtClean="0"/>
              <a:t>‹#›</a:t>
            </a:fld>
            <a:endParaRPr lang="en-GB"/>
          </a:p>
        </p:txBody>
      </p:sp>
    </p:spTree>
    <p:extLst>
      <p:ext uri="{BB962C8B-B14F-4D97-AF65-F5344CB8AC3E}">
        <p14:creationId xmlns:p14="http://schemas.microsoft.com/office/powerpoint/2010/main" val="3601563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hyperlink" Target="http://images.google.co.uk/imgres?imgurl=http://beautifulwallpapers.files.wordpress.com/2008/08/wolf_11.jpg&amp;imgrefurl=http://beautifulwallpapers.wordpress.com/2008/08/04/wolf-wallpaper/&amp;usg=__FEtonqhKL6nKxZUmdqkLg1FUFTE=&amp;h=600&amp;w=800&amp;sz=41&amp;hl=en&amp;start=20&amp;itbs=1&amp;tbnid=T3xcs2AMEwhhyM:&amp;tbnh=107&amp;tbnw=143&amp;prev=/images?q=wolf&amp;hl=en&amp;safe=active&amp;gbv=2&amp;tbs=isch:1" TargetMode="External"/><Relationship Id="rId3" Type="http://schemas.openxmlformats.org/officeDocument/2006/relationships/image" Target="../media/image52.jpeg"/><Relationship Id="rId7" Type="http://schemas.openxmlformats.org/officeDocument/2006/relationships/image" Target="../media/image54.jpeg"/><Relationship Id="rId2" Type="http://schemas.openxmlformats.org/officeDocument/2006/relationships/hyperlink" Target="http://images.google.co.uk/imgres?imgurl=http://www.freshfreestuff.net/wp-content/uploads/2008/04/free-vector-skull-vectorsto.gif&amp;imgrefurl=http://www.freshfreestuff.net/free/free-danger-sign-and-skull-in-vector-format.html&amp;usg=__Fj5vW6MCxJkhnEXPrJ4eMZaUCcU=&amp;h=397&amp;w=378&amp;sz=30&amp;hl=en&amp;start=17&amp;itbs=1&amp;tbnid=Vu0lrQfqvBzJtM:&amp;tbnh=124&amp;tbnw=118&amp;prev=/images?q=Danger+sign&amp;hl=en&amp;safe=active&amp;sa=G&amp;gbv=2&amp;tbs=isch:1" TargetMode="External"/><Relationship Id="rId1" Type="http://schemas.openxmlformats.org/officeDocument/2006/relationships/slideLayout" Target="../slideLayouts/slideLayout2.xml"/><Relationship Id="rId6" Type="http://schemas.openxmlformats.org/officeDocument/2006/relationships/hyperlink" Target="http://images.google.co.uk/imgres?imgurl=http://images.zwani.com/graphics/angels/images/angel8.gif&amp;imgrefurl=http://www.myspace.com/jamison_jones&amp;usg=__OAVmKJP58e82Z_lm2cbiF9bblDE=&amp;h=295&amp;w=283&amp;sz=71&amp;hl=en&amp;start=9&amp;itbs=1&amp;tbnid=YMUjBB3J9A-rBM:&amp;tbnh=115&amp;tbnw=110&amp;prev=/images?q=angel&amp;hl=en&amp;safe=active&amp;gbv=2&amp;tbs=isch:1" TargetMode="External"/><Relationship Id="rId5" Type="http://schemas.openxmlformats.org/officeDocument/2006/relationships/image" Target="../media/image53.jpeg"/><Relationship Id="rId4" Type="http://schemas.openxmlformats.org/officeDocument/2006/relationships/hyperlink" Target="http://images.google.co.uk/imgres?imgurl=http://www.momisteaching.com/wp-content/uploads/dove.gif&amp;imgrefurl=http://www.momisteaching.com/2007/09/&amp;usg=__B9H_kNUX67eeERomNqYrHtYqYiM=&amp;h=1072&amp;w=1200&amp;sz=13&amp;hl=en&amp;start=2&amp;itbs=1&amp;tbnid=1vbRkvN053USZM:&amp;tbnh=134&amp;tbnw=150&amp;prev=/images?q=dove&amp;hl=en&amp;safe=active&amp;gbv=2&amp;tbs=isch:1" TargetMode="External"/><Relationship Id="rId9" Type="http://schemas.openxmlformats.org/officeDocument/2006/relationships/image" Target="../media/image55.jpeg"/></Relationships>
</file>

<file path=ppt/slides/_rels/slide10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YY85VwSHFmA?feature=oembed" TargetMode="External"/><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0Q3Y9223kSI"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3xjS2nB3CBg"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ahUKEwiws_erzsLRAhVFcBoKHRj5C-oQjRwIBw&amp;url=http://slideplayer.com/slide/1560747/&amp;bvm=bv.144224172,d.d2s&amp;psig=AFQjCNF6xBnGp4Ll2ma-ZYGPo0Y_ZpFt8Q&amp;ust=1484516579163018" TargetMode="External"/><Relationship Id="rId3" Type="http://schemas.openxmlformats.org/officeDocument/2006/relationships/hyperlink" Target="http://www.google.co.uk/url?sa=i&amp;rct=j&amp;q=&amp;esrc=s&amp;source=images&amp;cd=&amp;cad=rja&amp;uact=8&amp;ved=0ahUKEwi9wZSwzcLRAhXCtRoKHX44AUYQjRwIBw&amp;url=http://www.slideshare.net/esalona/romeo-and-juliet-act-2-scenes-36-notes&amp;bvm=bv.144224172,d.d2s&amp;psig=AFQjCNF6xBnGp4Ll2ma-ZYGPo0Y_ZpFt8Q&amp;ust=1484516579163018" TargetMode="External"/><Relationship Id="rId7"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ahUKEwjivNHkzcLRAhXIfRoKHSmGCk8QjRwIBw&amp;url=http://www.slideshare.net/esalona/romeo-and-juliet-act-2-scenes-36-notes&amp;bvm=bv.144224172,d.d2s&amp;psig=AFQjCNF6xBnGp4Ll2ma-ZYGPo0Y_ZpFt8Q&amp;ust=1484516579163018" TargetMode="External"/><Relationship Id="rId5" Type="http://schemas.openxmlformats.org/officeDocument/2006/relationships/image" Target="../media/image37.png"/><Relationship Id="rId4" Type="http://schemas.openxmlformats.org/officeDocument/2006/relationships/image" Target="../media/image36.jpeg"/><Relationship Id="rId9" Type="http://schemas.openxmlformats.org/officeDocument/2006/relationships/image" Target="../media/image39.jpeg"/></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watch?v=eF7UwsuQYzg"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0A9ADD3-951D-479B-A8F5-41CAD0575989}"/>
              </a:ext>
            </a:extLst>
          </p:cNvPr>
          <p:cNvGraphicFramePr>
            <a:graphicFrameLocks noGrp="1"/>
          </p:cNvGraphicFramePr>
          <p:nvPr>
            <p:extLst>
              <p:ext uri="{D42A27DB-BD31-4B8C-83A1-F6EECF244321}">
                <p14:modId xmlns:p14="http://schemas.microsoft.com/office/powerpoint/2010/main" val="2955256377"/>
              </p:ext>
            </p:extLst>
          </p:nvPr>
        </p:nvGraphicFramePr>
        <p:xfrm>
          <a:off x="0" y="2621354"/>
          <a:ext cx="9144000" cy="41148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3296698882"/>
                    </a:ext>
                  </a:extLst>
                </a:gridCol>
                <a:gridCol w="1828800">
                  <a:extLst>
                    <a:ext uri="{9D8B030D-6E8A-4147-A177-3AD203B41FA5}">
                      <a16:colId xmlns:a16="http://schemas.microsoft.com/office/drawing/2014/main" val="1370038980"/>
                    </a:ext>
                  </a:extLst>
                </a:gridCol>
                <a:gridCol w="1828800">
                  <a:extLst>
                    <a:ext uri="{9D8B030D-6E8A-4147-A177-3AD203B41FA5}">
                      <a16:colId xmlns:a16="http://schemas.microsoft.com/office/drawing/2014/main" val="397458515"/>
                    </a:ext>
                  </a:extLst>
                </a:gridCol>
                <a:gridCol w="1758462">
                  <a:extLst>
                    <a:ext uri="{9D8B030D-6E8A-4147-A177-3AD203B41FA5}">
                      <a16:colId xmlns:a16="http://schemas.microsoft.com/office/drawing/2014/main" val="4134963064"/>
                    </a:ext>
                  </a:extLst>
                </a:gridCol>
                <a:gridCol w="1899138">
                  <a:extLst>
                    <a:ext uri="{9D8B030D-6E8A-4147-A177-3AD203B41FA5}">
                      <a16:colId xmlns:a16="http://schemas.microsoft.com/office/drawing/2014/main" val="1165841769"/>
                    </a:ext>
                  </a:extLst>
                </a:gridCol>
              </a:tblGrid>
              <a:tr h="652431">
                <a:tc>
                  <a:txBody>
                    <a:bodyPr/>
                    <a:lstStyle/>
                    <a:p>
                      <a:pPr marL="176213" indent="-176213">
                        <a:buAutoNum type="arabicPeriod"/>
                      </a:pPr>
                      <a:r>
                        <a:rPr lang="en-GB" sz="2200" b="0" dirty="0">
                          <a:latin typeface="Gill Sans MT" panose="020B0502020104020203" pitchFamily="34" charset="0"/>
                        </a:rPr>
                        <a:t>TRUE OR FALSE.</a:t>
                      </a:r>
                      <a:br>
                        <a:rPr lang="en-GB" sz="2200" b="0" dirty="0">
                          <a:latin typeface="Gill Sans MT" panose="020B0502020104020203" pitchFamily="34" charset="0"/>
                        </a:rPr>
                      </a:br>
                      <a:r>
                        <a:rPr lang="en-GB" sz="2200" b="0" dirty="0">
                          <a:latin typeface="Gill Sans MT" panose="020B0502020104020203" pitchFamily="34" charset="0"/>
                        </a:rPr>
                        <a:t>In the 16</a:t>
                      </a:r>
                      <a:r>
                        <a:rPr lang="en-GB" sz="2200" b="0" baseline="30000" dirty="0">
                          <a:latin typeface="Gill Sans MT" panose="020B0502020104020203" pitchFamily="34" charset="0"/>
                        </a:rPr>
                        <a:t>th</a:t>
                      </a:r>
                      <a:r>
                        <a:rPr lang="en-GB" sz="2200" b="0" dirty="0">
                          <a:latin typeface="Gill Sans MT" panose="020B0502020104020203" pitchFamily="34" charset="0"/>
                        </a:rPr>
                        <a:t> Century it was common to get married at a young age.</a:t>
                      </a:r>
                    </a:p>
                  </a:txBody>
                  <a:tcPr>
                    <a:solidFill>
                      <a:srgbClr val="FF0000"/>
                    </a:solidFill>
                  </a:tcPr>
                </a:tc>
                <a:tc>
                  <a:txBody>
                    <a:bodyPr/>
                    <a:lstStyle/>
                    <a:p>
                      <a:r>
                        <a:rPr lang="en-GB" sz="2000" b="0" dirty="0">
                          <a:latin typeface="Gill Sans MT" panose="020B0502020104020203" pitchFamily="34" charset="0"/>
                        </a:rPr>
                        <a:t>2. TRUE OR FALSE. In the 16</a:t>
                      </a:r>
                      <a:r>
                        <a:rPr lang="en-GB" sz="2000" b="0" baseline="30000" dirty="0">
                          <a:latin typeface="Gill Sans MT" panose="020B0502020104020203" pitchFamily="34" charset="0"/>
                        </a:rPr>
                        <a:t>th</a:t>
                      </a:r>
                      <a:r>
                        <a:rPr lang="en-GB" sz="2000" b="0" dirty="0">
                          <a:latin typeface="Gill Sans MT" panose="020B0502020104020203" pitchFamily="34" charset="0"/>
                        </a:rPr>
                        <a:t> Century you had to get permission from your parents if you wanted to marry someone, otherwise it was breaking the law.</a:t>
                      </a:r>
                    </a:p>
                  </a:txBody>
                  <a:tcPr>
                    <a:solidFill>
                      <a:srgbClr val="FF0000"/>
                    </a:solidFill>
                  </a:tcPr>
                </a:tc>
                <a:tc>
                  <a:txBody>
                    <a:bodyPr/>
                    <a:lstStyle/>
                    <a:p>
                      <a:r>
                        <a:rPr lang="en-GB" sz="2200" b="0" dirty="0">
                          <a:latin typeface="Gill Sans MT" panose="020B0502020104020203" pitchFamily="34" charset="0"/>
                        </a:rPr>
                        <a:t>3. Name 3 themes that Shakespeare presents in Romeo and Juliet (think back to lesson 1)</a:t>
                      </a:r>
                    </a:p>
                  </a:txBody>
                  <a:tcPr>
                    <a:solidFill>
                      <a:srgbClr val="00B050"/>
                    </a:solidFill>
                  </a:tcPr>
                </a:tc>
                <a:tc>
                  <a:txBody>
                    <a:bodyPr/>
                    <a:lstStyle/>
                    <a:p>
                      <a:r>
                        <a:rPr lang="en-GB" sz="2200" b="0" dirty="0">
                          <a:latin typeface="Gill Sans MT" panose="020B0502020104020203" pitchFamily="34" charset="0"/>
                        </a:rPr>
                        <a:t>4. Explain the term ‘patriarchal society’.</a:t>
                      </a:r>
                    </a:p>
                  </a:txBody>
                  <a:tcPr>
                    <a:solidFill>
                      <a:srgbClr val="00B050"/>
                    </a:solidFill>
                  </a:tcPr>
                </a:tc>
                <a:tc>
                  <a:txBody>
                    <a:bodyPr/>
                    <a:lstStyle/>
                    <a:p>
                      <a:r>
                        <a:rPr lang="en-GB" sz="2200" b="0" dirty="0">
                          <a:latin typeface="Gill Sans MT" panose="020B0502020104020203" pitchFamily="34" charset="0"/>
                        </a:rPr>
                        <a:t>5. Why is it important that Shakespeare structured the play to show Romeo in love with Rosaline at the start, when we know he is fated to marry Juliet?</a:t>
                      </a:r>
                    </a:p>
                  </a:txBody>
                  <a:tcPr>
                    <a:solidFill>
                      <a:srgbClr val="7030A0"/>
                    </a:solidFill>
                  </a:tcPr>
                </a:tc>
                <a:extLst>
                  <a:ext uri="{0D108BD9-81ED-4DB2-BD59-A6C34878D82A}">
                    <a16:rowId xmlns:a16="http://schemas.microsoft.com/office/drawing/2014/main" val="2411424407"/>
                  </a:ext>
                </a:extLst>
              </a:tr>
            </a:tbl>
          </a:graphicData>
        </a:graphic>
      </p:graphicFrame>
      <p:sp>
        <p:nvSpPr>
          <p:cNvPr id="5" name="TextBox 4">
            <a:extLst>
              <a:ext uri="{FF2B5EF4-FFF2-40B4-BE49-F238E27FC236}">
                <a16:creationId xmlns:a16="http://schemas.microsoft.com/office/drawing/2014/main" id="{4815051A-3BBF-47C6-906C-F52D71E14A85}"/>
              </a:ext>
            </a:extLst>
          </p:cNvPr>
          <p:cNvSpPr txBox="1"/>
          <p:nvPr/>
        </p:nvSpPr>
        <p:spPr>
          <a:xfrm>
            <a:off x="272419" y="216100"/>
            <a:ext cx="9043987" cy="2308324"/>
          </a:xfrm>
          <a:prstGeom prst="rect">
            <a:avLst/>
          </a:prstGeom>
          <a:noFill/>
        </p:spPr>
        <p:txBody>
          <a:bodyPr wrap="square" rtlCol="0">
            <a:spAutoFit/>
          </a:bodyPr>
          <a:lstStyle/>
          <a:p>
            <a:r>
              <a:rPr lang="en-GB" sz="3600" dirty="0">
                <a:solidFill>
                  <a:srgbClr val="FF0000"/>
                </a:solidFill>
                <a:latin typeface="Gill Sans MT" panose="020B0502020104020203" pitchFamily="34" charset="0"/>
              </a:rPr>
              <a:t>DNA: </a:t>
            </a:r>
          </a:p>
          <a:p>
            <a:r>
              <a:rPr lang="en-GB" sz="3600" dirty="0">
                <a:latin typeface="Gill Sans MT" panose="020B0502020104020203" pitchFamily="34" charset="0"/>
              </a:rPr>
              <a:t>5 minutes.</a:t>
            </a:r>
          </a:p>
          <a:p>
            <a:r>
              <a:rPr lang="en-GB" sz="3600" dirty="0">
                <a:latin typeface="Gill Sans MT" panose="020B0502020104020203" pitchFamily="34" charset="0"/>
              </a:rPr>
              <a:t>5 questions.</a:t>
            </a:r>
          </a:p>
          <a:p>
            <a:r>
              <a:rPr lang="en-GB" sz="3600" dirty="0">
                <a:latin typeface="Gill Sans MT" panose="020B0502020104020203" pitchFamily="34" charset="0"/>
              </a:rPr>
              <a:t>Answer in full sentences. </a:t>
            </a:r>
          </a:p>
        </p:txBody>
      </p:sp>
    </p:spTree>
    <p:extLst>
      <p:ext uri="{BB962C8B-B14F-4D97-AF65-F5344CB8AC3E}">
        <p14:creationId xmlns:p14="http://schemas.microsoft.com/office/powerpoint/2010/main" val="1957275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44" t="10901" r="27344" b="18283"/>
          <a:stretch/>
        </p:blipFill>
        <p:spPr bwMode="auto">
          <a:xfrm>
            <a:off x="179388" y="1503751"/>
            <a:ext cx="4824412" cy="4239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7" name="TextBox 6"/>
          <p:cNvSpPr txBox="1">
            <a:spLocks noChangeArrowheads="1"/>
          </p:cNvSpPr>
          <p:nvPr/>
        </p:nvSpPr>
        <p:spPr bwMode="auto">
          <a:xfrm>
            <a:off x="5076030" y="1308839"/>
            <a:ext cx="3889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GB" altLang="en-US" sz="2400" dirty="0">
                <a:latin typeface="Gill Sans MT" panose="020B0502020104020203" pitchFamily="34" charset="0"/>
              </a:rPr>
              <a:t>1.‘Fierce confrontation’: What insight does this give us into their relationship?</a:t>
            </a:r>
          </a:p>
        </p:txBody>
      </p:sp>
      <p:sp>
        <p:nvSpPr>
          <p:cNvPr id="23558" name="TextBox 8"/>
          <p:cNvSpPr txBox="1">
            <a:spLocks noChangeArrowheads="1"/>
          </p:cNvSpPr>
          <p:nvPr/>
        </p:nvSpPr>
        <p:spPr bwMode="auto">
          <a:xfrm>
            <a:off x="5076825" y="2780707"/>
            <a:ext cx="38877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GB" altLang="en-US" sz="2400" dirty="0">
                <a:latin typeface="Gill Sans MT" panose="020B0502020104020203" pitchFamily="34" charset="0"/>
              </a:rPr>
              <a:t>2. What connotations does the ‘Red rope of love’ have? What device is being used here? </a:t>
            </a:r>
          </a:p>
        </p:txBody>
      </p:sp>
      <p:sp>
        <p:nvSpPr>
          <p:cNvPr id="23561" name="TextBox 14"/>
          <p:cNvSpPr txBox="1">
            <a:spLocks noChangeArrowheads="1"/>
          </p:cNvSpPr>
          <p:nvPr/>
        </p:nvSpPr>
        <p:spPr bwMode="auto">
          <a:xfrm>
            <a:off x="5076030" y="4621906"/>
            <a:ext cx="34813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GB" altLang="en-US" sz="2400" dirty="0">
                <a:latin typeface="Gill Sans MT" panose="020B0502020104020203" pitchFamily="34" charset="0"/>
              </a:rPr>
              <a:t>3. Discuss how the notion of becoming ‘separate’ can be read both literally and metaphorically. </a:t>
            </a:r>
          </a:p>
        </p:txBody>
      </p:sp>
      <p:sp>
        <p:nvSpPr>
          <p:cNvPr id="14" name="TextBox 13">
            <a:extLst>
              <a:ext uri="{FF2B5EF4-FFF2-40B4-BE49-F238E27FC236}">
                <a16:creationId xmlns:a16="http://schemas.microsoft.com/office/drawing/2014/main" id="{ADFCC405-71D8-4C5D-ACAF-C360B0C8CCD7}"/>
              </a:ext>
            </a:extLst>
          </p:cNvPr>
          <p:cNvSpPr txBox="1"/>
          <p:nvPr/>
        </p:nvSpPr>
        <p:spPr>
          <a:xfrm>
            <a:off x="410247" y="666433"/>
            <a:ext cx="5732706" cy="584775"/>
          </a:xfrm>
          <a:prstGeom prst="rect">
            <a:avLst/>
          </a:prstGeom>
          <a:noFill/>
        </p:spPr>
        <p:txBody>
          <a:bodyPr wrap="square">
            <a:spAutoFit/>
          </a:bodyPr>
          <a:lstStyle/>
          <a:p>
            <a:pPr>
              <a:spcBef>
                <a:spcPct val="0"/>
              </a:spcBef>
              <a:buClrTx/>
              <a:buSzTx/>
              <a:buFontTx/>
              <a:buNone/>
            </a:pPr>
            <a:r>
              <a:rPr lang="en-GB" altLang="en-US" sz="3200" b="1" dirty="0">
                <a:latin typeface="Gill Sans MT" panose="020B0502020104020203" pitchFamily="34" charset="0"/>
              </a:rPr>
              <a:t>Close Language Analysis</a:t>
            </a:r>
          </a:p>
        </p:txBody>
      </p:sp>
      <p:sp>
        <p:nvSpPr>
          <p:cNvPr id="3" name="Rectangle 2">
            <a:extLst>
              <a:ext uri="{FF2B5EF4-FFF2-40B4-BE49-F238E27FC236}">
                <a16:creationId xmlns:a16="http://schemas.microsoft.com/office/drawing/2014/main" id="{509E6F44-DA46-4556-A120-361DFFBCAEA8}"/>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8715143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4">
            <a:extLst>
              <a:ext uri="{FF2B5EF4-FFF2-40B4-BE49-F238E27FC236}">
                <a16:creationId xmlns:a16="http://schemas.microsoft.com/office/drawing/2014/main" id="{28829875-38DA-4E3A-8313-0E226DEB175E}"/>
              </a:ext>
            </a:extLst>
          </p:cNvPr>
          <p:cNvSpPr txBox="1">
            <a:spLocks/>
          </p:cNvSpPr>
          <p:nvPr/>
        </p:nvSpPr>
        <p:spPr>
          <a:xfrm>
            <a:off x="176298" y="951838"/>
            <a:ext cx="8791404" cy="2315395"/>
          </a:xfrm>
          <a:prstGeom prst="rect">
            <a:avLst/>
          </a:prstGeom>
          <a:solidFill>
            <a:sysClr val="window" lastClr="FFFFFF">
              <a:alpha val="64000"/>
            </a:sysClr>
          </a:solidFill>
          <a:ln w="38100">
            <a:solidFill>
              <a:sysClr val="windowText" lastClr="000000"/>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C/W</a:t>
            </a:r>
            <a:r>
              <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rPr>
              <a:t>				</a:t>
            </a:r>
            <a:fld id="{F7DACEB3-584C-4E4B-8945-DB08BFD8E158}" type="datetime2">
              <a:rPr lang="en-GB" sz="3500" u="sng" smtClean="0">
                <a:solidFill>
                  <a:sysClr val="windowText" lastClr="000000"/>
                </a:solidFill>
                <a:latin typeface="Gill Sans MT" panose="020B0502020104020203" pitchFamily="34" charset="0"/>
              </a:rPr>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t>Monday, 28 June 2021</a:t>
            </a:fld>
            <a:r>
              <a:rPr kumimoji="0" lang="en-GB" sz="3500" i="0" strike="noStrike" kern="1200" cap="none" spc="0" normalizeH="0" baseline="0" noProof="0" dirty="0">
                <a:ln>
                  <a:noFill/>
                </a:ln>
                <a:solidFill>
                  <a:sysClr val="windowText" lastClr="000000"/>
                </a:solidFill>
                <a:effectLst/>
                <a:uLnTx/>
                <a:uFillTx/>
                <a:latin typeface="Gill Sans MT" panose="020B0502020104020203" pitchFamily="34" charset="0"/>
              </a:rPr>
              <a:t>	</a:t>
            </a:r>
            <a:endParaRPr lang="en-GB" sz="3500" u="sng" noProof="0" dirty="0">
              <a:solidFill>
                <a:sysClr val="windowText" lastClr="000000"/>
              </a:solidFill>
              <a:latin typeface="Gill Sans MT" panose="020B0502020104020203" pitchFamily="34" charset="0"/>
            </a:endParaRPr>
          </a:p>
          <a:p>
            <a:pPr marL="0" marR="0" lvl="0" indent="0"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sng" strike="noStrike" kern="1200" cap="none" spc="0" normalizeH="0" baseline="0" dirty="0">
                <a:ln>
                  <a:noFill/>
                </a:ln>
                <a:solidFill>
                  <a:sysClr val="windowText" lastClr="000000"/>
                </a:solidFill>
                <a:effectLst/>
                <a:uLnTx/>
                <a:uFillTx/>
                <a:latin typeface="Gill Sans MT" panose="020B0502020104020203" pitchFamily="34" charset="0"/>
              </a:rPr>
              <a:t>Juliet</a:t>
            </a:r>
            <a:r>
              <a:rPr kumimoji="0" lang="en-GB" sz="3500" i="0" u="sng" strike="noStrike" kern="1200" cap="none" spc="0" normalizeH="0" dirty="0">
                <a:ln>
                  <a:noFill/>
                </a:ln>
                <a:solidFill>
                  <a:sysClr val="windowText" lastClr="000000"/>
                </a:solidFill>
                <a:effectLst/>
                <a:uLnTx/>
                <a:uFillTx/>
                <a:latin typeface="Gill Sans MT" panose="020B0502020104020203" pitchFamily="34" charset="0"/>
              </a:rPr>
              <a:t> hears the news</a:t>
            </a:r>
            <a:endPar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endParaRPr>
          </a:p>
          <a:p>
            <a:pPr>
              <a:lnSpc>
                <a:spcPct val="110000"/>
              </a:lnSpc>
              <a:defRPr/>
            </a:pPr>
            <a:r>
              <a:rPr kumimoji="0" lang="en-GB" sz="3000" b="1" i="0" u="none" strike="noStrike" kern="1200" cap="none" spc="0" normalizeH="0" baseline="0" noProof="0" dirty="0">
                <a:ln>
                  <a:noFill/>
                </a:ln>
                <a:solidFill>
                  <a:sysClr val="windowText" lastClr="000000"/>
                </a:solidFill>
                <a:effectLst/>
                <a:uLnTx/>
                <a:uFillTx/>
                <a:latin typeface="Gill Sans MT" panose="020B0502020104020203" pitchFamily="34" charset="0"/>
              </a:rPr>
              <a:t>Lesson Focus</a:t>
            </a:r>
            <a:r>
              <a:rPr lang="en-GB" sz="3000" b="1" dirty="0">
                <a:solidFill>
                  <a:sysClr val="windowText" lastClr="000000"/>
                </a:solidFill>
                <a:latin typeface="Gill Sans MT" panose="020B0502020104020203" pitchFamily="34" charset="0"/>
              </a:rPr>
              <a:t>: </a:t>
            </a:r>
            <a:r>
              <a:rPr lang="en-GB" sz="3000" dirty="0">
                <a:solidFill>
                  <a:sysClr val="windowText" lastClr="000000"/>
                </a:solidFill>
                <a:latin typeface="Gill Sans MT" panose="020B0502020104020203" pitchFamily="34" charset="0"/>
              </a:rPr>
              <a:t>To explore Shakespeare’s use of imagery and oxymoron to convey character’s feelings.</a:t>
            </a:r>
          </a:p>
          <a:p>
            <a:pPr>
              <a:lnSpc>
                <a:spcPct val="110000"/>
              </a:lnSpc>
              <a:defRPr/>
            </a:pPr>
            <a:endParaRPr lang="en-GB" sz="2200" noProof="0" dirty="0">
              <a:latin typeface="+mj-lt"/>
            </a:endParaRPr>
          </a:p>
        </p:txBody>
      </p:sp>
      <p:sp>
        <p:nvSpPr>
          <p:cNvPr id="5" name="Rectangle 4">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21606490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5675"/>
            <a:ext cx="8229600" cy="706090"/>
          </a:xfrm>
        </p:spPr>
        <p:txBody>
          <a:bodyPr>
            <a:normAutofit/>
          </a:bodyPr>
          <a:lstStyle/>
          <a:p>
            <a:r>
              <a:rPr lang="en-GB" dirty="0">
                <a:solidFill>
                  <a:schemeClr val="tx2"/>
                </a:solidFill>
                <a:latin typeface="Gill Sans MT" panose="020B0502020104020203" pitchFamily="34" charset="0"/>
              </a:rPr>
              <a:t>So what’s going on?</a:t>
            </a:r>
          </a:p>
        </p:txBody>
      </p:sp>
      <p:sp>
        <p:nvSpPr>
          <p:cNvPr id="3" name="Content Placeholder 2"/>
          <p:cNvSpPr>
            <a:spLocks noGrp="1"/>
          </p:cNvSpPr>
          <p:nvPr>
            <p:ph idx="1"/>
          </p:nvPr>
        </p:nvSpPr>
        <p:spPr>
          <a:xfrm>
            <a:off x="374374" y="1261765"/>
            <a:ext cx="8395252" cy="5217443"/>
          </a:xfrm>
        </p:spPr>
        <p:txBody>
          <a:bodyPr>
            <a:normAutofit/>
          </a:bodyPr>
          <a:lstStyle/>
          <a:p>
            <a:pPr indent="0">
              <a:lnSpc>
                <a:spcPct val="100000"/>
              </a:lnSpc>
              <a:buNone/>
            </a:pPr>
            <a:r>
              <a:rPr lang="en-GB" dirty="0">
                <a:latin typeface="Gill Sans MT" panose="020B0502020104020203" pitchFamily="34" charset="0"/>
              </a:rPr>
              <a:t>This scene starts with Juliet waiting for night to come so that Romeo can come to her room.</a:t>
            </a:r>
          </a:p>
          <a:p>
            <a:pPr indent="0">
              <a:lnSpc>
                <a:spcPct val="100000"/>
              </a:lnSpc>
              <a:buNone/>
            </a:pPr>
            <a:r>
              <a:rPr lang="en-GB" dirty="0">
                <a:latin typeface="Gill Sans MT" panose="020B0502020104020203" pitchFamily="34" charset="0"/>
              </a:rPr>
              <a:t>The Nurse bursts in, crying, and tells her that “he” is dead.</a:t>
            </a:r>
          </a:p>
          <a:p>
            <a:pPr indent="0">
              <a:lnSpc>
                <a:spcPct val="100000"/>
              </a:lnSpc>
              <a:buNone/>
            </a:pPr>
            <a:r>
              <a:rPr lang="en-GB" dirty="0">
                <a:latin typeface="Gill Sans MT" panose="020B0502020104020203" pitchFamily="34" charset="0"/>
              </a:rPr>
              <a:t>Juliet thinks she means Romeo, and gets very upset.</a:t>
            </a:r>
          </a:p>
          <a:p>
            <a:pPr indent="0">
              <a:lnSpc>
                <a:spcPct val="100000"/>
              </a:lnSpc>
              <a:buNone/>
            </a:pPr>
            <a:r>
              <a:rPr lang="en-GB" dirty="0">
                <a:latin typeface="Gill Sans MT" panose="020B0502020104020203" pitchFamily="34" charset="0"/>
              </a:rPr>
              <a:t>The Nurse tells her that Tybalt is dead, and Romeo killed him.</a:t>
            </a:r>
          </a:p>
          <a:p>
            <a:pPr indent="0">
              <a:lnSpc>
                <a:spcPct val="100000"/>
              </a:lnSpc>
              <a:buNone/>
            </a:pPr>
            <a:r>
              <a:rPr lang="en-GB" dirty="0">
                <a:latin typeface="Gill Sans MT" panose="020B0502020104020203" pitchFamily="34" charset="0"/>
              </a:rPr>
              <a:t>Juliet is very upset and angry.</a:t>
            </a:r>
          </a:p>
        </p:txBody>
      </p:sp>
      <p:sp>
        <p:nvSpPr>
          <p:cNvPr id="4" name="Rectangle 3">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pic>
        <p:nvPicPr>
          <p:cNvPr id="6" name="Picture 5"/>
          <p:cNvPicPr>
            <a:picLocks noChangeAspect="1"/>
          </p:cNvPicPr>
          <p:nvPr/>
        </p:nvPicPr>
        <p:blipFill>
          <a:blip r:embed="rId2"/>
          <a:stretch>
            <a:fillRect/>
          </a:stretch>
        </p:blipFill>
        <p:spPr>
          <a:xfrm>
            <a:off x="5400688" y="4290645"/>
            <a:ext cx="3368938" cy="1755591"/>
          </a:xfrm>
          <a:prstGeom prst="rect">
            <a:avLst/>
          </a:prstGeom>
        </p:spPr>
      </p:pic>
    </p:spTree>
    <p:extLst>
      <p:ext uri="{BB962C8B-B14F-4D97-AF65-F5344CB8AC3E}">
        <p14:creationId xmlns:p14="http://schemas.microsoft.com/office/powerpoint/2010/main" val="147127828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395536" y="671375"/>
            <a:ext cx="8352928" cy="2160240"/>
          </a:xfrm>
        </p:spPr>
        <p:txBody>
          <a:bodyPr>
            <a:normAutofit fontScale="92500"/>
          </a:bodyPr>
          <a:lstStyle/>
          <a:p>
            <a:pPr>
              <a:buNone/>
            </a:pPr>
            <a:r>
              <a:rPr lang="en-GB" sz="2800" b="1" dirty="0">
                <a:latin typeface="Gill Sans MT" panose="020B0502020104020203" pitchFamily="34" charset="0"/>
              </a:rPr>
              <a:t>Imagery</a:t>
            </a:r>
            <a:r>
              <a:rPr lang="en-GB" sz="2800" dirty="0">
                <a:latin typeface="Gill Sans MT" panose="020B0502020104020203" pitchFamily="34" charset="0"/>
              </a:rPr>
              <a:t> is a collection of images that are built up in the </a:t>
            </a:r>
          </a:p>
          <a:p>
            <a:pPr>
              <a:buNone/>
            </a:pPr>
            <a:r>
              <a:rPr lang="en-GB" sz="2800" dirty="0">
                <a:latin typeface="Gill Sans MT" panose="020B0502020104020203" pitchFamily="34" charset="0"/>
              </a:rPr>
              <a:t>reader’s mind by the writer. They are usually linked and </a:t>
            </a:r>
          </a:p>
          <a:p>
            <a:pPr>
              <a:buNone/>
            </a:pPr>
            <a:r>
              <a:rPr lang="en-GB" sz="2800" dirty="0">
                <a:latin typeface="Gill Sans MT" panose="020B0502020104020203" pitchFamily="34" charset="0"/>
              </a:rPr>
              <a:t>work on the suggested meanings that particular images </a:t>
            </a:r>
          </a:p>
          <a:p>
            <a:pPr>
              <a:buNone/>
            </a:pPr>
            <a:r>
              <a:rPr lang="en-GB" sz="2800" dirty="0">
                <a:latin typeface="Gill Sans MT" panose="020B0502020104020203" pitchFamily="34" charset="0"/>
              </a:rPr>
              <a:t>may create in our heads. </a:t>
            </a:r>
          </a:p>
        </p:txBody>
      </p:sp>
      <p:pic>
        <p:nvPicPr>
          <p:cNvPr id="7" name="Picture 5" descr="free-vector-skull-vectorsto">
            <a:hlinkClick r:id="rId2"/>
          </p:cNvPr>
          <p:cNvPicPr>
            <a:picLocks noChangeAspect="1" noChangeArrowheads="1"/>
          </p:cNvPicPr>
          <p:nvPr/>
        </p:nvPicPr>
        <p:blipFill>
          <a:blip r:embed="rId3" cstate="print"/>
          <a:srcRect/>
          <a:stretch>
            <a:fillRect/>
          </a:stretch>
        </p:blipFill>
        <p:spPr bwMode="auto">
          <a:xfrm>
            <a:off x="432951" y="2727129"/>
            <a:ext cx="1712762" cy="1799530"/>
          </a:xfrm>
          <a:prstGeom prst="rect">
            <a:avLst/>
          </a:prstGeom>
          <a:noFill/>
        </p:spPr>
      </p:pic>
      <p:pic>
        <p:nvPicPr>
          <p:cNvPr id="8" name="Picture 5" descr="dove">
            <a:hlinkClick r:id="rId4"/>
          </p:cNvPr>
          <p:cNvPicPr>
            <a:picLocks noChangeAspect="1" noChangeArrowheads="1"/>
          </p:cNvPicPr>
          <p:nvPr/>
        </p:nvPicPr>
        <p:blipFill>
          <a:blip r:embed="rId5" cstate="print"/>
          <a:srcRect/>
          <a:stretch>
            <a:fillRect/>
          </a:stretch>
        </p:blipFill>
        <p:spPr bwMode="auto">
          <a:xfrm>
            <a:off x="2377167" y="2727129"/>
            <a:ext cx="2016224" cy="1801259"/>
          </a:xfrm>
          <a:prstGeom prst="rect">
            <a:avLst/>
          </a:prstGeom>
          <a:noFill/>
        </p:spPr>
      </p:pic>
      <p:pic>
        <p:nvPicPr>
          <p:cNvPr id="9" name="Picture 5" descr="angel8">
            <a:hlinkClick r:id="rId6"/>
          </p:cNvPr>
          <p:cNvPicPr>
            <a:picLocks noChangeAspect="1" noChangeArrowheads="1"/>
          </p:cNvPicPr>
          <p:nvPr/>
        </p:nvPicPr>
        <p:blipFill>
          <a:blip r:embed="rId7" cstate="print"/>
          <a:srcRect/>
          <a:stretch>
            <a:fillRect/>
          </a:stretch>
        </p:blipFill>
        <p:spPr bwMode="auto">
          <a:xfrm>
            <a:off x="4609415" y="2655121"/>
            <a:ext cx="1800919" cy="1882850"/>
          </a:xfrm>
          <a:prstGeom prst="rect">
            <a:avLst/>
          </a:prstGeom>
          <a:noFill/>
        </p:spPr>
      </p:pic>
      <p:pic>
        <p:nvPicPr>
          <p:cNvPr id="10" name="Picture 5" descr="wolf_11">
            <a:hlinkClick r:id="rId8"/>
          </p:cNvPr>
          <p:cNvPicPr>
            <a:picLocks noChangeAspect="1" noChangeArrowheads="1"/>
          </p:cNvPicPr>
          <p:nvPr/>
        </p:nvPicPr>
        <p:blipFill>
          <a:blip r:embed="rId9" cstate="print"/>
          <a:srcRect/>
          <a:stretch>
            <a:fillRect/>
          </a:stretch>
        </p:blipFill>
        <p:spPr bwMode="auto">
          <a:xfrm>
            <a:off x="6553631" y="2799137"/>
            <a:ext cx="1834793" cy="1655440"/>
          </a:xfrm>
          <a:prstGeom prst="rect">
            <a:avLst/>
          </a:prstGeom>
          <a:noFill/>
        </p:spPr>
      </p:pic>
      <p:sp>
        <p:nvSpPr>
          <p:cNvPr id="11" name="TextBox 10"/>
          <p:cNvSpPr txBox="1"/>
          <p:nvPr/>
        </p:nvSpPr>
        <p:spPr>
          <a:xfrm>
            <a:off x="432951" y="4733636"/>
            <a:ext cx="7992888"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400" b="1" dirty="0">
                <a:latin typeface="Gill Sans MT" panose="020B0502020104020203" pitchFamily="34" charset="0"/>
              </a:rPr>
              <a:t>Imagery</a:t>
            </a:r>
            <a:r>
              <a:rPr lang="en-GB" sz="2400" dirty="0">
                <a:latin typeface="Gill Sans MT" panose="020B0502020104020203" pitchFamily="34" charset="0"/>
              </a:rPr>
              <a:t> can be easily categorised into positive and negative.  </a:t>
            </a:r>
          </a:p>
          <a:p>
            <a:r>
              <a:rPr lang="en-GB" sz="2400" dirty="0">
                <a:latin typeface="Gill Sans MT" panose="020B0502020104020203" pitchFamily="34" charset="0"/>
              </a:rPr>
              <a:t>Look at the pictures above.  Which of the pictures suggest something positive, and which suggest something negative?</a:t>
            </a:r>
          </a:p>
        </p:txBody>
      </p:sp>
      <p:sp>
        <p:nvSpPr>
          <p:cNvPr id="12" name="Rectangle 11">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231016155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483768" y="1916832"/>
            <a:ext cx="3878428" cy="2604492"/>
          </a:xfrm>
          <a:prstGeom prst="rect">
            <a:avLst/>
          </a:prstGeom>
          <a:noFill/>
          <a:ln w="9525">
            <a:noFill/>
            <a:miter lim="800000"/>
            <a:headEnd/>
            <a:tailEnd/>
          </a:ln>
        </p:spPr>
      </p:pic>
      <p:sp>
        <p:nvSpPr>
          <p:cNvPr id="6" name="TextBox 5"/>
          <p:cNvSpPr txBox="1"/>
          <p:nvPr/>
        </p:nvSpPr>
        <p:spPr>
          <a:xfrm>
            <a:off x="1835696" y="1069569"/>
            <a:ext cx="5832648" cy="523220"/>
          </a:xfrm>
          <a:prstGeom prst="rect">
            <a:avLst/>
          </a:prstGeom>
          <a:noFill/>
        </p:spPr>
        <p:txBody>
          <a:bodyPr wrap="square" rtlCol="0">
            <a:spAutoFit/>
          </a:bodyPr>
          <a:lstStyle/>
          <a:p>
            <a:r>
              <a:rPr lang="en-GB" sz="2800" dirty="0">
                <a:latin typeface="Gill Sans MT" panose="020B0502020104020203" pitchFamily="34" charset="0"/>
              </a:rPr>
              <a:t>What do you associate with night?</a:t>
            </a:r>
          </a:p>
        </p:txBody>
      </p:sp>
      <p:sp>
        <p:nvSpPr>
          <p:cNvPr id="7" name="TextBox 6"/>
          <p:cNvSpPr txBox="1"/>
          <p:nvPr/>
        </p:nvSpPr>
        <p:spPr>
          <a:xfrm>
            <a:off x="6588224" y="1988840"/>
            <a:ext cx="2160240" cy="523220"/>
          </a:xfrm>
          <a:prstGeom prst="rect">
            <a:avLst/>
          </a:prstGeom>
          <a:noFill/>
        </p:spPr>
        <p:txBody>
          <a:bodyPr wrap="square" rtlCol="0">
            <a:spAutoFit/>
          </a:bodyPr>
          <a:lstStyle/>
          <a:p>
            <a:r>
              <a:rPr lang="en-GB" sz="2800" dirty="0">
                <a:solidFill>
                  <a:srgbClr val="FF0000"/>
                </a:solidFill>
                <a:latin typeface="Comic Sans MS" pitchFamily="66" charset="0"/>
              </a:rPr>
              <a:t>evil</a:t>
            </a:r>
          </a:p>
        </p:txBody>
      </p:sp>
      <p:sp>
        <p:nvSpPr>
          <p:cNvPr id="8" name="TextBox 7"/>
          <p:cNvSpPr txBox="1"/>
          <p:nvPr/>
        </p:nvSpPr>
        <p:spPr>
          <a:xfrm>
            <a:off x="1835696" y="2996952"/>
            <a:ext cx="5328592"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400" dirty="0">
                <a:latin typeface="Gill Sans MT" panose="020B0502020104020203" pitchFamily="34" charset="0"/>
              </a:rPr>
              <a:t>Romeo and Juliet have just got married in secret – why might Juliet be waiting for night time?</a:t>
            </a:r>
          </a:p>
        </p:txBody>
      </p:sp>
      <p:sp>
        <p:nvSpPr>
          <p:cNvPr id="9" name="Rectangle 8">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2616604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04599"/>
            <a:ext cx="9144000" cy="1892826"/>
          </a:xfrm>
          <a:prstGeom prst="rect">
            <a:avLst/>
          </a:prstGeom>
          <a:noFill/>
        </p:spPr>
        <p:txBody>
          <a:bodyPr wrap="square" rtlCol="0">
            <a:spAutoFit/>
          </a:bodyPr>
          <a:lstStyle/>
          <a:p>
            <a:r>
              <a:rPr lang="en-GB" sz="2400" dirty="0">
                <a:latin typeface="Gill Sans MT" panose="020B0502020104020203" pitchFamily="34" charset="0"/>
              </a:rPr>
              <a:t>Together, read the extract from act 3 scene 2 and glue it into your book.</a:t>
            </a:r>
          </a:p>
          <a:p>
            <a:endParaRPr lang="en-GB" sz="1000" dirty="0">
              <a:latin typeface="Gill Sans MT" panose="020B0502020104020203" pitchFamily="34" charset="0"/>
            </a:endParaRPr>
          </a:p>
          <a:p>
            <a:r>
              <a:rPr lang="en-GB" sz="2400" b="1" dirty="0">
                <a:latin typeface="Gill Sans MT" panose="020B0502020104020203" pitchFamily="34" charset="0"/>
              </a:rPr>
              <a:t>TASK: Use two colours of crayon or highlighter to pick out the </a:t>
            </a:r>
            <a:r>
              <a:rPr lang="en-GB" sz="2400" b="1" dirty="0">
                <a:solidFill>
                  <a:srgbClr val="FF0000"/>
                </a:solidFill>
                <a:latin typeface="Gill Sans MT" panose="020B0502020104020203" pitchFamily="34" charset="0"/>
              </a:rPr>
              <a:t>negative</a:t>
            </a:r>
            <a:r>
              <a:rPr lang="en-GB" sz="2400" b="1" dirty="0">
                <a:latin typeface="Gill Sans MT" panose="020B0502020104020203" pitchFamily="34" charset="0"/>
              </a:rPr>
              <a:t> imagery and the </a:t>
            </a:r>
            <a:r>
              <a:rPr lang="en-GB" sz="2400" b="1" dirty="0">
                <a:solidFill>
                  <a:srgbClr val="00B050"/>
                </a:solidFill>
                <a:latin typeface="Gill Sans MT" panose="020B0502020104020203" pitchFamily="34" charset="0"/>
              </a:rPr>
              <a:t>positive</a:t>
            </a:r>
            <a:r>
              <a:rPr lang="en-GB" sz="2400" b="1" dirty="0">
                <a:latin typeface="Gill Sans MT" panose="020B0502020104020203" pitchFamily="34" charset="0"/>
              </a:rPr>
              <a:t> imagery.</a:t>
            </a:r>
          </a:p>
          <a:p>
            <a:endParaRPr lang="en-GB" sz="1100" dirty="0">
              <a:latin typeface="Gill Sans MT" panose="020B0502020104020203" pitchFamily="34" charset="0"/>
            </a:endParaRPr>
          </a:p>
          <a:p>
            <a:r>
              <a:rPr lang="en-GB" sz="2400" dirty="0">
                <a:latin typeface="Gill Sans MT" panose="020B0502020104020203" pitchFamily="34" charset="0"/>
              </a:rPr>
              <a:t>What do you notice?</a:t>
            </a:r>
          </a:p>
        </p:txBody>
      </p:sp>
      <p:sp>
        <p:nvSpPr>
          <p:cNvPr id="8" name="Rectangle 5"/>
          <p:cNvSpPr>
            <a:spLocks noChangeArrowheads="1"/>
          </p:cNvSpPr>
          <p:nvPr/>
        </p:nvSpPr>
        <p:spPr bwMode="auto">
          <a:xfrm>
            <a:off x="0" y="2597425"/>
            <a:ext cx="5809220" cy="4260575"/>
          </a:xfrm>
          <a:prstGeom prst="rect">
            <a:avLst/>
          </a:prstGeom>
          <a:solidFill>
            <a:schemeClr val="bg1"/>
          </a:solidFill>
          <a:ln w="9525">
            <a:noFill/>
            <a:miter lim="800000"/>
            <a:headEnd/>
            <a:tailEnd/>
          </a:ln>
          <a:effectLst/>
        </p:spPr>
        <p:txBody>
          <a:bodyPr wrap="none" anchor="ctr"/>
          <a:lstStyle/>
          <a:p>
            <a:endParaRPr lang="en-GB"/>
          </a:p>
        </p:txBody>
      </p:sp>
      <p:sp>
        <p:nvSpPr>
          <p:cNvPr id="9" name="Rectangle 3"/>
          <p:cNvSpPr txBox="1">
            <a:spLocks noChangeArrowheads="1"/>
          </p:cNvSpPr>
          <p:nvPr/>
        </p:nvSpPr>
        <p:spPr>
          <a:xfrm>
            <a:off x="48978" y="2597425"/>
            <a:ext cx="5809220" cy="4306484"/>
          </a:xfrm>
          <a:prstGeom prst="rect">
            <a:avLst/>
          </a:prstGeom>
        </p:spPr>
        <p:txBody>
          <a:bodyPr vert="horz" lIns="91440" tIns="45720" rIns="91440" bIns="45720" rtlCol="0">
            <a:noAutofit/>
          </a:bodyPr>
          <a:lstStyle/>
          <a:p>
            <a:pPr marL="0" marR="0" lvl="0" indent="0" algn="ctr" defTabSz="914400" rtl="0" eaLnBrk="1" fontAlgn="auto" latinLnBrk="0" hangingPunct="1">
              <a:lnSpc>
                <a:spcPct val="80000"/>
              </a:lnSpc>
              <a:spcBef>
                <a:spcPct val="20000"/>
              </a:spcBef>
              <a:spcAft>
                <a:spcPts val="0"/>
              </a:spcAft>
              <a:buClrTx/>
              <a:buSzTx/>
              <a:buFontTx/>
              <a:buNone/>
              <a:tabLst/>
              <a:defRPr/>
            </a:pPr>
            <a:r>
              <a:rPr kumimoji="0" lang="en-GB" sz="2000" b="1" i="0" u="none" strike="noStrike" kern="1200" cap="none" spc="0" normalizeH="0" baseline="0" noProof="0" dirty="0">
                <a:ln>
                  <a:noFill/>
                </a:ln>
                <a:effectLst/>
                <a:uLnTx/>
                <a:uFillTx/>
                <a:latin typeface="+mn-lt"/>
                <a:ea typeface="+mn-ea"/>
                <a:cs typeface="+mn-cs"/>
              </a:rPr>
              <a:t>JULIET</a:t>
            </a:r>
            <a:r>
              <a:rPr kumimoji="0" lang="en-GB" sz="2000" b="0" i="0" u="none" strike="noStrike" kern="1200" cap="none" spc="0" normalizeH="0" baseline="0" noProof="0" dirty="0">
                <a:ln>
                  <a:noFill/>
                </a:ln>
                <a:effectLst/>
                <a:uLnTx/>
                <a:uFillTx/>
                <a:latin typeface="+mn-lt"/>
                <a:ea typeface="+mn-ea"/>
                <a:cs typeface="+mn-cs"/>
              </a:rPr>
              <a:t>  O God! did Romeo's hand shed </a:t>
            </a:r>
            <a:r>
              <a:rPr kumimoji="0" lang="en-GB" sz="2000" b="0" i="0" u="none" strike="noStrike" kern="1200" cap="none" spc="0" normalizeH="0" baseline="0" noProof="0" dirty="0" err="1">
                <a:ln>
                  <a:noFill/>
                </a:ln>
                <a:effectLst/>
                <a:uLnTx/>
                <a:uFillTx/>
                <a:latin typeface="+mn-lt"/>
                <a:ea typeface="+mn-ea"/>
                <a:cs typeface="+mn-cs"/>
              </a:rPr>
              <a:t>Tybalt's</a:t>
            </a:r>
            <a:r>
              <a:rPr kumimoji="0" lang="en-GB" sz="2000" b="0" i="0" u="none" strike="noStrike" kern="1200" cap="none" spc="0" normalizeH="0" baseline="0" noProof="0" dirty="0">
                <a:ln>
                  <a:noFill/>
                </a:ln>
                <a:effectLst/>
                <a:uLnTx/>
                <a:uFillTx/>
                <a:latin typeface="+mn-lt"/>
                <a:ea typeface="+mn-ea"/>
                <a:cs typeface="+mn-cs"/>
              </a:rPr>
              <a:t> blood?</a:t>
            </a:r>
            <a:br>
              <a:rPr kumimoji="0" lang="en-GB" sz="2000" b="0" i="0" u="none" strike="noStrike" kern="1200" cap="none" spc="0" normalizeH="0" baseline="0" noProof="0" dirty="0">
                <a:ln>
                  <a:noFill/>
                </a:ln>
                <a:effectLst/>
                <a:uLnTx/>
                <a:uFillTx/>
                <a:latin typeface="+mn-lt"/>
                <a:ea typeface="+mn-ea"/>
                <a:cs typeface="+mn-cs"/>
              </a:rPr>
            </a:br>
            <a:endParaRPr kumimoji="0" lang="en-GB" sz="800" b="0" i="0" u="none" strike="noStrike" kern="1200" cap="none" spc="0" normalizeH="0" baseline="0" noProof="0" dirty="0">
              <a:ln>
                <a:noFill/>
              </a:ln>
              <a:effectLst/>
              <a:uLnTx/>
              <a:uFillTx/>
              <a:latin typeface="+mn-lt"/>
              <a:ea typeface="+mn-ea"/>
              <a:cs typeface="+mn-cs"/>
            </a:endParaRPr>
          </a:p>
          <a:p>
            <a:pPr marL="0" marR="0" lvl="0" indent="0" algn="ctr" defTabSz="914400" rtl="0" eaLnBrk="1" fontAlgn="auto" latinLnBrk="0" hangingPunct="1">
              <a:lnSpc>
                <a:spcPct val="80000"/>
              </a:lnSpc>
              <a:spcBef>
                <a:spcPct val="20000"/>
              </a:spcBef>
              <a:spcAft>
                <a:spcPts val="0"/>
              </a:spcAft>
              <a:buClrTx/>
              <a:buSzTx/>
              <a:buFontTx/>
              <a:buNone/>
              <a:tabLst/>
              <a:defRPr/>
            </a:pPr>
            <a:r>
              <a:rPr kumimoji="0" lang="en-GB" sz="2000" b="1" i="0" u="none" strike="noStrike" kern="1200" cap="none" spc="0" normalizeH="0" baseline="0" noProof="0" dirty="0">
                <a:ln>
                  <a:noFill/>
                </a:ln>
                <a:effectLst/>
                <a:uLnTx/>
                <a:uFillTx/>
                <a:latin typeface="+mn-lt"/>
                <a:ea typeface="+mn-ea"/>
                <a:cs typeface="+mn-cs"/>
              </a:rPr>
              <a:t>Nurse</a:t>
            </a:r>
            <a:r>
              <a:rPr kumimoji="0" lang="en-GB" sz="2000" b="0" i="0" u="none" strike="noStrike" kern="1200" cap="none" spc="0" normalizeH="0" baseline="0" noProof="0" dirty="0">
                <a:ln>
                  <a:noFill/>
                </a:ln>
                <a:effectLst/>
                <a:uLnTx/>
                <a:uFillTx/>
                <a:latin typeface="+mn-lt"/>
                <a:ea typeface="+mn-ea"/>
                <a:cs typeface="+mn-cs"/>
              </a:rPr>
              <a:t>  It did, it did; alas the day, it did!</a:t>
            </a:r>
            <a:br>
              <a:rPr kumimoji="0" lang="en-GB" sz="2000" b="0" i="0" u="none" strike="noStrike" kern="1200" cap="none" spc="0" normalizeH="0" baseline="0" noProof="0" dirty="0">
                <a:ln>
                  <a:noFill/>
                </a:ln>
                <a:effectLst/>
                <a:uLnTx/>
                <a:uFillTx/>
                <a:latin typeface="+mn-lt"/>
                <a:ea typeface="+mn-ea"/>
                <a:cs typeface="+mn-cs"/>
              </a:rPr>
            </a:br>
            <a:endParaRPr kumimoji="0" lang="en-GB" sz="800" b="0" i="0" u="none" strike="noStrike" kern="1200" cap="none" spc="0" normalizeH="0" baseline="0" noProof="0" dirty="0">
              <a:ln>
                <a:noFill/>
              </a:ln>
              <a:effectLst/>
              <a:uLnTx/>
              <a:uFillTx/>
              <a:latin typeface="+mn-lt"/>
              <a:ea typeface="+mn-ea"/>
              <a:cs typeface="+mn-cs"/>
            </a:endParaRPr>
          </a:p>
          <a:p>
            <a:pPr marL="0" marR="0" lvl="0" indent="0" algn="ctr" defTabSz="914400" rtl="0" eaLnBrk="1" fontAlgn="auto" latinLnBrk="0" hangingPunct="1">
              <a:lnSpc>
                <a:spcPct val="80000"/>
              </a:lnSpc>
              <a:spcBef>
                <a:spcPct val="20000"/>
              </a:spcBef>
              <a:spcAft>
                <a:spcPts val="0"/>
              </a:spcAft>
              <a:buClrTx/>
              <a:buSzTx/>
              <a:buFontTx/>
              <a:buNone/>
              <a:tabLst/>
              <a:defRPr/>
            </a:pPr>
            <a:r>
              <a:rPr kumimoji="0" lang="en-GB" sz="2000" b="1" i="0" u="none" strike="noStrike" kern="1200" cap="none" spc="0" normalizeH="0" baseline="0" noProof="0" dirty="0">
                <a:ln>
                  <a:noFill/>
                </a:ln>
                <a:effectLst/>
                <a:uLnTx/>
                <a:uFillTx/>
                <a:latin typeface="+mn-lt"/>
                <a:ea typeface="+mn-ea"/>
                <a:cs typeface="+mn-cs"/>
              </a:rPr>
              <a:t>JULIET</a:t>
            </a:r>
            <a:r>
              <a:rPr kumimoji="0" lang="en-GB" sz="2000" b="0" i="0" u="none" strike="noStrike" kern="1200" cap="none" spc="0" normalizeH="0" baseline="0" noProof="0" dirty="0">
                <a:ln>
                  <a:noFill/>
                </a:ln>
                <a:effectLst/>
                <a:uLnTx/>
                <a:uFillTx/>
                <a:latin typeface="+mn-lt"/>
                <a:ea typeface="+mn-ea"/>
                <a:cs typeface="+mn-cs"/>
              </a:rPr>
              <a:t>  O </a:t>
            </a:r>
            <a:r>
              <a:rPr kumimoji="0" lang="en-GB" sz="2000" b="0" i="0" u="none" strike="noStrike" kern="1200" cap="none" spc="0" normalizeH="0" baseline="0" noProof="0" dirty="0">
                <a:ln>
                  <a:noFill/>
                </a:ln>
                <a:solidFill>
                  <a:srgbClr val="FF0000"/>
                </a:solidFill>
                <a:effectLst/>
                <a:uLnTx/>
                <a:uFillTx/>
                <a:latin typeface="+mn-lt"/>
                <a:ea typeface="+mn-ea"/>
                <a:cs typeface="+mn-cs"/>
              </a:rPr>
              <a:t>serpent</a:t>
            </a:r>
            <a:r>
              <a:rPr kumimoji="0" lang="en-GB" sz="2000" b="0" i="0" u="none" strike="noStrike" kern="1200" cap="none" spc="0" normalizeH="0" baseline="0" noProof="0" dirty="0">
                <a:ln>
                  <a:noFill/>
                </a:ln>
                <a:effectLst/>
                <a:uLnTx/>
                <a:uFillTx/>
                <a:latin typeface="+mn-lt"/>
                <a:ea typeface="+mn-ea"/>
                <a:cs typeface="+mn-cs"/>
              </a:rPr>
              <a:t> heart, hid with a </a:t>
            </a:r>
            <a:r>
              <a:rPr kumimoji="0" lang="en-GB" sz="2000" b="0" i="0" u="none" strike="noStrike" kern="1200" cap="none" spc="0" normalizeH="0" baseline="0" noProof="0" dirty="0">
                <a:ln>
                  <a:noFill/>
                </a:ln>
                <a:solidFill>
                  <a:srgbClr val="00B050"/>
                </a:solidFill>
                <a:effectLst/>
                <a:uLnTx/>
                <a:uFillTx/>
                <a:latin typeface="+mn-lt"/>
                <a:ea typeface="+mn-ea"/>
                <a:cs typeface="+mn-cs"/>
              </a:rPr>
              <a:t>flowering</a:t>
            </a:r>
            <a:r>
              <a:rPr kumimoji="0" lang="en-GB" sz="2000" b="0" i="0" u="none" strike="noStrike" kern="1200" cap="none" spc="0" normalizeH="0" baseline="0" noProof="0" dirty="0">
                <a:ln>
                  <a:noFill/>
                </a:ln>
                <a:effectLst/>
                <a:uLnTx/>
                <a:uFillTx/>
                <a:latin typeface="+mn-lt"/>
                <a:ea typeface="+mn-ea"/>
                <a:cs typeface="+mn-cs"/>
              </a:rPr>
              <a:t> face!</a:t>
            </a: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Did ever </a:t>
            </a:r>
            <a:r>
              <a:rPr kumimoji="0" lang="en-GB" sz="2000" b="0" i="0" u="none" strike="noStrike" kern="1200" cap="none" spc="0" normalizeH="0" baseline="0" noProof="0" dirty="0">
                <a:ln>
                  <a:noFill/>
                </a:ln>
                <a:solidFill>
                  <a:srgbClr val="FF0000"/>
                </a:solidFill>
                <a:effectLst/>
                <a:uLnTx/>
                <a:uFillTx/>
                <a:latin typeface="+mn-lt"/>
                <a:ea typeface="+mn-ea"/>
                <a:cs typeface="+mn-cs"/>
              </a:rPr>
              <a:t>dragon</a:t>
            </a:r>
            <a:r>
              <a:rPr kumimoji="0" lang="en-GB" sz="2000" b="0" i="0" u="none" strike="noStrike" kern="1200" cap="none" spc="0" normalizeH="0" baseline="0" noProof="0" dirty="0">
                <a:ln>
                  <a:noFill/>
                </a:ln>
                <a:effectLst/>
                <a:uLnTx/>
                <a:uFillTx/>
                <a:latin typeface="+mn-lt"/>
                <a:ea typeface="+mn-ea"/>
                <a:cs typeface="+mn-cs"/>
              </a:rPr>
              <a:t> keep so fair a cave?</a:t>
            </a: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Beautiful tyrant! fiend angelical!</a:t>
            </a: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Dove-</a:t>
            </a:r>
            <a:r>
              <a:rPr kumimoji="0" lang="en-GB" sz="2000" b="0" i="0" u="none" strike="noStrike" kern="1200" cap="none" spc="0" normalizeH="0" baseline="0" noProof="0" dirty="0" err="1">
                <a:ln>
                  <a:noFill/>
                </a:ln>
                <a:effectLst/>
                <a:uLnTx/>
                <a:uFillTx/>
                <a:latin typeface="+mn-lt"/>
                <a:ea typeface="+mn-ea"/>
                <a:cs typeface="+mn-cs"/>
              </a:rPr>
              <a:t>feather'd</a:t>
            </a:r>
            <a:r>
              <a:rPr kumimoji="0" lang="en-GB" sz="2000" b="0" i="0" u="none" strike="noStrike" kern="1200" cap="none" spc="0" normalizeH="0" baseline="0" noProof="0" dirty="0">
                <a:ln>
                  <a:noFill/>
                </a:ln>
                <a:effectLst/>
                <a:uLnTx/>
                <a:uFillTx/>
                <a:latin typeface="+mn-lt"/>
                <a:ea typeface="+mn-ea"/>
                <a:cs typeface="+mn-cs"/>
              </a:rPr>
              <a:t> raven! </a:t>
            </a:r>
            <a:r>
              <a:rPr kumimoji="0" lang="en-GB" sz="2000" b="0" i="0" u="none" strike="noStrike" kern="1200" cap="none" spc="0" normalizeH="0" baseline="0" noProof="0" dirty="0" err="1">
                <a:ln>
                  <a:noFill/>
                </a:ln>
                <a:effectLst/>
                <a:uLnTx/>
                <a:uFillTx/>
                <a:latin typeface="+mn-lt"/>
                <a:ea typeface="+mn-ea"/>
                <a:cs typeface="+mn-cs"/>
              </a:rPr>
              <a:t>wolvish</a:t>
            </a:r>
            <a:r>
              <a:rPr kumimoji="0" lang="en-GB" sz="2000" b="0" i="0" u="none" strike="noStrike" kern="1200" cap="none" spc="0" normalizeH="0" baseline="0" noProof="0" dirty="0">
                <a:ln>
                  <a:noFill/>
                </a:ln>
                <a:effectLst/>
                <a:uLnTx/>
                <a:uFillTx/>
                <a:latin typeface="+mn-lt"/>
                <a:ea typeface="+mn-ea"/>
                <a:cs typeface="+mn-cs"/>
              </a:rPr>
              <a:t>-ravening lamb!</a:t>
            </a: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Despised substance of </a:t>
            </a:r>
            <a:r>
              <a:rPr kumimoji="0" lang="en-GB" sz="2000" b="0" i="0" u="none" strike="noStrike" kern="1200" cap="none" spc="0" normalizeH="0" baseline="0" noProof="0" dirty="0" err="1">
                <a:ln>
                  <a:noFill/>
                </a:ln>
                <a:effectLst/>
                <a:uLnTx/>
                <a:uFillTx/>
                <a:latin typeface="+mn-lt"/>
                <a:ea typeface="+mn-ea"/>
                <a:cs typeface="+mn-cs"/>
              </a:rPr>
              <a:t>divinest</a:t>
            </a:r>
            <a:r>
              <a:rPr kumimoji="0" lang="en-GB" sz="2000" b="0" i="0" u="none" strike="noStrike" kern="1200" cap="none" spc="0" normalizeH="0" baseline="0" noProof="0" dirty="0">
                <a:ln>
                  <a:noFill/>
                </a:ln>
                <a:effectLst/>
                <a:uLnTx/>
                <a:uFillTx/>
                <a:latin typeface="+mn-lt"/>
                <a:ea typeface="+mn-ea"/>
                <a:cs typeface="+mn-cs"/>
              </a:rPr>
              <a:t> show!</a:t>
            </a: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Just opposite to what thou justly </a:t>
            </a:r>
            <a:r>
              <a:rPr kumimoji="0" lang="en-GB" sz="2000" b="0" i="0" u="none" strike="noStrike" kern="1200" cap="none" spc="0" normalizeH="0" baseline="0" noProof="0" dirty="0" err="1">
                <a:ln>
                  <a:noFill/>
                </a:ln>
                <a:effectLst/>
                <a:uLnTx/>
                <a:uFillTx/>
                <a:latin typeface="+mn-lt"/>
                <a:ea typeface="+mn-ea"/>
                <a:cs typeface="+mn-cs"/>
              </a:rPr>
              <a:t>seem'st</a:t>
            </a:r>
            <a:r>
              <a:rPr kumimoji="0" lang="en-GB" sz="2000" b="0" i="0" u="none" strike="noStrike" kern="1200" cap="none" spc="0" normalizeH="0" baseline="0" noProof="0" dirty="0">
                <a:ln>
                  <a:noFill/>
                </a:ln>
                <a:effectLst/>
                <a:uLnTx/>
                <a:uFillTx/>
                <a:latin typeface="+mn-lt"/>
                <a:ea typeface="+mn-ea"/>
                <a:cs typeface="+mn-cs"/>
              </a:rPr>
              <a:t>,</a:t>
            </a: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A damned saint, an honourable villain!</a:t>
            </a: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O nature, what </a:t>
            </a:r>
            <a:r>
              <a:rPr kumimoji="0" lang="en-GB" sz="2000" b="0" i="0" u="none" strike="noStrike" kern="1200" cap="none" spc="0" normalizeH="0" baseline="0" noProof="0" dirty="0" err="1">
                <a:ln>
                  <a:noFill/>
                </a:ln>
                <a:effectLst/>
                <a:uLnTx/>
                <a:uFillTx/>
                <a:latin typeface="+mn-lt"/>
                <a:ea typeface="+mn-ea"/>
                <a:cs typeface="+mn-cs"/>
              </a:rPr>
              <a:t>hadst</a:t>
            </a:r>
            <a:r>
              <a:rPr kumimoji="0" lang="en-GB" sz="2000" b="0" i="0" u="none" strike="noStrike" kern="1200" cap="none" spc="0" normalizeH="0" baseline="0" noProof="0" dirty="0">
                <a:ln>
                  <a:noFill/>
                </a:ln>
                <a:effectLst/>
                <a:uLnTx/>
                <a:uFillTx/>
                <a:latin typeface="+mn-lt"/>
                <a:ea typeface="+mn-ea"/>
                <a:cs typeface="+mn-cs"/>
              </a:rPr>
              <a:t> thou to do in hell,</a:t>
            </a: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When thou didst bower the spirit of a fiend</a:t>
            </a: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In moral paradise of such sweet flesh?</a:t>
            </a: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Was ever book containing such vile matter</a:t>
            </a: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So fairly bound? O that deceit should dwell</a:t>
            </a:r>
            <a:br>
              <a:rPr kumimoji="0" lang="en-GB" sz="2000" b="0" i="0" u="none" strike="noStrike" kern="1200" cap="none" spc="0" normalizeH="0" baseline="0" noProof="0" dirty="0">
                <a:ln>
                  <a:noFill/>
                </a:ln>
                <a:effectLst/>
                <a:uLnTx/>
                <a:uFillTx/>
                <a:latin typeface="+mn-lt"/>
                <a:ea typeface="+mn-ea"/>
                <a:cs typeface="+mn-cs"/>
              </a:rPr>
            </a:br>
            <a:r>
              <a:rPr kumimoji="0" lang="en-GB" sz="2000" b="0" i="0" u="none" strike="noStrike" kern="1200" cap="none" spc="0" normalizeH="0" baseline="0" noProof="0" dirty="0">
                <a:ln>
                  <a:noFill/>
                </a:ln>
                <a:effectLst/>
                <a:uLnTx/>
                <a:uFillTx/>
                <a:latin typeface="+mn-lt"/>
                <a:ea typeface="+mn-ea"/>
                <a:cs typeface="+mn-cs"/>
              </a:rPr>
              <a:t>In such a gorgeous palace!</a:t>
            </a:r>
            <a:br>
              <a:rPr kumimoji="0" lang="en-GB" sz="2400" b="0" i="0" u="none" strike="noStrike" kern="1200" cap="none" spc="0" normalizeH="0" baseline="0" noProof="0" dirty="0">
                <a:ln>
                  <a:noFill/>
                </a:ln>
                <a:effectLst/>
                <a:uLnTx/>
                <a:uFillTx/>
                <a:latin typeface="+mn-lt"/>
                <a:ea typeface="+mn-ea"/>
                <a:cs typeface="+mn-cs"/>
              </a:rPr>
            </a:br>
            <a:endParaRPr kumimoji="0" lang="en-GB" sz="2400" b="0" i="0" u="none" strike="noStrike" kern="1200" cap="none" spc="0" normalizeH="0" baseline="0" noProof="0" dirty="0">
              <a:ln>
                <a:noFill/>
              </a:ln>
              <a:effectLst/>
              <a:uLnTx/>
              <a:uFillTx/>
              <a:latin typeface="+mn-lt"/>
              <a:ea typeface="+mn-ea"/>
              <a:cs typeface="+mn-cs"/>
            </a:endParaRPr>
          </a:p>
        </p:txBody>
      </p:sp>
      <p:sp>
        <p:nvSpPr>
          <p:cNvPr id="5" name="Rectangle 4">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343083748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3"/>
          <p:cNvSpPr txBox="1">
            <a:spLocks noChangeArrowheads="1"/>
          </p:cNvSpPr>
          <p:nvPr/>
        </p:nvSpPr>
        <p:spPr>
          <a:xfrm rot="16200000">
            <a:off x="-1733774" y="480217"/>
            <a:ext cx="8229600" cy="4525963"/>
          </a:xfrm>
          <a:prstGeom prst="rect">
            <a:avLst/>
          </a:prstGeom>
        </p:spPr>
        <p:txBody>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GB" sz="2000" b="1" i="0" u="none" strike="noStrike" kern="0" cap="none" spc="0" normalizeH="0" baseline="0" noProof="0" dirty="0">
                <a:ln>
                  <a:noFill/>
                </a:ln>
                <a:solidFill>
                  <a:schemeClr val="tx1"/>
                </a:solidFill>
                <a:effectLst/>
                <a:uLnTx/>
                <a:uFillTx/>
                <a:latin typeface="+mn-lt"/>
                <a:ea typeface="+mn-ea"/>
                <a:cs typeface="+mn-cs"/>
              </a:rPr>
              <a:t>JULIET</a:t>
            </a:r>
            <a:r>
              <a:rPr kumimoji="0" lang="en-GB" sz="2000" b="0" i="0" u="none" strike="noStrike" kern="0" cap="none" spc="0" normalizeH="0" baseline="0" noProof="0" dirty="0">
                <a:ln>
                  <a:noFill/>
                </a:ln>
                <a:solidFill>
                  <a:schemeClr val="tx1"/>
                </a:solidFill>
                <a:effectLst/>
                <a:uLnTx/>
                <a:uFillTx/>
                <a:latin typeface="+mn-lt"/>
                <a:ea typeface="+mn-ea"/>
                <a:cs typeface="+mn-cs"/>
              </a:rPr>
              <a:t>  O God! did Romeo's hand shed </a:t>
            </a:r>
            <a:r>
              <a:rPr kumimoji="0" lang="en-GB" sz="2000" b="0" i="0" u="none" strike="noStrike" kern="0" cap="none" spc="0" normalizeH="0" baseline="0" noProof="0" dirty="0" err="1">
                <a:ln>
                  <a:noFill/>
                </a:ln>
                <a:solidFill>
                  <a:schemeClr val="tx1"/>
                </a:solidFill>
                <a:effectLst/>
                <a:uLnTx/>
                <a:uFillTx/>
                <a:latin typeface="+mn-lt"/>
                <a:ea typeface="+mn-ea"/>
                <a:cs typeface="+mn-cs"/>
              </a:rPr>
              <a:t>Tybalt's</a:t>
            </a:r>
            <a:r>
              <a:rPr kumimoji="0" lang="en-GB" sz="2000" b="0" i="0" u="none" strike="noStrike" kern="0" cap="none" spc="0" normalizeH="0" baseline="0" noProof="0" dirty="0">
                <a:ln>
                  <a:noFill/>
                </a:ln>
                <a:solidFill>
                  <a:schemeClr val="tx1"/>
                </a:solidFill>
                <a:effectLst/>
                <a:uLnTx/>
                <a:uFillTx/>
                <a:latin typeface="+mn-lt"/>
                <a:ea typeface="+mn-ea"/>
                <a:cs typeface="+mn-cs"/>
              </a:rPr>
              <a:t> blood?</a:t>
            </a:r>
            <a:br>
              <a:rPr kumimoji="0" lang="en-GB" sz="2000" b="0" i="0" u="none" strike="noStrike" kern="0" cap="none" spc="0" normalizeH="0" baseline="0" noProof="0" dirty="0">
                <a:ln>
                  <a:noFill/>
                </a:ln>
                <a:solidFill>
                  <a:schemeClr val="tx1"/>
                </a:solidFill>
                <a:effectLst/>
                <a:uLnTx/>
                <a:uFillTx/>
                <a:latin typeface="+mn-lt"/>
                <a:ea typeface="+mn-ea"/>
                <a:cs typeface="+mn-cs"/>
              </a:rPr>
            </a:br>
            <a:endParaRPr kumimoji="0" lang="en-GB" sz="20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GB" sz="2000" b="1" i="0" u="none" strike="noStrike" kern="0" cap="none" spc="0" normalizeH="0" baseline="0" noProof="0" dirty="0">
                <a:ln>
                  <a:noFill/>
                </a:ln>
                <a:solidFill>
                  <a:schemeClr val="tx1"/>
                </a:solidFill>
                <a:effectLst/>
                <a:uLnTx/>
                <a:uFillTx/>
                <a:latin typeface="+mn-lt"/>
                <a:ea typeface="+mn-ea"/>
                <a:cs typeface="+mn-cs"/>
              </a:rPr>
              <a:t>Nurse</a:t>
            </a:r>
            <a:r>
              <a:rPr kumimoji="0" lang="en-GB" sz="2000" b="0" i="0" u="none" strike="noStrike" kern="0" cap="none" spc="0" normalizeH="0" baseline="0" noProof="0" dirty="0">
                <a:ln>
                  <a:noFill/>
                </a:ln>
                <a:solidFill>
                  <a:schemeClr val="tx1"/>
                </a:solidFill>
                <a:effectLst/>
                <a:uLnTx/>
                <a:uFillTx/>
                <a:latin typeface="+mn-lt"/>
                <a:ea typeface="+mn-ea"/>
                <a:cs typeface="+mn-cs"/>
              </a:rPr>
              <a:t>  It did, it did; alas the day, it did!</a:t>
            </a:r>
            <a:br>
              <a:rPr kumimoji="0" lang="en-GB" sz="2000" b="0" i="0" u="none" strike="noStrike" kern="0" cap="none" spc="0" normalizeH="0" baseline="0" noProof="0" dirty="0">
                <a:ln>
                  <a:noFill/>
                </a:ln>
                <a:solidFill>
                  <a:schemeClr val="tx1"/>
                </a:solidFill>
                <a:effectLst/>
                <a:uLnTx/>
                <a:uFillTx/>
                <a:latin typeface="+mn-lt"/>
                <a:ea typeface="+mn-ea"/>
                <a:cs typeface="+mn-cs"/>
              </a:rPr>
            </a:br>
            <a:endParaRPr kumimoji="0" lang="en-GB" sz="20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GB" sz="2000" b="1" i="0" u="none" strike="noStrike" kern="0" cap="none" spc="0" normalizeH="0" baseline="0" noProof="0" dirty="0">
                <a:ln>
                  <a:noFill/>
                </a:ln>
                <a:solidFill>
                  <a:schemeClr val="tx1"/>
                </a:solidFill>
                <a:effectLst/>
                <a:uLnTx/>
                <a:uFillTx/>
                <a:latin typeface="+mn-lt"/>
                <a:ea typeface="+mn-ea"/>
                <a:cs typeface="+mn-cs"/>
              </a:rPr>
              <a:t>JULIET</a:t>
            </a:r>
            <a:r>
              <a:rPr kumimoji="0" lang="en-GB" sz="2000" b="0" i="0" u="none" strike="noStrike" kern="0" cap="none" spc="0" normalizeH="0" baseline="0" noProof="0" dirty="0">
                <a:ln>
                  <a:noFill/>
                </a:ln>
                <a:solidFill>
                  <a:schemeClr val="tx1"/>
                </a:solidFill>
                <a:effectLst/>
                <a:uLnTx/>
                <a:uFillTx/>
                <a:latin typeface="+mn-lt"/>
                <a:ea typeface="+mn-ea"/>
                <a:cs typeface="+mn-cs"/>
              </a:rPr>
              <a:t>  O serpent heart, hid with a flowering face!</a:t>
            </a:r>
            <a:br>
              <a:rPr kumimoji="0" lang="en-GB" sz="2000" b="0" i="0" u="none" strike="noStrike" kern="0" cap="none" spc="0" normalizeH="0" baseline="0" noProof="0" dirty="0">
                <a:ln>
                  <a:noFill/>
                </a:ln>
                <a:solidFill>
                  <a:schemeClr val="tx1"/>
                </a:solidFill>
                <a:effectLst/>
                <a:uLnTx/>
                <a:uFillTx/>
                <a:latin typeface="+mn-lt"/>
                <a:ea typeface="+mn-ea"/>
                <a:cs typeface="+mn-cs"/>
              </a:rPr>
            </a:br>
            <a:r>
              <a:rPr kumimoji="0" lang="en-GB" sz="2000" b="0" i="0" u="none" strike="noStrike" kern="0" cap="none" spc="0" normalizeH="0" baseline="0" noProof="0" dirty="0">
                <a:ln>
                  <a:noFill/>
                </a:ln>
                <a:solidFill>
                  <a:schemeClr val="tx1"/>
                </a:solidFill>
                <a:effectLst/>
                <a:uLnTx/>
                <a:uFillTx/>
                <a:latin typeface="+mn-lt"/>
                <a:ea typeface="+mn-ea"/>
                <a:cs typeface="+mn-cs"/>
              </a:rPr>
              <a:t>Did ever dragon keep so fair a cave?</a:t>
            </a:r>
            <a:br>
              <a:rPr kumimoji="0" lang="en-GB" sz="2000" b="0" i="0" u="none" strike="noStrike" kern="0" cap="none" spc="0" normalizeH="0" baseline="0" noProof="0" dirty="0">
                <a:ln>
                  <a:noFill/>
                </a:ln>
                <a:solidFill>
                  <a:schemeClr val="tx1"/>
                </a:solidFill>
                <a:effectLst/>
                <a:uLnTx/>
                <a:uFillTx/>
                <a:latin typeface="+mn-lt"/>
                <a:ea typeface="+mn-ea"/>
                <a:cs typeface="+mn-cs"/>
              </a:rPr>
            </a:br>
            <a:r>
              <a:rPr kumimoji="0" lang="en-GB" sz="2000" b="0" i="0" u="none" strike="noStrike" kern="0" cap="none" spc="0" normalizeH="0" baseline="0" noProof="0" dirty="0">
                <a:ln>
                  <a:noFill/>
                </a:ln>
                <a:solidFill>
                  <a:schemeClr val="tx1"/>
                </a:solidFill>
                <a:effectLst/>
                <a:uLnTx/>
                <a:uFillTx/>
                <a:latin typeface="+mn-lt"/>
                <a:ea typeface="+mn-ea"/>
                <a:cs typeface="+mn-cs"/>
              </a:rPr>
              <a:t>Beautiful tyrant! fiend angelical!</a:t>
            </a:r>
            <a:br>
              <a:rPr kumimoji="0" lang="en-GB" sz="2000" b="0" i="0" u="none" strike="noStrike" kern="0" cap="none" spc="0" normalizeH="0" baseline="0" noProof="0" dirty="0">
                <a:ln>
                  <a:noFill/>
                </a:ln>
                <a:solidFill>
                  <a:schemeClr val="tx1"/>
                </a:solidFill>
                <a:effectLst/>
                <a:uLnTx/>
                <a:uFillTx/>
                <a:latin typeface="+mn-lt"/>
                <a:ea typeface="+mn-ea"/>
                <a:cs typeface="+mn-cs"/>
              </a:rPr>
            </a:br>
            <a:r>
              <a:rPr kumimoji="0" lang="en-GB" sz="2000" b="0" i="0" u="none" strike="noStrike" kern="0" cap="none" spc="0" normalizeH="0" baseline="0" noProof="0" dirty="0">
                <a:ln>
                  <a:noFill/>
                </a:ln>
                <a:solidFill>
                  <a:schemeClr val="tx1"/>
                </a:solidFill>
                <a:effectLst/>
                <a:uLnTx/>
                <a:uFillTx/>
                <a:latin typeface="+mn-lt"/>
                <a:ea typeface="+mn-ea"/>
                <a:cs typeface="+mn-cs"/>
              </a:rPr>
              <a:t>Dove-</a:t>
            </a:r>
            <a:r>
              <a:rPr kumimoji="0" lang="en-GB" sz="2000" b="0" i="0" u="none" strike="noStrike" kern="0" cap="none" spc="0" normalizeH="0" baseline="0" noProof="0" dirty="0" err="1">
                <a:ln>
                  <a:noFill/>
                </a:ln>
                <a:solidFill>
                  <a:schemeClr val="tx1"/>
                </a:solidFill>
                <a:effectLst/>
                <a:uLnTx/>
                <a:uFillTx/>
                <a:latin typeface="+mn-lt"/>
                <a:ea typeface="+mn-ea"/>
                <a:cs typeface="+mn-cs"/>
              </a:rPr>
              <a:t>feather'd</a:t>
            </a:r>
            <a:r>
              <a:rPr kumimoji="0" lang="en-GB" sz="2000" b="0" i="0" u="none" strike="noStrike" kern="0" cap="none" spc="0" normalizeH="0" baseline="0" noProof="0" dirty="0">
                <a:ln>
                  <a:noFill/>
                </a:ln>
                <a:solidFill>
                  <a:schemeClr val="tx1"/>
                </a:solidFill>
                <a:effectLst/>
                <a:uLnTx/>
                <a:uFillTx/>
                <a:latin typeface="+mn-lt"/>
                <a:ea typeface="+mn-ea"/>
                <a:cs typeface="+mn-cs"/>
              </a:rPr>
              <a:t> raven! </a:t>
            </a:r>
            <a:r>
              <a:rPr kumimoji="0" lang="en-GB" sz="2000" b="0" i="0" u="none" strike="noStrike" kern="0" cap="none" spc="0" normalizeH="0" baseline="0" noProof="0" dirty="0" err="1">
                <a:ln>
                  <a:noFill/>
                </a:ln>
                <a:solidFill>
                  <a:schemeClr val="tx1"/>
                </a:solidFill>
                <a:effectLst/>
                <a:uLnTx/>
                <a:uFillTx/>
                <a:latin typeface="+mn-lt"/>
                <a:ea typeface="+mn-ea"/>
                <a:cs typeface="+mn-cs"/>
              </a:rPr>
              <a:t>wolvish</a:t>
            </a:r>
            <a:r>
              <a:rPr kumimoji="0" lang="en-GB" sz="2000" b="0" i="0" u="none" strike="noStrike" kern="0" cap="none" spc="0" normalizeH="0" baseline="0" noProof="0" dirty="0">
                <a:ln>
                  <a:noFill/>
                </a:ln>
                <a:solidFill>
                  <a:schemeClr val="tx1"/>
                </a:solidFill>
                <a:effectLst/>
                <a:uLnTx/>
                <a:uFillTx/>
                <a:latin typeface="+mn-lt"/>
                <a:ea typeface="+mn-ea"/>
                <a:cs typeface="+mn-cs"/>
              </a:rPr>
              <a:t>-ravening lamb!</a:t>
            </a:r>
            <a:br>
              <a:rPr kumimoji="0" lang="en-GB" sz="2000" b="0" i="0" u="none" strike="noStrike" kern="0" cap="none" spc="0" normalizeH="0" baseline="0" noProof="0" dirty="0">
                <a:ln>
                  <a:noFill/>
                </a:ln>
                <a:solidFill>
                  <a:schemeClr val="tx1"/>
                </a:solidFill>
                <a:effectLst/>
                <a:uLnTx/>
                <a:uFillTx/>
                <a:latin typeface="+mn-lt"/>
                <a:ea typeface="+mn-ea"/>
                <a:cs typeface="+mn-cs"/>
              </a:rPr>
            </a:br>
            <a:r>
              <a:rPr kumimoji="0" lang="en-GB" sz="2000" b="0" i="0" u="none" strike="noStrike" kern="0" cap="none" spc="0" normalizeH="0" baseline="0" noProof="0" dirty="0">
                <a:ln>
                  <a:noFill/>
                </a:ln>
                <a:solidFill>
                  <a:schemeClr val="tx1"/>
                </a:solidFill>
                <a:effectLst/>
                <a:uLnTx/>
                <a:uFillTx/>
                <a:latin typeface="+mn-lt"/>
                <a:ea typeface="+mn-ea"/>
                <a:cs typeface="+mn-cs"/>
              </a:rPr>
              <a:t>Despised substance of </a:t>
            </a:r>
            <a:r>
              <a:rPr kumimoji="0" lang="en-GB" sz="2000" b="0" i="0" u="none" strike="noStrike" kern="0" cap="none" spc="0" normalizeH="0" baseline="0" noProof="0" dirty="0" err="1">
                <a:ln>
                  <a:noFill/>
                </a:ln>
                <a:solidFill>
                  <a:schemeClr val="tx1"/>
                </a:solidFill>
                <a:effectLst/>
                <a:uLnTx/>
                <a:uFillTx/>
                <a:latin typeface="+mn-lt"/>
                <a:ea typeface="+mn-ea"/>
                <a:cs typeface="+mn-cs"/>
              </a:rPr>
              <a:t>divinest</a:t>
            </a:r>
            <a:r>
              <a:rPr kumimoji="0" lang="en-GB" sz="2000" b="0" i="0" u="none" strike="noStrike" kern="0" cap="none" spc="0" normalizeH="0" baseline="0" noProof="0" dirty="0">
                <a:ln>
                  <a:noFill/>
                </a:ln>
                <a:solidFill>
                  <a:schemeClr val="tx1"/>
                </a:solidFill>
                <a:effectLst/>
                <a:uLnTx/>
                <a:uFillTx/>
                <a:latin typeface="+mn-lt"/>
                <a:ea typeface="+mn-ea"/>
                <a:cs typeface="+mn-cs"/>
              </a:rPr>
              <a:t> show!</a:t>
            </a:r>
            <a:br>
              <a:rPr kumimoji="0" lang="en-GB" sz="2000" b="0" i="0" u="none" strike="noStrike" kern="0" cap="none" spc="0" normalizeH="0" baseline="0" noProof="0" dirty="0">
                <a:ln>
                  <a:noFill/>
                </a:ln>
                <a:solidFill>
                  <a:schemeClr val="tx1"/>
                </a:solidFill>
                <a:effectLst/>
                <a:uLnTx/>
                <a:uFillTx/>
                <a:latin typeface="+mn-lt"/>
                <a:ea typeface="+mn-ea"/>
                <a:cs typeface="+mn-cs"/>
              </a:rPr>
            </a:br>
            <a:r>
              <a:rPr kumimoji="0" lang="en-GB" sz="2000" b="0" i="0" u="none" strike="noStrike" kern="0" cap="none" spc="0" normalizeH="0" baseline="0" noProof="0" dirty="0">
                <a:ln>
                  <a:noFill/>
                </a:ln>
                <a:solidFill>
                  <a:schemeClr val="tx1"/>
                </a:solidFill>
                <a:effectLst/>
                <a:uLnTx/>
                <a:uFillTx/>
                <a:latin typeface="+mn-lt"/>
                <a:ea typeface="+mn-ea"/>
                <a:cs typeface="+mn-cs"/>
              </a:rPr>
              <a:t>Just opposite to what thou justly </a:t>
            </a:r>
            <a:r>
              <a:rPr kumimoji="0" lang="en-GB" sz="2000" b="0" i="0" u="none" strike="noStrike" kern="0" cap="none" spc="0" normalizeH="0" baseline="0" noProof="0" dirty="0" err="1">
                <a:ln>
                  <a:noFill/>
                </a:ln>
                <a:solidFill>
                  <a:schemeClr val="tx1"/>
                </a:solidFill>
                <a:effectLst/>
                <a:uLnTx/>
                <a:uFillTx/>
                <a:latin typeface="+mn-lt"/>
                <a:ea typeface="+mn-ea"/>
                <a:cs typeface="+mn-cs"/>
              </a:rPr>
              <a:t>seem'st</a:t>
            </a:r>
            <a:r>
              <a:rPr kumimoji="0" lang="en-GB" sz="2000" b="0" i="0" u="none" strike="noStrike" kern="0" cap="none" spc="0" normalizeH="0" baseline="0" noProof="0" dirty="0">
                <a:ln>
                  <a:noFill/>
                </a:ln>
                <a:solidFill>
                  <a:schemeClr val="tx1"/>
                </a:solidFill>
                <a:effectLst/>
                <a:uLnTx/>
                <a:uFillTx/>
                <a:latin typeface="+mn-lt"/>
                <a:ea typeface="+mn-ea"/>
                <a:cs typeface="+mn-cs"/>
              </a:rPr>
              <a:t>,</a:t>
            </a:r>
            <a:br>
              <a:rPr kumimoji="0" lang="en-GB" sz="2000" b="0" i="0" u="none" strike="noStrike" kern="0" cap="none" spc="0" normalizeH="0" baseline="0" noProof="0" dirty="0">
                <a:ln>
                  <a:noFill/>
                </a:ln>
                <a:solidFill>
                  <a:schemeClr val="tx1"/>
                </a:solidFill>
                <a:effectLst/>
                <a:uLnTx/>
                <a:uFillTx/>
                <a:latin typeface="+mn-lt"/>
                <a:ea typeface="+mn-ea"/>
                <a:cs typeface="+mn-cs"/>
              </a:rPr>
            </a:br>
            <a:r>
              <a:rPr kumimoji="0" lang="en-GB" sz="2000" b="0" i="0" u="none" strike="noStrike" kern="0" cap="none" spc="0" normalizeH="0" baseline="0" noProof="0" dirty="0">
                <a:ln>
                  <a:noFill/>
                </a:ln>
                <a:solidFill>
                  <a:schemeClr val="tx1"/>
                </a:solidFill>
                <a:effectLst/>
                <a:uLnTx/>
                <a:uFillTx/>
                <a:latin typeface="+mn-lt"/>
                <a:ea typeface="+mn-ea"/>
                <a:cs typeface="+mn-cs"/>
              </a:rPr>
              <a:t>A damned saint, an honourable villain!</a:t>
            </a:r>
            <a:br>
              <a:rPr kumimoji="0" lang="en-GB" sz="2000" b="0" i="0" u="none" strike="noStrike" kern="0" cap="none" spc="0" normalizeH="0" baseline="0" noProof="0" dirty="0">
                <a:ln>
                  <a:noFill/>
                </a:ln>
                <a:solidFill>
                  <a:schemeClr val="tx1"/>
                </a:solidFill>
                <a:effectLst/>
                <a:uLnTx/>
                <a:uFillTx/>
                <a:latin typeface="+mn-lt"/>
                <a:ea typeface="+mn-ea"/>
                <a:cs typeface="+mn-cs"/>
              </a:rPr>
            </a:br>
            <a:r>
              <a:rPr kumimoji="0" lang="en-GB" sz="2000" b="0" i="0" u="none" strike="noStrike" kern="0" cap="none" spc="0" normalizeH="0" baseline="0" noProof="0" dirty="0">
                <a:ln>
                  <a:noFill/>
                </a:ln>
                <a:solidFill>
                  <a:schemeClr val="tx1"/>
                </a:solidFill>
                <a:effectLst/>
                <a:uLnTx/>
                <a:uFillTx/>
                <a:latin typeface="+mn-lt"/>
                <a:ea typeface="+mn-ea"/>
                <a:cs typeface="+mn-cs"/>
              </a:rPr>
              <a:t>O nature, what </a:t>
            </a:r>
            <a:r>
              <a:rPr kumimoji="0" lang="en-GB" sz="2000" b="0" i="0" u="none" strike="noStrike" kern="0" cap="none" spc="0" normalizeH="0" baseline="0" noProof="0" dirty="0" err="1">
                <a:ln>
                  <a:noFill/>
                </a:ln>
                <a:solidFill>
                  <a:schemeClr val="tx1"/>
                </a:solidFill>
                <a:effectLst/>
                <a:uLnTx/>
                <a:uFillTx/>
                <a:latin typeface="+mn-lt"/>
                <a:ea typeface="+mn-ea"/>
                <a:cs typeface="+mn-cs"/>
              </a:rPr>
              <a:t>hadst</a:t>
            </a:r>
            <a:r>
              <a:rPr kumimoji="0" lang="en-GB" sz="2000" b="0" i="0" u="none" strike="noStrike" kern="0" cap="none" spc="0" normalizeH="0" baseline="0" noProof="0" dirty="0">
                <a:ln>
                  <a:noFill/>
                </a:ln>
                <a:solidFill>
                  <a:schemeClr val="tx1"/>
                </a:solidFill>
                <a:effectLst/>
                <a:uLnTx/>
                <a:uFillTx/>
                <a:latin typeface="+mn-lt"/>
                <a:ea typeface="+mn-ea"/>
                <a:cs typeface="+mn-cs"/>
              </a:rPr>
              <a:t> thou to do in hell,</a:t>
            </a:r>
            <a:br>
              <a:rPr kumimoji="0" lang="en-GB" sz="2000" b="0" i="0" u="none" strike="noStrike" kern="0" cap="none" spc="0" normalizeH="0" baseline="0" noProof="0" dirty="0">
                <a:ln>
                  <a:noFill/>
                </a:ln>
                <a:solidFill>
                  <a:schemeClr val="tx1"/>
                </a:solidFill>
                <a:effectLst/>
                <a:uLnTx/>
                <a:uFillTx/>
                <a:latin typeface="+mn-lt"/>
                <a:ea typeface="+mn-ea"/>
                <a:cs typeface="+mn-cs"/>
              </a:rPr>
            </a:br>
            <a:r>
              <a:rPr kumimoji="0" lang="en-GB" sz="2000" b="0" i="0" u="none" strike="noStrike" kern="0" cap="none" spc="0" normalizeH="0" baseline="0" noProof="0" dirty="0">
                <a:ln>
                  <a:noFill/>
                </a:ln>
                <a:solidFill>
                  <a:schemeClr val="tx1"/>
                </a:solidFill>
                <a:effectLst/>
                <a:uLnTx/>
                <a:uFillTx/>
                <a:latin typeface="+mn-lt"/>
                <a:ea typeface="+mn-ea"/>
                <a:cs typeface="+mn-cs"/>
              </a:rPr>
              <a:t>When thou didst bower the spirit of a fiend</a:t>
            </a:r>
            <a:br>
              <a:rPr kumimoji="0" lang="en-GB" sz="2000" b="0" i="0" u="none" strike="noStrike" kern="0" cap="none" spc="0" normalizeH="0" baseline="0" noProof="0" dirty="0">
                <a:ln>
                  <a:noFill/>
                </a:ln>
                <a:solidFill>
                  <a:schemeClr val="tx1"/>
                </a:solidFill>
                <a:effectLst/>
                <a:uLnTx/>
                <a:uFillTx/>
                <a:latin typeface="+mn-lt"/>
                <a:ea typeface="+mn-ea"/>
                <a:cs typeface="+mn-cs"/>
              </a:rPr>
            </a:br>
            <a:r>
              <a:rPr kumimoji="0" lang="en-GB" sz="2000" b="0" i="0" u="none" strike="noStrike" kern="0" cap="none" spc="0" normalizeH="0" baseline="0" noProof="0" dirty="0">
                <a:ln>
                  <a:noFill/>
                </a:ln>
                <a:solidFill>
                  <a:schemeClr val="tx1"/>
                </a:solidFill>
                <a:effectLst/>
                <a:uLnTx/>
                <a:uFillTx/>
                <a:latin typeface="+mn-lt"/>
                <a:ea typeface="+mn-ea"/>
                <a:cs typeface="+mn-cs"/>
              </a:rPr>
              <a:t>In moral paradise of such sweet flesh?</a:t>
            </a:r>
            <a:br>
              <a:rPr kumimoji="0" lang="en-GB" sz="2000" b="0" i="0" u="none" strike="noStrike" kern="0" cap="none" spc="0" normalizeH="0" baseline="0" noProof="0" dirty="0">
                <a:ln>
                  <a:noFill/>
                </a:ln>
                <a:solidFill>
                  <a:schemeClr val="tx1"/>
                </a:solidFill>
                <a:effectLst/>
                <a:uLnTx/>
                <a:uFillTx/>
                <a:latin typeface="+mn-lt"/>
                <a:ea typeface="+mn-ea"/>
                <a:cs typeface="+mn-cs"/>
              </a:rPr>
            </a:br>
            <a:r>
              <a:rPr kumimoji="0" lang="en-GB" sz="2000" b="0" i="0" u="none" strike="noStrike" kern="0" cap="none" spc="0" normalizeH="0" baseline="0" noProof="0" dirty="0">
                <a:ln>
                  <a:noFill/>
                </a:ln>
                <a:solidFill>
                  <a:schemeClr val="tx1"/>
                </a:solidFill>
                <a:effectLst/>
                <a:uLnTx/>
                <a:uFillTx/>
                <a:latin typeface="+mn-lt"/>
                <a:ea typeface="+mn-ea"/>
                <a:cs typeface="+mn-cs"/>
              </a:rPr>
              <a:t>Was ever book containing such vile matter</a:t>
            </a:r>
            <a:br>
              <a:rPr kumimoji="0" lang="en-GB" sz="2000" b="0" i="0" u="none" strike="noStrike" kern="0" cap="none" spc="0" normalizeH="0" baseline="0" noProof="0" dirty="0">
                <a:ln>
                  <a:noFill/>
                </a:ln>
                <a:solidFill>
                  <a:schemeClr val="tx1"/>
                </a:solidFill>
                <a:effectLst/>
                <a:uLnTx/>
                <a:uFillTx/>
                <a:latin typeface="+mn-lt"/>
                <a:ea typeface="+mn-ea"/>
                <a:cs typeface="+mn-cs"/>
              </a:rPr>
            </a:br>
            <a:r>
              <a:rPr kumimoji="0" lang="en-GB" sz="2000" b="0" i="0" u="none" strike="noStrike" kern="0" cap="none" spc="0" normalizeH="0" baseline="0" noProof="0" dirty="0">
                <a:ln>
                  <a:noFill/>
                </a:ln>
                <a:solidFill>
                  <a:schemeClr val="tx1"/>
                </a:solidFill>
                <a:effectLst/>
                <a:uLnTx/>
                <a:uFillTx/>
                <a:latin typeface="+mn-lt"/>
                <a:ea typeface="+mn-ea"/>
                <a:cs typeface="+mn-cs"/>
              </a:rPr>
              <a:t>So fairly bound? O that deceit should dwell</a:t>
            </a:r>
            <a:br>
              <a:rPr kumimoji="0" lang="en-GB" sz="2000" b="0" i="0" u="none" strike="noStrike" kern="0" cap="none" spc="0" normalizeH="0" baseline="0" noProof="0" dirty="0">
                <a:ln>
                  <a:noFill/>
                </a:ln>
                <a:solidFill>
                  <a:schemeClr val="tx1"/>
                </a:solidFill>
                <a:effectLst/>
                <a:uLnTx/>
                <a:uFillTx/>
                <a:latin typeface="+mn-lt"/>
                <a:ea typeface="+mn-ea"/>
                <a:cs typeface="+mn-cs"/>
              </a:rPr>
            </a:br>
            <a:r>
              <a:rPr kumimoji="0" lang="en-GB" sz="2000" b="0" i="0" u="none" strike="noStrike" kern="0" cap="none" spc="0" normalizeH="0" baseline="0" noProof="0" dirty="0">
                <a:ln>
                  <a:noFill/>
                </a:ln>
                <a:solidFill>
                  <a:schemeClr val="tx1"/>
                </a:solidFill>
                <a:effectLst/>
                <a:uLnTx/>
                <a:uFillTx/>
                <a:latin typeface="+mn-lt"/>
                <a:ea typeface="+mn-ea"/>
                <a:cs typeface="+mn-cs"/>
              </a:rPr>
              <a:t>In such a gorgeous palace!</a:t>
            </a:r>
            <a:br>
              <a:rPr kumimoji="0" lang="en-GB" sz="2000" b="0" i="0" u="none" strike="noStrike" kern="0" cap="none" spc="0" normalizeH="0" baseline="0" noProof="0" dirty="0">
                <a:ln>
                  <a:noFill/>
                </a:ln>
                <a:solidFill>
                  <a:schemeClr val="tx1"/>
                </a:solidFill>
                <a:effectLst/>
                <a:uLnTx/>
                <a:uFillTx/>
                <a:latin typeface="+mn-lt"/>
                <a:ea typeface="+mn-ea"/>
                <a:cs typeface="+mn-cs"/>
              </a:rPr>
            </a:br>
            <a:endParaRPr kumimoji="0" lang="en-GB" sz="2000" b="0" i="0" u="none" strike="noStrike" kern="0" cap="none" spc="0" normalizeH="0" baseline="0" noProof="0" dirty="0">
              <a:ln>
                <a:noFill/>
              </a:ln>
              <a:solidFill>
                <a:schemeClr val="tx1"/>
              </a:solidFill>
              <a:effectLst/>
              <a:uLnTx/>
              <a:uFillTx/>
              <a:latin typeface="+mn-lt"/>
              <a:ea typeface="+mn-ea"/>
              <a:cs typeface="+mn-cs"/>
            </a:endParaRPr>
          </a:p>
        </p:txBody>
      </p:sp>
      <p:sp>
        <p:nvSpPr>
          <p:cNvPr id="3" name="Rectangle 3"/>
          <p:cNvSpPr txBox="1">
            <a:spLocks noChangeArrowheads="1"/>
          </p:cNvSpPr>
          <p:nvPr/>
        </p:nvSpPr>
        <p:spPr>
          <a:xfrm rot="16200000">
            <a:off x="2766218" y="480219"/>
            <a:ext cx="8229600" cy="4525963"/>
          </a:xfrm>
          <a:prstGeom prst="rect">
            <a:avLst/>
          </a:prstGeom>
        </p:spPr>
        <p:txBody>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GB" sz="2000" b="1" i="0" u="none" strike="noStrike" kern="0" cap="none" spc="0" normalizeH="0" baseline="0" noProof="0">
                <a:ln>
                  <a:noFill/>
                </a:ln>
                <a:solidFill>
                  <a:schemeClr val="tx1"/>
                </a:solidFill>
                <a:effectLst/>
                <a:uLnTx/>
                <a:uFillTx/>
                <a:latin typeface="+mn-lt"/>
                <a:ea typeface="+mn-ea"/>
                <a:cs typeface="+mn-cs"/>
              </a:rPr>
              <a:t>JULIET</a:t>
            </a:r>
            <a:r>
              <a:rPr kumimoji="0" lang="en-GB" sz="2000" b="0" i="0" u="none" strike="noStrike" kern="0" cap="none" spc="0" normalizeH="0" baseline="0" noProof="0">
                <a:ln>
                  <a:noFill/>
                </a:ln>
                <a:solidFill>
                  <a:schemeClr val="tx1"/>
                </a:solidFill>
                <a:effectLst/>
                <a:uLnTx/>
                <a:uFillTx/>
                <a:latin typeface="+mn-lt"/>
                <a:ea typeface="+mn-ea"/>
                <a:cs typeface="+mn-cs"/>
              </a:rPr>
              <a:t>  O God! did Romeo's hand shed Tybalt's blood?</a:t>
            </a:r>
            <a:br>
              <a:rPr kumimoji="0" lang="en-GB" sz="2000" b="0" i="0" u="none" strike="noStrike" kern="0" cap="none" spc="0" normalizeH="0" baseline="0" noProof="0">
                <a:ln>
                  <a:noFill/>
                </a:ln>
                <a:solidFill>
                  <a:schemeClr val="tx1"/>
                </a:solidFill>
                <a:effectLst/>
                <a:uLnTx/>
                <a:uFillTx/>
                <a:latin typeface="+mn-lt"/>
                <a:ea typeface="+mn-ea"/>
                <a:cs typeface="+mn-cs"/>
              </a:rPr>
            </a:br>
            <a:endParaRPr kumimoji="0" lang="en-GB" sz="2000" b="0" i="0" u="none" strike="noStrike" kern="0" cap="none" spc="0" normalizeH="0" baseline="0" noProof="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GB" sz="2000" b="1" i="0" u="none" strike="noStrike" kern="0" cap="none" spc="0" normalizeH="0" baseline="0" noProof="0">
                <a:ln>
                  <a:noFill/>
                </a:ln>
                <a:solidFill>
                  <a:schemeClr val="tx1"/>
                </a:solidFill>
                <a:effectLst/>
                <a:uLnTx/>
                <a:uFillTx/>
                <a:latin typeface="+mn-lt"/>
                <a:ea typeface="+mn-ea"/>
                <a:cs typeface="+mn-cs"/>
              </a:rPr>
              <a:t>Nurse</a:t>
            </a:r>
            <a:r>
              <a:rPr kumimoji="0" lang="en-GB" sz="2000" b="0" i="0" u="none" strike="noStrike" kern="0" cap="none" spc="0" normalizeH="0" baseline="0" noProof="0">
                <a:ln>
                  <a:noFill/>
                </a:ln>
                <a:solidFill>
                  <a:schemeClr val="tx1"/>
                </a:solidFill>
                <a:effectLst/>
                <a:uLnTx/>
                <a:uFillTx/>
                <a:latin typeface="+mn-lt"/>
                <a:ea typeface="+mn-ea"/>
                <a:cs typeface="+mn-cs"/>
              </a:rPr>
              <a:t>  It did, it did; alas the day, it did!</a:t>
            </a:r>
            <a:br>
              <a:rPr kumimoji="0" lang="en-GB" sz="2000" b="0" i="0" u="none" strike="noStrike" kern="0" cap="none" spc="0" normalizeH="0" baseline="0" noProof="0">
                <a:ln>
                  <a:noFill/>
                </a:ln>
                <a:solidFill>
                  <a:schemeClr val="tx1"/>
                </a:solidFill>
                <a:effectLst/>
                <a:uLnTx/>
                <a:uFillTx/>
                <a:latin typeface="+mn-lt"/>
                <a:ea typeface="+mn-ea"/>
                <a:cs typeface="+mn-cs"/>
              </a:rPr>
            </a:br>
            <a:endParaRPr kumimoji="0" lang="en-GB" sz="2000" b="0" i="0" u="none" strike="noStrike" kern="0" cap="none" spc="0" normalizeH="0" baseline="0" noProof="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GB" sz="2000" b="1" i="0" u="none" strike="noStrike" kern="0" cap="none" spc="0" normalizeH="0" baseline="0" noProof="0">
                <a:ln>
                  <a:noFill/>
                </a:ln>
                <a:solidFill>
                  <a:schemeClr val="tx1"/>
                </a:solidFill>
                <a:effectLst/>
                <a:uLnTx/>
                <a:uFillTx/>
                <a:latin typeface="+mn-lt"/>
                <a:ea typeface="+mn-ea"/>
                <a:cs typeface="+mn-cs"/>
              </a:rPr>
              <a:t>JULIET</a:t>
            </a:r>
            <a:r>
              <a:rPr kumimoji="0" lang="en-GB" sz="2000" b="0" i="0" u="none" strike="noStrike" kern="0" cap="none" spc="0" normalizeH="0" baseline="0" noProof="0">
                <a:ln>
                  <a:noFill/>
                </a:ln>
                <a:solidFill>
                  <a:schemeClr val="tx1"/>
                </a:solidFill>
                <a:effectLst/>
                <a:uLnTx/>
                <a:uFillTx/>
                <a:latin typeface="+mn-lt"/>
                <a:ea typeface="+mn-ea"/>
                <a:cs typeface="+mn-cs"/>
              </a:rPr>
              <a:t>  O serpent heart, hid with a flowering face!</a:t>
            </a:r>
            <a:br>
              <a:rPr kumimoji="0" lang="en-GB" sz="2000" b="0" i="0" u="none" strike="noStrike" kern="0" cap="none" spc="0" normalizeH="0" baseline="0" noProof="0">
                <a:ln>
                  <a:noFill/>
                </a:ln>
                <a:solidFill>
                  <a:schemeClr val="tx1"/>
                </a:solidFill>
                <a:effectLst/>
                <a:uLnTx/>
                <a:uFillTx/>
                <a:latin typeface="+mn-lt"/>
                <a:ea typeface="+mn-ea"/>
                <a:cs typeface="+mn-cs"/>
              </a:rPr>
            </a:br>
            <a:r>
              <a:rPr kumimoji="0" lang="en-GB" sz="2000" b="0" i="0" u="none" strike="noStrike" kern="0" cap="none" spc="0" normalizeH="0" baseline="0" noProof="0">
                <a:ln>
                  <a:noFill/>
                </a:ln>
                <a:solidFill>
                  <a:schemeClr val="tx1"/>
                </a:solidFill>
                <a:effectLst/>
                <a:uLnTx/>
                <a:uFillTx/>
                <a:latin typeface="+mn-lt"/>
                <a:ea typeface="+mn-ea"/>
                <a:cs typeface="+mn-cs"/>
              </a:rPr>
              <a:t>Did ever dragon keep so fair a cave?</a:t>
            </a:r>
            <a:br>
              <a:rPr kumimoji="0" lang="en-GB" sz="2000" b="0" i="0" u="none" strike="noStrike" kern="0" cap="none" spc="0" normalizeH="0" baseline="0" noProof="0">
                <a:ln>
                  <a:noFill/>
                </a:ln>
                <a:solidFill>
                  <a:schemeClr val="tx1"/>
                </a:solidFill>
                <a:effectLst/>
                <a:uLnTx/>
                <a:uFillTx/>
                <a:latin typeface="+mn-lt"/>
                <a:ea typeface="+mn-ea"/>
                <a:cs typeface="+mn-cs"/>
              </a:rPr>
            </a:br>
            <a:r>
              <a:rPr kumimoji="0" lang="en-GB" sz="2000" b="0" i="0" u="none" strike="noStrike" kern="0" cap="none" spc="0" normalizeH="0" baseline="0" noProof="0">
                <a:ln>
                  <a:noFill/>
                </a:ln>
                <a:solidFill>
                  <a:schemeClr val="tx1"/>
                </a:solidFill>
                <a:effectLst/>
                <a:uLnTx/>
                <a:uFillTx/>
                <a:latin typeface="+mn-lt"/>
                <a:ea typeface="+mn-ea"/>
                <a:cs typeface="+mn-cs"/>
              </a:rPr>
              <a:t>Beautiful tyrant! fiend angelical!</a:t>
            </a:r>
            <a:br>
              <a:rPr kumimoji="0" lang="en-GB" sz="2000" b="0" i="0" u="none" strike="noStrike" kern="0" cap="none" spc="0" normalizeH="0" baseline="0" noProof="0">
                <a:ln>
                  <a:noFill/>
                </a:ln>
                <a:solidFill>
                  <a:schemeClr val="tx1"/>
                </a:solidFill>
                <a:effectLst/>
                <a:uLnTx/>
                <a:uFillTx/>
                <a:latin typeface="+mn-lt"/>
                <a:ea typeface="+mn-ea"/>
                <a:cs typeface="+mn-cs"/>
              </a:rPr>
            </a:br>
            <a:r>
              <a:rPr kumimoji="0" lang="en-GB" sz="2000" b="0" i="0" u="none" strike="noStrike" kern="0" cap="none" spc="0" normalizeH="0" baseline="0" noProof="0">
                <a:ln>
                  <a:noFill/>
                </a:ln>
                <a:solidFill>
                  <a:schemeClr val="tx1"/>
                </a:solidFill>
                <a:effectLst/>
                <a:uLnTx/>
                <a:uFillTx/>
                <a:latin typeface="+mn-lt"/>
                <a:ea typeface="+mn-ea"/>
                <a:cs typeface="+mn-cs"/>
              </a:rPr>
              <a:t>Dove-feather'd raven! wolvish-ravening lamb!</a:t>
            </a:r>
            <a:br>
              <a:rPr kumimoji="0" lang="en-GB" sz="2000" b="0" i="0" u="none" strike="noStrike" kern="0" cap="none" spc="0" normalizeH="0" baseline="0" noProof="0">
                <a:ln>
                  <a:noFill/>
                </a:ln>
                <a:solidFill>
                  <a:schemeClr val="tx1"/>
                </a:solidFill>
                <a:effectLst/>
                <a:uLnTx/>
                <a:uFillTx/>
                <a:latin typeface="+mn-lt"/>
                <a:ea typeface="+mn-ea"/>
                <a:cs typeface="+mn-cs"/>
              </a:rPr>
            </a:br>
            <a:r>
              <a:rPr kumimoji="0" lang="en-GB" sz="2000" b="0" i="0" u="none" strike="noStrike" kern="0" cap="none" spc="0" normalizeH="0" baseline="0" noProof="0">
                <a:ln>
                  <a:noFill/>
                </a:ln>
                <a:solidFill>
                  <a:schemeClr val="tx1"/>
                </a:solidFill>
                <a:effectLst/>
                <a:uLnTx/>
                <a:uFillTx/>
                <a:latin typeface="+mn-lt"/>
                <a:ea typeface="+mn-ea"/>
                <a:cs typeface="+mn-cs"/>
              </a:rPr>
              <a:t>Despised substance of divinest show!</a:t>
            </a:r>
            <a:br>
              <a:rPr kumimoji="0" lang="en-GB" sz="2000" b="0" i="0" u="none" strike="noStrike" kern="0" cap="none" spc="0" normalizeH="0" baseline="0" noProof="0">
                <a:ln>
                  <a:noFill/>
                </a:ln>
                <a:solidFill>
                  <a:schemeClr val="tx1"/>
                </a:solidFill>
                <a:effectLst/>
                <a:uLnTx/>
                <a:uFillTx/>
                <a:latin typeface="+mn-lt"/>
                <a:ea typeface="+mn-ea"/>
                <a:cs typeface="+mn-cs"/>
              </a:rPr>
            </a:br>
            <a:r>
              <a:rPr kumimoji="0" lang="en-GB" sz="2000" b="0" i="0" u="none" strike="noStrike" kern="0" cap="none" spc="0" normalizeH="0" baseline="0" noProof="0">
                <a:ln>
                  <a:noFill/>
                </a:ln>
                <a:solidFill>
                  <a:schemeClr val="tx1"/>
                </a:solidFill>
                <a:effectLst/>
                <a:uLnTx/>
                <a:uFillTx/>
                <a:latin typeface="+mn-lt"/>
                <a:ea typeface="+mn-ea"/>
                <a:cs typeface="+mn-cs"/>
              </a:rPr>
              <a:t>Just opposite to what thou justly seem'st,</a:t>
            </a:r>
            <a:br>
              <a:rPr kumimoji="0" lang="en-GB" sz="2000" b="0" i="0" u="none" strike="noStrike" kern="0" cap="none" spc="0" normalizeH="0" baseline="0" noProof="0">
                <a:ln>
                  <a:noFill/>
                </a:ln>
                <a:solidFill>
                  <a:schemeClr val="tx1"/>
                </a:solidFill>
                <a:effectLst/>
                <a:uLnTx/>
                <a:uFillTx/>
                <a:latin typeface="+mn-lt"/>
                <a:ea typeface="+mn-ea"/>
                <a:cs typeface="+mn-cs"/>
              </a:rPr>
            </a:br>
            <a:r>
              <a:rPr kumimoji="0" lang="en-GB" sz="2000" b="0" i="0" u="none" strike="noStrike" kern="0" cap="none" spc="0" normalizeH="0" baseline="0" noProof="0">
                <a:ln>
                  <a:noFill/>
                </a:ln>
                <a:solidFill>
                  <a:schemeClr val="tx1"/>
                </a:solidFill>
                <a:effectLst/>
                <a:uLnTx/>
                <a:uFillTx/>
                <a:latin typeface="+mn-lt"/>
                <a:ea typeface="+mn-ea"/>
                <a:cs typeface="+mn-cs"/>
              </a:rPr>
              <a:t>A damned saint, an honourable villain!</a:t>
            </a:r>
            <a:br>
              <a:rPr kumimoji="0" lang="en-GB" sz="2000" b="0" i="0" u="none" strike="noStrike" kern="0" cap="none" spc="0" normalizeH="0" baseline="0" noProof="0">
                <a:ln>
                  <a:noFill/>
                </a:ln>
                <a:solidFill>
                  <a:schemeClr val="tx1"/>
                </a:solidFill>
                <a:effectLst/>
                <a:uLnTx/>
                <a:uFillTx/>
                <a:latin typeface="+mn-lt"/>
                <a:ea typeface="+mn-ea"/>
                <a:cs typeface="+mn-cs"/>
              </a:rPr>
            </a:br>
            <a:r>
              <a:rPr kumimoji="0" lang="en-GB" sz="2000" b="0" i="0" u="none" strike="noStrike" kern="0" cap="none" spc="0" normalizeH="0" baseline="0" noProof="0">
                <a:ln>
                  <a:noFill/>
                </a:ln>
                <a:solidFill>
                  <a:schemeClr val="tx1"/>
                </a:solidFill>
                <a:effectLst/>
                <a:uLnTx/>
                <a:uFillTx/>
                <a:latin typeface="+mn-lt"/>
                <a:ea typeface="+mn-ea"/>
                <a:cs typeface="+mn-cs"/>
              </a:rPr>
              <a:t>O nature, what hadst thou to do in hell,</a:t>
            </a:r>
            <a:br>
              <a:rPr kumimoji="0" lang="en-GB" sz="2000" b="0" i="0" u="none" strike="noStrike" kern="0" cap="none" spc="0" normalizeH="0" baseline="0" noProof="0">
                <a:ln>
                  <a:noFill/>
                </a:ln>
                <a:solidFill>
                  <a:schemeClr val="tx1"/>
                </a:solidFill>
                <a:effectLst/>
                <a:uLnTx/>
                <a:uFillTx/>
                <a:latin typeface="+mn-lt"/>
                <a:ea typeface="+mn-ea"/>
                <a:cs typeface="+mn-cs"/>
              </a:rPr>
            </a:br>
            <a:r>
              <a:rPr kumimoji="0" lang="en-GB" sz="2000" b="0" i="0" u="none" strike="noStrike" kern="0" cap="none" spc="0" normalizeH="0" baseline="0" noProof="0">
                <a:ln>
                  <a:noFill/>
                </a:ln>
                <a:solidFill>
                  <a:schemeClr val="tx1"/>
                </a:solidFill>
                <a:effectLst/>
                <a:uLnTx/>
                <a:uFillTx/>
                <a:latin typeface="+mn-lt"/>
                <a:ea typeface="+mn-ea"/>
                <a:cs typeface="+mn-cs"/>
              </a:rPr>
              <a:t>When thou didst bower the spirit of a fiend</a:t>
            </a:r>
            <a:br>
              <a:rPr kumimoji="0" lang="en-GB" sz="2000" b="0" i="0" u="none" strike="noStrike" kern="0" cap="none" spc="0" normalizeH="0" baseline="0" noProof="0">
                <a:ln>
                  <a:noFill/>
                </a:ln>
                <a:solidFill>
                  <a:schemeClr val="tx1"/>
                </a:solidFill>
                <a:effectLst/>
                <a:uLnTx/>
                <a:uFillTx/>
                <a:latin typeface="+mn-lt"/>
                <a:ea typeface="+mn-ea"/>
                <a:cs typeface="+mn-cs"/>
              </a:rPr>
            </a:br>
            <a:r>
              <a:rPr kumimoji="0" lang="en-GB" sz="2000" b="0" i="0" u="none" strike="noStrike" kern="0" cap="none" spc="0" normalizeH="0" baseline="0" noProof="0">
                <a:ln>
                  <a:noFill/>
                </a:ln>
                <a:solidFill>
                  <a:schemeClr val="tx1"/>
                </a:solidFill>
                <a:effectLst/>
                <a:uLnTx/>
                <a:uFillTx/>
                <a:latin typeface="+mn-lt"/>
                <a:ea typeface="+mn-ea"/>
                <a:cs typeface="+mn-cs"/>
              </a:rPr>
              <a:t>In moral paradise of such sweet flesh?</a:t>
            </a:r>
            <a:br>
              <a:rPr kumimoji="0" lang="en-GB" sz="2000" b="0" i="0" u="none" strike="noStrike" kern="0" cap="none" spc="0" normalizeH="0" baseline="0" noProof="0">
                <a:ln>
                  <a:noFill/>
                </a:ln>
                <a:solidFill>
                  <a:schemeClr val="tx1"/>
                </a:solidFill>
                <a:effectLst/>
                <a:uLnTx/>
                <a:uFillTx/>
                <a:latin typeface="+mn-lt"/>
                <a:ea typeface="+mn-ea"/>
                <a:cs typeface="+mn-cs"/>
              </a:rPr>
            </a:br>
            <a:r>
              <a:rPr kumimoji="0" lang="en-GB" sz="2000" b="0" i="0" u="none" strike="noStrike" kern="0" cap="none" spc="0" normalizeH="0" baseline="0" noProof="0">
                <a:ln>
                  <a:noFill/>
                </a:ln>
                <a:solidFill>
                  <a:schemeClr val="tx1"/>
                </a:solidFill>
                <a:effectLst/>
                <a:uLnTx/>
                <a:uFillTx/>
                <a:latin typeface="+mn-lt"/>
                <a:ea typeface="+mn-ea"/>
                <a:cs typeface="+mn-cs"/>
              </a:rPr>
              <a:t>Was ever book containing such vile matter</a:t>
            </a:r>
            <a:br>
              <a:rPr kumimoji="0" lang="en-GB" sz="2000" b="0" i="0" u="none" strike="noStrike" kern="0" cap="none" spc="0" normalizeH="0" baseline="0" noProof="0">
                <a:ln>
                  <a:noFill/>
                </a:ln>
                <a:solidFill>
                  <a:schemeClr val="tx1"/>
                </a:solidFill>
                <a:effectLst/>
                <a:uLnTx/>
                <a:uFillTx/>
                <a:latin typeface="+mn-lt"/>
                <a:ea typeface="+mn-ea"/>
                <a:cs typeface="+mn-cs"/>
              </a:rPr>
            </a:br>
            <a:r>
              <a:rPr kumimoji="0" lang="en-GB" sz="2000" b="0" i="0" u="none" strike="noStrike" kern="0" cap="none" spc="0" normalizeH="0" baseline="0" noProof="0">
                <a:ln>
                  <a:noFill/>
                </a:ln>
                <a:solidFill>
                  <a:schemeClr val="tx1"/>
                </a:solidFill>
                <a:effectLst/>
                <a:uLnTx/>
                <a:uFillTx/>
                <a:latin typeface="+mn-lt"/>
                <a:ea typeface="+mn-ea"/>
                <a:cs typeface="+mn-cs"/>
              </a:rPr>
              <a:t>So fairly bound? O that deceit should dwell</a:t>
            </a:r>
            <a:br>
              <a:rPr kumimoji="0" lang="en-GB" sz="2000" b="0" i="0" u="none" strike="noStrike" kern="0" cap="none" spc="0" normalizeH="0" baseline="0" noProof="0">
                <a:ln>
                  <a:noFill/>
                </a:ln>
                <a:solidFill>
                  <a:schemeClr val="tx1"/>
                </a:solidFill>
                <a:effectLst/>
                <a:uLnTx/>
                <a:uFillTx/>
                <a:latin typeface="+mn-lt"/>
                <a:ea typeface="+mn-ea"/>
                <a:cs typeface="+mn-cs"/>
              </a:rPr>
            </a:br>
            <a:r>
              <a:rPr kumimoji="0" lang="en-GB" sz="2000" b="0" i="0" u="none" strike="noStrike" kern="0" cap="none" spc="0" normalizeH="0" baseline="0" noProof="0">
                <a:ln>
                  <a:noFill/>
                </a:ln>
                <a:solidFill>
                  <a:schemeClr val="tx1"/>
                </a:solidFill>
                <a:effectLst/>
                <a:uLnTx/>
                <a:uFillTx/>
                <a:latin typeface="+mn-lt"/>
                <a:ea typeface="+mn-ea"/>
                <a:cs typeface="+mn-cs"/>
              </a:rPr>
              <a:t>In such a gorgeous palace!</a:t>
            </a:r>
            <a:br>
              <a:rPr kumimoji="0" lang="en-GB" sz="2000" b="0" i="0" u="none" strike="noStrike" kern="0" cap="none" spc="0" normalizeH="0" baseline="0" noProof="0">
                <a:ln>
                  <a:noFill/>
                </a:ln>
                <a:solidFill>
                  <a:schemeClr val="tx1"/>
                </a:solidFill>
                <a:effectLst/>
                <a:uLnTx/>
                <a:uFillTx/>
                <a:latin typeface="+mn-lt"/>
                <a:ea typeface="+mn-ea"/>
                <a:cs typeface="+mn-cs"/>
              </a:rPr>
            </a:br>
            <a:endParaRPr kumimoji="0" lang="en-GB" sz="20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a:xfrm>
            <a:off x="395288" y="634157"/>
            <a:ext cx="4392612" cy="704299"/>
          </a:xfrm>
        </p:spPr>
        <p:txBody>
          <a:bodyPr>
            <a:normAutofit/>
          </a:bodyPr>
          <a:lstStyle/>
          <a:p>
            <a:r>
              <a:rPr lang="en-GB" sz="4000" b="1" dirty="0">
                <a:effectLst>
                  <a:outerShdw blurRad="38100" dist="38100" dir="2700000" algn="tl">
                    <a:srgbClr val="C0C0C0"/>
                  </a:outerShdw>
                </a:effectLst>
                <a:latin typeface="Gill Sans MT" panose="020B0502020104020203" pitchFamily="34" charset="0"/>
              </a:rPr>
              <a:t>“Fiend Angelical”</a:t>
            </a:r>
          </a:p>
        </p:txBody>
      </p:sp>
      <p:sp>
        <p:nvSpPr>
          <p:cNvPr id="22535" name="Rectangle 7"/>
          <p:cNvSpPr>
            <a:spLocks noChangeArrowheads="1"/>
          </p:cNvSpPr>
          <p:nvPr/>
        </p:nvSpPr>
        <p:spPr bwMode="auto">
          <a:xfrm>
            <a:off x="3957184" y="3455535"/>
            <a:ext cx="4614008" cy="1143000"/>
          </a:xfrm>
          <a:prstGeom prst="rect">
            <a:avLst/>
          </a:prstGeom>
          <a:noFill/>
          <a:ln w="9525">
            <a:noFill/>
            <a:miter lim="800000"/>
            <a:headEnd/>
            <a:tailEnd/>
          </a:ln>
          <a:effectLst/>
        </p:spPr>
        <p:txBody>
          <a:bodyPr anchor="ctr"/>
          <a:lstStyle/>
          <a:p>
            <a:pPr algn="ctr"/>
            <a:r>
              <a:rPr lang="en-GB" sz="4000" b="1" dirty="0">
                <a:effectLst>
                  <a:outerShdw blurRad="38100" dist="38100" dir="2700000" algn="tl">
                    <a:srgbClr val="C0C0C0"/>
                  </a:outerShdw>
                </a:effectLst>
                <a:latin typeface="Gill Sans MT" panose="020B0502020104020203" pitchFamily="34" charset="0"/>
              </a:rPr>
              <a:t>“</a:t>
            </a:r>
            <a:r>
              <a:rPr lang="en-GB" sz="4000" b="1" dirty="0" err="1">
                <a:effectLst>
                  <a:outerShdw blurRad="38100" dist="38100" dir="2700000" algn="tl">
                    <a:srgbClr val="C0C0C0"/>
                  </a:outerShdw>
                </a:effectLst>
                <a:latin typeface="Gill Sans MT" panose="020B0502020104020203" pitchFamily="34" charset="0"/>
              </a:rPr>
              <a:t>Wolvish</a:t>
            </a:r>
            <a:r>
              <a:rPr lang="en-GB" sz="4000" b="1" dirty="0">
                <a:effectLst>
                  <a:outerShdw blurRad="38100" dist="38100" dir="2700000" algn="tl">
                    <a:srgbClr val="C0C0C0"/>
                  </a:outerShdw>
                </a:effectLst>
                <a:latin typeface="Gill Sans MT" panose="020B0502020104020203" pitchFamily="34" charset="0"/>
              </a:rPr>
              <a:t>-ravening lamb”</a:t>
            </a:r>
          </a:p>
        </p:txBody>
      </p:sp>
      <p:pic>
        <p:nvPicPr>
          <p:cNvPr id="22538" name="Picture 10"/>
          <p:cNvPicPr>
            <a:picLocks noChangeAspect="1" noChangeArrowheads="1"/>
          </p:cNvPicPr>
          <p:nvPr/>
        </p:nvPicPr>
        <p:blipFill>
          <a:blip r:embed="rId2" cstate="print"/>
          <a:srcRect b="24173"/>
          <a:stretch>
            <a:fillRect/>
          </a:stretch>
        </p:blipFill>
        <p:spPr bwMode="auto">
          <a:xfrm>
            <a:off x="4877370" y="733042"/>
            <a:ext cx="3871342" cy="2614822"/>
          </a:xfrm>
          <a:prstGeom prst="rect">
            <a:avLst/>
          </a:prstGeom>
          <a:noFill/>
          <a:ln w="9525">
            <a:noFill/>
            <a:miter lim="800000"/>
            <a:headEnd/>
            <a:tailEnd/>
          </a:ln>
        </p:spPr>
      </p:pic>
      <p:pic>
        <p:nvPicPr>
          <p:cNvPr id="22539" name="Picture 11"/>
          <p:cNvPicPr>
            <a:picLocks noChangeAspect="1" noChangeArrowheads="1"/>
          </p:cNvPicPr>
          <p:nvPr/>
        </p:nvPicPr>
        <p:blipFill>
          <a:blip r:embed="rId3" cstate="print"/>
          <a:srcRect/>
          <a:stretch>
            <a:fillRect/>
          </a:stretch>
        </p:blipFill>
        <p:spPr bwMode="auto">
          <a:xfrm>
            <a:off x="971600" y="1412776"/>
            <a:ext cx="2520280" cy="5040560"/>
          </a:xfrm>
          <a:prstGeom prst="rect">
            <a:avLst/>
          </a:prstGeom>
          <a:noFill/>
          <a:ln w="9525">
            <a:noFill/>
            <a:miter lim="800000"/>
            <a:headEnd/>
            <a:tailEnd/>
          </a:ln>
        </p:spPr>
      </p:pic>
      <p:sp>
        <p:nvSpPr>
          <p:cNvPr id="11" name="TextBox 10"/>
          <p:cNvSpPr txBox="1"/>
          <p:nvPr/>
        </p:nvSpPr>
        <p:spPr>
          <a:xfrm>
            <a:off x="3707904" y="4598535"/>
            <a:ext cx="5112568" cy="2031325"/>
          </a:xfrm>
          <a:prstGeom prst="rect">
            <a:avLst/>
          </a:prstGeom>
          <a:noFill/>
        </p:spPr>
        <p:txBody>
          <a:bodyPr wrap="square" rtlCol="0">
            <a:spAutoFit/>
          </a:bodyPr>
          <a:lstStyle/>
          <a:p>
            <a:r>
              <a:rPr lang="en-GB" dirty="0">
                <a:latin typeface="Gill Sans MT" panose="020B0502020104020203" pitchFamily="34" charset="0"/>
              </a:rPr>
              <a:t>In this scene, Shakespeare pairs opposites together to show that Juliet doesn’t know what to think about Romeo after hearing that he has killed </a:t>
            </a:r>
            <a:r>
              <a:rPr lang="en-GB" dirty="0" err="1">
                <a:latin typeface="Gill Sans MT" panose="020B0502020104020203" pitchFamily="34" charset="0"/>
              </a:rPr>
              <a:t>Tybalt</a:t>
            </a:r>
            <a:r>
              <a:rPr lang="en-GB" dirty="0">
                <a:latin typeface="Gill Sans MT" panose="020B0502020104020203" pitchFamily="34" charset="0"/>
              </a:rPr>
              <a:t>, her cousin.  This language technique is called an oxymoron.</a:t>
            </a:r>
          </a:p>
          <a:p>
            <a:r>
              <a:rPr lang="en-GB" dirty="0">
                <a:solidFill>
                  <a:srgbClr val="00B050"/>
                </a:solidFill>
                <a:latin typeface="Gill Sans MT" panose="020B0502020104020203" pitchFamily="34" charset="0"/>
              </a:rPr>
              <a:t>CHALLENGE: When did Shakespeare use this technique to show Romeo’s confusion?</a:t>
            </a:r>
          </a:p>
        </p:txBody>
      </p:sp>
      <p:sp>
        <p:nvSpPr>
          <p:cNvPr id="2" name="Rectangle 1">
            <a:extLst>
              <a:ext uri="{FF2B5EF4-FFF2-40B4-BE49-F238E27FC236}">
                <a16:creationId xmlns:a16="http://schemas.microsoft.com/office/drawing/2014/main" id="{F5A3E196-3CDC-4B69-A56C-301900935B5D}"/>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3" name="Star: 5 Points 2">
            <a:extLst>
              <a:ext uri="{FF2B5EF4-FFF2-40B4-BE49-F238E27FC236}">
                <a16:creationId xmlns:a16="http://schemas.microsoft.com/office/drawing/2014/main" id="{88FAC44B-1E6D-4D7D-91FD-0301B8329681}"/>
              </a:ext>
            </a:extLst>
          </p:cNvPr>
          <p:cNvSpPr/>
          <p:nvPr/>
        </p:nvSpPr>
        <p:spPr>
          <a:xfrm>
            <a:off x="8103956" y="6087765"/>
            <a:ext cx="744680" cy="62784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58372973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269631" y="1143000"/>
            <a:ext cx="8874369" cy="4165600"/>
          </a:xfrm>
        </p:spPr>
        <p:txBody>
          <a:bodyPr>
            <a:normAutofit lnSpcReduction="10000"/>
          </a:bodyPr>
          <a:lstStyle/>
          <a:p>
            <a:pPr marL="514350" indent="-514350">
              <a:buFont typeface="+mj-lt"/>
              <a:buAutoNum type="arabicPeriod"/>
            </a:pPr>
            <a:r>
              <a:rPr lang="en-GB" sz="2800" dirty="0">
                <a:latin typeface="Gill Sans MT" panose="020B0502020104020203" pitchFamily="34" charset="0"/>
              </a:rPr>
              <a:t>Choose one of the images from the extract. </a:t>
            </a:r>
          </a:p>
          <a:p>
            <a:pPr marL="514350" indent="-514350">
              <a:buFont typeface="+mj-lt"/>
              <a:buAutoNum type="arabicPeriod"/>
            </a:pPr>
            <a:r>
              <a:rPr lang="en-GB" sz="2800" dirty="0">
                <a:latin typeface="Gill Sans MT" panose="020B0502020104020203" pitchFamily="34" charset="0"/>
              </a:rPr>
              <a:t>Draw it in your book with the relevant quote. </a:t>
            </a:r>
          </a:p>
          <a:p>
            <a:pPr marL="514350" indent="-514350">
              <a:buFont typeface="+mj-lt"/>
              <a:buAutoNum type="arabicPeriod"/>
            </a:pPr>
            <a:r>
              <a:rPr lang="en-GB" sz="2800" dirty="0">
                <a:latin typeface="Gill Sans MT" panose="020B0502020104020203" pitchFamily="34" charset="0"/>
              </a:rPr>
              <a:t>Write a few sentences in which you explain the significance of the oxymoron that you chose.  Why has Shakespeare used those particular words to describe Romeo?</a:t>
            </a:r>
          </a:p>
          <a:p>
            <a:pPr marL="514350" indent="-514350">
              <a:buNone/>
            </a:pPr>
            <a:r>
              <a:rPr lang="en-GB" sz="2800" b="1" dirty="0">
                <a:solidFill>
                  <a:srgbClr val="00B050"/>
                </a:solidFill>
                <a:latin typeface="Gill Sans MT" panose="020B0502020104020203" pitchFamily="34" charset="0"/>
              </a:rPr>
              <a:t>CHALLENGE: </a:t>
            </a:r>
            <a:r>
              <a:rPr lang="en-GB" sz="2800" dirty="0">
                <a:latin typeface="Gill Sans MT" panose="020B0502020104020203" pitchFamily="34" charset="0"/>
              </a:rPr>
              <a:t>What else is Shakespeare implying through </a:t>
            </a:r>
          </a:p>
          <a:p>
            <a:pPr marL="514350" indent="-514350">
              <a:buNone/>
            </a:pPr>
            <a:r>
              <a:rPr lang="en-GB" sz="2800" dirty="0">
                <a:latin typeface="Gill Sans MT" panose="020B0502020104020203" pitchFamily="34" charset="0"/>
              </a:rPr>
              <a:t>Juliet’s use of oxymoron?  What does she feel that </a:t>
            </a:r>
          </a:p>
          <a:p>
            <a:pPr marL="514350" indent="-514350">
              <a:buNone/>
            </a:pPr>
            <a:r>
              <a:rPr lang="en-GB" sz="2800" dirty="0">
                <a:latin typeface="Gill Sans MT" panose="020B0502020104020203" pitchFamily="34" charset="0"/>
              </a:rPr>
              <a:t>Romeo has done to her?</a:t>
            </a:r>
          </a:p>
        </p:txBody>
      </p:sp>
      <p:sp>
        <p:nvSpPr>
          <p:cNvPr id="5" name="Rectangle 4"/>
          <p:cNvSpPr/>
          <p:nvPr/>
        </p:nvSpPr>
        <p:spPr>
          <a:xfrm>
            <a:off x="4349262" y="4549676"/>
            <a:ext cx="4794738" cy="2308324"/>
          </a:xfrm>
          <a:prstGeom prst="rect">
            <a:avLst/>
          </a:prstGeom>
          <a:solidFill>
            <a:srgbClr val="FFCC99"/>
          </a:solidFill>
        </p:spPr>
        <p:style>
          <a:lnRef idx="2">
            <a:schemeClr val="accent2"/>
          </a:lnRef>
          <a:fillRef idx="1">
            <a:schemeClr val="lt1"/>
          </a:fillRef>
          <a:effectRef idx="0">
            <a:schemeClr val="accent2"/>
          </a:effectRef>
          <a:fontRef idx="minor">
            <a:schemeClr val="dk1"/>
          </a:fontRef>
        </p:style>
        <p:txBody>
          <a:bodyPr wrap="square">
            <a:spAutoFit/>
          </a:bodyPr>
          <a:lstStyle/>
          <a:p>
            <a:pPr>
              <a:buNone/>
            </a:pPr>
            <a:r>
              <a:rPr lang="en-GB" dirty="0">
                <a:solidFill>
                  <a:srgbClr val="FF0000"/>
                </a:solidFill>
                <a:latin typeface="Gill Sans MT" panose="020B0502020104020203" pitchFamily="34" charset="0"/>
              </a:rPr>
              <a:t>SUPPORT</a:t>
            </a:r>
          </a:p>
          <a:p>
            <a:pPr>
              <a:buNone/>
            </a:pPr>
            <a:r>
              <a:rPr lang="en-GB" dirty="0">
                <a:latin typeface="Gill Sans MT" panose="020B0502020104020203" pitchFamily="34" charset="0"/>
              </a:rPr>
              <a:t>In act 3 scene 2, the audience know that Juliet is confused and angry after hearing that Romeo killed </a:t>
            </a:r>
            <a:r>
              <a:rPr lang="en-GB" dirty="0" err="1">
                <a:latin typeface="Gill Sans MT" panose="020B0502020104020203" pitchFamily="34" charset="0"/>
              </a:rPr>
              <a:t>Tybalt</a:t>
            </a:r>
            <a:r>
              <a:rPr lang="en-GB" dirty="0">
                <a:latin typeface="Gill Sans MT" panose="020B0502020104020203" pitchFamily="34" charset="0"/>
              </a:rPr>
              <a:t>.  This is clearly shown through her calling Romeo   “                   “, “                     “, and “              “. This shows her anger and confusion because…</a:t>
            </a:r>
          </a:p>
          <a:p>
            <a:pPr>
              <a:buNone/>
            </a:pPr>
            <a:r>
              <a:rPr lang="en-GB" dirty="0">
                <a:latin typeface="Gill Sans MT" panose="020B0502020104020203" pitchFamily="34" charset="0"/>
              </a:rPr>
              <a:t>The reader feels sorry for Juliet because...</a:t>
            </a:r>
          </a:p>
        </p:txBody>
      </p:sp>
      <p:sp>
        <p:nvSpPr>
          <p:cNvPr id="2" name="Star: 5 Points 1">
            <a:extLst>
              <a:ext uri="{FF2B5EF4-FFF2-40B4-BE49-F238E27FC236}">
                <a16:creationId xmlns:a16="http://schemas.microsoft.com/office/drawing/2014/main" id="{08CEE056-E133-4916-B405-DE16152B8852}"/>
              </a:ext>
            </a:extLst>
          </p:cNvPr>
          <p:cNvSpPr/>
          <p:nvPr/>
        </p:nvSpPr>
        <p:spPr>
          <a:xfrm>
            <a:off x="8043237" y="3831971"/>
            <a:ext cx="744680" cy="62784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extLst>
              <a:ext uri="{FF2B5EF4-FFF2-40B4-BE49-F238E27FC236}">
                <a16:creationId xmlns:a16="http://schemas.microsoft.com/office/drawing/2014/main" id="{FF04503C-666B-4A18-951B-1014DAF6633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400841414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468313" y="1557338"/>
            <a:ext cx="8207375" cy="4608512"/>
          </a:xfrm>
          <a:prstGeom prst="rect">
            <a:avLst/>
          </a:prstGeom>
          <a:solidFill>
            <a:schemeClr val="bg1"/>
          </a:solidFill>
          <a:ln w="9525">
            <a:solidFill>
              <a:schemeClr val="tx1"/>
            </a:solidFill>
            <a:miter lim="800000"/>
            <a:headEnd/>
            <a:tailEnd/>
          </a:ln>
          <a:effectLst/>
        </p:spPr>
        <p:txBody>
          <a:bodyPr wrap="none" anchor="ctr"/>
          <a:lstStyle/>
          <a:p>
            <a:endParaRPr lang="en-GB"/>
          </a:p>
        </p:txBody>
      </p:sp>
      <p:sp>
        <p:nvSpPr>
          <p:cNvPr id="4098" name="Rectangle 2"/>
          <p:cNvSpPr>
            <a:spLocks noGrp="1" noChangeArrowheads="1"/>
          </p:cNvSpPr>
          <p:nvPr>
            <p:ph type="title"/>
          </p:nvPr>
        </p:nvSpPr>
        <p:spPr/>
        <p:txBody>
          <a:bodyPr/>
          <a:lstStyle/>
          <a:p>
            <a:r>
              <a:rPr lang="en-US" b="1" u="sng" dirty="0">
                <a:solidFill>
                  <a:srgbClr val="00B050"/>
                </a:solidFill>
                <a:latin typeface="Gill Sans MT" panose="020B0502020104020203" pitchFamily="34" charset="0"/>
              </a:rPr>
              <a:t>Exit Ticket</a:t>
            </a:r>
            <a:endParaRPr lang="en-GB" b="1" u="sng" dirty="0">
              <a:solidFill>
                <a:srgbClr val="00B050"/>
              </a:solidFill>
              <a:latin typeface="Gill Sans MT" panose="020B0502020104020203" pitchFamily="34" charset="0"/>
            </a:endParaRPr>
          </a:p>
        </p:txBody>
      </p:sp>
      <p:sp>
        <p:nvSpPr>
          <p:cNvPr id="4099" name="Rectangle 3"/>
          <p:cNvSpPr>
            <a:spLocks noGrp="1" noChangeArrowheads="1"/>
          </p:cNvSpPr>
          <p:nvPr>
            <p:ph type="body" idx="1"/>
          </p:nvPr>
        </p:nvSpPr>
        <p:spPr/>
        <p:txBody>
          <a:bodyPr/>
          <a:lstStyle/>
          <a:p>
            <a:pPr marL="609600" indent="-609600">
              <a:lnSpc>
                <a:spcPct val="90000"/>
              </a:lnSpc>
              <a:buFontTx/>
              <a:buAutoNum type="arabicPeriod"/>
            </a:pPr>
            <a:r>
              <a:rPr lang="en-GB" dirty="0">
                <a:latin typeface="Gill Sans MT" panose="020B0502020104020203" pitchFamily="34" charset="0"/>
              </a:rPr>
              <a:t>Why does the Nurse struggle to tell Juliet what has happened? </a:t>
            </a:r>
          </a:p>
          <a:p>
            <a:pPr marL="609600" indent="-609600">
              <a:lnSpc>
                <a:spcPct val="90000"/>
              </a:lnSpc>
              <a:buFontTx/>
              <a:buAutoNum type="arabicPeriod"/>
            </a:pPr>
            <a:r>
              <a:rPr lang="en-GB" dirty="0">
                <a:latin typeface="Gill Sans MT" panose="020B0502020104020203" pitchFamily="34" charset="0"/>
              </a:rPr>
              <a:t>Who does Juliet think has died at first? </a:t>
            </a:r>
          </a:p>
          <a:p>
            <a:pPr marL="609600" indent="-609600">
              <a:lnSpc>
                <a:spcPct val="90000"/>
              </a:lnSpc>
              <a:buFontTx/>
              <a:buAutoNum type="arabicPeriod"/>
            </a:pPr>
            <a:r>
              <a:rPr lang="en-GB" dirty="0">
                <a:latin typeface="Gill Sans MT" panose="020B0502020104020203" pitchFamily="34" charset="0"/>
              </a:rPr>
              <a:t>Why does Juliet have trouble believing that Romeo has killed </a:t>
            </a:r>
            <a:r>
              <a:rPr lang="en-GB" dirty="0" err="1">
                <a:latin typeface="Gill Sans MT" panose="020B0502020104020203" pitchFamily="34" charset="0"/>
              </a:rPr>
              <a:t>Tybalt</a:t>
            </a:r>
            <a:r>
              <a:rPr lang="en-GB" dirty="0">
                <a:latin typeface="Gill Sans MT" panose="020B0502020104020203" pitchFamily="34" charset="0"/>
              </a:rPr>
              <a:t>?</a:t>
            </a:r>
          </a:p>
          <a:p>
            <a:pPr marL="609600" indent="-609600">
              <a:lnSpc>
                <a:spcPct val="90000"/>
              </a:lnSpc>
              <a:buFontTx/>
              <a:buAutoNum type="arabicPeriod"/>
            </a:pPr>
            <a:r>
              <a:rPr lang="en-GB" dirty="0">
                <a:latin typeface="Gill Sans MT" panose="020B0502020104020203" pitchFamily="34" charset="0"/>
              </a:rPr>
              <a:t>What does the Nurse say to Juliet about men? </a:t>
            </a:r>
          </a:p>
          <a:p>
            <a:pPr marL="609600" indent="-609600">
              <a:lnSpc>
                <a:spcPct val="90000"/>
              </a:lnSpc>
              <a:buFontTx/>
              <a:buAutoNum type="arabicPeriod"/>
            </a:pPr>
            <a:r>
              <a:rPr lang="en-GB" dirty="0">
                <a:latin typeface="Gill Sans MT" panose="020B0502020104020203" pitchFamily="34" charset="0"/>
              </a:rPr>
              <a:t>Do you feel sorry for Juliet at this point and why? </a:t>
            </a:r>
          </a:p>
        </p:txBody>
      </p:sp>
      <p:sp>
        <p:nvSpPr>
          <p:cNvPr id="2" name="Rectangle 1">
            <a:extLst>
              <a:ext uri="{FF2B5EF4-FFF2-40B4-BE49-F238E27FC236}">
                <a16:creationId xmlns:a16="http://schemas.microsoft.com/office/drawing/2014/main" id="{0B6F42CD-E1E6-4ADC-B73B-D184AA5B2EB7}"/>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20220611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DFCC405-71D8-4C5D-ACAF-C360B0C8CCD7}"/>
              </a:ext>
            </a:extLst>
          </p:cNvPr>
          <p:cNvSpPr txBox="1"/>
          <p:nvPr/>
        </p:nvSpPr>
        <p:spPr>
          <a:xfrm>
            <a:off x="410246" y="666433"/>
            <a:ext cx="8475845" cy="584775"/>
          </a:xfrm>
          <a:prstGeom prst="rect">
            <a:avLst/>
          </a:prstGeom>
          <a:noFill/>
        </p:spPr>
        <p:txBody>
          <a:bodyPr wrap="square">
            <a:spAutoFit/>
          </a:bodyPr>
          <a:lstStyle/>
          <a:p>
            <a:pPr>
              <a:spcBef>
                <a:spcPct val="0"/>
              </a:spcBef>
              <a:buClrTx/>
              <a:buSzTx/>
              <a:buFontTx/>
              <a:buNone/>
            </a:pPr>
            <a:r>
              <a:rPr lang="en-GB" altLang="en-US" sz="3200" b="1" dirty="0">
                <a:latin typeface="Gill Sans MT" panose="020B0502020104020203" pitchFamily="34" charset="0"/>
              </a:rPr>
              <a:t>Close Language Analysis – Explode a quote</a:t>
            </a:r>
          </a:p>
        </p:txBody>
      </p:sp>
      <p:sp>
        <p:nvSpPr>
          <p:cNvPr id="3" name="Rectangle 2">
            <a:extLst>
              <a:ext uri="{FF2B5EF4-FFF2-40B4-BE49-F238E27FC236}">
                <a16:creationId xmlns:a16="http://schemas.microsoft.com/office/drawing/2014/main" id="{509E6F44-DA46-4556-A120-361DFFBCAEA8}"/>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4" name="Explosion: 14 Points 3">
            <a:extLst>
              <a:ext uri="{FF2B5EF4-FFF2-40B4-BE49-F238E27FC236}">
                <a16:creationId xmlns:a16="http://schemas.microsoft.com/office/drawing/2014/main" id="{F26661B3-EA41-4385-AAFB-FDE626EECE68}"/>
              </a:ext>
            </a:extLst>
          </p:cNvPr>
          <p:cNvSpPr/>
          <p:nvPr/>
        </p:nvSpPr>
        <p:spPr>
          <a:xfrm>
            <a:off x="1166445" y="1969477"/>
            <a:ext cx="7227277" cy="3247291"/>
          </a:xfrm>
          <a:prstGeom prst="irregularSeal2">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bg1"/>
              </a:solidFill>
              <a:latin typeface="Gill Sans MT" panose="020B0502020104020203" pitchFamily="34" charset="0"/>
            </a:endParaRPr>
          </a:p>
        </p:txBody>
      </p:sp>
      <p:sp>
        <p:nvSpPr>
          <p:cNvPr id="11" name="TextBox 10">
            <a:extLst>
              <a:ext uri="{FF2B5EF4-FFF2-40B4-BE49-F238E27FC236}">
                <a16:creationId xmlns:a16="http://schemas.microsoft.com/office/drawing/2014/main" id="{D09BA200-5155-4398-99CE-4AD508D67DEA}"/>
              </a:ext>
            </a:extLst>
          </p:cNvPr>
          <p:cNvSpPr txBox="1"/>
          <p:nvPr/>
        </p:nvSpPr>
        <p:spPr>
          <a:xfrm>
            <a:off x="2368062" y="3057452"/>
            <a:ext cx="5375031" cy="1384995"/>
          </a:xfrm>
          <a:prstGeom prst="rect">
            <a:avLst/>
          </a:prstGeom>
          <a:noFill/>
        </p:spPr>
        <p:txBody>
          <a:bodyPr wrap="square">
            <a:spAutoFit/>
          </a:bodyPr>
          <a:lstStyle/>
          <a:p>
            <a:r>
              <a:rPr lang="en-US" sz="2800" dirty="0">
                <a:latin typeface="Gill Sans MT" panose="020B0502020104020203" pitchFamily="34" charset="0"/>
              </a:rPr>
              <a:t>“…tight</a:t>
            </a:r>
            <a:br>
              <a:rPr lang="en-US" sz="2800" dirty="0">
                <a:latin typeface="Gill Sans MT" panose="020B0502020104020203" pitchFamily="34" charset="0"/>
              </a:rPr>
            </a:br>
            <a:r>
              <a:rPr lang="en-US" sz="2800" dirty="0">
                <a:latin typeface="Gill Sans MT" panose="020B0502020104020203" pitchFamily="34" charset="0"/>
              </a:rPr>
              <a:t>Red rope of love which we both </a:t>
            </a:r>
            <a:br>
              <a:rPr lang="en-US" sz="2800" dirty="0">
                <a:latin typeface="Gill Sans MT" panose="020B0502020104020203" pitchFamily="34" charset="0"/>
              </a:rPr>
            </a:br>
            <a:r>
              <a:rPr lang="en-US" sz="2800" dirty="0">
                <a:latin typeface="Gill Sans MT" panose="020B0502020104020203" pitchFamily="34" charset="0"/>
              </a:rPr>
              <a:t>fought over”</a:t>
            </a:r>
            <a:endParaRPr lang="en-GB" sz="2800" dirty="0">
              <a:latin typeface="Gill Sans MT" panose="020B0502020104020203" pitchFamily="34" charset="0"/>
            </a:endParaRPr>
          </a:p>
        </p:txBody>
      </p:sp>
      <p:sp>
        <p:nvSpPr>
          <p:cNvPr id="6" name="Cube 5">
            <a:extLst>
              <a:ext uri="{FF2B5EF4-FFF2-40B4-BE49-F238E27FC236}">
                <a16:creationId xmlns:a16="http://schemas.microsoft.com/office/drawing/2014/main" id="{3F2FF389-2131-4705-B217-9F4AA533C3D8}"/>
              </a:ext>
            </a:extLst>
          </p:cNvPr>
          <p:cNvSpPr/>
          <p:nvPr/>
        </p:nvSpPr>
        <p:spPr>
          <a:xfrm>
            <a:off x="6119446" y="4935415"/>
            <a:ext cx="2872154" cy="1805354"/>
          </a:xfrm>
          <a:prstGeom prst="cube">
            <a:avLst>
              <a:gd name="adj" fmla="val 16035"/>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Gill Sans MT" panose="020B0502020104020203" pitchFamily="34" charset="0"/>
              </a:rPr>
              <a:t>CHALLENGE: How does this quotation link to Juliet’s relationship with her mother?</a:t>
            </a:r>
            <a:endParaRPr lang="en-GB" sz="2000" dirty="0">
              <a:solidFill>
                <a:schemeClr val="tx1"/>
              </a:solidFill>
              <a:latin typeface="Gill Sans MT" panose="020B0502020104020203" pitchFamily="34" charset="0"/>
            </a:endParaRPr>
          </a:p>
        </p:txBody>
      </p:sp>
      <p:sp>
        <p:nvSpPr>
          <p:cNvPr id="2" name="Star: 5 Points 1">
            <a:extLst>
              <a:ext uri="{FF2B5EF4-FFF2-40B4-BE49-F238E27FC236}">
                <a16:creationId xmlns:a16="http://schemas.microsoft.com/office/drawing/2014/main" id="{2F4DDE29-AE4A-4ADD-9E88-DBE31D6511CF}"/>
              </a:ext>
            </a:extLst>
          </p:cNvPr>
          <p:cNvSpPr/>
          <p:nvPr/>
        </p:nvSpPr>
        <p:spPr>
          <a:xfrm>
            <a:off x="8166652" y="4427531"/>
            <a:ext cx="824948" cy="789237"/>
          </a:xfrm>
          <a:prstGeom prst="star5">
            <a:avLst>
              <a:gd name="adj" fmla="val 19098"/>
              <a:gd name="hf" fmla="val 105146"/>
              <a:gd name="vf" fmla="val 11055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738153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37A531-A080-4041-B952-6A8340159C92}"/>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5" name="TextBox 4">
            <a:extLst>
              <a:ext uri="{FF2B5EF4-FFF2-40B4-BE49-F238E27FC236}">
                <a16:creationId xmlns:a16="http://schemas.microsoft.com/office/drawing/2014/main" id="{0367A962-B6FD-4F80-8858-94AF616255C5}"/>
              </a:ext>
            </a:extLst>
          </p:cNvPr>
          <p:cNvSpPr txBox="1"/>
          <p:nvPr/>
        </p:nvSpPr>
        <p:spPr>
          <a:xfrm>
            <a:off x="544433" y="996955"/>
            <a:ext cx="8055133" cy="2677656"/>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a:solidFill>
                  <a:sysClr val="windowText" lastClr="000000"/>
                </a:solidFill>
                <a:latin typeface="Gill Sans MT" panose="020B0502020104020203" pitchFamily="34" charset="0"/>
              </a:rPr>
              <a:t>This is our first impression of Juliet. Shakespeare has deliberately made the choice to introduce Juliet with her mother and nurse as the action rises. </a:t>
            </a:r>
          </a:p>
          <a:p>
            <a:endParaRPr lang="en-US" sz="2800" dirty="0">
              <a:solidFill>
                <a:sysClr val="windowText" lastClr="000000"/>
              </a:solidFill>
              <a:latin typeface="Gill Sans MT" panose="020B0502020104020203" pitchFamily="34" charset="0"/>
            </a:endParaRPr>
          </a:p>
          <a:p>
            <a:r>
              <a:rPr lang="en-US" sz="2800" b="1" dirty="0">
                <a:solidFill>
                  <a:sysClr val="windowText" lastClr="000000"/>
                </a:solidFill>
                <a:latin typeface="Gill Sans MT" panose="020B0502020104020203" pitchFamily="34" charset="0"/>
              </a:rPr>
              <a:t>What does this tell us about Juliet?</a:t>
            </a:r>
          </a:p>
          <a:p>
            <a:r>
              <a:rPr lang="en-US" sz="2800" b="1" dirty="0">
                <a:solidFill>
                  <a:sysClr val="windowText" lastClr="000000"/>
                </a:solidFill>
                <a:latin typeface="Gill Sans MT" panose="020B0502020104020203" pitchFamily="34" charset="0"/>
              </a:rPr>
              <a:t>Why has Shakespeare has done this now?</a:t>
            </a:r>
            <a:endParaRPr lang="en-GB" sz="2800" b="1" dirty="0">
              <a:solidFill>
                <a:sysClr val="windowText" lastClr="000000"/>
              </a:solidFill>
              <a:latin typeface="Gill Sans MT" panose="020B0502020104020203" pitchFamily="34" charset="0"/>
            </a:endParaRPr>
          </a:p>
        </p:txBody>
      </p:sp>
      <p:pic>
        <p:nvPicPr>
          <p:cNvPr id="4098" name="Picture 2" descr="Olivia Hussey, star of Zeffirelli's Romeo and Juliet: 'I was wild ...">
            <a:extLst>
              <a:ext uri="{FF2B5EF4-FFF2-40B4-BE49-F238E27FC236}">
                <a16:creationId xmlns:a16="http://schemas.microsoft.com/office/drawing/2014/main" id="{F0CF7A1E-9297-460F-9047-1EDB5F3ED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483" y="3790071"/>
            <a:ext cx="4687032" cy="281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02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B418DB-632D-4927-9358-1E4A4A6EACEB}"/>
              </a:ext>
            </a:extLst>
          </p:cNvPr>
          <p:cNvSpPr txBox="1"/>
          <p:nvPr/>
        </p:nvSpPr>
        <p:spPr>
          <a:xfrm>
            <a:off x="1408150" y="2389440"/>
            <a:ext cx="6586988" cy="3447098"/>
          </a:xfrm>
          <a:prstGeom prst="rect">
            <a:avLst/>
          </a:prstGeom>
          <a:solidFill>
            <a:schemeClr val="bg1"/>
          </a:solidFill>
          <a:ln>
            <a:solidFill>
              <a:schemeClr val="tx1"/>
            </a:solidFill>
          </a:ln>
        </p:spPr>
        <p:txBody>
          <a:bodyPr wrap="square" rtlCol="0">
            <a:spAutoFit/>
          </a:bodyPr>
          <a:lstStyle/>
          <a:p>
            <a:r>
              <a:rPr lang="en-US" sz="2000" b="1" u="sng" dirty="0"/>
              <a:t>Exit Ticket – Family relationships</a:t>
            </a:r>
          </a:p>
          <a:p>
            <a:endParaRPr lang="en-US" sz="2000" dirty="0"/>
          </a:p>
          <a:p>
            <a:pPr marL="342900" indent="-342900">
              <a:buAutoNum type="arabicPeriod"/>
            </a:pPr>
            <a:r>
              <a:rPr lang="en-US" sz="2000" dirty="0"/>
              <a:t>Use a maximum of 5 words to describe what Juliet’s relationship is like with her mother.</a:t>
            </a:r>
          </a:p>
          <a:p>
            <a:pPr marL="342900" indent="-342900">
              <a:buAutoNum type="arabicPeriod"/>
            </a:pPr>
            <a:endParaRPr lang="en-US" sz="2000" dirty="0"/>
          </a:p>
          <a:p>
            <a:pPr marL="342900" indent="-342900">
              <a:buAutoNum type="arabicPeriod"/>
            </a:pPr>
            <a:r>
              <a:rPr lang="en-US" sz="2000" dirty="0"/>
              <a:t>Why is it important that Juliet uses words such as ‘honour’ and ‘consent’ when speaking to her mother?</a:t>
            </a:r>
          </a:p>
          <a:p>
            <a:endParaRPr lang="en-US" sz="2000" dirty="0"/>
          </a:p>
          <a:p>
            <a:pPr marL="342900" indent="-342900">
              <a:buFont typeface="+mj-lt"/>
              <a:buAutoNum type="arabicPeriod" startAt="3"/>
            </a:pPr>
            <a:r>
              <a:rPr lang="en-US" sz="2000" dirty="0"/>
              <a:t>What ideas are presented in Act 1, scene 3? (link to the poem)</a:t>
            </a:r>
          </a:p>
          <a:p>
            <a:endParaRPr lang="en-US" dirty="0"/>
          </a:p>
        </p:txBody>
      </p:sp>
      <p:sp>
        <p:nvSpPr>
          <p:cNvPr id="3" name="TextBox 2">
            <a:extLst>
              <a:ext uri="{FF2B5EF4-FFF2-40B4-BE49-F238E27FC236}">
                <a16:creationId xmlns:a16="http://schemas.microsoft.com/office/drawing/2014/main" id="{F65B1DFC-D9EF-4A72-AED5-C51546C1D801}"/>
              </a:ext>
            </a:extLst>
          </p:cNvPr>
          <p:cNvSpPr txBox="1"/>
          <p:nvPr/>
        </p:nvSpPr>
        <p:spPr>
          <a:xfrm>
            <a:off x="904568" y="766027"/>
            <a:ext cx="7443020" cy="954107"/>
          </a:xfrm>
          <a:prstGeom prst="rect">
            <a:avLst/>
          </a:prstGeom>
          <a:noFill/>
        </p:spPr>
        <p:txBody>
          <a:bodyPr wrap="square" rtlCol="0">
            <a:spAutoFit/>
          </a:bodyPr>
          <a:lstStyle/>
          <a:p>
            <a:r>
              <a:rPr lang="en-US" sz="3200" b="1" u="sng" dirty="0">
                <a:latin typeface="Gill Sans MT" panose="020B0502020104020203" pitchFamily="34" charset="0"/>
              </a:rPr>
              <a:t>Plenary:</a:t>
            </a:r>
          </a:p>
          <a:p>
            <a:r>
              <a:rPr lang="en-US" sz="2400" dirty="0">
                <a:latin typeface="Gill Sans MT" panose="020B0502020104020203" pitchFamily="34" charset="0"/>
              </a:rPr>
              <a:t>Complete the exit ticket.</a:t>
            </a:r>
            <a:endParaRPr lang="en-GB" sz="2400" dirty="0">
              <a:latin typeface="Gill Sans MT" panose="020B0502020104020203" pitchFamily="34" charset="0"/>
            </a:endParaRPr>
          </a:p>
        </p:txBody>
      </p:sp>
      <p:sp>
        <p:nvSpPr>
          <p:cNvPr id="6" name="Rectangle 5">
            <a:extLst>
              <a:ext uri="{FF2B5EF4-FFF2-40B4-BE49-F238E27FC236}">
                <a16:creationId xmlns:a16="http://schemas.microsoft.com/office/drawing/2014/main" id="{65F7F632-2311-46B3-8BE0-E6C09C3039E5}"/>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3860532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A81110-F614-4C42-AB80-1C8F2B787217}"/>
              </a:ext>
            </a:extLst>
          </p:cNvPr>
          <p:cNvSpPr txBox="1"/>
          <p:nvPr/>
        </p:nvSpPr>
        <p:spPr>
          <a:xfrm>
            <a:off x="319313" y="239546"/>
            <a:ext cx="8695734" cy="1631216"/>
          </a:xfrm>
          <a:prstGeom prst="rect">
            <a:avLst/>
          </a:prstGeom>
          <a:noFill/>
        </p:spPr>
        <p:txBody>
          <a:bodyPr wrap="square" rtlCol="0">
            <a:spAutoFit/>
          </a:bodyPr>
          <a:lstStyle/>
          <a:p>
            <a:r>
              <a:rPr lang="en-GB" sz="3600" dirty="0">
                <a:solidFill>
                  <a:srgbClr val="FF0000"/>
                </a:solidFill>
                <a:latin typeface="Gill Sans MT" panose="020B0502020104020203" pitchFamily="34" charset="0"/>
              </a:rPr>
              <a:t>DNA: </a:t>
            </a:r>
            <a:r>
              <a:rPr lang="en-GB" sz="3200" dirty="0">
                <a:latin typeface="Gill Sans MT" panose="020B0502020104020203" pitchFamily="34" charset="0"/>
              </a:rPr>
              <a:t>Create a tweet as Juliet after you have heard the news from Lady Capulet. How does Juliet feel? Aim to use 30 words and at least 1 hashtag. </a:t>
            </a:r>
            <a:endParaRPr lang="en-GB" sz="3600" dirty="0">
              <a:latin typeface="Gill Sans MT" panose="020B0502020104020203" pitchFamily="34" charset="0"/>
            </a:endParaRPr>
          </a:p>
        </p:txBody>
      </p:sp>
      <p:pic>
        <p:nvPicPr>
          <p:cNvPr id="1026" name="Picture 2">
            <a:extLst>
              <a:ext uri="{FF2B5EF4-FFF2-40B4-BE49-F238E27FC236}">
                <a16:creationId xmlns:a16="http://schemas.microsoft.com/office/drawing/2014/main" id="{941EA188-1B8E-48FE-8EF6-6C116E0F1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37" y="1870762"/>
            <a:ext cx="8314886" cy="39054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F848CE-0598-452D-8A1F-4BA91F49E38B}"/>
              </a:ext>
            </a:extLst>
          </p:cNvPr>
          <p:cNvSpPr txBox="1"/>
          <p:nvPr/>
        </p:nvSpPr>
        <p:spPr>
          <a:xfrm>
            <a:off x="509737" y="6040134"/>
            <a:ext cx="8363051" cy="461665"/>
          </a:xfrm>
          <a:prstGeom prst="rect">
            <a:avLst/>
          </a:prstGeom>
          <a:solidFill>
            <a:schemeClr val="accent4">
              <a:lumMod val="60000"/>
              <a:lumOff val="40000"/>
            </a:schemeClr>
          </a:solidFill>
          <a:ln>
            <a:solidFill>
              <a:schemeClr val="accent4"/>
            </a:solidFill>
          </a:ln>
        </p:spPr>
        <p:txBody>
          <a:bodyPr wrap="square" rtlCol="0">
            <a:spAutoFit/>
          </a:bodyPr>
          <a:lstStyle/>
          <a:p>
            <a:r>
              <a:rPr lang="en-GB" sz="2400" u="sng" dirty="0">
                <a:solidFill>
                  <a:srgbClr val="00B050"/>
                </a:solidFill>
                <a:latin typeface="Gill Sans MT" panose="020B0502020104020203" pitchFamily="34" charset="0"/>
              </a:rPr>
              <a:t>CHALLENGE: </a:t>
            </a:r>
            <a:r>
              <a:rPr lang="en-GB" sz="2400" dirty="0">
                <a:solidFill>
                  <a:srgbClr val="00B050"/>
                </a:solidFill>
                <a:latin typeface="Gill Sans MT" panose="020B0502020104020203" pitchFamily="34" charset="0"/>
              </a:rPr>
              <a:t>Use the words – honour, dream and consent</a:t>
            </a:r>
          </a:p>
        </p:txBody>
      </p:sp>
      <p:sp>
        <p:nvSpPr>
          <p:cNvPr id="6" name="Star: 5 Points 5">
            <a:extLst>
              <a:ext uri="{FF2B5EF4-FFF2-40B4-BE49-F238E27FC236}">
                <a16:creationId xmlns:a16="http://schemas.microsoft.com/office/drawing/2014/main" id="{4A245310-4CE9-4F23-932A-32D3D5803FEC}"/>
              </a:ext>
            </a:extLst>
          </p:cNvPr>
          <p:cNvSpPr/>
          <p:nvPr/>
        </p:nvSpPr>
        <p:spPr>
          <a:xfrm>
            <a:off x="8216819" y="5776243"/>
            <a:ext cx="834887" cy="725556"/>
          </a:xfrm>
          <a:prstGeom prst="star5">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Rectangle 7">
            <a:extLst>
              <a:ext uri="{FF2B5EF4-FFF2-40B4-BE49-F238E27FC236}">
                <a16:creationId xmlns:a16="http://schemas.microsoft.com/office/drawing/2014/main" id="{8549FCCC-B05F-4B6C-8D94-5ADD263E0ACD}"/>
              </a:ext>
            </a:extLst>
          </p:cNvPr>
          <p:cNvSpPr/>
          <p:nvPr/>
        </p:nvSpPr>
        <p:spPr>
          <a:xfrm>
            <a:off x="844062" y="4067908"/>
            <a:ext cx="3259015" cy="468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75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4">
            <a:extLst>
              <a:ext uri="{FF2B5EF4-FFF2-40B4-BE49-F238E27FC236}">
                <a16:creationId xmlns:a16="http://schemas.microsoft.com/office/drawing/2014/main" id="{28829875-38DA-4E3A-8313-0E226DEB175E}"/>
              </a:ext>
            </a:extLst>
          </p:cNvPr>
          <p:cNvSpPr txBox="1">
            <a:spLocks/>
          </p:cNvSpPr>
          <p:nvPr/>
        </p:nvSpPr>
        <p:spPr>
          <a:xfrm>
            <a:off x="176298" y="951838"/>
            <a:ext cx="8791404" cy="2694332"/>
          </a:xfrm>
          <a:prstGeom prst="rect">
            <a:avLst/>
          </a:prstGeom>
          <a:solidFill>
            <a:sysClr val="window" lastClr="FFFFFF">
              <a:alpha val="64000"/>
            </a:sysClr>
          </a:solidFill>
          <a:ln w="38100">
            <a:solidFill>
              <a:sysClr val="windowText" lastClr="000000"/>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C/W</a:t>
            </a:r>
            <a:r>
              <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rPr>
              <a:t>				</a:t>
            </a:r>
            <a:fld id="{F7DACEB3-584C-4E4B-8945-DB08BFD8E158}" type="datetime2">
              <a:rPr lang="en-GB" sz="3500" u="sng">
                <a:solidFill>
                  <a:sysClr val="windowText" lastClr="000000"/>
                </a:solidFill>
                <a:latin typeface="Gill Sans MT" panose="020B0502020104020203" pitchFamily="34" charset="0"/>
              </a:rPr>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t>Monday, 28 June 2021</a:t>
            </a:fld>
            <a:endPar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endParaRP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sz="3500" u="sng" dirty="0">
                <a:solidFill>
                  <a:sysClr val="windowText" lastClr="000000"/>
                </a:solidFill>
                <a:latin typeface="Gill Sans MT" panose="020B0502020104020203" pitchFamily="34" charset="0"/>
              </a:rPr>
              <a:t>Romeo and Juliet’s first meeting</a:t>
            </a:r>
            <a:endPar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endParaRPr>
          </a:p>
          <a:p>
            <a:pPr>
              <a:lnSpc>
                <a:spcPct val="110000"/>
              </a:lnSpc>
              <a:defRPr/>
            </a:pPr>
            <a:r>
              <a:rPr kumimoji="0" lang="en-GB" sz="3000" b="1" i="0" u="none" strike="noStrike" kern="1200" cap="none" spc="0" normalizeH="0" baseline="0" noProof="0" dirty="0">
                <a:ln>
                  <a:noFill/>
                </a:ln>
                <a:solidFill>
                  <a:sysClr val="windowText" lastClr="000000"/>
                </a:solidFill>
                <a:effectLst/>
                <a:uLnTx/>
                <a:uFillTx/>
                <a:latin typeface="Gill Sans MT" panose="020B0502020104020203" pitchFamily="34" charset="0"/>
              </a:rPr>
              <a:t>Lesson Focus: </a:t>
            </a:r>
            <a:r>
              <a:rPr kumimoji="0" lang="en-GB" sz="3000" strike="noStrike" kern="1200" cap="none" spc="0" normalizeH="0" baseline="0" noProof="0" dirty="0">
                <a:ln>
                  <a:noFill/>
                </a:ln>
                <a:solidFill>
                  <a:sysClr val="windowText" lastClr="000000"/>
                </a:solidFill>
                <a:effectLst/>
                <a:uLnTx/>
                <a:uFillTx/>
                <a:latin typeface="Gill Sans MT" panose="020B0502020104020203" pitchFamily="34" charset="0"/>
              </a:rPr>
              <a:t>To explain how language is used in Act 1, scene 5 to portray love and romance between Romeo and Juliet</a:t>
            </a:r>
            <a:endParaRPr lang="en-GB" sz="2200" noProof="0" dirty="0">
              <a:latin typeface="+mj-lt"/>
            </a:endParaRPr>
          </a:p>
        </p:txBody>
      </p:sp>
      <p:sp>
        <p:nvSpPr>
          <p:cNvPr id="5" name="Rectangle 4">
            <a:extLst>
              <a:ext uri="{FF2B5EF4-FFF2-40B4-BE49-F238E27FC236}">
                <a16:creationId xmlns:a16="http://schemas.microsoft.com/office/drawing/2014/main" id="{0BF02014-C745-4A95-96CA-0DB6797AAD46}"/>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910434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E78E64-91AC-4558-BCC5-4FA33A509976}"/>
              </a:ext>
            </a:extLst>
          </p:cNvPr>
          <p:cNvSpPr/>
          <p:nvPr/>
        </p:nvSpPr>
        <p:spPr>
          <a:xfrm>
            <a:off x="2625213" y="1263194"/>
            <a:ext cx="6317226" cy="490869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64D5295D-4B9A-4D69-A2B3-88115A7888DD}"/>
              </a:ext>
            </a:extLst>
          </p:cNvPr>
          <p:cNvCxnSpPr>
            <a:cxnSpLocks/>
          </p:cNvCxnSpPr>
          <p:nvPr/>
        </p:nvCxnSpPr>
        <p:spPr>
          <a:xfrm flipH="1">
            <a:off x="2625213" y="3848342"/>
            <a:ext cx="63172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D5A8C1-6933-48ED-A293-2182FBB3E87C}"/>
              </a:ext>
            </a:extLst>
          </p:cNvPr>
          <p:cNvCxnSpPr>
            <a:stCxn id="9" idx="0"/>
            <a:endCxn id="9" idx="2"/>
          </p:cNvCxnSpPr>
          <p:nvPr/>
        </p:nvCxnSpPr>
        <p:spPr>
          <a:xfrm>
            <a:off x="5783826" y="1263194"/>
            <a:ext cx="0" cy="49086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EA9A322-FB16-449C-BB54-2618E201BDA5}"/>
              </a:ext>
            </a:extLst>
          </p:cNvPr>
          <p:cNvSpPr txBox="1"/>
          <p:nvPr/>
        </p:nvSpPr>
        <p:spPr>
          <a:xfrm>
            <a:off x="2686263" y="1325345"/>
            <a:ext cx="898003" cy="461665"/>
          </a:xfrm>
          <a:prstGeom prst="rect">
            <a:avLst/>
          </a:prstGeom>
          <a:noFill/>
        </p:spPr>
        <p:txBody>
          <a:bodyPr wrap="none" rtlCol="0">
            <a:spAutoFit/>
          </a:bodyPr>
          <a:lstStyle/>
          <a:p>
            <a:r>
              <a:rPr lang="en-US" sz="2400" dirty="0"/>
              <a:t>Use it</a:t>
            </a:r>
          </a:p>
        </p:txBody>
      </p:sp>
      <p:sp>
        <p:nvSpPr>
          <p:cNvPr id="16" name="TextBox 15">
            <a:extLst>
              <a:ext uri="{FF2B5EF4-FFF2-40B4-BE49-F238E27FC236}">
                <a16:creationId xmlns:a16="http://schemas.microsoft.com/office/drawing/2014/main" id="{0B4C3EA7-95AC-4008-9B71-63A1348F2AAE}"/>
              </a:ext>
            </a:extLst>
          </p:cNvPr>
          <p:cNvSpPr txBox="1"/>
          <p:nvPr/>
        </p:nvSpPr>
        <p:spPr>
          <a:xfrm>
            <a:off x="5812094" y="1311124"/>
            <a:ext cx="1081963" cy="461665"/>
          </a:xfrm>
          <a:prstGeom prst="rect">
            <a:avLst/>
          </a:prstGeom>
          <a:noFill/>
        </p:spPr>
        <p:txBody>
          <a:bodyPr wrap="none" rtlCol="0">
            <a:spAutoFit/>
          </a:bodyPr>
          <a:lstStyle/>
          <a:p>
            <a:r>
              <a:rPr lang="en-US" sz="2400" dirty="0"/>
              <a:t>Draw it</a:t>
            </a:r>
            <a:endParaRPr lang="en-GB" sz="2400" dirty="0"/>
          </a:p>
        </p:txBody>
      </p:sp>
      <p:sp>
        <p:nvSpPr>
          <p:cNvPr id="17" name="TextBox 16">
            <a:extLst>
              <a:ext uri="{FF2B5EF4-FFF2-40B4-BE49-F238E27FC236}">
                <a16:creationId xmlns:a16="http://schemas.microsoft.com/office/drawing/2014/main" id="{A5AABCB7-627C-4997-9F3F-275FB34445B6}"/>
              </a:ext>
            </a:extLst>
          </p:cNvPr>
          <p:cNvSpPr txBox="1"/>
          <p:nvPr/>
        </p:nvSpPr>
        <p:spPr>
          <a:xfrm>
            <a:off x="2686263" y="3956127"/>
            <a:ext cx="1446358" cy="461665"/>
          </a:xfrm>
          <a:prstGeom prst="rect">
            <a:avLst/>
          </a:prstGeom>
          <a:noFill/>
        </p:spPr>
        <p:txBody>
          <a:bodyPr wrap="none" rtlCol="0">
            <a:spAutoFit/>
          </a:bodyPr>
          <a:lstStyle/>
          <a:p>
            <a:r>
              <a:rPr lang="en-US" sz="2400" dirty="0"/>
              <a:t>Synonyms</a:t>
            </a:r>
            <a:endParaRPr lang="en-GB" sz="2400" dirty="0"/>
          </a:p>
        </p:txBody>
      </p:sp>
      <p:sp>
        <p:nvSpPr>
          <p:cNvPr id="18" name="TextBox 17">
            <a:extLst>
              <a:ext uri="{FF2B5EF4-FFF2-40B4-BE49-F238E27FC236}">
                <a16:creationId xmlns:a16="http://schemas.microsoft.com/office/drawing/2014/main" id="{65EC4AD9-A842-4B56-A913-F30374A202F4}"/>
              </a:ext>
            </a:extLst>
          </p:cNvPr>
          <p:cNvSpPr txBox="1"/>
          <p:nvPr/>
        </p:nvSpPr>
        <p:spPr>
          <a:xfrm>
            <a:off x="5858279" y="3996306"/>
            <a:ext cx="3002928" cy="461665"/>
          </a:xfrm>
          <a:prstGeom prst="rect">
            <a:avLst/>
          </a:prstGeom>
          <a:noFill/>
        </p:spPr>
        <p:txBody>
          <a:bodyPr wrap="square" rtlCol="0">
            <a:spAutoFit/>
          </a:bodyPr>
          <a:lstStyle/>
          <a:p>
            <a:r>
              <a:rPr lang="en-US" sz="2400" dirty="0"/>
              <a:t>Debate it</a:t>
            </a:r>
          </a:p>
        </p:txBody>
      </p:sp>
      <p:sp>
        <p:nvSpPr>
          <p:cNvPr id="14" name="Cube 13">
            <a:extLst>
              <a:ext uri="{FF2B5EF4-FFF2-40B4-BE49-F238E27FC236}">
                <a16:creationId xmlns:a16="http://schemas.microsoft.com/office/drawing/2014/main" id="{18CBAAA4-2B09-42D5-B9DF-B749787BB22B}"/>
              </a:ext>
            </a:extLst>
          </p:cNvPr>
          <p:cNvSpPr/>
          <p:nvPr/>
        </p:nvSpPr>
        <p:spPr>
          <a:xfrm>
            <a:off x="179684" y="3703145"/>
            <a:ext cx="2220953" cy="1971525"/>
          </a:xfrm>
          <a:prstGeom prst="cube">
            <a:avLst>
              <a:gd name="adj" fmla="val 8698"/>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Gill Sans MT" panose="020B0502020104020203" pitchFamily="34" charset="0"/>
              </a:rPr>
              <a:t>Challenge: </a:t>
            </a:r>
            <a:r>
              <a:rPr lang="en-US" sz="2000" dirty="0">
                <a:solidFill>
                  <a:schemeClr val="tx1"/>
                </a:solidFill>
                <a:latin typeface="Gill Sans MT" panose="020B0502020104020203" pitchFamily="34" charset="0"/>
              </a:rPr>
              <a:t>What links can you make to words you already know?</a:t>
            </a:r>
            <a:endParaRPr lang="en-GB" sz="2000" dirty="0">
              <a:solidFill>
                <a:schemeClr val="tx1"/>
              </a:solidFill>
              <a:latin typeface="Gill Sans MT" panose="020B0502020104020203" pitchFamily="34" charset="0"/>
            </a:endParaRPr>
          </a:p>
        </p:txBody>
      </p:sp>
      <p:sp>
        <p:nvSpPr>
          <p:cNvPr id="2" name="Rectangle 1">
            <a:extLst>
              <a:ext uri="{FF2B5EF4-FFF2-40B4-BE49-F238E27FC236}">
                <a16:creationId xmlns:a16="http://schemas.microsoft.com/office/drawing/2014/main" id="{7802536E-51C5-4F8E-AD4C-83CC26949FD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3" name="Star: 5 Points 2">
            <a:extLst>
              <a:ext uri="{FF2B5EF4-FFF2-40B4-BE49-F238E27FC236}">
                <a16:creationId xmlns:a16="http://schemas.microsoft.com/office/drawing/2014/main" id="{B96E68F3-C1C1-43A0-98FA-A4BBD87D8EEC}"/>
              </a:ext>
            </a:extLst>
          </p:cNvPr>
          <p:cNvSpPr/>
          <p:nvPr/>
        </p:nvSpPr>
        <p:spPr>
          <a:xfrm>
            <a:off x="1575689" y="3561509"/>
            <a:ext cx="824948" cy="789237"/>
          </a:xfrm>
          <a:prstGeom prst="star5">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Box 12">
            <a:extLst>
              <a:ext uri="{FF2B5EF4-FFF2-40B4-BE49-F238E27FC236}">
                <a16:creationId xmlns:a16="http://schemas.microsoft.com/office/drawing/2014/main" id="{5AB461DB-E5EB-4569-AD3D-EAFA7C886F8C}"/>
              </a:ext>
            </a:extLst>
          </p:cNvPr>
          <p:cNvSpPr txBox="1"/>
          <p:nvPr/>
        </p:nvSpPr>
        <p:spPr>
          <a:xfrm>
            <a:off x="3135264" y="3140456"/>
            <a:ext cx="5446030" cy="707886"/>
          </a:xfrm>
          <a:prstGeom prst="rect">
            <a:avLst/>
          </a:prstGeom>
          <a:solidFill>
            <a:schemeClr val="bg1"/>
          </a:solidFill>
          <a:ln>
            <a:solidFill>
              <a:schemeClr val="tx1"/>
            </a:solidFill>
          </a:ln>
        </p:spPr>
        <p:txBody>
          <a:bodyPr wrap="square">
            <a:spAutoFit/>
          </a:bodyPr>
          <a:lstStyle/>
          <a:p>
            <a:r>
              <a:rPr lang="en-GB" sz="2000" b="1" i="0" dirty="0">
                <a:solidFill>
                  <a:srgbClr val="222222"/>
                </a:solidFill>
                <a:effectLst/>
                <a:latin typeface="Gill Sans MT" panose="020B0502020104020203" pitchFamily="34" charset="0"/>
              </a:rPr>
              <a:t>Celestial</a:t>
            </a:r>
            <a:r>
              <a:rPr lang="en-GB" sz="2000" b="0" i="0" dirty="0">
                <a:solidFill>
                  <a:srgbClr val="222222"/>
                </a:solidFill>
                <a:effectLst/>
                <a:latin typeface="Gill Sans MT" panose="020B0502020104020203" pitchFamily="34" charset="0"/>
              </a:rPr>
              <a:t> (</a:t>
            </a:r>
            <a:r>
              <a:rPr lang="en-GB" sz="2000" b="0" i="0" dirty="0" err="1">
                <a:solidFill>
                  <a:srgbClr val="222222"/>
                </a:solidFill>
                <a:effectLst/>
                <a:latin typeface="Gill Sans MT" panose="020B0502020104020203" pitchFamily="34" charset="0"/>
              </a:rPr>
              <a:t>adj</a:t>
            </a:r>
            <a:r>
              <a:rPr lang="en-GB" sz="2000" b="0" i="0" dirty="0">
                <a:solidFill>
                  <a:srgbClr val="222222"/>
                </a:solidFill>
                <a:effectLst/>
                <a:latin typeface="Gill Sans MT" panose="020B0502020104020203" pitchFamily="34" charset="0"/>
              </a:rPr>
              <a:t>): </a:t>
            </a:r>
            <a:r>
              <a:rPr lang="en-US" sz="2000" b="0" i="0" dirty="0">
                <a:solidFill>
                  <a:srgbClr val="222222"/>
                </a:solidFill>
                <a:effectLst/>
                <a:latin typeface="Gill Sans MT" panose="020B0502020104020203" pitchFamily="34" charset="0"/>
              </a:rPr>
              <a:t>belonging or relating to heaven</a:t>
            </a:r>
            <a:br>
              <a:rPr lang="en-US" sz="2000" b="0" i="0" dirty="0">
                <a:solidFill>
                  <a:srgbClr val="222222"/>
                </a:solidFill>
                <a:effectLst/>
                <a:latin typeface="Gill Sans MT" panose="020B0502020104020203" pitchFamily="34" charset="0"/>
              </a:rPr>
            </a:br>
            <a:r>
              <a:rPr lang="en-US" sz="2000" b="0" i="0" dirty="0">
                <a:solidFill>
                  <a:srgbClr val="222222"/>
                </a:solidFill>
                <a:effectLst/>
                <a:latin typeface="Gill Sans MT" panose="020B0502020104020203" pitchFamily="34" charset="0"/>
              </a:rPr>
              <a:t>or extremely good.</a:t>
            </a:r>
            <a:endParaRPr lang="en-GB" sz="2000" dirty="0">
              <a:latin typeface="Gill Sans MT" panose="020B0502020104020203" pitchFamily="34" charset="0"/>
            </a:endParaRPr>
          </a:p>
        </p:txBody>
      </p:sp>
      <p:graphicFrame>
        <p:nvGraphicFramePr>
          <p:cNvPr id="5" name="Table 4">
            <a:extLst>
              <a:ext uri="{FF2B5EF4-FFF2-40B4-BE49-F238E27FC236}">
                <a16:creationId xmlns:a16="http://schemas.microsoft.com/office/drawing/2014/main" id="{C3FB98B1-1E51-429E-A5B2-9B3B6C4445C2}"/>
              </a:ext>
            </a:extLst>
          </p:cNvPr>
          <p:cNvGraphicFramePr>
            <a:graphicFrameLocks noGrp="1"/>
          </p:cNvGraphicFramePr>
          <p:nvPr>
            <p:extLst>
              <p:ext uri="{D42A27DB-BD31-4B8C-83A1-F6EECF244321}">
                <p14:modId xmlns:p14="http://schemas.microsoft.com/office/powerpoint/2010/main" val="559488862"/>
              </p:ext>
            </p:extLst>
          </p:nvPr>
        </p:nvGraphicFramePr>
        <p:xfrm>
          <a:off x="71549" y="660975"/>
          <a:ext cx="4061072" cy="518160"/>
        </p:xfrm>
        <a:graphic>
          <a:graphicData uri="http://schemas.openxmlformats.org/drawingml/2006/table">
            <a:tbl>
              <a:tblPr firstRow="1" bandRow="1">
                <a:tableStyleId>{5940675A-B579-460E-94D1-54222C63F5DA}</a:tableStyleId>
              </a:tblPr>
              <a:tblGrid>
                <a:gridCol w="4061072">
                  <a:extLst>
                    <a:ext uri="{9D8B030D-6E8A-4147-A177-3AD203B41FA5}">
                      <a16:colId xmlns:a16="http://schemas.microsoft.com/office/drawing/2014/main" val="1798820540"/>
                    </a:ext>
                  </a:extLst>
                </a:gridCol>
              </a:tblGrid>
              <a:tr h="408197">
                <a:tc>
                  <a:txBody>
                    <a:bodyPr/>
                    <a:lstStyle/>
                    <a:p>
                      <a:pPr algn="ctr"/>
                      <a:r>
                        <a:rPr lang="en-GB" sz="2800" dirty="0">
                          <a:latin typeface="Gill Sans MT" panose="020B0502020104020203" pitchFamily="34" charset="0"/>
                        </a:rPr>
                        <a:t>Word Consciousness</a:t>
                      </a:r>
                    </a:p>
                  </a:txBody>
                  <a:tcPr>
                    <a:solidFill>
                      <a:srgbClr val="CC99FF"/>
                    </a:solidFill>
                  </a:tcPr>
                </a:tc>
                <a:extLst>
                  <a:ext uri="{0D108BD9-81ED-4DB2-BD59-A6C34878D82A}">
                    <a16:rowId xmlns:a16="http://schemas.microsoft.com/office/drawing/2014/main" val="270670706"/>
                  </a:ext>
                </a:extLst>
              </a:tr>
            </a:tbl>
          </a:graphicData>
        </a:graphic>
      </p:graphicFrame>
    </p:spTree>
    <p:extLst>
      <p:ext uri="{BB962C8B-B14F-4D97-AF65-F5344CB8AC3E}">
        <p14:creationId xmlns:p14="http://schemas.microsoft.com/office/powerpoint/2010/main" val="129484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D3F542-49CD-4A31-BB8B-48A08EBF676F}"/>
              </a:ext>
            </a:extLst>
          </p:cNvPr>
          <p:cNvSpPr txBox="1"/>
          <p:nvPr/>
        </p:nvSpPr>
        <p:spPr>
          <a:xfrm>
            <a:off x="247825" y="3344610"/>
            <a:ext cx="8896175" cy="3293209"/>
          </a:xfrm>
          <a:prstGeom prst="rect">
            <a:avLst/>
          </a:prstGeom>
          <a:noFill/>
        </p:spPr>
        <p:txBody>
          <a:bodyPr wrap="square">
            <a:spAutoFit/>
          </a:bodyPr>
          <a:lstStyle/>
          <a:p>
            <a:pPr>
              <a:buNone/>
            </a:pPr>
            <a:r>
              <a:rPr lang="en-GB" sz="2400" dirty="0">
                <a:latin typeface="Gill Sans MT" panose="020B0502020104020203" pitchFamily="34" charset="0"/>
              </a:rPr>
              <a:t>Act 1 scene 5 starts by Capulet welcoming </a:t>
            </a:r>
            <a:br>
              <a:rPr lang="en-GB" sz="2400" dirty="0">
                <a:latin typeface="Gill Sans MT" panose="020B0502020104020203" pitchFamily="34" charset="0"/>
              </a:rPr>
            </a:br>
            <a:r>
              <a:rPr lang="en-GB" sz="2400" dirty="0">
                <a:latin typeface="Gill Sans MT" panose="020B0502020104020203" pitchFamily="34" charset="0"/>
              </a:rPr>
              <a:t>everyone to his party. </a:t>
            </a:r>
            <a:r>
              <a:rPr lang="en-US" sz="2400" dirty="0">
                <a:latin typeface="Gill Sans MT" panose="020B0502020104020203" pitchFamily="34" charset="0"/>
              </a:rPr>
              <a:t>Moving through the crowd, </a:t>
            </a:r>
            <a:br>
              <a:rPr lang="en-US" sz="2400" dirty="0">
                <a:latin typeface="Gill Sans MT" panose="020B0502020104020203" pitchFamily="34" charset="0"/>
              </a:rPr>
            </a:br>
            <a:r>
              <a:rPr lang="en-US" sz="2400" dirty="0">
                <a:latin typeface="Gill Sans MT" panose="020B0502020104020203" pitchFamily="34" charset="0"/>
              </a:rPr>
              <a:t>Tybalt hears and recognizes Romeo’s voice. </a:t>
            </a:r>
            <a:r>
              <a:rPr lang="en-GB" sz="2400" dirty="0">
                <a:latin typeface="Gill Sans MT" panose="020B0502020104020203" pitchFamily="34" charset="0"/>
              </a:rPr>
              <a:t>Realising</a:t>
            </a:r>
            <a:r>
              <a:rPr lang="en-US" sz="2400" dirty="0">
                <a:latin typeface="Gill Sans MT" panose="020B0502020104020203" pitchFamily="34" charset="0"/>
              </a:rPr>
              <a:t> that there is a Montague present, Tybalt sends a servant to fetch his sword. Capulet overhears Tybalt and scolds him, telling him that Romeo is well regarded in Verona, and that he will not have the youth harmed at his feast. </a:t>
            </a:r>
            <a:endParaRPr lang="en-GB" sz="2400" dirty="0">
              <a:latin typeface="Gill Sans MT" panose="020B0502020104020203" pitchFamily="34" charset="0"/>
            </a:endParaRPr>
          </a:p>
          <a:p>
            <a:pPr>
              <a:buNone/>
            </a:pPr>
            <a:r>
              <a:rPr lang="en-GB" sz="2000" b="1" dirty="0">
                <a:latin typeface="Gill Sans MT" panose="020B0502020104020203" pitchFamily="34" charset="0"/>
              </a:rPr>
              <a:t>As is common in this play, this violence is then juxtaposed with Romeo falling in love with Juliet, and the first time that Romeo and Juliet meet.</a:t>
            </a:r>
          </a:p>
        </p:txBody>
      </p:sp>
      <p:sp>
        <p:nvSpPr>
          <p:cNvPr id="7" name="Rectangle 6">
            <a:extLst>
              <a:ext uri="{FF2B5EF4-FFF2-40B4-BE49-F238E27FC236}">
                <a16:creationId xmlns:a16="http://schemas.microsoft.com/office/drawing/2014/main" id="{7D83DC94-617B-41D3-B129-17D2E59E7179}"/>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pic>
        <p:nvPicPr>
          <p:cNvPr id="2050" name="Picture 2" descr="Fast forward button | Free Icon">
            <a:extLst>
              <a:ext uri="{FF2B5EF4-FFF2-40B4-BE49-F238E27FC236}">
                <a16:creationId xmlns:a16="http://schemas.microsoft.com/office/drawing/2014/main" id="{3F304340-91B5-4444-89DC-F28B66111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 y="622697"/>
            <a:ext cx="1078523" cy="10785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D4BB853-EA9D-4534-9268-FDA62438FBCD}"/>
              </a:ext>
            </a:extLst>
          </p:cNvPr>
          <p:cNvSpPr txBox="1"/>
          <p:nvPr/>
        </p:nvSpPr>
        <p:spPr>
          <a:xfrm>
            <a:off x="1078522" y="622697"/>
            <a:ext cx="7943557" cy="1938992"/>
          </a:xfrm>
          <a:prstGeom prst="rect">
            <a:avLst/>
          </a:prstGeom>
          <a:noFill/>
        </p:spPr>
        <p:txBody>
          <a:bodyPr wrap="square">
            <a:spAutoFit/>
          </a:bodyPr>
          <a:lstStyle/>
          <a:p>
            <a:pPr>
              <a:buNone/>
            </a:pPr>
            <a:r>
              <a:rPr lang="en-GB" sz="2400" dirty="0">
                <a:latin typeface="Gill Sans MT" panose="020B0502020104020203" pitchFamily="34" charset="0"/>
              </a:rPr>
              <a:t>In Act 1 scene 4, Romeo, Benvolio, Mercutio and friends are on their way to crash the masquerade party at the Capulet mansion. Romeo doesn’t want to go as he is still depressed over Rosaline and says he will not dance. Romeo fears that something bad is going to come of this night; i.e. he might die. </a:t>
            </a:r>
          </a:p>
        </p:txBody>
      </p:sp>
      <p:pic>
        <p:nvPicPr>
          <p:cNvPr id="12" name="Picture 11">
            <a:extLst>
              <a:ext uri="{FF2B5EF4-FFF2-40B4-BE49-F238E27FC236}">
                <a16:creationId xmlns:a16="http://schemas.microsoft.com/office/drawing/2014/main" id="{DBB73120-5B51-4003-B563-CF413E8544D4}"/>
              </a:ext>
            </a:extLst>
          </p:cNvPr>
          <p:cNvPicPr>
            <a:picLocks noChangeAspect="1"/>
          </p:cNvPicPr>
          <p:nvPr/>
        </p:nvPicPr>
        <p:blipFill>
          <a:blip r:embed="rId3"/>
          <a:stretch>
            <a:fillRect/>
          </a:stretch>
        </p:blipFill>
        <p:spPr>
          <a:xfrm>
            <a:off x="6543133" y="2561689"/>
            <a:ext cx="2353042" cy="1565842"/>
          </a:xfrm>
          <a:prstGeom prst="rect">
            <a:avLst/>
          </a:prstGeom>
        </p:spPr>
      </p:pic>
      <p:sp>
        <p:nvSpPr>
          <p:cNvPr id="9" name="Speech Bubble: Rectangle with Corners Rounded 8">
            <a:extLst>
              <a:ext uri="{FF2B5EF4-FFF2-40B4-BE49-F238E27FC236}">
                <a16:creationId xmlns:a16="http://schemas.microsoft.com/office/drawing/2014/main" id="{03D0EEA9-37C3-4FD3-A87F-0AFD0EEB03B1}"/>
              </a:ext>
            </a:extLst>
          </p:cNvPr>
          <p:cNvSpPr/>
          <p:nvPr/>
        </p:nvSpPr>
        <p:spPr>
          <a:xfrm>
            <a:off x="405990" y="2560269"/>
            <a:ext cx="4609141" cy="830997"/>
          </a:xfrm>
          <a:prstGeom prst="wedgeRoundRectCallout">
            <a:avLst>
              <a:gd name="adj1" fmla="val 111692"/>
              <a:gd name="adj2" fmla="val 1082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Gill Sans MT" panose="020B0502020104020203" pitchFamily="34" charset="0"/>
              </a:rPr>
              <a:t>“</a:t>
            </a:r>
            <a:r>
              <a:rPr lang="en-US" sz="2000" dirty="0">
                <a:solidFill>
                  <a:schemeClr val="tx1"/>
                </a:solidFill>
                <a:latin typeface="Gill Sans MT" panose="020B0502020104020203" pitchFamily="34" charset="0"/>
              </a:rPr>
              <a:t>Some consequence yet hanging in the stars shall bitterly begin his fearful date.”</a:t>
            </a:r>
            <a:endParaRPr lang="en-GB" sz="2000" dirty="0">
              <a:solidFill>
                <a:schemeClr val="tx1"/>
              </a:solidFill>
              <a:latin typeface="Gill Sans MT" panose="020B0502020104020203"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1910" y="443871"/>
            <a:ext cx="7886700" cy="1325563"/>
          </a:xfrm>
        </p:spPr>
        <p:txBody>
          <a:bodyPr/>
          <a:lstStyle/>
          <a:p>
            <a:r>
              <a:rPr lang="en-GB" dirty="0">
                <a:latin typeface="Gill Sans MT" panose="020B0502020104020203" pitchFamily="34" charset="0"/>
              </a:rPr>
              <a:t>A key term: sonnet</a:t>
            </a:r>
          </a:p>
        </p:txBody>
      </p:sp>
      <p:sp>
        <p:nvSpPr>
          <p:cNvPr id="5" name="Content Placeholder 4"/>
          <p:cNvSpPr>
            <a:spLocks noGrp="1"/>
          </p:cNvSpPr>
          <p:nvPr>
            <p:ph idx="1"/>
          </p:nvPr>
        </p:nvSpPr>
        <p:spPr>
          <a:xfrm>
            <a:off x="331911" y="1681532"/>
            <a:ext cx="5072428" cy="3221618"/>
          </a:xfrm>
        </p:spPr>
        <p:txBody>
          <a:bodyPr>
            <a:noAutofit/>
          </a:bodyPr>
          <a:lstStyle/>
          <a:p>
            <a:pPr marL="0" indent="0">
              <a:buNone/>
            </a:pPr>
            <a:r>
              <a:rPr lang="en-GB" sz="2400" b="1" dirty="0">
                <a:latin typeface="Gill Sans MT" panose="020B0502020104020203" pitchFamily="34" charset="0"/>
              </a:rPr>
              <a:t>What do you know about the </a:t>
            </a:r>
            <a:r>
              <a:rPr lang="en-GB" sz="2400" b="1" u="sng" dirty="0">
                <a:latin typeface="Gill Sans MT" panose="020B0502020104020203" pitchFamily="34" charset="0"/>
              </a:rPr>
              <a:t>sonnet</a:t>
            </a:r>
            <a:r>
              <a:rPr lang="en-GB" sz="2400" b="1" dirty="0">
                <a:latin typeface="Gill Sans MT" panose="020B0502020104020203" pitchFamily="34" charset="0"/>
              </a:rPr>
              <a:t> form?</a:t>
            </a:r>
            <a:endParaRPr lang="en-GB" sz="2400" dirty="0">
              <a:latin typeface="Gill Sans MT" panose="020B0502020104020203" pitchFamily="34" charset="0"/>
            </a:endParaRPr>
          </a:p>
          <a:p>
            <a:pPr marL="0" indent="0">
              <a:buNone/>
            </a:pPr>
            <a:r>
              <a:rPr lang="en-GB" sz="2400" dirty="0">
                <a:latin typeface="Gill Sans MT" panose="020B0502020104020203" pitchFamily="34" charset="0"/>
              </a:rPr>
              <a:t>Hint: it’s a type of poem…</a:t>
            </a:r>
          </a:p>
          <a:p>
            <a:endParaRPr lang="en-GB" sz="2400" dirty="0">
              <a:latin typeface="Gill Sans MT" panose="020B0502020104020203" pitchFamily="34" charset="0"/>
            </a:endParaRPr>
          </a:p>
        </p:txBody>
      </p:sp>
      <p:sp>
        <p:nvSpPr>
          <p:cNvPr id="8" name="Rectangle 7"/>
          <p:cNvSpPr/>
          <p:nvPr/>
        </p:nvSpPr>
        <p:spPr>
          <a:xfrm>
            <a:off x="6072141" y="761736"/>
            <a:ext cx="2917065" cy="68983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dirty="0">
                <a:latin typeface="Gill Sans MT" panose="020B0502020104020203" pitchFamily="34" charset="0"/>
              </a:rPr>
              <a:t>Keep this in mind as we explore the scene…</a:t>
            </a:r>
          </a:p>
        </p:txBody>
      </p:sp>
      <p:sp>
        <p:nvSpPr>
          <p:cNvPr id="2" name="Rectangle 1">
            <a:extLst>
              <a:ext uri="{FF2B5EF4-FFF2-40B4-BE49-F238E27FC236}">
                <a16:creationId xmlns:a16="http://schemas.microsoft.com/office/drawing/2014/main" id="{4FDF37CB-2009-4B09-8D8B-168DA65B3B0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12" name="TextBox 11">
            <a:extLst>
              <a:ext uri="{FF2B5EF4-FFF2-40B4-BE49-F238E27FC236}">
                <a16:creationId xmlns:a16="http://schemas.microsoft.com/office/drawing/2014/main" id="{B0537D51-C299-4241-A1C0-3D97E8755730}"/>
              </a:ext>
            </a:extLst>
          </p:cNvPr>
          <p:cNvSpPr txBox="1"/>
          <p:nvPr/>
        </p:nvSpPr>
        <p:spPr>
          <a:xfrm>
            <a:off x="426427" y="3583456"/>
            <a:ext cx="8166587" cy="2308324"/>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Gill Sans MT" panose="020B0502020104020203" pitchFamily="34" charset="0"/>
              </a:rPr>
              <a:t>A type of poem that deals with themes of love and/or death</a:t>
            </a:r>
          </a:p>
          <a:p>
            <a:pPr marL="342900" indent="-342900">
              <a:buFont typeface="Arial" panose="020B0604020202020204" pitchFamily="34" charset="0"/>
              <a:buChar char="•"/>
            </a:pPr>
            <a:r>
              <a:rPr lang="en-GB" sz="2400" dirty="0">
                <a:latin typeface="Gill Sans MT" panose="020B0502020104020203" pitchFamily="34" charset="0"/>
              </a:rPr>
              <a:t>It contains 14 lines</a:t>
            </a:r>
          </a:p>
          <a:p>
            <a:pPr marL="342900" indent="-342900">
              <a:buFont typeface="Arial" panose="020B0604020202020204" pitchFamily="34" charset="0"/>
              <a:buChar char="•"/>
            </a:pPr>
            <a:r>
              <a:rPr lang="en-GB" sz="2400" dirty="0">
                <a:latin typeface="Gill Sans MT" panose="020B0502020104020203" pitchFamily="34" charset="0"/>
              </a:rPr>
              <a:t>The rhyme scheme is </a:t>
            </a:r>
            <a:r>
              <a:rPr lang="en-GB" sz="2400" dirty="0" err="1">
                <a:latin typeface="Gill Sans MT" panose="020B0502020104020203" pitchFamily="34" charset="0"/>
              </a:rPr>
              <a:t>abab</a:t>
            </a:r>
            <a:r>
              <a:rPr lang="en-GB" sz="2400" dirty="0">
                <a:latin typeface="Gill Sans MT" panose="020B0502020104020203" pitchFamily="34" charset="0"/>
              </a:rPr>
              <a:t> </a:t>
            </a:r>
            <a:r>
              <a:rPr lang="en-GB" sz="2400" dirty="0" err="1">
                <a:latin typeface="Gill Sans MT" panose="020B0502020104020203" pitchFamily="34" charset="0"/>
              </a:rPr>
              <a:t>cdcd</a:t>
            </a:r>
            <a:r>
              <a:rPr lang="en-GB" sz="2400" dirty="0">
                <a:latin typeface="Gill Sans MT" panose="020B0502020104020203" pitchFamily="34" charset="0"/>
              </a:rPr>
              <a:t> </a:t>
            </a:r>
            <a:r>
              <a:rPr lang="en-GB" sz="2400" dirty="0" err="1">
                <a:latin typeface="Gill Sans MT" panose="020B0502020104020203" pitchFamily="34" charset="0"/>
              </a:rPr>
              <a:t>efef</a:t>
            </a:r>
            <a:r>
              <a:rPr lang="en-GB" sz="2400" dirty="0">
                <a:latin typeface="Gill Sans MT" panose="020B0502020104020203" pitchFamily="34" charset="0"/>
              </a:rPr>
              <a:t> gg</a:t>
            </a:r>
          </a:p>
          <a:p>
            <a:pPr marL="342900" indent="-342900">
              <a:buFont typeface="Arial" panose="020B0604020202020204" pitchFamily="34" charset="0"/>
              <a:buChar char="•"/>
            </a:pPr>
            <a:r>
              <a:rPr lang="en-GB" sz="2400" dirty="0">
                <a:latin typeface="Gill Sans MT" panose="020B0502020104020203" pitchFamily="34" charset="0"/>
              </a:rPr>
              <a:t>It’s written in iambic pentameter (10 syllables per line with 5 stresses – it sounds like a heartbeat)</a:t>
            </a:r>
          </a:p>
          <a:p>
            <a:pPr marL="342900" indent="-342900">
              <a:buFont typeface="Arial" panose="020B0604020202020204" pitchFamily="34" charset="0"/>
              <a:buChar char="•"/>
            </a:pPr>
            <a:r>
              <a:rPr lang="en-GB" sz="2400" dirty="0">
                <a:latin typeface="Gill Sans MT" panose="020B0502020104020203" pitchFamily="34" charset="0"/>
              </a:rPr>
              <a:t>Shakespeare wrote 154 of them!</a:t>
            </a:r>
            <a:endParaRPr lang="en-GB" sz="2400" dirty="0"/>
          </a:p>
        </p:txBody>
      </p:sp>
    </p:spTree>
    <p:extLst>
      <p:ext uri="{BB962C8B-B14F-4D97-AF65-F5344CB8AC3E}">
        <p14:creationId xmlns:p14="http://schemas.microsoft.com/office/powerpoint/2010/main" val="1290995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C9C5C37-8D7D-42A8-B96E-092D1B5C0CAD}"/>
              </a:ext>
            </a:extLst>
          </p:cNvPr>
          <p:cNvGraphicFramePr>
            <a:graphicFrameLocks noGrp="1"/>
          </p:cNvGraphicFramePr>
          <p:nvPr>
            <p:extLst>
              <p:ext uri="{D42A27DB-BD31-4B8C-83A1-F6EECF244321}">
                <p14:modId xmlns:p14="http://schemas.microsoft.com/office/powerpoint/2010/main" val="3249746495"/>
              </p:ext>
            </p:extLst>
          </p:nvPr>
        </p:nvGraphicFramePr>
        <p:xfrm>
          <a:off x="0" y="32759"/>
          <a:ext cx="9087556" cy="6457244"/>
        </p:xfrm>
        <a:graphic>
          <a:graphicData uri="http://schemas.openxmlformats.org/drawingml/2006/table">
            <a:tbl>
              <a:tblPr firstRow="1" firstCol="1" bandRow="1">
                <a:tableStyleId>{5C22544A-7EE6-4342-B048-85BDC9FD1C3A}</a:tableStyleId>
              </a:tblPr>
              <a:tblGrid>
                <a:gridCol w="4323644">
                  <a:extLst>
                    <a:ext uri="{9D8B030D-6E8A-4147-A177-3AD203B41FA5}">
                      <a16:colId xmlns:a16="http://schemas.microsoft.com/office/drawing/2014/main" val="2824455116"/>
                    </a:ext>
                  </a:extLst>
                </a:gridCol>
                <a:gridCol w="4763912">
                  <a:extLst>
                    <a:ext uri="{9D8B030D-6E8A-4147-A177-3AD203B41FA5}">
                      <a16:colId xmlns:a16="http://schemas.microsoft.com/office/drawing/2014/main" val="990523449"/>
                    </a:ext>
                  </a:extLst>
                </a:gridCol>
              </a:tblGrid>
              <a:tr h="1312438">
                <a:tc>
                  <a:txBody>
                    <a:bodyPr/>
                    <a:lstStyle/>
                    <a:p>
                      <a:pPr fontAlgn="base">
                        <a:lnSpc>
                          <a:spcPct val="107000"/>
                        </a:lnSpc>
                        <a:spcAft>
                          <a:spcPts val="0"/>
                        </a:spcAft>
                      </a:pPr>
                      <a:r>
                        <a:rPr lang="en-GB" sz="1600" dirty="0">
                          <a:effectLst/>
                        </a:rPr>
                        <a:t>ROMEO</a:t>
                      </a:r>
                    </a:p>
                    <a:p>
                      <a:pPr fontAlgn="base">
                        <a:lnSpc>
                          <a:spcPct val="107000"/>
                        </a:lnSpc>
                        <a:spcAft>
                          <a:spcPts val="0"/>
                        </a:spcAft>
                      </a:pPr>
                      <a:r>
                        <a:rPr lang="en-GB" sz="1200" dirty="0">
                          <a:effectLst/>
                        </a:rPr>
                        <a:t>40</a:t>
                      </a:r>
                      <a:r>
                        <a:rPr lang="en-GB" sz="1600" dirty="0">
                          <a:effectLst/>
                        </a:rPr>
                        <a:t>(to a SERVINGMAN) What lady is that which doth enrich the hand</a:t>
                      </a:r>
                    </a:p>
                    <a:p>
                      <a:pPr fontAlgn="base">
                        <a:lnSpc>
                          <a:spcPct val="107000"/>
                        </a:lnSpc>
                        <a:spcAft>
                          <a:spcPts val="0"/>
                        </a:spcAft>
                      </a:pPr>
                      <a:r>
                        <a:rPr lang="en-GB" sz="1600" dirty="0">
                          <a:effectLst/>
                        </a:rPr>
                        <a:t>Of yonder knight?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98144" marR="99072" marT="99072" marB="66048" anchor="b"/>
                </a:tc>
                <a:tc>
                  <a:txBody>
                    <a:bodyPr/>
                    <a:lstStyle/>
                    <a:p>
                      <a:pPr fontAlgn="base">
                        <a:lnSpc>
                          <a:spcPct val="107000"/>
                        </a:lnSpc>
                        <a:spcAft>
                          <a:spcPts val="0"/>
                        </a:spcAft>
                      </a:pPr>
                      <a:r>
                        <a:rPr lang="en-GB" sz="1600" dirty="0">
                          <a:effectLst/>
                        </a:rPr>
                        <a:t>ROMEO</a:t>
                      </a:r>
                    </a:p>
                    <a:p>
                      <a:pPr fontAlgn="base">
                        <a:lnSpc>
                          <a:spcPct val="107000"/>
                        </a:lnSpc>
                        <a:spcAft>
                          <a:spcPts val="0"/>
                        </a:spcAft>
                      </a:pPr>
                      <a:r>
                        <a:rPr lang="en-GB" sz="1600" dirty="0">
                          <a:effectLst/>
                        </a:rPr>
                        <a:t>(to a SERVINGMAN) Who is the girl on the arm of that lucky knight over there?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9072" marR="99072" marT="99072" marB="66048" anchor="b"/>
                </a:tc>
                <a:extLst>
                  <a:ext uri="{0D108BD9-81ED-4DB2-BD59-A6C34878D82A}">
                    <a16:rowId xmlns:a16="http://schemas.microsoft.com/office/drawing/2014/main" val="2043610593"/>
                  </a:ext>
                </a:extLst>
              </a:tr>
              <a:tr h="890878">
                <a:tc>
                  <a:txBody>
                    <a:bodyPr/>
                    <a:lstStyle/>
                    <a:p>
                      <a:pPr fontAlgn="base">
                        <a:lnSpc>
                          <a:spcPct val="107000"/>
                        </a:lnSpc>
                        <a:spcAft>
                          <a:spcPts val="0"/>
                        </a:spcAft>
                      </a:pPr>
                      <a:r>
                        <a:rPr lang="en-GB" sz="1600">
                          <a:effectLst/>
                        </a:rPr>
                        <a:t>SERVINGMAN</a:t>
                      </a:r>
                    </a:p>
                    <a:p>
                      <a:pPr fontAlgn="base">
                        <a:lnSpc>
                          <a:spcPct val="107000"/>
                        </a:lnSpc>
                        <a:spcAft>
                          <a:spcPts val="0"/>
                        </a:spcAft>
                      </a:pPr>
                      <a:r>
                        <a:rPr lang="en-GB" sz="1600">
                          <a:effectLst/>
                        </a:rPr>
                        <a:t>   I know not, sir.</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198144" marR="99072" marT="99072" marB="66048" anchor="b"/>
                </a:tc>
                <a:tc>
                  <a:txBody>
                    <a:bodyPr/>
                    <a:lstStyle/>
                    <a:p>
                      <a:pPr fontAlgn="base">
                        <a:lnSpc>
                          <a:spcPct val="107000"/>
                        </a:lnSpc>
                        <a:spcAft>
                          <a:spcPts val="0"/>
                        </a:spcAft>
                      </a:pPr>
                      <a:r>
                        <a:rPr lang="en-GB" sz="1600">
                          <a:effectLst/>
                        </a:rPr>
                        <a:t>SERVINGMAN</a:t>
                      </a:r>
                    </a:p>
                    <a:p>
                      <a:pPr fontAlgn="base">
                        <a:lnSpc>
                          <a:spcPct val="107000"/>
                        </a:lnSpc>
                        <a:spcAft>
                          <a:spcPts val="0"/>
                        </a:spcAft>
                      </a:pPr>
                      <a:r>
                        <a:rPr lang="en-GB" sz="1600">
                          <a:effectLst/>
                        </a:rPr>
                        <a:t>I don’t know, sir.</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9072" marR="99072" marT="99072" marB="66048" anchor="b"/>
                </a:tc>
                <a:extLst>
                  <a:ext uri="{0D108BD9-81ED-4DB2-BD59-A6C34878D82A}">
                    <a16:rowId xmlns:a16="http://schemas.microsoft.com/office/drawing/2014/main" val="1949829630"/>
                  </a:ext>
                </a:extLst>
              </a:tr>
              <a:tr h="4253928">
                <a:tc>
                  <a:txBody>
                    <a:bodyPr/>
                    <a:lstStyle/>
                    <a:p>
                      <a:pPr fontAlgn="base">
                        <a:lnSpc>
                          <a:spcPct val="107000"/>
                        </a:lnSpc>
                        <a:spcAft>
                          <a:spcPts val="0"/>
                        </a:spcAft>
                      </a:pPr>
                      <a:r>
                        <a:rPr lang="en-GB" sz="1600">
                          <a:effectLst/>
                        </a:rPr>
                        <a:t>ROMEO</a:t>
                      </a:r>
                    </a:p>
                    <a:p>
                      <a:pPr fontAlgn="base">
                        <a:lnSpc>
                          <a:spcPct val="107000"/>
                        </a:lnSpc>
                        <a:spcAft>
                          <a:spcPts val="0"/>
                        </a:spcAft>
                      </a:pPr>
                      <a:r>
                        <a:rPr lang="en-GB" sz="1600">
                          <a:effectLst/>
                        </a:rPr>
                        <a:t>Oh, she doth teach the torches to burn bright!</a:t>
                      </a:r>
                    </a:p>
                    <a:p>
                      <a:pPr fontAlgn="base">
                        <a:lnSpc>
                          <a:spcPct val="107000"/>
                        </a:lnSpc>
                        <a:spcAft>
                          <a:spcPts val="0"/>
                        </a:spcAft>
                      </a:pPr>
                      <a:r>
                        <a:rPr lang="en-GB" sz="1600">
                          <a:effectLst/>
                        </a:rPr>
                        <a:t>It seems she hangs upon the cheek of night</a:t>
                      </a:r>
                    </a:p>
                    <a:p>
                      <a:pPr fontAlgn="base">
                        <a:lnSpc>
                          <a:spcPct val="107000"/>
                        </a:lnSpc>
                        <a:spcAft>
                          <a:spcPts val="0"/>
                        </a:spcAft>
                      </a:pPr>
                      <a:r>
                        <a:rPr lang="en-GB" sz="1600">
                          <a:effectLst/>
                        </a:rPr>
                        <a:t>Like a rich jewel in an Ethiope’s ear,</a:t>
                      </a:r>
                    </a:p>
                    <a:p>
                      <a:pPr fontAlgn="base">
                        <a:lnSpc>
                          <a:spcPct val="107000"/>
                        </a:lnSpc>
                        <a:spcAft>
                          <a:spcPts val="0"/>
                        </a:spcAft>
                      </a:pPr>
                      <a:r>
                        <a:rPr lang="en-GB" sz="1200">
                          <a:effectLst/>
                        </a:rPr>
                        <a:t>45</a:t>
                      </a:r>
                      <a:r>
                        <a:rPr lang="en-GB" sz="1600">
                          <a:effectLst/>
                        </a:rPr>
                        <a:t>Beauty too rich for use, for earth too dear.</a:t>
                      </a:r>
                    </a:p>
                    <a:p>
                      <a:pPr fontAlgn="base">
                        <a:lnSpc>
                          <a:spcPct val="107000"/>
                        </a:lnSpc>
                        <a:spcAft>
                          <a:spcPts val="0"/>
                        </a:spcAft>
                      </a:pPr>
                      <a:r>
                        <a:rPr lang="en-GB" sz="1600">
                          <a:effectLst/>
                        </a:rPr>
                        <a:t>So shows a snowy dove trooping with crows</a:t>
                      </a:r>
                    </a:p>
                    <a:p>
                      <a:pPr fontAlgn="base">
                        <a:lnSpc>
                          <a:spcPct val="107000"/>
                        </a:lnSpc>
                        <a:spcAft>
                          <a:spcPts val="0"/>
                        </a:spcAft>
                      </a:pPr>
                      <a:r>
                        <a:rPr lang="en-GB" sz="1600">
                          <a:effectLst/>
                        </a:rPr>
                        <a:t>As yonder lady o'er her fellows shows.</a:t>
                      </a:r>
                    </a:p>
                    <a:p>
                      <a:pPr fontAlgn="base">
                        <a:lnSpc>
                          <a:spcPct val="107000"/>
                        </a:lnSpc>
                        <a:spcAft>
                          <a:spcPts val="0"/>
                        </a:spcAft>
                      </a:pPr>
                      <a:r>
                        <a:rPr lang="en-GB" sz="1600">
                          <a:effectLst/>
                        </a:rPr>
                        <a:t>The measure done, I’ll watch her place of stand,</a:t>
                      </a:r>
                    </a:p>
                    <a:p>
                      <a:pPr fontAlgn="base">
                        <a:lnSpc>
                          <a:spcPct val="107000"/>
                        </a:lnSpc>
                        <a:spcAft>
                          <a:spcPts val="0"/>
                        </a:spcAft>
                      </a:pPr>
                      <a:r>
                        <a:rPr lang="en-GB" sz="1600">
                          <a:effectLst/>
                        </a:rPr>
                        <a:t>And, touching hers, make blessèd my rude hand.</a:t>
                      </a:r>
                    </a:p>
                    <a:p>
                      <a:pPr fontAlgn="base">
                        <a:lnSpc>
                          <a:spcPct val="107000"/>
                        </a:lnSpc>
                        <a:spcAft>
                          <a:spcPts val="0"/>
                        </a:spcAft>
                      </a:pPr>
                      <a:r>
                        <a:rPr lang="en-GB" sz="1200">
                          <a:effectLst/>
                        </a:rPr>
                        <a:t>50</a:t>
                      </a:r>
                      <a:r>
                        <a:rPr lang="en-GB" sz="1600">
                          <a:effectLst/>
                        </a:rPr>
                        <a:t>Did my heart love till now? Forswear it, sight!</a:t>
                      </a:r>
                    </a:p>
                    <a:p>
                      <a:pPr fontAlgn="base">
                        <a:lnSpc>
                          <a:spcPct val="107000"/>
                        </a:lnSpc>
                        <a:spcAft>
                          <a:spcPts val="0"/>
                        </a:spcAft>
                      </a:pPr>
                      <a:r>
                        <a:rPr lang="en-GB" sz="1600">
                          <a:effectLst/>
                        </a:rPr>
                        <a:t>For I ne'er saw true beauty till this night.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198144" marR="99072" marT="99072" marB="66048" anchor="b"/>
                </a:tc>
                <a:tc>
                  <a:txBody>
                    <a:bodyPr/>
                    <a:lstStyle/>
                    <a:p>
                      <a:pPr fontAlgn="base">
                        <a:lnSpc>
                          <a:spcPct val="107000"/>
                        </a:lnSpc>
                        <a:spcAft>
                          <a:spcPts val="0"/>
                        </a:spcAft>
                      </a:pPr>
                      <a:r>
                        <a:rPr lang="en-GB" sz="1600" dirty="0">
                          <a:effectLst/>
                        </a:rPr>
                        <a:t>ROMEO</a:t>
                      </a:r>
                    </a:p>
                    <a:p>
                      <a:pPr fontAlgn="base">
                        <a:lnSpc>
                          <a:spcPct val="107000"/>
                        </a:lnSpc>
                        <a:spcAft>
                          <a:spcPts val="0"/>
                        </a:spcAft>
                      </a:pPr>
                      <a:r>
                        <a:rPr lang="en-GB" sz="1600" dirty="0">
                          <a:effectLst/>
                        </a:rPr>
                        <a:t>Oh, she shows the torches how to burn bright! She stands out against the darkness like a </a:t>
                      </a:r>
                      <a:r>
                        <a:rPr lang="en-GB" sz="1600" dirty="0" err="1">
                          <a:effectLst/>
                        </a:rPr>
                        <a:t>jeweled</a:t>
                      </a:r>
                      <a:r>
                        <a:rPr lang="en-GB" sz="1600" dirty="0">
                          <a:effectLst/>
                        </a:rPr>
                        <a:t> earring hanging against the cheek of an African. Her beauty is too good for this world; she’s too beautiful to die and be buried. She outshines the other women like a white dove in the middle of a flock of crows. When this dance is over, I’ll see where she stands, and then I’ll touch her hand with my rough and ugly one. Did my heart ever love anyone before this moment? My eyes were liars, then, because I never saw true beauty before tonight.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9072" marR="99072" marT="99072" marB="66048" anchor="b"/>
                </a:tc>
                <a:extLst>
                  <a:ext uri="{0D108BD9-81ED-4DB2-BD59-A6C34878D82A}">
                    <a16:rowId xmlns:a16="http://schemas.microsoft.com/office/drawing/2014/main" val="1714752988"/>
                  </a:ext>
                </a:extLst>
              </a:tr>
            </a:tbl>
          </a:graphicData>
        </a:graphic>
      </p:graphicFrame>
    </p:spTree>
    <p:extLst>
      <p:ext uri="{BB962C8B-B14F-4D97-AF65-F5344CB8AC3E}">
        <p14:creationId xmlns:p14="http://schemas.microsoft.com/office/powerpoint/2010/main" val="1333931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4">
            <a:extLst>
              <a:ext uri="{FF2B5EF4-FFF2-40B4-BE49-F238E27FC236}">
                <a16:creationId xmlns:a16="http://schemas.microsoft.com/office/drawing/2014/main" id="{28829875-38DA-4E3A-8313-0E226DEB175E}"/>
              </a:ext>
            </a:extLst>
          </p:cNvPr>
          <p:cNvSpPr txBox="1">
            <a:spLocks/>
          </p:cNvSpPr>
          <p:nvPr/>
        </p:nvSpPr>
        <p:spPr>
          <a:xfrm>
            <a:off x="176298" y="951838"/>
            <a:ext cx="8791404" cy="2694332"/>
          </a:xfrm>
          <a:prstGeom prst="rect">
            <a:avLst/>
          </a:prstGeom>
          <a:solidFill>
            <a:sysClr val="window" lastClr="FFFFFF">
              <a:alpha val="64000"/>
            </a:sysClr>
          </a:solidFill>
          <a:ln w="38100">
            <a:solidFill>
              <a:sysClr val="windowText" lastClr="000000"/>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C/W</a:t>
            </a:r>
            <a:r>
              <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rPr>
              <a:t>				</a:t>
            </a:r>
            <a:fld id="{F7DACEB3-584C-4E4B-8945-DB08BFD8E158}" type="datetime2">
              <a:rPr lang="en-GB" sz="3500" u="sng">
                <a:solidFill>
                  <a:sysClr val="windowText" lastClr="000000"/>
                </a:solidFill>
                <a:latin typeface="Gill Sans MT" panose="020B0502020104020203" pitchFamily="34" charset="0"/>
              </a:rPr>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t>Monday, 28 June 2021</a:t>
            </a:fld>
            <a:endPar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endParaRP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sz="3500" u="sng" dirty="0">
                <a:solidFill>
                  <a:sysClr val="windowText" lastClr="000000"/>
                </a:solidFill>
                <a:latin typeface="Gill Sans MT" panose="020B0502020104020203" pitchFamily="34" charset="0"/>
              </a:rPr>
              <a:t>Juliet’s marriage</a:t>
            </a:r>
            <a:endPar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endParaRPr>
          </a:p>
          <a:p>
            <a:pPr>
              <a:lnSpc>
                <a:spcPct val="110000"/>
              </a:lnSpc>
              <a:defRPr/>
            </a:pPr>
            <a:r>
              <a:rPr kumimoji="0" lang="en-GB" sz="3000" b="1" i="0" u="none" strike="noStrike" kern="1200" cap="none" spc="0" normalizeH="0" baseline="0" noProof="0" dirty="0">
                <a:ln>
                  <a:noFill/>
                </a:ln>
                <a:solidFill>
                  <a:sysClr val="windowText" lastClr="000000"/>
                </a:solidFill>
                <a:effectLst/>
                <a:uLnTx/>
                <a:uFillTx/>
                <a:latin typeface="Gill Sans MT" panose="020B0502020104020203" pitchFamily="34" charset="0"/>
              </a:rPr>
              <a:t>Lesson Focus: </a:t>
            </a:r>
            <a:r>
              <a:rPr kumimoji="0" lang="en-GB" sz="3000" strike="noStrike" kern="1200" cap="none" spc="0" normalizeH="0" baseline="0" noProof="0" dirty="0">
                <a:ln>
                  <a:noFill/>
                </a:ln>
                <a:solidFill>
                  <a:sysClr val="windowText" lastClr="000000"/>
                </a:solidFill>
                <a:effectLst/>
                <a:uLnTx/>
                <a:uFillTx/>
                <a:latin typeface="Gill Sans MT" panose="020B0502020104020203" pitchFamily="34" charset="0"/>
              </a:rPr>
              <a:t>To </a:t>
            </a:r>
            <a:r>
              <a:rPr lang="en-US" sz="3000" dirty="0">
                <a:solidFill>
                  <a:sysClr val="windowText" lastClr="000000"/>
                </a:solidFill>
                <a:latin typeface="Gill Sans MT" panose="020B0502020104020203" pitchFamily="34" charset="0"/>
              </a:rPr>
              <a:t>explore the theme of parental relationships through reading Act 1, scene 3 and the poem </a:t>
            </a:r>
            <a:r>
              <a:rPr lang="en-US" sz="3000" dirty="0" err="1">
                <a:solidFill>
                  <a:sysClr val="windowText" lastClr="000000"/>
                </a:solidFill>
                <a:latin typeface="Gill Sans MT" panose="020B0502020104020203" pitchFamily="34" charset="0"/>
              </a:rPr>
              <a:t>Catrin</a:t>
            </a:r>
            <a:endParaRPr lang="en-US" sz="3000" dirty="0">
              <a:solidFill>
                <a:sysClr val="windowText" lastClr="000000"/>
              </a:solidFill>
              <a:latin typeface="Gill Sans MT" panose="020B0502020104020203" pitchFamily="34" charset="0"/>
            </a:endParaRPr>
          </a:p>
          <a:p>
            <a:pPr>
              <a:lnSpc>
                <a:spcPct val="110000"/>
              </a:lnSpc>
              <a:defRPr/>
            </a:pPr>
            <a:endParaRPr lang="en-GB" sz="2200" noProof="0" dirty="0">
              <a:latin typeface="+mj-lt"/>
            </a:endParaRPr>
          </a:p>
        </p:txBody>
      </p:sp>
      <p:sp>
        <p:nvSpPr>
          <p:cNvPr id="5" name="Rectangle 4">
            <a:extLst>
              <a:ext uri="{FF2B5EF4-FFF2-40B4-BE49-F238E27FC236}">
                <a16:creationId xmlns:a16="http://schemas.microsoft.com/office/drawing/2014/main" id="{0BF02014-C745-4A95-96CA-0DB6797AAD46}"/>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684545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u="sng" dirty="0">
                <a:latin typeface="Gill Sans MT" panose="020B0502020104020203" pitchFamily="34" charset="0"/>
              </a:rPr>
              <a:t>Romeo sees Juliet</a:t>
            </a:r>
          </a:p>
        </p:txBody>
      </p:sp>
      <p:sp>
        <p:nvSpPr>
          <p:cNvPr id="5" name="Content Placeholder 4"/>
          <p:cNvSpPr>
            <a:spLocks noGrp="1"/>
          </p:cNvSpPr>
          <p:nvPr>
            <p:ph idx="1"/>
          </p:nvPr>
        </p:nvSpPr>
        <p:spPr>
          <a:xfrm>
            <a:off x="628650" y="1479673"/>
            <a:ext cx="8222273" cy="3277252"/>
          </a:xfrm>
        </p:spPr>
        <p:txBody>
          <a:bodyPr>
            <a:normAutofit/>
          </a:bodyPr>
          <a:lstStyle/>
          <a:p>
            <a:pPr marL="0" indent="0">
              <a:buNone/>
            </a:pPr>
            <a:r>
              <a:rPr lang="en-GB" sz="2400" dirty="0">
                <a:latin typeface="Gill Sans MT" panose="020B0502020104020203" pitchFamily="34" charset="0"/>
              </a:rPr>
              <a:t>Read Romeo’s first reaction to seeing Juliet .</a:t>
            </a:r>
          </a:p>
          <a:p>
            <a:pPr marL="0" indent="0">
              <a:buNone/>
            </a:pPr>
            <a:r>
              <a:rPr lang="en-GB" sz="2400" dirty="0">
                <a:latin typeface="Gill Sans MT" panose="020B0502020104020203" pitchFamily="34" charset="0"/>
              </a:rPr>
              <a:t>(‘What lady’s that…’ to ‘I ne’er saw true beauty </a:t>
            </a:r>
            <a:r>
              <a:rPr lang="en-GB" sz="2400" dirty="0" err="1">
                <a:latin typeface="Gill Sans MT" panose="020B0502020104020203" pitchFamily="34" charset="0"/>
              </a:rPr>
              <a:t>til</a:t>
            </a:r>
            <a:r>
              <a:rPr lang="en-GB" sz="2400" dirty="0">
                <a:latin typeface="Gill Sans MT" panose="020B0502020104020203" pitchFamily="34" charset="0"/>
              </a:rPr>
              <a:t> this night’)</a:t>
            </a:r>
          </a:p>
          <a:p>
            <a:pPr marL="0" indent="0">
              <a:buNone/>
            </a:pPr>
            <a:endParaRPr lang="en-GB" sz="2400" dirty="0">
              <a:latin typeface="Gill Sans MT" panose="020B0502020104020203" pitchFamily="34" charset="0"/>
            </a:endParaRPr>
          </a:p>
          <a:p>
            <a:pPr marL="0" indent="0">
              <a:buNone/>
            </a:pPr>
            <a:r>
              <a:rPr lang="en-GB" sz="2400" dirty="0">
                <a:latin typeface="Gill Sans MT" panose="020B0502020104020203" pitchFamily="34" charset="0"/>
              </a:rPr>
              <a:t>How does he react to seeing her?</a:t>
            </a:r>
          </a:p>
          <a:p>
            <a:pPr marL="0" indent="0">
              <a:buNone/>
            </a:pPr>
            <a:r>
              <a:rPr lang="en-GB" sz="2400" dirty="0">
                <a:latin typeface="Gill Sans MT" panose="020B0502020104020203" pitchFamily="34" charset="0"/>
              </a:rPr>
              <a:t>As we read, highlight quotations that stand </a:t>
            </a:r>
            <a:br>
              <a:rPr lang="en-GB" sz="2400" dirty="0">
                <a:latin typeface="Gill Sans MT" panose="020B0502020104020203" pitchFamily="34" charset="0"/>
              </a:rPr>
            </a:br>
            <a:r>
              <a:rPr lang="en-GB" sz="2400" dirty="0">
                <a:latin typeface="Gill Sans MT" panose="020B0502020104020203" pitchFamily="34" charset="0"/>
              </a:rPr>
              <a:t>out to you the most – get ready to explain </a:t>
            </a:r>
            <a:br>
              <a:rPr lang="en-GB" sz="2400" dirty="0">
                <a:latin typeface="Gill Sans MT" panose="020B0502020104020203" pitchFamily="34" charset="0"/>
              </a:rPr>
            </a:br>
            <a:r>
              <a:rPr lang="en-GB" sz="2400" u="sng" dirty="0">
                <a:latin typeface="Gill Sans MT" panose="020B0502020104020203" pitchFamily="34" charset="0"/>
              </a:rPr>
              <a:t>why</a:t>
            </a:r>
            <a:r>
              <a:rPr lang="en-GB" sz="2400" dirty="0">
                <a:latin typeface="Gill Sans MT" panose="020B0502020104020203" pitchFamily="34" charset="0"/>
              </a:rPr>
              <a:t>.</a:t>
            </a:r>
          </a:p>
        </p:txBody>
      </p:sp>
      <p:sp>
        <p:nvSpPr>
          <p:cNvPr id="2" name="Rectangle 1">
            <a:extLst>
              <a:ext uri="{FF2B5EF4-FFF2-40B4-BE49-F238E27FC236}">
                <a16:creationId xmlns:a16="http://schemas.microsoft.com/office/drawing/2014/main" id="{35A6B1F3-F8C4-41C4-B37D-D4C5EED7E9E6}"/>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pic>
        <p:nvPicPr>
          <p:cNvPr id="8" name="Picture 7">
            <a:extLst>
              <a:ext uri="{FF2B5EF4-FFF2-40B4-BE49-F238E27FC236}">
                <a16:creationId xmlns:a16="http://schemas.microsoft.com/office/drawing/2014/main" id="{FBFF63F1-E00F-412A-9FEC-7FA1663FC722}"/>
              </a:ext>
            </a:extLst>
          </p:cNvPr>
          <p:cNvPicPr>
            <a:picLocks noChangeAspect="1"/>
          </p:cNvPicPr>
          <p:nvPr/>
        </p:nvPicPr>
        <p:blipFill>
          <a:blip r:embed="rId3"/>
          <a:stretch>
            <a:fillRect/>
          </a:stretch>
        </p:blipFill>
        <p:spPr>
          <a:xfrm>
            <a:off x="6193329" y="2980001"/>
            <a:ext cx="2739656" cy="2739656"/>
          </a:xfrm>
          <a:prstGeom prst="rect">
            <a:avLst/>
          </a:prstGeom>
        </p:spPr>
      </p:pic>
    </p:spTree>
    <p:extLst>
      <p:ext uri="{BB962C8B-B14F-4D97-AF65-F5344CB8AC3E}">
        <p14:creationId xmlns:p14="http://schemas.microsoft.com/office/powerpoint/2010/main" val="555797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3143" y="349830"/>
            <a:ext cx="7886700" cy="1325563"/>
          </a:xfrm>
        </p:spPr>
        <p:txBody>
          <a:bodyPr/>
          <a:lstStyle/>
          <a:p>
            <a:r>
              <a:rPr lang="en-GB" dirty="0">
                <a:latin typeface="Gill Sans MT" panose="020B0502020104020203" pitchFamily="34" charset="0"/>
              </a:rPr>
              <a:t>Romeo sees Juliet</a:t>
            </a:r>
          </a:p>
        </p:txBody>
      </p:sp>
      <p:sp>
        <p:nvSpPr>
          <p:cNvPr id="5" name="Content Placeholder 4"/>
          <p:cNvSpPr>
            <a:spLocks noGrp="1"/>
          </p:cNvSpPr>
          <p:nvPr>
            <p:ph idx="1"/>
          </p:nvPr>
        </p:nvSpPr>
        <p:spPr>
          <a:xfrm>
            <a:off x="403893" y="1465385"/>
            <a:ext cx="8529092" cy="4372707"/>
          </a:xfrm>
        </p:spPr>
        <p:txBody>
          <a:bodyPr>
            <a:normAutofit fontScale="92500"/>
          </a:bodyPr>
          <a:lstStyle/>
          <a:p>
            <a:pPr marL="385763" indent="-385763">
              <a:buAutoNum type="arabicPeriod"/>
            </a:pPr>
            <a:r>
              <a:rPr lang="en-GB" sz="2000" dirty="0">
                <a:solidFill>
                  <a:srgbClr val="008000"/>
                </a:solidFill>
                <a:latin typeface="Gill Sans MT" panose="020B0502020104020203" pitchFamily="34" charset="0"/>
              </a:rPr>
              <a:t>How do we know that Romeo wants to </a:t>
            </a:r>
            <a:br>
              <a:rPr lang="en-GB" sz="2000" dirty="0">
                <a:solidFill>
                  <a:srgbClr val="008000"/>
                </a:solidFill>
                <a:latin typeface="Gill Sans MT" panose="020B0502020104020203" pitchFamily="34" charset="0"/>
              </a:rPr>
            </a:br>
            <a:r>
              <a:rPr lang="en-GB" sz="2000" dirty="0">
                <a:solidFill>
                  <a:srgbClr val="008000"/>
                </a:solidFill>
                <a:latin typeface="Gill Sans MT" panose="020B0502020104020203" pitchFamily="34" charset="0"/>
              </a:rPr>
              <a:t>find out more about Juliet?</a:t>
            </a:r>
          </a:p>
          <a:p>
            <a:pPr marL="385763" indent="-385763">
              <a:buAutoNum type="arabicPeriod"/>
            </a:pPr>
            <a:r>
              <a:rPr lang="en-GB" sz="2000" dirty="0">
                <a:solidFill>
                  <a:srgbClr val="008000"/>
                </a:solidFill>
                <a:latin typeface="Gill Sans MT" panose="020B0502020104020203" pitchFamily="34" charset="0"/>
              </a:rPr>
              <a:t>How do we know that Romeo thinks </a:t>
            </a:r>
            <a:br>
              <a:rPr lang="en-GB" sz="2000" dirty="0">
                <a:solidFill>
                  <a:srgbClr val="008000"/>
                </a:solidFill>
                <a:latin typeface="Gill Sans MT" panose="020B0502020104020203" pitchFamily="34" charset="0"/>
              </a:rPr>
            </a:br>
            <a:r>
              <a:rPr lang="en-GB" sz="2000" dirty="0">
                <a:solidFill>
                  <a:srgbClr val="008000"/>
                </a:solidFill>
                <a:latin typeface="Gill Sans MT" panose="020B0502020104020203" pitchFamily="34" charset="0"/>
              </a:rPr>
              <a:t>Juliet is more beautiful than anyone else </a:t>
            </a:r>
            <a:br>
              <a:rPr lang="en-GB" sz="2000" dirty="0">
                <a:solidFill>
                  <a:srgbClr val="008000"/>
                </a:solidFill>
                <a:latin typeface="Gill Sans MT" panose="020B0502020104020203" pitchFamily="34" charset="0"/>
              </a:rPr>
            </a:br>
            <a:r>
              <a:rPr lang="en-GB" sz="2000" dirty="0">
                <a:solidFill>
                  <a:srgbClr val="008000"/>
                </a:solidFill>
                <a:latin typeface="Gill Sans MT" panose="020B0502020104020203" pitchFamily="34" charset="0"/>
              </a:rPr>
              <a:t>in the room?</a:t>
            </a:r>
          </a:p>
          <a:p>
            <a:pPr marL="385763" indent="-385763">
              <a:buAutoNum type="arabicPeriod"/>
            </a:pPr>
            <a:r>
              <a:rPr lang="en-GB" sz="2000" dirty="0">
                <a:solidFill>
                  <a:srgbClr val="008000"/>
                </a:solidFill>
                <a:latin typeface="Gill Sans MT" panose="020B0502020104020203" pitchFamily="34" charset="0"/>
              </a:rPr>
              <a:t>What do the questions and exclamations reveal about how Romeo is feeling?</a:t>
            </a:r>
          </a:p>
          <a:p>
            <a:pPr marL="385763" indent="-385763">
              <a:buAutoNum type="arabicPeriod"/>
            </a:pPr>
            <a:r>
              <a:rPr lang="en-GB" sz="2000" dirty="0">
                <a:solidFill>
                  <a:srgbClr val="FF6600"/>
                </a:solidFill>
                <a:latin typeface="Gill Sans MT" panose="020B0502020104020203" pitchFamily="34" charset="0"/>
              </a:rPr>
              <a:t>What does Romeo mean when he says ‘she doth teach the torches to burn bright’? What is the effect of the language here?</a:t>
            </a:r>
          </a:p>
          <a:p>
            <a:pPr marL="385763" indent="-385763">
              <a:buAutoNum type="arabicPeriod"/>
            </a:pPr>
            <a:r>
              <a:rPr lang="en-GB" sz="2000" dirty="0">
                <a:solidFill>
                  <a:srgbClr val="FF6600"/>
                </a:solidFill>
                <a:latin typeface="Gill Sans MT" panose="020B0502020104020203" pitchFamily="34" charset="0"/>
              </a:rPr>
              <a:t>Why does Romeo make a contrast between ‘a snowy </a:t>
            </a:r>
            <a:r>
              <a:rPr lang="en-GB" sz="2000" u="sng" dirty="0">
                <a:solidFill>
                  <a:srgbClr val="FF6600"/>
                </a:solidFill>
                <a:latin typeface="Gill Sans MT" panose="020B0502020104020203" pitchFamily="34" charset="0"/>
              </a:rPr>
              <a:t>dove</a:t>
            </a:r>
            <a:r>
              <a:rPr lang="en-GB" sz="2000" dirty="0">
                <a:solidFill>
                  <a:srgbClr val="FF6600"/>
                </a:solidFill>
                <a:latin typeface="Gill Sans MT" panose="020B0502020104020203" pitchFamily="34" charset="0"/>
              </a:rPr>
              <a:t> trooping with </a:t>
            </a:r>
            <a:r>
              <a:rPr lang="en-GB" sz="2000" u="sng" dirty="0">
                <a:solidFill>
                  <a:srgbClr val="FF6600"/>
                </a:solidFill>
                <a:latin typeface="Gill Sans MT" panose="020B0502020104020203" pitchFamily="34" charset="0"/>
              </a:rPr>
              <a:t>crows</a:t>
            </a:r>
            <a:r>
              <a:rPr lang="en-GB" sz="2000" dirty="0">
                <a:solidFill>
                  <a:srgbClr val="FF6600"/>
                </a:solidFill>
                <a:latin typeface="Gill Sans MT" panose="020B0502020104020203" pitchFamily="34" charset="0"/>
              </a:rPr>
              <a:t>’? Explore the symbolism here.</a:t>
            </a:r>
          </a:p>
          <a:p>
            <a:pPr marL="385763" indent="-385763">
              <a:buAutoNum type="arabicPeriod"/>
            </a:pPr>
            <a:r>
              <a:rPr lang="en-GB" sz="2000" dirty="0">
                <a:solidFill>
                  <a:srgbClr val="FF0000"/>
                </a:solidFill>
                <a:latin typeface="Gill Sans MT" panose="020B0502020104020203" pitchFamily="34" charset="0"/>
              </a:rPr>
              <a:t>Why do you think Shakespeare chose to write this speech in rhyming couplets? </a:t>
            </a:r>
          </a:p>
          <a:p>
            <a:pPr marL="385763" indent="-385763">
              <a:buAutoNum type="arabicPeriod"/>
            </a:pPr>
            <a:r>
              <a:rPr lang="en-GB" sz="2000" dirty="0">
                <a:solidFill>
                  <a:srgbClr val="FF0000"/>
                </a:solidFill>
                <a:latin typeface="Gill Sans MT" panose="020B0502020104020203" pitchFamily="34" charset="0"/>
              </a:rPr>
              <a:t>‘I ne’er saw true beauty </a:t>
            </a:r>
            <a:r>
              <a:rPr lang="en-GB" sz="2000" dirty="0" err="1">
                <a:solidFill>
                  <a:srgbClr val="FF0000"/>
                </a:solidFill>
                <a:latin typeface="Gill Sans MT" panose="020B0502020104020203" pitchFamily="34" charset="0"/>
              </a:rPr>
              <a:t>til</a:t>
            </a:r>
            <a:r>
              <a:rPr lang="en-GB" sz="2000" dirty="0">
                <a:solidFill>
                  <a:srgbClr val="FF0000"/>
                </a:solidFill>
                <a:latin typeface="Gill Sans MT" panose="020B0502020104020203" pitchFamily="34" charset="0"/>
              </a:rPr>
              <a:t> this night’ – what does this line suggest about Romeo’s earlier feelings for Rosaline? What do you think of Romeo at this point?</a:t>
            </a:r>
          </a:p>
        </p:txBody>
      </p:sp>
      <p:sp>
        <p:nvSpPr>
          <p:cNvPr id="2" name="Rectangle 1"/>
          <p:cNvSpPr/>
          <p:nvPr/>
        </p:nvSpPr>
        <p:spPr>
          <a:xfrm>
            <a:off x="5216769" y="691662"/>
            <a:ext cx="3833445" cy="20212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50"/>
              </a:spcAft>
            </a:pPr>
            <a:r>
              <a:rPr lang="en-GB" sz="1650" b="1" dirty="0">
                <a:solidFill>
                  <a:schemeClr val="tx1"/>
                </a:solidFill>
                <a:latin typeface="Gill Sans MT" panose="020B0502020104020203" pitchFamily="34" charset="0"/>
              </a:rPr>
              <a:t>Annotate</a:t>
            </a:r>
            <a:r>
              <a:rPr lang="en-GB" sz="1650" dirty="0">
                <a:solidFill>
                  <a:schemeClr val="tx1"/>
                </a:solidFill>
                <a:latin typeface="Gill Sans MT" panose="020B0502020104020203" pitchFamily="34" charset="0"/>
              </a:rPr>
              <a:t> your text in response to these questions.</a:t>
            </a:r>
          </a:p>
          <a:p>
            <a:pPr>
              <a:spcAft>
                <a:spcPts val="450"/>
              </a:spcAft>
            </a:pPr>
            <a:r>
              <a:rPr lang="en-GB" sz="1650" b="1" dirty="0">
                <a:solidFill>
                  <a:srgbClr val="008000"/>
                </a:solidFill>
                <a:latin typeface="Gill Sans MT" panose="020B0502020104020203" pitchFamily="34" charset="0"/>
              </a:rPr>
              <a:t>CHALLENGE:</a:t>
            </a:r>
            <a:r>
              <a:rPr lang="en-GB" sz="1650" dirty="0">
                <a:solidFill>
                  <a:srgbClr val="008000"/>
                </a:solidFill>
                <a:latin typeface="Gill Sans MT" panose="020B0502020104020203" pitchFamily="34" charset="0"/>
              </a:rPr>
              <a:t> everyone must do these</a:t>
            </a:r>
          </a:p>
          <a:p>
            <a:pPr>
              <a:spcAft>
                <a:spcPts val="450"/>
              </a:spcAft>
            </a:pPr>
            <a:r>
              <a:rPr lang="en-GB" sz="1650" b="1" dirty="0">
                <a:solidFill>
                  <a:srgbClr val="FF3300"/>
                </a:solidFill>
                <a:latin typeface="Gill Sans MT" panose="020B0502020104020203" pitchFamily="34" charset="0"/>
              </a:rPr>
              <a:t>EXTRA CHALLENGE:</a:t>
            </a:r>
            <a:r>
              <a:rPr lang="en-GB" sz="1650" dirty="0">
                <a:solidFill>
                  <a:srgbClr val="FF3300"/>
                </a:solidFill>
                <a:latin typeface="Gill Sans MT" panose="020B0502020104020203" pitchFamily="34" charset="0"/>
              </a:rPr>
              <a:t> most of you should do these</a:t>
            </a:r>
          </a:p>
          <a:p>
            <a:pPr>
              <a:spcAft>
                <a:spcPts val="450"/>
              </a:spcAft>
            </a:pPr>
            <a:r>
              <a:rPr lang="en-GB" sz="1650" b="1" dirty="0">
                <a:solidFill>
                  <a:srgbClr val="FF0000"/>
                </a:solidFill>
                <a:latin typeface="Gill Sans MT" panose="020B0502020104020203" pitchFamily="34" charset="0"/>
              </a:rPr>
              <a:t>SUPER CHALLENGE: </a:t>
            </a:r>
            <a:r>
              <a:rPr lang="en-GB" sz="1650" dirty="0">
                <a:solidFill>
                  <a:srgbClr val="FF0000"/>
                </a:solidFill>
                <a:latin typeface="Gill Sans MT" panose="020B0502020104020203" pitchFamily="34" charset="0"/>
              </a:rPr>
              <a:t>some of you could attempt these</a:t>
            </a:r>
          </a:p>
        </p:txBody>
      </p:sp>
      <p:sp>
        <p:nvSpPr>
          <p:cNvPr id="3" name="Rectangle 2">
            <a:extLst>
              <a:ext uri="{FF2B5EF4-FFF2-40B4-BE49-F238E27FC236}">
                <a16:creationId xmlns:a16="http://schemas.microsoft.com/office/drawing/2014/main" id="{904A5125-A3EE-44BE-A0E6-DAF01EC3D530}"/>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9" name="Rectangle 8">
            <a:extLst>
              <a:ext uri="{FF2B5EF4-FFF2-40B4-BE49-F238E27FC236}">
                <a16:creationId xmlns:a16="http://schemas.microsoft.com/office/drawing/2014/main" id="{AF7ED66D-E24F-451F-B017-053953429945}"/>
              </a:ext>
            </a:extLst>
          </p:cNvPr>
          <p:cNvSpPr/>
          <p:nvPr/>
        </p:nvSpPr>
        <p:spPr>
          <a:xfrm>
            <a:off x="0" y="6046237"/>
            <a:ext cx="9144000" cy="8117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Gill Sans MT" panose="020B0502020104020203" pitchFamily="34" charset="0"/>
              </a:rPr>
              <a:t>Progress Indicators:</a:t>
            </a:r>
          </a:p>
          <a:p>
            <a:r>
              <a:rPr lang="en-US" dirty="0">
                <a:solidFill>
                  <a:schemeClr val="tx1"/>
                </a:solidFill>
                <a:latin typeface="Gill Sans MT" panose="020B0502020104020203" pitchFamily="34" charset="0"/>
              </a:rPr>
              <a:t>Good –</a:t>
            </a:r>
          </a:p>
          <a:p>
            <a:r>
              <a:rPr lang="en-US" dirty="0">
                <a:solidFill>
                  <a:schemeClr val="tx1"/>
                </a:solidFill>
                <a:latin typeface="Gill Sans MT" panose="020B0502020104020203" pitchFamily="34" charset="0"/>
              </a:rPr>
              <a:t>Outstanding - </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3029285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u="sng" dirty="0">
                <a:latin typeface="Gill Sans MT" panose="020B0502020104020203" pitchFamily="34" charset="0"/>
              </a:rPr>
              <a:t>Romeo and Juliet meet</a:t>
            </a:r>
          </a:p>
        </p:txBody>
      </p:sp>
      <p:sp>
        <p:nvSpPr>
          <p:cNvPr id="5" name="Content Placeholder 4"/>
          <p:cNvSpPr>
            <a:spLocks noGrp="1"/>
          </p:cNvSpPr>
          <p:nvPr>
            <p:ph idx="1"/>
          </p:nvPr>
        </p:nvSpPr>
        <p:spPr>
          <a:xfrm>
            <a:off x="628649" y="1501668"/>
            <a:ext cx="8198827" cy="3221618"/>
          </a:xfrm>
        </p:spPr>
        <p:txBody>
          <a:bodyPr>
            <a:normAutofit/>
          </a:bodyPr>
          <a:lstStyle/>
          <a:p>
            <a:pPr marL="0" indent="0">
              <a:buNone/>
            </a:pPr>
            <a:r>
              <a:rPr lang="en-GB" dirty="0">
                <a:latin typeface="Gill Sans MT" panose="020B0502020104020203" pitchFamily="34" charset="0"/>
              </a:rPr>
              <a:t>In front of you, you have a ‘crunched’ copy of the words that make up Romeo and Juliet’s first conversation, arranged in alphabetical order.</a:t>
            </a:r>
          </a:p>
          <a:p>
            <a:r>
              <a:rPr lang="en-GB" dirty="0">
                <a:latin typeface="Gill Sans MT" panose="020B0502020104020203" pitchFamily="34" charset="0"/>
              </a:rPr>
              <a:t>What do you notice?</a:t>
            </a:r>
          </a:p>
          <a:p>
            <a:r>
              <a:rPr lang="en-GB" dirty="0">
                <a:latin typeface="Gill Sans MT" panose="020B0502020104020203" pitchFamily="34" charset="0"/>
              </a:rPr>
              <a:t>What do you think is happening?</a:t>
            </a:r>
          </a:p>
        </p:txBody>
      </p:sp>
      <p:sp>
        <p:nvSpPr>
          <p:cNvPr id="2" name="Rectangle 1">
            <a:extLst>
              <a:ext uri="{FF2B5EF4-FFF2-40B4-BE49-F238E27FC236}">
                <a16:creationId xmlns:a16="http://schemas.microsoft.com/office/drawing/2014/main" id="{3C82DA8B-7F48-496A-872D-BDECCA1B2EAB}"/>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pic>
        <p:nvPicPr>
          <p:cNvPr id="9" name="Picture 8" descr="A person looking at the camera&#10;&#10;Description automatically generated">
            <a:extLst>
              <a:ext uri="{FF2B5EF4-FFF2-40B4-BE49-F238E27FC236}">
                <a16:creationId xmlns:a16="http://schemas.microsoft.com/office/drawing/2014/main" id="{D468218E-19AF-4AD2-B567-6EB3B14EC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673" y="3900972"/>
            <a:ext cx="4762500" cy="2028825"/>
          </a:xfrm>
          <a:prstGeom prst="rect">
            <a:avLst/>
          </a:prstGeom>
        </p:spPr>
      </p:pic>
    </p:spTree>
    <p:extLst>
      <p:ext uri="{BB962C8B-B14F-4D97-AF65-F5344CB8AC3E}">
        <p14:creationId xmlns:p14="http://schemas.microsoft.com/office/powerpoint/2010/main" val="2936158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176FFD-5168-4B3E-A554-1C6EA13881FD}"/>
              </a:ext>
            </a:extLst>
          </p:cNvPr>
          <p:cNvSpPr txBox="1"/>
          <p:nvPr/>
        </p:nvSpPr>
        <p:spPr>
          <a:xfrm>
            <a:off x="248356" y="203200"/>
            <a:ext cx="8511822" cy="5970865"/>
          </a:xfrm>
          <a:prstGeom prst="rect">
            <a:avLst/>
          </a:prstGeom>
          <a:noFill/>
        </p:spPr>
        <p:txBody>
          <a:bodyPr wrap="square" rtlCol="0">
            <a:spAutoFit/>
          </a:bodyPr>
          <a:lstStyle/>
          <a:p>
            <a:r>
              <a:rPr lang="en-GB" sz="2800" b="1" dirty="0"/>
              <a:t>Act 1.5 Romeo and Juliet’s first meeting – word scramble</a:t>
            </a:r>
            <a:endParaRPr lang="en-GB" sz="2800" dirty="0"/>
          </a:p>
          <a:p>
            <a:r>
              <a:rPr lang="en-GB" sz="2800" dirty="0"/>
              <a:t>a and </a:t>
            </a:r>
            <a:r>
              <a:rPr lang="en-GB" sz="2800" dirty="0" err="1"/>
              <a:t>and</a:t>
            </a:r>
            <a:r>
              <a:rPr lang="en-GB" sz="2800" dirty="0"/>
              <a:t> ay blushing dear despair devotion do </a:t>
            </a:r>
            <a:r>
              <a:rPr lang="en-GB" sz="2800" dirty="0" err="1"/>
              <a:t>do</a:t>
            </a:r>
            <a:r>
              <a:rPr lang="en-GB" sz="2800" dirty="0"/>
              <a:t> </a:t>
            </a:r>
            <a:r>
              <a:rPr lang="en-GB" sz="2800" dirty="0" err="1"/>
              <a:t>do</a:t>
            </a:r>
            <a:r>
              <a:rPr lang="en-GB" sz="2800" dirty="0"/>
              <a:t> </a:t>
            </a:r>
            <a:r>
              <a:rPr lang="en-GB" sz="2800" dirty="0" err="1"/>
              <a:t>do</a:t>
            </a:r>
            <a:r>
              <a:rPr lang="en-GB" sz="2800" dirty="0"/>
              <a:t> </a:t>
            </a:r>
            <a:r>
              <a:rPr lang="en-GB" sz="2800" dirty="0" err="1"/>
              <a:t>do</a:t>
            </a:r>
            <a:r>
              <a:rPr lang="en-GB" sz="2800" dirty="0"/>
              <a:t> effect faith for </a:t>
            </a:r>
            <a:r>
              <a:rPr lang="en-GB" sz="2800" dirty="0" err="1"/>
              <a:t>for</a:t>
            </a:r>
            <a:r>
              <a:rPr lang="en-GB" sz="2800" dirty="0"/>
              <a:t> gentle good grant </a:t>
            </a:r>
            <a:r>
              <a:rPr lang="en-GB" sz="2800" dirty="0" err="1"/>
              <a:t>grant</a:t>
            </a:r>
            <a:r>
              <a:rPr lang="en-GB" sz="2800" dirty="0"/>
              <a:t> hand </a:t>
            </a:r>
            <a:r>
              <a:rPr lang="en-GB" sz="2800" dirty="0" err="1"/>
              <a:t>hand</a:t>
            </a:r>
            <a:r>
              <a:rPr lang="en-GB" sz="2800" dirty="0"/>
              <a:t> hands </a:t>
            </a:r>
            <a:r>
              <a:rPr lang="en-GB" sz="2800" dirty="0" err="1"/>
              <a:t>hands</a:t>
            </a:r>
            <a:r>
              <a:rPr lang="en-GB" sz="2800" dirty="0"/>
              <a:t> </a:t>
            </a:r>
            <a:r>
              <a:rPr lang="en-GB" sz="2800" dirty="0" err="1"/>
              <a:t>hands</a:t>
            </a:r>
            <a:r>
              <a:rPr lang="en-GB" sz="2800" dirty="0"/>
              <a:t> have </a:t>
            </a:r>
            <a:r>
              <a:rPr lang="en-GB" sz="2800" dirty="0" err="1"/>
              <a:t>have</a:t>
            </a:r>
            <a:r>
              <a:rPr lang="en-GB" sz="2800" dirty="0"/>
              <a:t> holy </a:t>
            </a:r>
            <a:r>
              <a:rPr lang="en-GB" sz="2800" dirty="0" err="1"/>
              <a:t>holy</a:t>
            </a:r>
            <a:r>
              <a:rPr lang="en-GB" sz="2800" dirty="0"/>
              <a:t> </a:t>
            </a:r>
            <a:r>
              <a:rPr lang="en-GB" sz="2800" dirty="0" err="1"/>
              <a:t>holy</a:t>
            </a:r>
            <a:r>
              <a:rPr lang="en-GB" sz="2800" dirty="0"/>
              <a:t> I </a:t>
            </a:r>
            <a:r>
              <a:rPr lang="en-GB" sz="2800" dirty="0" err="1"/>
              <a:t>I</a:t>
            </a:r>
            <a:r>
              <a:rPr lang="en-GB" sz="2800" dirty="0"/>
              <a:t> if in in is </a:t>
            </a:r>
            <a:r>
              <a:rPr lang="en-GB" sz="2800" dirty="0" err="1"/>
              <a:t>is</a:t>
            </a:r>
            <a:r>
              <a:rPr lang="en-GB" sz="2800" dirty="0"/>
              <a:t> kiss </a:t>
            </a:r>
            <a:r>
              <a:rPr lang="en-GB" sz="2800" dirty="0" err="1"/>
              <a:t>kiss</a:t>
            </a:r>
            <a:r>
              <a:rPr lang="en-GB" sz="2800" dirty="0"/>
              <a:t> lest let lips </a:t>
            </a:r>
            <a:r>
              <a:rPr lang="en-GB" sz="2800" dirty="0" err="1"/>
              <a:t>lips</a:t>
            </a:r>
            <a:r>
              <a:rPr lang="en-GB" sz="2800" dirty="0"/>
              <a:t> </a:t>
            </a:r>
            <a:r>
              <a:rPr lang="en-GB" sz="2800" dirty="0" err="1"/>
              <a:t>lips</a:t>
            </a:r>
            <a:r>
              <a:rPr lang="en-GB" sz="2800" dirty="0"/>
              <a:t> </a:t>
            </a:r>
            <a:r>
              <a:rPr lang="en-GB" sz="2800" dirty="0" err="1"/>
              <a:t>lips</a:t>
            </a:r>
            <a:r>
              <a:rPr lang="en-GB" sz="2800" dirty="0"/>
              <a:t> mannerly move </a:t>
            </a:r>
            <a:r>
              <a:rPr lang="en-GB" sz="2800" dirty="0" err="1"/>
              <a:t>move</a:t>
            </a:r>
            <a:r>
              <a:rPr lang="en-GB" sz="2800" dirty="0"/>
              <a:t> much must my </a:t>
            </a:r>
            <a:r>
              <a:rPr lang="en-GB" sz="2800" dirty="0" err="1"/>
              <a:t>my</a:t>
            </a:r>
            <a:r>
              <a:rPr lang="en-GB" sz="2800" dirty="0"/>
              <a:t> </a:t>
            </a:r>
            <a:r>
              <a:rPr lang="en-GB" sz="2800" dirty="0" err="1"/>
              <a:t>my</a:t>
            </a:r>
            <a:r>
              <a:rPr lang="en-GB" sz="2800" dirty="0"/>
              <a:t> not </a:t>
            </a:r>
            <a:r>
              <a:rPr lang="en-GB" sz="2800" dirty="0" err="1"/>
              <a:t>not</a:t>
            </a:r>
            <a:r>
              <a:rPr lang="en-GB" sz="2800" dirty="0"/>
              <a:t> </a:t>
            </a:r>
            <a:r>
              <a:rPr lang="en-GB" sz="2800" dirty="0" err="1"/>
              <a:t>not</a:t>
            </a:r>
            <a:r>
              <a:rPr lang="en-GB" sz="2800" dirty="0"/>
              <a:t> O palm </a:t>
            </a:r>
            <a:r>
              <a:rPr lang="en-GB" sz="2800" dirty="0" err="1"/>
              <a:t>palm</a:t>
            </a:r>
            <a:r>
              <a:rPr lang="en-GB" sz="2800" dirty="0"/>
              <a:t> palmers </a:t>
            </a:r>
            <a:r>
              <a:rPr lang="en-GB" sz="2800" dirty="0" err="1"/>
              <a:t>palmers</a:t>
            </a:r>
            <a:r>
              <a:rPr lang="en-GB" sz="2800" dirty="0"/>
              <a:t>' pilgrim </a:t>
            </a:r>
            <a:r>
              <a:rPr lang="en-GB" sz="2800" dirty="0" err="1"/>
              <a:t>pilgrim</a:t>
            </a:r>
            <a:r>
              <a:rPr lang="en-GB" sz="2800" dirty="0"/>
              <a:t> pilgrims </a:t>
            </a:r>
            <a:r>
              <a:rPr lang="en-GB" sz="2800" dirty="0" err="1"/>
              <a:t>pilgrims</a:t>
            </a:r>
            <a:r>
              <a:rPr lang="en-GB" sz="2800" dirty="0"/>
              <a:t>' pray prayer prayer's prayers' profane ready rough saint saints </a:t>
            </a:r>
            <a:r>
              <a:rPr lang="en-GB" sz="2800" dirty="0" err="1"/>
              <a:t>saints</a:t>
            </a:r>
            <a:r>
              <a:rPr lang="en-GB" sz="2800" dirty="0"/>
              <a:t> </a:t>
            </a:r>
            <a:r>
              <a:rPr lang="en-GB" sz="2800" dirty="0" err="1"/>
              <a:t>saints</a:t>
            </a:r>
            <a:r>
              <a:rPr lang="en-GB" sz="2800" dirty="0"/>
              <a:t> sake shows shrine sin smooth stand take tender that that that the then then they </a:t>
            </a:r>
            <a:r>
              <a:rPr lang="en-GB" sz="2800" dirty="0" err="1"/>
              <a:t>they</a:t>
            </a:r>
            <a:r>
              <a:rPr lang="en-GB" sz="2800" dirty="0"/>
              <a:t> this this this thou though to </a:t>
            </a:r>
            <a:r>
              <a:rPr lang="en-GB" sz="2800" dirty="0" err="1"/>
              <a:t>to</a:t>
            </a:r>
            <a:r>
              <a:rPr lang="en-GB" sz="2800" dirty="0"/>
              <a:t> </a:t>
            </a:r>
            <a:r>
              <a:rPr lang="en-GB" sz="2800" dirty="0" err="1"/>
              <a:t>to</a:t>
            </a:r>
            <a:r>
              <a:rPr lang="en-GB" sz="2800" dirty="0"/>
              <a:t> too </a:t>
            </a:r>
            <a:r>
              <a:rPr lang="en-GB" sz="2800" dirty="0" err="1"/>
              <a:t>too</a:t>
            </a:r>
            <a:r>
              <a:rPr lang="en-GB" sz="2800" dirty="0"/>
              <a:t> touch </a:t>
            </a:r>
            <a:r>
              <a:rPr lang="en-GB" sz="2800" dirty="0" err="1"/>
              <a:t>touch</a:t>
            </a:r>
            <a:r>
              <a:rPr lang="en-GB" sz="2800" dirty="0"/>
              <a:t> turn two unworthiest use what which while with </a:t>
            </a:r>
            <a:r>
              <a:rPr lang="en-GB" sz="2800" dirty="0" err="1"/>
              <a:t>with</a:t>
            </a:r>
            <a:r>
              <a:rPr lang="en-GB" sz="2800" dirty="0"/>
              <a:t> wrong you your</a:t>
            </a:r>
          </a:p>
          <a:p>
            <a:endParaRPr lang="en-GB" dirty="0"/>
          </a:p>
        </p:txBody>
      </p:sp>
    </p:spTree>
    <p:extLst>
      <p:ext uri="{BB962C8B-B14F-4D97-AF65-F5344CB8AC3E}">
        <p14:creationId xmlns:p14="http://schemas.microsoft.com/office/powerpoint/2010/main" val="4222563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u="sng" dirty="0">
                <a:latin typeface="Gill Sans MT" panose="020B0502020104020203" pitchFamily="34" charset="0"/>
              </a:rPr>
              <a:t>Romeo and Juliet meet</a:t>
            </a:r>
          </a:p>
        </p:txBody>
      </p:sp>
      <p:sp>
        <p:nvSpPr>
          <p:cNvPr id="5" name="Content Placeholder 4"/>
          <p:cNvSpPr>
            <a:spLocks noGrp="1"/>
          </p:cNvSpPr>
          <p:nvPr>
            <p:ph idx="1"/>
          </p:nvPr>
        </p:nvSpPr>
        <p:spPr>
          <a:xfrm>
            <a:off x="628649" y="1420178"/>
            <a:ext cx="8116765" cy="4017644"/>
          </a:xfrm>
        </p:spPr>
        <p:txBody>
          <a:bodyPr>
            <a:noAutofit/>
          </a:bodyPr>
          <a:lstStyle/>
          <a:p>
            <a:pPr marL="0" indent="0">
              <a:buNone/>
            </a:pPr>
            <a:r>
              <a:rPr lang="en-GB" sz="2100" dirty="0">
                <a:latin typeface="Gill Sans MT" panose="020B0502020104020203" pitchFamily="34" charset="0"/>
              </a:rPr>
              <a:t>Now share ideas in your tables:</a:t>
            </a:r>
          </a:p>
          <a:p>
            <a:pPr lvl="0"/>
            <a:r>
              <a:rPr lang="en-GB" sz="2100" dirty="0">
                <a:latin typeface="Gill Sans MT" panose="020B0502020104020203" pitchFamily="34" charset="0"/>
              </a:rPr>
              <a:t>Do any words grab your attention?  What?  Why?</a:t>
            </a:r>
          </a:p>
          <a:p>
            <a:pPr lvl="0"/>
            <a:r>
              <a:rPr lang="en-GB" sz="2100" dirty="0">
                <a:latin typeface="Gill Sans MT" panose="020B0502020104020203" pitchFamily="34" charset="0"/>
              </a:rPr>
              <a:t>Are there more nouns, verbs, adjectives, </a:t>
            </a:r>
            <a:r>
              <a:rPr lang="en-GB" sz="2100" dirty="0" err="1">
                <a:latin typeface="Gill Sans MT" panose="020B0502020104020203" pitchFamily="34" charset="0"/>
              </a:rPr>
              <a:t>etc</a:t>
            </a:r>
            <a:r>
              <a:rPr lang="en-GB" sz="2100" dirty="0">
                <a:latin typeface="Gill Sans MT" panose="020B0502020104020203" pitchFamily="34" charset="0"/>
              </a:rPr>
              <a:t>? What is the effect of this?</a:t>
            </a:r>
          </a:p>
          <a:p>
            <a:pPr lvl="0"/>
            <a:r>
              <a:rPr lang="en-GB" sz="2100" dirty="0">
                <a:latin typeface="Gill Sans MT" panose="020B0502020104020203" pitchFamily="34" charset="0"/>
              </a:rPr>
              <a:t>Are there any repeated words that you think might be significant?  What is the effect of this?</a:t>
            </a:r>
          </a:p>
          <a:p>
            <a:pPr lvl="0"/>
            <a:r>
              <a:rPr lang="en-GB" sz="2100" dirty="0">
                <a:latin typeface="Gill Sans MT" panose="020B0502020104020203" pitchFamily="34" charset="0"/>
              </a:rPr>
              <a:t>Are there any groups of words that refer to similar things? What is the effect of this?</a:t>
            </a:r>
          </a:p>
          <a:p>
            <a:pPr lvl="0"/>
            <a:r>
              <a:rPr lang="en-GB" sz="2100" dirty="0">
                <a:latin typeface="Gill Sans MT" panose="020B0502020104020203" pitchFamily="34" charset="0"/>
              </a:rPr>
              <a:t>What’s the mood and atmosphere?  What creates this?</a:t>
            </a:r>
          </a:p>
          <a:p>
            <a:pPr lvl="0"/>
            <a:r>
              <a:rPr lang="en-GB" sz="2100" dirty="0">
                <a:latin typeface="Gill Sans MT" panose="020B0502020104020203" pitchFamily="34" charset="0"/>
              </a:rPr>
              <a:t>What are they talking about?</a:t>
            </a:r>
          </a:p>
          <a:p>
            <a:pPr lvl="0"/>
            <a:r>
              <a:rPr lang="en-GB" sz="2100" dirty="0">
                <a:latin typeface="Gill Sans MT" panose="020B0502020104020203" pitchFamily="34" charset="0"/>
              </a:rPr>
              <a:t>What do you think they are doing during the conversation?</a:t>
            </a:r>
          </a:p>
          <a:p>
            <a:pPr lvl="0"/>
            <a:r>
              <a:rPr lang="en-GB" sz="2100" dirty="0">
                <a:latin typeface="Gill Sans MT" panose="020B0502020104020203" pitchFamily="34" charset="0"/>
              </a:rPr>
              <a:t>What do you think is going to happen at the end of the conversation? </a:t>
            </a:r>
          </a:p>
        </p:txBody>
      </p:sp>
      <p:sp>
        <p:nvSpPr>
          <p:cNvPr id="2" name="Rectangle 1"/>
          <p:cNvSpPr/>
          <p:nvPr/>
        </p:nvSpPr>
        <p:spPr>
          <a:xfrm>
            <a:off x="6327954" y="885852"/>
            <a:ext cx="2501721" cy="1232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Gill Sans MT" panose="020B0502020104020203" pitchFamily="34" charset="0"/>
              </a:rPr>
              <a:t>Annotate the handout to show your ideas</a:t>
            </a:r>
          </a:p>
        </p:txBody>
      </p:sp>
      <p:sp>
        <p:nvSpPr>
          <p:cNvPr id="3" name="Rectangle 2">
            <a:extLst>
              <a:ext uri="{FF2B5EF4-FFF2-40B4-BE49-F238E27FC236}">
                <a16:creationId xmlns:a16="http://schemas.microsoft.com/office/drawing/2014/main" id="{19852E28-D0D2-43B7-AA89-3CCA70254A0D}"/>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2333070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u="sng" dirty="0">
                <a:latin typeface="Gill Sans MT" panose="020B0502020104020203" pitchFamily="34" charset="0"/>
              </a:rPr>
              <a:t>Romeo and Juliet meet</a:t>
            </a:r>
          </a:p>
        </p:txBody>
      </p:sp>
      <p:sp>
        <p:nvSpPr>
          <p:cNvPr id="5" name="Content Placeholder 4"/>
          <p:cNvSpPr>
            <a:spLocks noGrp="1"/>
          </p:cNvSpPr>
          <p:nvPr>
            <p:ph idx="1"/>
          </p:nvPr>
        </p:nvSpPr>
        <p:spPr>
          <a:xfrm>
            <a:off x="628650" y="1395046"/>
            <a:ext cx="8269166" cy="4525108"/>
          </a:xfrm>
        </p:spPr>
        <p:txBody>
          <a:bodyPr>
            <a:noAutofit/>
          </a:bodyPr>
          <a:lstStyle/>
          <a:p>
            <a:pPr marL="0" indent="0">
              <a:lnSpc>
                <a:spcPct val="120000"/>
              </a:lnSpc>
              <a:buNone/>
            </a:pPr>
            <a:r>
              <a:rPr lang="en-GB" sz="1900" dirty="0">
                <a:latin typeface="Gill Sans MT" panose="020B0502020104020203" pitchFamily="34" charset="0"/>
              </a:rPr>
              <a:t>Use as many of the words as you can to create your own version of the conversation they might be having.</a:t>
            </a:r>
          </a:p>
          <a:p>
            <a:pPr marL="0" indent="0">
              <a:lnSpc>
                <a:spcPct val="120000"/>
              </a:lnSpc>
              <a:buNone/>
            </a:pPr>
            <a:r>
              <a:rPr lang="en-GB" sz="1900" dirty="0">
                <a:latin typeface="Gill Sans MT" panose="020B0502020104020203" pitchFamily="34" charset="0"/>
              </a:rPr>
              <a:t>Some things to consider…</a:t>
            </a:r>
          </a:p>
          <a:p>
            <a:pPr lvl="0">
              <a:lnSpc>
                <a:spcPct val="120000"/>
              </a:lnSpc>
            </a:pPr>
            <a:r>
              <a:rPr lang="en-GB" sz="1900" dirty="0">
                <a:latin typeface="Gill Sans MT" panose="020B0502020104020203" pitchFamily="34" charset="0"/>
              </a:rPr>
              <a:t>There is, obviously, an element of </a:t>
            </a:r>
            <a:r>
              <a:rPr lang="en-GB" sz="1900" b="1" dirty="0">
                <a:latin typeface="Gill Sans MT" panose="020B0502020104020203" pitchFamily="34" charset="0"/>
              </a:rPr>
              <a:t>romance</a:t>
            </a:r>
            <a:r>
              <a:rPr lang="en-GB" sz="1900" dirty="0">
                <a:latin typeface="Gill Sans MT" panose="020B0502020104020203" pitchFamily="34" charset="0"/>
              </a:rPr>
              <a:t> in this conversation.</a:t>
            </a:r>
          </a:p>
          <a:p>
            <a:pPr lvl="0">
              <a:lnSpc>
                <a:spcPct val="120000"/>
              </a:lnSpc>
            </a:pPr>
            <a:r>
              <a:rPr lang="en-GB" sz="1900" dirty="0">
                <a:latin typeface="Gill Sans MT" panose="020B0502020104020203" pitchFamily="34" charset="0"/>
              </a:rPr>
              <a:t>However, there is also some lively </a:t>
            </a:r>
            <a:r>
              <a:rPr lang="en-GB" sz="1900" b="1" dirty="0">
                <a:latin typeface="Gill Sans MT" panose="020B0502020104020203" pitchFamily="34" charset="0"/>
              </a:rPr>
              <a:t>verbal fencing</a:t>
            </a:r>
            <a:r>
              <a:rPr lang="en-GB" sz="1900" dirty="0">
                <a:latin typeface="Gill Sans MT" panose="020B0502020104020203" pitchFamily="34" charset="0"/>
              </a:rPr>
              <a:t> between the two as they </a:t>
            </a:r>
            <a:r>
              <a:rPr lang="en-GB" sz="1900" b="1" dirty="0">
                <a:latin typeface="Gill Sans MT" panose="020B0502020104020203" pitchFamily="34" charset="0"/>
              </a:rPr>
              <a:t>tease</a:t>
            </a:r>
            <a:r>
              <a:rPr lang="en-GB" sz="1900" dirty="0">
                <a:latin typeface="Gill Sans MT" panose="020B0502020104020203" pitchFamily="34" charset="0"/>
              </a:rPr>
              <a:t> and </a:t>
            </a:r>
            <a:r>
              <a:rPr lang="en-GB" sz="1900" b="1" dirty="0">
                <a:latin typeface="Gill Sans MT" panose="020B0502020104020203" pitchFamily="34" charset="0"/>
              </a:rPr>
              <a:t>flirt</a:t>
            </a:r>
            <a:r>
              <a:rPr lang="en-GB" sz="1900" dirty="0">
                <a:latin typeface="Gill Sans MT" panose="020B0502020104020203" pitchFamily="34" charset="0"/>
              </a:rPr>
              <a:t>.</a:t>
            </a:r>
          </a:p>
          <a:p>
            <a:pPr lvl="0">
              <a:lnSpc>
                <a:spcPct val="120000"/>
              </a:lnSpc>
            </a:pPr>
            <a:r>
              <a:rPr lang="en-GB" sz="1900" dirty="0">
                <a:latin typeface="Gill Sans MT" panose="020B0502020104020203" pitchFamily="34" charset="0"/>
              </a:rPr>
              <a:t>Romeo is also bit of a ‘lad’ – and makes some cheeky, ‘typically male’ advances.</a:t>
            </a:r>
          </a:p>
          <a:p>
            <a:pPr lvl="0">
              <a:lnSpc>
                <a:spcPct val="120000"/>
              </a:lnSpc>
            </a:pPr>
            <a:r>
              <a:rPr lang="en-GB" sz="1900" dirty="0">
                <a:latin typeface="Gill Sans MT" panose="020B0502020104020203" pitchFamily="34" charset="0"/>
              </a:rPr>
              <a:t>Juliet’s ‘typically female’ replies are a little more restrained – but still encouraging.</a:t>
            </a:r>
          </a:p>
          <a:p>
            <a:pPr lvl="0">
              <a:lnSpc>
                <a:spcPct val="120000"/>
              </a:lnSpc>
            </a:pPr>
            <a:r>
              <a:rPr lang="en-GB" sz="1900" dirty="0">
                <a:latin typeface="Gill Sans MT" panose="020B0502020104020203" pitchFamily="34" charset="0"/>
              </a:rPr>
              <a:t>At the end of the conversation, they kiss. </a:t>
            </a:r>
          </a:p>
        </p:txBody>
      </p:sp>
      <p:sp>
        <p:nvSpPr>
          <p:cNvPr id="2" name="Rectangle 1">
            <a:extLst>
              <a:ext uri="{FF2B5EF4-FFF2-40B4-BE49-F238E27FC236}">
                <a16:creationId xmlns:a16="http://schemas.microsoft.com/office/drawing/2014/main" id="{CECD29B8-FB36-4132-ADED-BBE04FA0B59E}"/>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8" name="Cube 7">
            <a:extLst>
              <a:ext uri="{FF2B5EF4-FFF2-40B4-BE49-F238E27FC236}">
                <a16:creationId xmlns:a16="http://schemas.microsoft.com/office/drawing/2014/main" id="{82DBF50C-7204-4760-A430-B269F1BA5CE5}"/>
              </a:ext>
            </a:extLst>
          </p:cNvPr>
          <p:cNvSpPr/>
          <p:nvPr/>
        </p:nvSpPr>
        <p:spPr>
          <a:xfrm>
            <a:off x="6201509" y="4970585"/>
            <a:ext cx="2799222" cy="930562"/>
          </a:xfrm>
          <a:prstGeom prst="cube">
            <a:avLst>
              <a:gd name="adj" fmla="val 1499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Gill Sans MT" panose="020B0502020104020203" pitchFamily="34" charset="0"/>
              </a:rPr>
              <a:t>Challenge: </a:t>
            </a:r>
            <a:r>
              <a:rPr lang="en-US" sz="2000" dirty="0">
                <a:solidFill>
                  <a:schemeClr val="tx1"/>
                </a:solidFill>
                <a:latin typeface="Gill Sans MT" panose="020B0502020104020203" pitchFamily="34" charset="0"/>
              </a:rPr>
              <a:t>Write it in the style of a sonnet.</a:t>
            </a:r>
            <a:endParaRPr lang="en-GB" sz="2000" dirty="0">
              <a:solidFill>
                <a:schemeClr val="tx1"/>
              </a:solidFill>
              <a:latin typeface="Gill Sans MT" panose="020B0502020104020203" pitchFamily="34" charset="0"/>
            </a:endParaRPr>
          </a:p>
        </p:txBody>
      </p:sp>
      <p:sp>
        <p:nvSpPr>
          <p:cNvPr id="10" name="Star: 5 Points 9">
            <a:extLst>
              <a:ext uri="{FF2B5EF4-FFF2-40B4-BE49-F238E27FC236}">
                <a16:creationId xmlns:a16="http://schemas.microsoft.com/office/drawing/2014/main" id="{1DD35304-CD4A-49B6-8D4E-E7563E85C8C7}"/>
              </a:ext>
            </a:extLst>
          </p:cNvPr>
          <p:cNvSpPr/>
          <p:nvPr/>
        </p:nvSpPr>
        <p:spPr>
          <a:xfrm>
            <a:off x="8515350" y="5365382"/>
            <a:ext cx="550985" cy="564276"/>
          </a:xfrm>
          <a:prstGeom prst="star5">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291722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B418DB-632D-4927-9358-1E4A4A6EACEB}"/>
              </a:ext>
            </a:extLst>
          </p:cNvPr>
          <p:cNvSpPr txBox="1"/>
          <p:nvPr/>
        </p:nvSpPr>
        <p:spPr>
          <a:xfrm>
            <a:off x="904568" y="2321004"/>
            <a:ext cx="7547770" cy="3170099"/>
          </a:xfrm>
          <a:prstGeom prst="rect">
            <a:avLst/>
          </a:prstGeom>
          <a:solidFill>
            <a:schemeClr val="bg1"/>
          </a:solidFill>
          <a:ln>
            <a:solidFill>
              <a:schemeClr val="tx1"/>
            </a:solidFill>
          </a:ln>
        </p:spPr>
        <p:txBody>
          <a:bodyPr wrap="square" rtlCol="0">
            <a:spAutoFit/>
          </a:bodyPr>
          <a:lstStyle/>
          <a:p>
            <a:r>
              <a:rPr lang="en-US" sz="2000" b="1" u="sng" dirty="0"/>
              <a:t>Exit Ticket – Love at First Sight</a:t>
            </a:r>
          </a:p>
          <a:p>
            <a:endParaRPr lang="en-US" sz="2000" dirty="0"/>
          </a:p>
          <a:p>
            <a:pPr marL="342900" indent="-342900">
              <a:buAutoNum type="arabicPeriod"/>
            </a:pPr>
            <a:r>
              <a:rPr lang="en-US" sz="2000" dirty="0"/>
              <a:t>Complete the sentence:</a:t>
            </a:r>
          </a:p>
          <a:p>
            <a:r>
              <a:rPr lang="en-US" sz="2000" i="1" dirty="0"/>
              <a:t>Shakespeare shows that Romeo is infatuated by Juliet when he first sees her, as he immediately says “__________________________”. </a:t>
            </a:r>
          </a:p>
          <a:p>
            <a:endParaRPr lang="en-US" sz="2000" dirty="0"/>
          </a:p>
          <a:p>
            <a:r>
              <a:rPr lang="en-US" sz="2000" dirty="0"/>
              <a:t>2. Why is it important that you know what a sonnet is?</a:t>
            </a:r>
          </a:p>
          <a:p>
            <a:endParaRPr lang="en-US" sz="2000" dirty="0"/>
          </a:p>
          <a:p>
            <a:r>
              <a:rPr lang="en-US" sz="2000" dirty="0"/>
              <a:t>3. Linking to context, why is it significant that Romeo and Juliet keep making religious references? </a:t>
            </a:r>
          </a:p>
        </p:txBody>
      </p:sp>
      <p:sp>
        <p:nvSpPr>
          <p:cNvPr id="3" name="TextBox 2">
            <a:extLst>
              <a:ext uri="{FF2B5EF4-FFF2-40B4-BE49-F238E27FC236}">
                <a16:creationId xmlns:a16="http://schemas.microsoft.com/office/drawing/2014/main" id="{F65B1DFC-D9EF-4A72-AED5-C51546C1D801}"/>
              </a:ext>
            </a:extLst>
          </p:cNvPr>
          <p:cNvSpPr txBox="1"/>
          <p:nvPr/>
        </p:nvSpPr>
        <p:spPr>
          <a:xfrm>
            <a:off x="904568" y="766027"/>
            <a:ext cx="7443020" cy="954107"/>
          </a:xfrm>
          <a:prstGeom prst="rect">
            <a:avLst/>
          </a:prstGeom>
          <a:noFill/>
        </p:spPr>
        <p:txBody>
          <a:bodyPr wrap="square" rtlCol="0">
            <a:spAutoFit/>
          </a:bodyPr>
          <a:lstStyle/>
          <a:p>
            <a:r>
              <a:rPr lang="en-US" sz="3200" b="1" u="sng" dirty="0">
                <a:latin typeface="Gill Sans MT" panose="020B0502020104020203" pitchFamily="34" charset="0"/>
              </a:rPr>
              <a:t>Plenary:</a:t>
            </a:r>
          </a:p>
          <a:p>
            <a:r>
              <a:rPr lang="en-US" sz="2400" dirty="0">
                <a:latin typeface="Gill Sans MT" panose="020B0502020104020203" pitchFamily="34" charset="0"/>
              </a:rPr>
              <a:t>Complete the exit card. </a:t>
            </a:r>
            <a:endParaRPr lang="en-GB" sz="2400" dirty="0">
              <a:latin typeface="Gill Sans MT" panose="020B0502020104020203" pitchFamily="34" charset="0"/>
            </a:endParaRPr>
          </a:p>
        </p:txBody>
      </p:sp>
      <p:sp>
        <p:nvSpPr>
          <p:cNvPr id="6" name="Rectangle 5">
            <a:extLst>
              <a:ext uri="{FF2B5EF4-FFF2-40B4-BE49-F238E27FC236}">
                <a16:creationId xmlns:a16="http://schemas.microsoft.com/office/drawing/2014/main" id="{65F7F632-2311-46B3-8BE0-E6C09C3039E5}"/>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534431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3AA9B5E-B901-4488-A7ED-2AB4BB85961E}"/>
              </a:ext>
            </a:extLst>
          </p:cNvPr>
          <p:cNvGraphicFramePr>
            <a:graphicFrameLocks noGrp="1"/>
          </p:cNvGraphicFramePr>
          <p:nvPr>
            <p:extLst>
              <p:ext uri="{D42A27DB-BD31-4B8C-83A1-F6EECF244321}">
                <p14:modId xmlns:p14="http://schemas.microsoft.com/office/powerpoint/2010/main" val="2798099797"/>
              </p:ext>
            </p:extLst>
          </p:nvPr>
        </p:nvGraphicFramePr>
        <p:xfrm>
          <a:off x="506963" y="2034698"/>
          <a:ext cx="6696270" cy="3475148"/>
        </p:xfrm>
        <a:graphic>
          <a:graphicData uri="http://schemas.openxmlformats.org/drawingml/2006/table">
            <a:tbl>
              <a:tblPr firstRow="1" bandRow="1">
                <a:tableStyleId>{5C22544A-7EE6-4342-B048-85BDC9FD1C3A}</a:tableStyleId>
              </a:tblPr>
              <a:tblGrid>
                <a:gridCol w="2232090">
                  <a:extLst>
                    <a:ext uri="{9D8B030D-6E8A-4147-A177-3AD203B41FA5}">
                      <a16:colId xmlns:a16="http://schemas.microsoft.com/office/drawing/2014/main" val="214729952"/>
                    </a:ext>
                  </a:extLst>
                </a:gridCol>
                <a:gridCol w="2232090">
                  <a:extLst>
                    <a:ext uri="{9D8B030D-6E8A-4147-A177-3AD203B41FA5}">
                      <a16:colId xmlns:a16="http://schemas.microsoft.com/office/drawing/2014/main" val="809869906"/>
                    </a:ext>
                  </a:extLst>
                </a:gridCol>
                <a:gridCol w="2232090">
                  <a:extLst>
                    <a:ext uri="{9D8B030D-6E8A-4147-A177-3AD203B41FA5}">
                      <a16:colId xmlns:a16="http://schemas.microsoft.com/office/drawing/2014/main" val="1340446221"/>
                    </a:ext>
                  </a:extLst>
                </a:gridCol>
              </a:tblGrid>
              <a:tr h="1557825">
                <a:tc>
                  <a:txBody>
                    <a:bodyPr/>
                    <a:lstStyle/>
                    <a:p>
                      <a:r>
                        <a:rPr lang="en-US" sz="2000" b="0" dirty="0">
                          <a:solidFill>
                            <a:schemeClr val="tx1"/>
                          </a:solidFill>
                          <a:latin typeface="Gill Sans MT" panose="020B0502020104020203" pitchFamily="34" charset="0"/>
                        </a:rPr>
                        <a:t>What is a sonnet?</a:t>
                      </a:r>
                      <a:endParaRPr lang="en-GB" sz="2000" b="0" dirty="0">
                        <a:solidFill>
                          <a:schemeClr val="tx1"/>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US" sz="2000" b="0" dirty="0">
                          <a:solidFill>
                            <a:schemeClr val="tx1"/>
                          </a:solidFill>
                          <a:latin typeface="Gill Sans MT" panose="020B0502020104020203" pitchFamily="34" charset="0"/>
                        </a:rPr>
                        <a:t>What does the word ‘melancholy’ mean?</a:t>
                      </a:r>
                      <a:endParaRPr lang="en-GB" sz="2000" b="0" dirty="0">
                        <a:solidFill>
                          <a:schemeClr val="tx1"/>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r>
                        <a:rPr lang="en-US" sz="2000" b="0" dirty="0">
                          <a:solidFill>
                            <a:schemeClr val="tx1"/>
                          </a:solidFill>
                          <a:latin typeface="Gill Sans MT" panose="020B0502020104020203" pitchFamily="34" charset="0"/>
                        </a:rPr>
                        <a:t>Give one reason why Romeo does not want to attend the Capulet party.</a:t>
                      </a:r>
                      <a:endParaRPr lang="en-GB" sz="2000" b="0" dirty="0">
                        <a:solidFill>
                          <a:schemeClr val="tx1"/>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882262024"/>
                  </a:ext>
                </a:extLst>
              </a:tr>
              <a:tr h="1917323">
                <a:tc>
                  <a:txBody>
                    <a:bodyPr/>
                    <a:lstStyle/>
                    <a:p>
                      <a:r>
                        <a:rPr lang="en-US" sz="2000" b="0" dirty="0">
                          <a:solidFill>
                            <a:schemeClr val="tx1"/>
                          </a:solidFill>
                          <a:latin typeface="Gill Sans MT" panose="020B0502020104020203" pitchFamily="34" charset="0"/>
                        </a:rPr>
                        <a:t>Where is the play set?</a:t>
                      </a:r>
                      <a:endParaRPr lang="en-GB" sz="2000" b="0" dirty="0">
                        <a:solidFill>
                          <a:schemeClr val="tx1"/>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Gill Sans MT" panose="020B0502020104020203" pitchFamily="34" charset="0"/>
                        </a:rPr>
                        <a:t>Name 3 words that are repeated at least 3 times when Romeo and Juliet first meet.</a:t>
                      </a:r>
                      <a:endParaRPr lang="en-GB" sz="2000" b="0" dirty="0">
                        <a:solidFill>
                          <a:schemeClr val="tx1"/>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US" sz="2000" b="0" dirty="0">
                          <a:solidFill>
                            <a:schemeClr val="tx1"/>
                          </a:solidFill>
                          <a:latin typeface="Gill Sans MT" panose="020B0502020104020203" pitchFamily="34" charset="0"/>
                        </a:rPr>
                        <a:t>Write down one of the opposites that Romeo uses in Act 1 scene 1.</a:t>
                      </a:r>
                    </a:p>
                    <a:p>
                      <a:endParaRPr lang="en-GB" sz="2000" b="0" dirty="0">
                        <a:solidFill>
                          <a:schemeClr val="tx1"/>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139557615"/>
                  </a:ext>
                </a:extLst>
              </a:tr>
            </a:tbl>
          </a:graphicData>
        </a:graphic>
      </p:graphicFrame>
      <p:sp>
        <p:nvSpPr>
          <p:cNvPr id="5" name="TextBox 4">
            <a:extLst>
              <a:ext uri="{FF2B5EF4-FFF2-40B4-BE49-F238E27FC236}">
                <a16:creationId xmlns:a16="http://schemas.microsoft.com/office/drawing/2014/main" id="{777D1FE8-D14E-405D-8AAF-3E25DFB166BA}"/>
              </a:ext>
            </a:extLst>
          </p:cNvPr>
          <p:cNvSpPr txBox="1"/>
          <p:nvPr/>
        </p:nvSpPr>
        <p:spPr>
          <a:xfrm>
            <a:off x="363894" y="272567"/>
            <a:ext cx="8780106" cy="1200329"/>
          </a:xfrm>
          <a:prstGeom prst="rect">
            <a:avLst/>
          </a:prstGeom>
          <a:noFill/>
        </p:spPr>
        <p:txBody>
          <a:bodyPr wrap="square" rtlCol="0">
            <a:spAutoFit/>
          </a:bodyPr>
          <a:lstStyle/>
          <a:p>
            <a:r>
              <a:rPr lang="en-US" sz="2400" b="1" dirty="0">
                <a:solidFill>
                  <a:srgbClr val="FF0000"/>
                </a:solidFill>
                <a:latin typeface="Gill Sans MT" panose="020B0502020104020203" pitchFamily="34" charset="0"/>
              </a:rPr>
              <a:t>DNA: </a:t>
            </a:r>
            <a:r>
              <a:rPr lang="en-US" sz="2400" b="1" dirty="0">
                <a:latin typeface="Gill Sans MT" panose="020B0502020104020203" pitchFamily="34" charset="0"/>
              </a:rPr>
              <a:t>Recall and Retrieval</a:t>
            </a:r>
          </a:p>
          <a:p>
            <a:r>
              <a:rPr lang="en-US" sz="2400" dirty="0">
                <a:latin typeface="Gill Sans MT" panose="020B0502020104020203" pitchFamily="34" charset="0"/>
              </a:rPr>
              <a:t>Today we are going to continue with Act 1 scene 5. Let’s see how much you remembered from the last few lessons.</a:t>
            </a:r>
            <a:endParaRPr lang="en-GB" sz="2400" dirty="0">
              <a:latin typeface="Gill Sans MT" panose="020B0502020104020203" pitchFamily="34" charset="0"/>
            </a:endParaRPr>
          </a:p>
        </p:txBody>
      </p:sp>
      <p:sp>
        <p:nvSpPr>
          <p:cNvPr id="7" name="Star: 5 Points 6">
            <a:extLst>
              <a:ext uri="{FF2B5EF4-FFF2-40B4-BE49-F238E27FC236}">
                <a16:creationId xmlns:a16="http://schemas.microsoft.com/office/drawing/2014/main" id="{7F1BB8B6-6EAD-490D-BD3F-5A8ACA0F31B9}"/>
              </a:ext>
            </a:extLst>
          </p:cNvPr>
          <p:cNvSpPr/>
          <p:nvPr/>
        </p:nvSpPr>
        <p:spPr>
          <a:xfrm>
            <a:off x="7245763" y="5015774"/>
            <a:ext cx="1698171" cy="1569659"/>
          </a:xfrm>
          <a:prstGeom prst="star5">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endParaRPr>
          </a:p>
        </p:txBody>
      </p:sp>
      <p:sp>
        <p:nvSpPr>
          <p:cNvPr id="9" name="TextBox 8">
            <a:extLst>
              <a:ext uri="{FF2B5EF4-FFF2-40B4-BE49-F238E27FC236}">
                <a16:creationId xmlns:a16="http://schemas.microsoft.com/office/drawing/2014/main" id="{9EE56E36-1942-4B37-AD22-F07732DE5785}"/>
              </a:ext>
            </a:extLst>
          </p:cNvPr>
          <p:cNvSpPr txBox="1"/>
          <p:nvPr/>
        </p:nvSpPr>
        <p:spPr>
          <a:xfrm>
            <a:off x="7288293" y="3815445"/>
            <a:ext cx="1698171" cy="1200329"/>
          </a:xfrm>
          <a:prstGeom prst="rect">
            <a:avLst/>
          </a:prstGeom>
          <a:noFill/>
        </p:spPr>
        <p:txBody>
          <a:bodyPr wrap="square" rtlCol="0">
            <a:spAutoFit/>
          </a:bodyPr>
          <a:lstStyle/>
          <a:p>
            <a:r>
              <a:rPr lang="en-US" dirty="0">
                <a:latin typeface="Gill Sans MT" panose="020B0502020104020203" pitchFamily="34" charset="0"/>
              </a:rPr>
              <a:t>1 horizontal line = 1 merit</a:t>
            </a:r>
          </a:p>
          <a:p>
            <a:r>
              <a:rPr lang="en-US" dirty="0">
                <a:latin typeface="Gill Sans MT" panose="020B0502020104020203" pitchFamily="34" charset="0"/>
              </a:rPr>
              <a:t>Full house = 3 merits</a:t>
            </a:r>
            <a:endParaRPr lang="en-GB" dirty="0">
              <a:latin typeface="Gill Sans MT" panose="020B0502020104020203" pitchFamily="34" charset="0"/>
            </a:endParaRPr>
          </a:p>
        </p:txBody>
      </p:sp>
    </p:spTree>
    <p:extLst>
      <p:ext uri="{BB962C8B-B14F-4D97-AF65-F5344CB8AC3E}">
        <p14:creationId xmlns:p14="http://schemas.microsoft.com/office/powerpoint/2010/main" val="3418011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3AA9B5E-B901-4488-A7ED-2AB4BB85961E}"/>
              </a:ext>
            </a:extLst>
          </p:cNvPr>
          <p:cNvGraphicFramePr>
            <a:graphicFrameLocks noGrp="1"/>
          </p:cNvGraphicFramePr>
          <p:nvPr>
            <p:extLst>
              <p:ext uri="{D42A27DB-BD31-4B8C-83A1-F6EECF244321}">
                <p14:modId xmlns:p14="http://schemas.microsoft.com/office/powerpoint/2010/main" val="2490994874"/>
              </p:ext>
            </p:extLst>
          </p:nvPr>
        </p:nvGraphicFramePr>
        <p:xfrm>
          <a:off x="506963" y="2034698"/>
          <a:ext cx="6696270" cy="3840480"/>
        </p:xfrm>
        <a:graphic>
          <a:graphicData uri="http://schemas.openxmlformats.org/drawingml/2006/table">
            <a:tbl>
              <a:tblPr firstRow="1" bandRow="1">
                <a:tableStyleId>{5C22544A-7EE6-4342-B048-85BDC9FD1C3A}</a:tableStyleId>
              </a:tblPr>
              <a:tblGrid>
                <a:gridCol w="2232090">
                  <a:extLst>
                    <a:ext uri="{9D8B030D-6E8A-4147-A177-3AD203B41FA5}">
                      <a16:colId xmlns:a16="http://schemas.microsoft.com/office/drawing/2014/main" val="214729952"/>
                    </a:ext>
                  </a:extLst>
                </a:gridCol>
                <a:gridCol w="2232090">
                  <a:extLst>
                    <a:ext uri="{9D8B030D-6E8A-4147-A177-3AD203B41FA5}">
                      <a16:colId xmlns:a16="http://schemas.microsoft.com/office/drawing/2014/main" val="809869906"/>
                    </a:ext>
                  </a:extLst>
                </a:gridCol>
                <a:gridCol w="2232090">
                  <a:extLst>
                    <a:ext uri="{9D8B030D-6E8A-4147-A177-3AD203B41FA5}">
                      <a16:colId xmlns:a16="http://schemas.microsoft.com/office/drawing/2014/main" val="1340446221"/>
                    </a:ext>
                  </a:extLst>
                </a:gridCol>
              </a:tblGrid>
              <a:tr h="1557825">
                <a:tc>
                  <a:txBody>
                    <a:bodyPr/>
                    <a:lstStyle/>
                    <a:p>
                      <a:r>
                        <a:rPr lang="en-US" sz="2000" b="0" dirty="0">
                          <a:solidFill>
                            <a:srgbClr val="FF0000"/>
                          </a:solidFill>
                          <a:latin typeface="Gill Sans MT" panose="020B0502020104020203" pitchFamily="34" charset="0"/>
                        </a:rPr>
                        <a:t>A love poem containing 14 lines with alternate rhyme and a rhyming couplet at the end.</a:t>
                      </a:r>
                      <a:endParaRPr lang="en-GB" sz="2000" b="0" dirty="0">
                        <a:solidFill>
                          <a:srgbClr val="FF0000"/>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US" sz="2000" b="0" dirty="0">
                          <a:solidFill>
                            <a:srgbClr val="FF0000"/>
                          </a:solidFill>
                          <a:latin typeface="Gill Sans MT" panose="020B0502020104020203" pitchFamily="34" charset="0"/>
                        </a:rPr>
                        <a:t>A feeling of thoughtful sadness, typically with no obvious cause.</a:t>
                      </a:r>
                      <a:endParaRPr lang="en-GB" sz="2000" b="0" dirty="0">
                        <a:solidFill>
                          <a:srgbClr val="FF0000"/>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marL="363538" indent="-363538">
                        <a:buAutoNum type="arabicPeriod"/>
                      </a:pPr>
                      <a:r>
                        <a:rPr lang="en-US" sz="2000" b="0" dirty="0">
                          <a:solidFill>
                            <a:srgbClr val="FF0000"/>
                          </a:solidFill>
                          <a:latin typeface="Gill Sans MT" panose="020B0502020104020203" pitchFamily="34" charset="0"/>
                        </a:rPr>
                        <a:t>He is still depressed over Rosaline.</a:t>
                      </a:r>
                    </a:p>
                    <a:p>
                      <a:pPr marL="363538" indent="-363538">
                        <a:buAutoNum type="arabicPeriod"/>
                      </a:pPr>
                      <a:r>
                        <a:rPr lang="en-US" sz="2000" b="0" dirty="0">
                          <a:solidFill>
                            <a:srgbClr val="FF0000"/>
                          </a:solidFill>
                          <a:latin typeface="Gill Sans MT" panose="020B0502020104020203" pitchFamily="34" charset="0"/>
                        </a:rPr>
                        <a:t>He fears something bad will happen.</a:t>
                      </a:r>
                      <a:endParaRPr lang="en-GB" sz="2000" b="0" dirty="0">
                        <a:solidFill>
                          <a:srgbClr val="FF0000"/>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882262024"/>
                  </a:ext>
                </a:extLst>
              </a:tr>
              <a:tr h="1917323">
                <a:tc>
                  <a:txBody>
                    <a:bodyPr/>
                    <a:lstStyle/>
                    <a:p>
                      <a:r>
                        <a:rPr lang="en-US" sz="2000" b="0" dirty="0">
                          <a:solidFill>
                            <a:srgbClr val="FF0000"/>
                          </a:solidFill>
                          <a:latin typeface="Gill Sans MT" panose="020B0502020104020203" pitchFamily="34" charset="0"/>
                        </a:rPr>
                        <a:t>Verona</a:t>
                      </a:r>
                      <a:endParaRPr lang="en-GB" sz="2000" b="0" dirty="0">
                        <a:solidFill>
                          <a:srgbClr val="FF0000"/>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FF0000"/>
                          </a:solidFill>
                          <a:latin typeface="Gill Sans MT" panose="020B0502020104020203" pitchFamily="34" charset="0"/>
                        </a:rPr>
                        <a:t>‘do’, ‘lips’, ‘prayer’, ‘pilgrim’, ‘palm’, ‘not’, ‘holy’, ‘hands’</a:t>
                      </a:r>
                      <a:endParaRPr lang="en-GB" sz="2000" b="0" dirty="0">
                        <a:solidFill>
                          <a:srgbClr val="FF0000"/>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US" sz="2000" b="0" dirty="0">
                          <a:solidFill>
                            <a:srgbClr val="FF0000"/>
                          </a:solidFill>
                          <a:latin typeface="Gill Sans MT" panose="020B0502020104020203" pitchFamily="34" charset="0"/>
                        </a:rPr>
                        <a:t>“brawling love”</a:t>
                      </a:r>
                    </a:p>
                    <a:p>
                      <a:r>
                        <a:rPr lang="en-US" sz="2000" b="0" dirty="0">
                          <a:solidFill>
                            <a:srgbClr val="FF0000"/>
                          </a:solidFill>
                          <a:latin typeface="Gill Sans MT" panose="020B0502020104020203" pitchFamily="34" charset="0"/>
                        </a:rPr>
                        <a:t>“loving hate”</a:t>
                      </a:r>
                      <a:br>
                        <a:rPr lang="en-US" sz="2000" b="0" dirty="0">
                          <a:solidFill>
                            <a:srgbClr val="FF0000"/>
                          </a:solidFill>
                          <a:latin typeface="Gill Sans MT" panose="020B0502020104020203" pitchFamily="34" charset="0"/>
                        </a:rPr>
                      </a:br>
                      <a:r>
                        <a:rPr lang="en-US" sz="2000" b="0" dirty="0">
                          <a:solidFill>
                            <a:srgbClr val="FF0000"/>
                          </a:solidFill>
                          <a:latin typeface="Gill Sans MT" panose="020B0502020104020203" pitchFamily="34" charset="0"/>
                        </a:rPr>
                        <a:t>“heavy lightness”</a:t>
                      </a:r>
                      <a:br>
                        <a:rPr lang="en-US" sz="2000" b="0" dirty="0">
                          <a:solidFill>
                            <a:srgbClr val="FF0000"/>
                          </a:solidFill>
                          <a:latin typeface="Gill Sans MT" panose="020B0502020104020203" pitchFamily="34" charset="0"/>
                        </a:rPr>
                      </a:br>
                      <a:r>
                        <a:rPr lang="en-US" sz="2000" b="0" dirty="0">
                          <a:solidFill>
                            <a:srgbClr val="FF0000"/>
                          </a:solidFill>
                          <a:latin typeface="Gill Sans MT" panose="020B0502020104020203" pitchFamily="34" charset="0"/>
                        </a:rPr>
                        <a:t>“bright smoke”</a:t>
                      </a:r>
                    </a:p>
                    <a:p>
                      <a:r>
                        <a:rPr lang="en-US" sz="2000" b="0" dirty="0">
                          <a:solidFill>
                            <a:srgbClr val="FF0000"/>
                          </a:solidFill>
                          <a:latin typeface="Gill Sans MT" panose="020B0502020104020203" pitchFamily="34" charset="0"/>
                        </a:rPr>
                        <a:t>“sick health”</a:t>
                      </a:r>
                    </a:p>
                    <a:p>
                      <a:endParaRPr lang="en-GB" sz="2000" b="0" dirty="0">
                        <a:solidFill>
                          <a:schemeClr val="tx1"/>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139557615"/>
                  </a:ext>
                </a:extLst>
              </a:tr>
            </a:tbl>
          </a:graphicData>
        </a:graphic>
      </p:graphicFrame>
      <p:sp>
        <p:nvSpPr>
          <p:cNvPr id="5" name="TextBox 4">
            <a:extLst>
              <a:ext uri="{FF2B5EF4-FFF2-40B4-BE49-F238E27FC236}">
                <a16:creationId xmlns:a16="http://schemas.microsoft.com/office/drawing/2014/main" id="{777D1FE8-D14E-405D-8AAF-3E25DFB166BA}"/>
              </a:ext>
            </a:extLst>
          </p:cNvPr>
          <p:cNvSpPr txBox="1"/>
          <p:nvPr/>
        </p:nvSpPr>
        <p:spPr>
          <a:xfrm>
            <a:off x="363894" y="272567"/>
            <a:ext cx="8780106" cy="1200329"/>
          </a:xfrm>
          <a:prstGeom prst="rect">
            <a:avLst/>
          </a:prstGeom>
          <a:noFill/>
        </p:spPr>
        <p:txBody>
          <a:bodyPr wrap="square" rtlCol="0">
            <a:spAutoFit/>
          </a:bodyPr>
          <a:lstStyle/>
          <a:p>
            <a:r>
              <a:rPr lang="en-US" sz="2400" b="1" dirty="0">
                <a:solidFill>
                  <a:srgbClr val="FF0000"/>
                </a:solidFill>
                <a:latin typeface="Gill Sans MT" panose="020B0502020104020203" pitchFamily="34" charset="0"/>
              </a:rPr>
              <a:t>DNA: </a:t>
            </a:r>
            <a:r>
              <a:rPr lang="en-US" sz="2400" b="1" dirty="0">
                <a:latin typeface="Gill Sans MT" panose="020B0502020104020203" pitchFamily="34" charset="0"/>
              </a:rPr>
              <a:t>Recall and Retrieval</a:t>
            </a:r>
          </a:p>
          <a:p>
            <a:r>
              <a:rPr lang="en-US" sz="2400" dirty="0">
                <a:latin typeface="Gill Sans MT" panose="020B0502020104020203" pitchFamily="34" charset="0"/>
              </a:rPr>
              <a:t>Today we are going to continue with Act 1 scene 5. Let’s see how much you remembered from the last few lessons.</a:t>
            </a:r>
            <a:endParaRPr lang="en-GB" sz="2400" dirty="0">
              <a:latin typeface="Gill Sans MT" panose="020B0502020104020203" pitchFamily="34" charset="0"/>
            </a:endParaRPr>
          </a:p>
        </p:txBody>
      </p:sp>
      <p:sp>
        <p:nvSpPr>
          <p:cNvPr id="7" name="Star: 5 Points 6">
            <a:extLst>
              <a:ext uri="{FF2B5EF4-FFF2-40B4-BE49-F238E27FC236}">
                <a16:creationId xmlns:a16="http://schemas.microsoft.com/office/drawing/2014/main" id="{7F1BB8B6-6EAD-490D-BD3F-5A8ACA0F31B9}"/>
              </a:ext>
            </a:extLst>
          </p:cNvPr>
          <p:cNvSpPr/>
          <p:nvPr/>
        </p:nvSpPr>
        <p:spPr>
          <a:xfrm>
            <a:off x="7245763" y="5015774"/>
            <a:ext cx="1698171" cy="1569659"/>
          </a:xfrm>
          <a:prstGeom prst="star5">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 Sans MT" panose="020B0502020104020203" pitchFamily="34" charset="0"/>
            </a:endParaRPr>
          </a:p>
        </p:txBody>
      </p:sp>
      <p:sp>
        <p:nvSpPr>
          <p:cNvPr id="9" name="TextBox 8">
            <a:extLst>
              <a:ext uri="{FF2B5EF4-FFF2-40B4-BE49-F238E27FC236}">
                <a16:creationId xmlns:a16="http://schemas.microsoft.com/office/drawing/2014/main" id="{9EE56E36-1942-4B37-AD22-F07732DE5785}"/>
              </a:ext>
            </a:extLst>
          </p:cNvPr>
          <p:cNvSpPr txBox="1"/>
          <p:nvPr/>
        </p:nvSpPr>
        <p:spPr>
          <a:xfrm>
            <a:off x="7288293" y="3815445"/>
            <a:ext cx="1698171" cy="1200329"/>
          </a:xfrm>
          <a:prstGeom prst="rect">
            <a:avLst/>
          </a:prstGeom>
          <a:noFill/>
        </p:spPr>
        <p:txBody>
          <a:bodyPr wrap="square" rtlCol="0">
            <a:spAutoFit/>
          </a:bodyPr>
          <a:lstStyle/>
          <a:p>
            <a:r>
              <a:rPr lang="en-US" dirty="0">
                <a:latin typeface="Gill Sans MT" panose="020B0502020104020203" pitchFamily="34" charset="0"/>
              </a:rPr>
              <a:t>1 horizontal line = 1 merit</a:t>
            </a:r>
          </a:p>
          <a:p>
            <a:r>
              <a:rPr lang="en-US" dirty="0">
                <a:latin typeface="Gill Sans MT" panose="020B0502020104020203" pitchFamily="34" charset="0"/>
              </a:rPr>
              <a:t>Full house = 3 merits</a:t>
            </a:r>
            <a:endParaRPr lang="en-GB" dirty="0">
              <a:latin typeface="Gill Sans MT" panose="020B0502020104020203" pitchFamily="34" charset="0"/>
            </a:endParaRPr>
          </a:p>
        </p:txBody>
      </p:sp>
    </p:spTree>
    <p:extLst>
      <p:ext uri="{BB962C8B-B14F-4D97-AF65-F5344CB8AC3E}">
        <p14:creationId xmlns:p14="http://schemas.microsoft.com/office/powerpoint/2010/main" val="2107180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4">
            <a:extLst>
              <a:ext uri="{FF2B5EF4-FFF2-40B4-BE49-F238E27FC236}">
                <a16:creationId xmlns:a16="http://schemas.microsoft.com/office/drawing/2014/main" id="{28829875-38DA-4E3A-8313-0E226DEB175E}"/>
              </a:ext>
            </a:extLst>
          </p:cNvPr>
          <p:cNvSpPr txBox="1">
            <a:spLocks/>
          </p:cNvSpPr>
          <p:nvPr/>
        </p:nvSpPr>
        <p:spPr>
          <a:xfrm>
            <a:off x="176298" y="951838"/>
            <a:ext cx="8791404" cy="2694332"/>
          </a:xfrm>
          <a:prstGeom prst="rect">
            <a:avLst/>
          </a:prstGeom>
          <a:solidFill>
            <a:sysClr val="window" lastClr="FFFFFF">
              <a:alpha val="64000"/>
            </a:sysClr>
          </a:solidFill>
          <a:ln w="38100">
            <a:solidFill>
              <a:sysClr val="windowText" lastClr="000000"/>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C/W</a:t>
            </a:r>
            <a:r>
              <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rPr>
              <a:t>				</a:t>
            </a:r>
            <a:fld id="{F7DACEB3-584C-4E4B-8945-DB08BFD8E158}" type="datetime2">
              <a:rPr lang="en-GB" sz="3500" u="sng">
                <a:solidFill>
                  <a:sysClr val="windowText" lastClr="000000"/>
                </a:solidFill>
                <a:latin typeface="Gill Sans MT" panose="020B0502020104020203" pitchFamily="34" charset="0"/>
              </a:rPr>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t>Monday, 28 June 2021</a:t>
            </a:fld>
            <a:endPar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endParaRP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A</a:t>
            </a:r>
            <a:r>
              <a:rPr lang="en-GB" sz="3500" u="sng" dirty="0" err="1">
                <a:solidFill>
                  <a:sysClr val="windowText" lastClr="000000"/>
                </a:solidFill>
                <a:latin typeface="Gill Sans MT" panose="020B0502020104020203" pitchFamily="34" charset="0"/>
              </a:rPr>
              <a:t>ct</a:t>
            </a:r>
            <a:r>
              <a:rPr lang="en-GB" sz="3500" u="sng" dirty="0">
                <a:solidFill>
                  <a:sysClr val="windowText" lastClr="000000"/>
                </a:solidFill>
                <a:latin typeface="Gill Sans MT" panose="020B0502020104020203" pitchFamily="34" charset="0"/>
              </a:rPr>
              <a:t> 1, scene 5 continued</a:t>
            </a:r>
            <a:endPar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endParaRPr>
          </a:p>
          <a:p>
            <a:pPr>
              <a:lnSpc>
                <a:spcPct val="110000"/>
              </a:lnSpc>
              <a:defRPr/>
            </a:pPr>
            <a:r>
              <a:rPr kumimoji="0" lang="en-GB" sz="3000" b="1" i="0" u="none" strike="noStrike" kern="1200" cap="none" spc="0" normalizeH="0" baseline="0" noProof="0" dirty="0">
                <a:ln>
                  <a:noFill/>
                </a:ln>
                <a:solidFill>
                  <a:sysClr val="windowText" lastClr="000000"/>
                </a:solidFill>
                <a:effectLst/>
                <a:uLnTx/>
                <a:uFillTx/>
                <a:latin typeface="Gill Sans MT" panose="020B0502020104020203" pitchFamily="34" charset="0"/>
              </a:rPr>
              <a:t>Lesson Focus: </a:t>
            </a:r>
            <a:r>
              <a:rPr kumimoji="0" lang="en-GB" sz="3000" strike="noStrike" kern="1200" cap="none" spc="0" normalizeH="0" baseline="0" noProof="0" dirty="0">
                <a:ln>
                  <a:noFill/>
                </a:ln>
                <a:solidFill>
                  <a:sysClr val="windowText" lastClr="000000"/>
                </a:solidFill>
                <a:effectLst/>
                <a:uLnTx/>
                <a:uFillTx/>
                <a:latin typeface="Gill Sans MT" panose="020B0502020104020203" pitchFamily="34" charset="0"/>
              </a:rPr>
              <a:t>To explain how language is used in Act 1, scene 5 to portray love and romance between Romeo and Juliet</a:t>
            </a:r>
            <a:endParaRPr lang="en-GB" sz="2200" noProof="0" dirty="0">
              <a:latin typeface="+mj-lt"/>
            </a:endParaRPr>
          </a:p>
        </p:txBody>
      </p:sp>
      <p:sp>
        <p:nvSpPr>
          <p:cNvPr id="5" name="Rectangle 4">
            <a:extLst>
              <a:ext uri="{FF2B5EF4-FFF2-40B4-BE49-F238E27FC236}">
                <a16:creationId xmlns:a16="http://schemas.microsoft.com/office/drawing/2014/main" id="{0BF02014-C745-4A95-96CA-0DB6797AAD46}"/>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2093830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5976" y="703432"/>
            <a:ext cx="8752036" cy="4524315"/>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sz="2400" dirty="0">
                <a:latin typeface="Gill Sans MT" panose="020B0502020104020203" pitchFamily="34" charset="0"/>
              </a:rPr>
              <a:t>Imagine that one day when you get home from school, your mum comes into your room with some important news while you are doing your homework.</a:t>
            </a:r>
          </a:p>
          <a:p>
            <a:r>
              <a:rPr lang="en-GB" sz="2400" dirty="0">
                <a:latin typeface="Gill Sans MT" panose="020B0502020104020203" pitchFamily="34" charset="0"/>
              </a:rPr>
              <a:t>She’s bursting with excitement and can barely contain herself. </a:t>
            </a:r>
          </a:p>
          <a:p>
            <a:endParaRPr lang="en-GB" sz="2400" dirty="0">
              <a:latin typeface="Gill Sans MT" panose="020B0502020104020203" pitchFamily="34" charset="0"/>
            </a:endParaRPr>
          </a:p>
          <a:p>
            <a:r>
              <a:rPr lang="en-GB" sz="2400" dirty="0">
                <a:latin typeface="Gill Sans MT" panose="020B0502020104020203" pitchFamily="34" charset="0"/>
              </a:rPr>
              <a:t>‘What is it?’ you ask.</a:t>
            </a:r>
          </a:p>
          <a:p>
            <a:endParaRPr lang="en-GB" sz="2400" dirty="0">
              <a:latin typeface="Gill Sans MT" panose="020B0502020104020203" pitchFamily="34" charset="0"/>
            </a:endParaRPr>
          </a:p>
          <a:p>
            <a:r>
              <a:rPr lang="en-GB" sz="2400" dirty="0">
                <a:latin typeface="Gill Sans MT" panose="020B0502020104020203" pitchFamily="34" charset="0"/>
              </a:rPr>
              <a:t>‘I’ve arranged for you to get married!’ she replies.</a:t>
            </a:r>
          </a:p>
          <a:p>
            <a:endParaRPr lang="en-GB" sz="2400" dirty="0">
              <a:latin typeface="Gill Sans MT" panose="020B0502020104020203" pitchFamily="34" charset="0"/>
            </a:endParaRPr>
          </a:p>
          <a:p>
            <a:r>
              <a:rPr lang="en-GB" sz="2400" dirty="0">
                <a:latin typeface="Gill Sans MT" panose="020B0502020104020203" pitchFamily="34" charset="0"/>
              </a:rPr>
              <a:t>‘To who?’ you cry.</a:t>
            </a:r>
          </a:p>
          <a:p>
            <a:endParaRPr lang="en-GB" sz="2400" dirty="0">
              <a:latin typeface="Gill Sans MT" panose="020B0502020104020203" pitchFamily="34" charset="0"/>
            </a:endParaRPr>
          </a:p>
          <a:p>
            <a:r>
              <a:rPr lang="en-GB" sz="2400" dirty="0">
                <a:latin typeface="Gill Sans MT" panose="020B0502020104020203" pitchFamily="34" charset="0"/>
              </a:rPr>
              <a:t>‘No one you know!’ </a:t>
            </a:r>
          </a:p>
        </p:txBody>
      </p:sp>
      <p:sp>
        <p:nvSpPr>
          <p:cNvPr id="6" name="TextBox 5"/>
          <p:cNvSpPr txBox="1"/>
          <p:nvPr/>
        </p:nvSpPr>
        <p:spPr>
          <a:xfrm>
            <a:off x="424218" y="5371342"/>
            <a:ext cx="4097776" cy="1200329"/>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b="1" dirty="0">
                <a:latin typeface="Gill Sans MT" panose="020B0502020104020203" pitchFamily="34" charset="0"/>
              </a:rPr>
              <a:t>How would you explain to your mom how you feel about the marriage?</a:t>
            </a:r>
          </a:p>
        </p:txBody>
      </p:sp>
      <p:sp>
        <p:nvSpPr>
          <p:cNvPr id="3" name="Rectangle 2">
            <a:extLst>
              <a:ext uri="{FF2B5EF4-FFF2-40B4-BE49-F238E27FC236}">
                <a16:creationId xmlns:a16="http://schemas.microsoft.com/office/drawing/2014/main" id="{DE97C37D-9D2A-4135-B706-66852162AD7D}"/>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0379" y="569502"/>
            <a:ext cx="6508023" cy="557293"/>
          </a:xfrm>
        </p:spPr>
        <p:txBody>
          <a:bodyPr>
            <a:noAutofit/>
          </a:bodyPr>
          <a:lstStyle/>
          <a:p>
            <a:r>
              <a:rPr lang="en-GB" sz="3600" u="sng" dirty="0">
                <a:latin typeface="Gill Sans MT" panose="020B0502020104020203" pitchFamily="34" charset="0"/>
              </a:rPr>
              <a:t>Romeo and Juliet’s shared sonnet</a:t>
            </a:r>
          </a:p>
        </p:txBody>
      </p:sp>
      <p:sp>
        <p:nvSpPr>
          <p:cNvPr id="9" name="Rectangle 3"/>
          <p:cNvSpPr>
            <a:spLocks noGrp="1" noChangeArrowheads="1"/>
          </p:cNvSpPr>
          <p:nvPr>
            <p:ph idx="1"/>
          </p:nvPr>
        </p:nvSpPr>
        <p:spPr bwMode="auto">
          <a:xfrm>
            <a:off x="420379" y="1093120"/>
            <a:ext cx="7633742" cy="49167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defTabSz="685800">
              <a:lnSpc>
                <a:spcPct val="100000"/>
              </a:lnSpc>
              <a:buNone/>
            </a:pPr>
            <a:r>
              <a:rPr lang="en-US" altLang="en-US" sz="1500" b="1" dirty="0">
                <a:solidFill>
                  <a:srgbClr val="000000"/>
                </a:solidFill>
                <a:latin typeface="+mn-lt"/>
                <a:cs typeface="Times New Roman" panose="02020603050405020304" pitchFamily="18" charset="0"/>
              </a:rPr>
              <a:t>R</a:t>
            </a:r>
            <a:r>
              <a:rPr lang="en-US" altLang="en-US" sz="1500" b="1" dirty="0" bmk="">
                <a:solidFill>
                  <a:srgbClr val="000000"/>
                </a:solidFill>
                <a:latin typeface="+mn-lt"/>
                <a:cs typeface="Times New Roman" panose="02020603050405020304" pitchFamily="18" charset="0"/>
              </a:rPr>
              <a:t>OMEO</a:t>
            </a:r>
          </a:p>
          <a:p>
            <a:pPr marL="0" indent="0" defTabSz="685800">
              <a:lnSpc>
                <a:spcPct val="100000"/>
              </a:lnSpc>
              <a:buNone/>
            </a:pPr>
            <a:r>
              <a:rPr lang="en-US" altLang="en-US" sz="1500" dirty="0" bmk="">
                <a:latin typeface="+mn-lt"/>
              </a:rPr>
              <a:t>If I profane with my </a:t>
            </a:r>
            <a:r>
              <a:rPr lang="en-US" altLang="en-US" sz="1500" dirty="0" err="1" bmk="">
                <a:latin typeface="+mn-lt"/>
              </a:rPr>
              <a:t>unworthiest</a:t>
            </a:r>
            <a:r>
              <a:rPr lang="en-US" altLang="en-US" sz="1500" dirty="0" bmk="">
                <a:latin typeface="+mn-lt"/>
              </a:rPr>
              <a:t> hand</a:t>
            </a:r>
            <a:br>
              <a:rPr lang="en-US" altLang="en-US" sz="1500" dirty="0" bmk="">
                <a:latin typeface="+mn-lt"/>
              </a:rPr>
            </a:br>
            <a:r>
              <a:rPr lang="en-US" altLang="en-US" sz="1500" dirty="0" bmk="">
                <a:latin typeface="+mn-lt"/>
              </a:rPr>
              <a:t>This holy shrine, the gentle fine is this:</a:t>
            </a:r>
            <a:br>
              <a:rPr lang="en-US" altLang="en-US" sz="1500" dirty="0" bmk="">
                <a:latin typeface="+mn-lt"/>
              </a:rPr>
            </a:br>
            <a:r>
              <a:rPr lang="en-US" altLang="en-US" sz="1500" dirty="0" bmk="">
                <a:latin typeface="+mn-lt"/>
              </a:rPr>
              <a:t>My lips, two blushing pilgrims, ready stand</a:t>
            </a:r>
            <a:br>
              <a:rPr lang="en-US" altLang="en-US" sz="1500" dirty="0" bmk="">
                <a:latin typeface="+mn-lt"/>
              </a:rPr>
            </a:br>
            <a:r>
              <a:rPr lang="en-US" altLang="en-US" sz="1500" dirty="0" bmk="">
                <a:latin typeface="+mn-lt"/>
              </a:rPr>
              <a:t>To smooth that rough touch with a tender kiss.</a:t>
            </a:r>
            <a:br>
              <a:rPr lang="en-US" altLang="en-US" sz="1500" dirty="0" bmk="">
                <a:latin typeface="+mn-lt"/>
              </a:rPr>
            </a:br>
            <a:r>
              <a:rPr lang="en-US" altLang="en-US" sz="1500" b="1" dirty="0" bmk="">
                <a:solidFill>
                  <a:srgbClr val="000000"/>
                </a:solidFill>
                <a:latin typeface="+mn-lt"/>
                <a:cs typeface="Times New Roman" panose="02020603050405020304" pitchFamily="18" charset="0"/>
              </a:rPr>
              <a:t>JULIET</a:t>
            </a:r>
          </a:p>
          <a:p>
            <a:pPr marL="0" indent="0" defTabSz="685800">
              <a:lnSpc>
                <a:spcPct val="100000"/>
              </a:lnSpc>
              <a:buNone/>
            </a:pPr>
            <a:r>
              <a:rPr lang="en-US" altLang="en-US" sz="1500" dirty="0" bmk="">
                <a:latin typeface="+mn-lt"/>
              </a:rPr>
              <a:t>Good pilgrim, you do wrong your hand too much,</a:t>
            </a:r>
            <a:br>
              <a:rPr lang="en-US" altLang="en-US" sz="1500" dirty="0" bmk="">
                <a:latin typeface="+mn-lt"/>
              </a:rPr>
            </a:br>
            <a:r>
              <a:rPr lang="en-US" altLang="en-US" sz="1500" dirty="0" bmk="">
                <a:latin typeface="+mn-lt"/>
              </a:rPr>
              <a:t>Which mannerly devotion shows in this;</a:t>
            </a:r>
            <a:br>
              <a:rPr lang="en-US" altLang="en-US" sz="1500" dirty="0" bmk="">
                <a:latin typeface="+mn-lt"/>
              </a:rPr>
            </a:br>
            <a:r>
              <a:rPr lang="en-US" altLang="en-US" sz="1500" dirty="0" bmk="">
                <a:latin typeface="+mn-lt"/>
              </a:rPr>
              <a:t>For saints have hands that pilgrims' hands do touch,</a:t>
            </a:r>
            <a:br>
              <a:rPr lang="en-US" altLang="en-US" sz="1500" dirty="0" bmk="">
                <a:latin typeface="+mn-lt"/>
              </a:rPr>
            </a:br>
            <a:r>
              <a:rPr lang="en-US" altLang="en-US" sz="1500" dirty="0" bmk="">
                <a:latin typeface="+mn-lt"/>
              </a:rPr>
              <a:t>And palm to palm is holy palmers' kiss.</a:t>
            </a:r>
            <a:br>
              <a:rPr lang="en-US" altLang="en-US" sz="1500" dirty="0" bmk="">
                <a:latin typeface="+mn-lt"/>
              </a:rPr>
            </a:br>
            <a:r>
              <a:rPr lang="en-US" altLang="en-US" sz="1500" b="1" dirty="0" bmk="">
                <a:solidFill>
                  <a:srgbClr val="000000"/>
                </a:solidFill>
                <a:latin typeface="+mn-lt"/>
                <a:cs typeface="Times New Roman" panose="02020603050405020304" pitchFamily="18" charset="0"/>
              </a:rPr>
              <a:t>ROMEO</a:t>
            </a:r>
          </a:p>
          <a:p>
            <a:pPr marL="0" indent="0" defTabSz="685800">
              <a:lnSpc>
                <a:spcPct val="100000"/>
              </a:lnSpc>
              <a:buNone/>
            </a:pPr>
            <a:r>
              <a:rPr lang="en-US" altLang="en-US" sz="1500" dirty="0" bmk="">
                <a:latin typeface="+mn-lt"/>
              </a:rPr>
              <a:t>Have not saints lips, and holy palmers too?</a:t>
            </a:r>
            <a:br>
              <a:rPr lang="en-US" altLang="en-US" sz="1500" dirty="0" bmk="">
                <a:latin typeface="+mn-lt"/>
              </a:rPr>
            </a:br>
            <a:r>
              <a:rPr lang="en-US" altLang="en-US" sz="1500" b="1" dirty="0" bmk="">
                <a:solidFill>
                  <a:srgbClr val="000000"/>
                </a:solidFill>
                <a:latin typeface="+mn-lt"/>
                <a:cs typeface="Times New Roman" panose="02020603050405020304" pitchFamily="18" charset="0"/>
              </a:rPr>
              <a:t>JULIET</a:t>
            </a:r>
          </a:p>
          <a:p>
            <a:pPr marL="0" indent="0" defTabSz="685800">
              <a:lnSpc>
                <a:spcPct val="100000"/>
              </a:lnSpc>
              <a:buNone/>
            </a:pPr>
            <a:r>
              <a:rPr lang="en-US" altLang="en-US" sz="1500" dirty="0" bmk="">
                <a:latin typeface="+mn-lt"/>
              </a:rPr>
              <a:t>Ay, pilgrim, lips that they must use in prayer.</a:t>
            </a:r>
            <a:br>
              <a:rPr lang="en-US" altLang="en-US" sz="1500" dirty="0" bmk="">
                <a:latin typeface="+mn-lt"/>
              </a:rPr>
            </a:br>
            <a:r>
              <a:rPr lang="en-US" altLang="en-US" sz="1500" b="1" dirty="0" bmk="">
                <a:solidFill>
                  <a:srgbClr val="000000"/>
                </a:solidFill>
                <a:latin typeface="+mn-lt"/>
                <a:cs typeface="Times New Roman" panose="02020603050405020304" pitchFamily="18" charset="0"/>
              </a:rPr>
              <a:t>ROMEO</a:t>
            </a:r>
          </a:p>
          <a:p>
            <a:pPr marL="0" indent="0" defTabSz="685800">
              <a:lnSpc>
                <a:spcPct val="100000"/>
              </a:lnSpc>
              <a:buNone/>
            </a:pPr>
            <a:r>
              <a:rPr lang="en-US" altLang="en-US" sz="1500" dirty="0" bmk="">
                <a:latin typeface="+mn-lt"/>
              </a:rPr>
              <a:t>O, then, dear saint, let lips do what hands do;</a:t>
            </a:r>
            <a:br>
              <a:rPr lang="en-US" altLang="en-US" sz="1500" dirty="0" bmk="">
                <a:latin typeface="+mn-lt"/>
              </a:rPr>
            </a:br>
            <a:r>
              <a:rPr lang="en-US" altLang="en-US" sz="1500" dirty="0" bmk="">
                <a:latin typeface="+mn-lt"/>
              </a:rPr>
              <a:t>They pray, grant thou, lest faith turn to despair.</a:t>
            </a:r>
            <a:br>
              <a:rPr lang="en-US" altLang="en-US" sz="1500" dirty="0" bmk="">
                <a:latin typeface="+mn-lt"/>
              </a:rPr>
            </a:br>
            <a:r>
              <a:rPr lang="en-US" altLang="en-US" sz="1500" b="1" dirty="0" bmk="">
                <a:solidFill>
                  <a:srgbClr val="000000"/>
                </a:solidFill>
                <a:latin typeface="+mn-lt"/>
                <a:cs typeface="Times New Roman" panose="02020603050405020304" pitchFamily="18" charset="0"/>
              </a:rPr>
              <a:t>JULIET</a:t>
            </a:r>
          </a:p>
          <a:p>
            <a:pPr marL="0" indent="0" defTabSz="685800">
              <a:lnSpc>
                <a:spcPct val="100000"/>
              </a:lnSpc>
              <a:buNone/>
            </a:pPr>
            <a:r>
              <a:rPr lang="en-US" altLang="en-US" sz="1500" dirty="0" bmk="">
                <a:latin typeface="+mn-lt"/>
              </a:rPr>
              <a:t>Saints do not move, though grant for prayers' sake.</a:t>
            </a:r>
            <a:br>
              <a:rPr lang="en-US" altLang="en-US" sz="1500" dirty="0" bmk="">
                <a:latin typeface="+mn-lt"/>
              </a:rPr>
            </a:br>
            <a:r>
              <a:rPr lang="en-US" altLang="en-US" sz="1500" b="1" dirty="0" bmk="">
                <a:solidFill>
                  <a:srgbClr val="000000"/>
                </a:solidFill>
                <a:latin typeface="+mn-lt"/>
                <a:cs typeface="Times New Roman" panose="02020603050405020304" pitchFamily="18" charset="0"/>
              </a:rPr>
              <a:t>ROMEO</a:t>
            </a:r>
          </a:p>
          <a:p>
            <a:pPr marL="0" indent="0" defTabSz="685800">
              <a:lnSpc>
                <a:spcPct val="100000"/>
              </a:lnSpc>
              <a:buNone/>
            </a:pPr>
            <a:r>
              <a:rPr lang="en-US" altLang="en-US" sz="1500" dirty="0" bmk="">
                <a:latin typeface="+mn-lt"/>
              </a:rPr>
              <a:t>Then move not, while my prayer's effect I take.</a:t>
            </a:r>
            <a:r>
              <a:rPr lang="en-US" altLang="en-US" sz="1500" dirty="0">
                <a:latin typeface="+mn-lt"/>
              </a:rPr>
              <a:t> </a:t>
            </a:r>
          </a:p>
        </p:txBody>
      </p:sp>
      <p:sp>
        <p:nvSpPr>
          <p:cNvPr id="10" name="Rectangle 9"/>
          <p:cNvSpPr/>
          <p:nvPr/>
        </p:nvSpPr>
        <p:spPr>
          <a:xfrm>
            <a:off x="5227748" y="1660078"/>
            <a:ext cx="3495873" cy="308141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Gill Sans MT" panose="020B0502020104020203" pitchFamily="34" charset="0"/>
              </a:rPr>
              <a:t>Why is the sonnet form an appropriate way to bring the two lovers together?</a:t>
            </a:r>
          </a:p>
          <a:p>
            <a:endParaRPr lang="en-GB" dirty="0">
              <a:solidFill>
                <a:schemeClr val="tx1"/>
              </a:solidFill>
              <a:latin typeface="Gill Sans MT" panose="020B0502020104020203" pitchFamily="34" charset="0"/>
            </a:endParaRPr>
          </a:p>
          <a:p>
            <a:r>
              <a:rPr lang="en-GB" b="1" u="sng" dirty="0">
                <a:solidFill>
                  <a:srgbClr val="00B050"/>
                </a:solidFill>
                <a:latin typeface="Gill Sans MT" panose="020B0502020104020203" pitchFamily="34" charset="0"/>
              </a:rPr>
              <a:t>Challenge:</a:t>
            </a:r>
          </a:p>
          <a:p>
            <a:r>
              <a:rPr lang="en-GB" dirty="0">
                <a:solidFill>
                  <a:srgbClr val="00B050"/>
                </a:solidFill>
                <a:latin typeface="Gill Sans MT" panose="020B0502020104020203" pitchFamily="34" charset="0"/>
              </a:rPr>
              <a:t>Why do you think Shakespeare has Romeo and Juliet </a:t>
            </a:r>
            <a:r>
              <a:rPr lang="en-GB" u="sng" dirty="0">
                <a:solidFill>
                  <a:srgbClr val="00B050"/>
                </a:solidFill>
                <a:latin typeface="Gill Sans MT" panose="020B0502020104020203" pitchFamily="34" charset="0"/>
              </a:rPr>
              <a:t>share</a:t>
            </a:r>
            <a:r>
              <a:rPr lang="en-GB" dirty="0">
                <a:solidFill>
                  <a:srgbClr val="00B050"/>
                </a:solidFill>
                <a:latin typeface="Gill Sans MT" panose="020B0502020104020203" pitchFamily="34" charset="0"/>
              </a:rPr>
              <a:t> the lines of the sonnet?</a:t>
            </a:r>
          </a:p>
        </p:txBody>
      </p:sp>
      <p:sp>
        <p:nvSpPr>
          <p:cNvPr id="2" name="Rectangle 1">
            <a:extLst>
              <a:ext uri="{FF2B5EF4-FFF2-40B4-BE49-F238E27FC236}">
                <a16:creationId xmlns:a16="http://schemas.microsoft.com/office/drawing/2014/main" id="{BE72699C-74E9-44D1-BF45-512247388155}"/>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13" name="Star: 5 Points 12">
            <a:extLst>
              <a:ext uri="{FF2B5EF4-FFF2-40B4-BE49-F238E27FC236}">
                <a16:creationId xmlns:a16="http://schemas.microsoft.com/office/drawing/2014/main" id="{FB843718-A653-45B3-B9C7-E9DF3A633D1C}"/>
              </a:ext>
            </a:extLst>
          </p:cNvPr>
          <p:cNvSpPr/>
          <p:nvPr/>
        </p:nvSpPr>
        <p:spPr>
          <a:xfrm>
            <a:off x="8054121" y="3115075"/>
            <a:ext cx="744680" cy="62784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628757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ct 1 Scene 5 | Romeo and Juliet | 2018 | Royal Shakespeare Company">
            <a:hlinkClick r:id="" action="ppaction://media"/>
            <a:extLst>
              <a:ext uri="{FF2B5EF4-FFF2-40B4-BE49-F238E27FC236}">
                <a16:creationId xmlns:a16="http://schemas.microsoft.com/office/drawing/2014/main" id="{40F0A6D5-EE93-4C34-9739-549948E08247}"/>
              </a:ext>
            </a:extLst>
          </p:cNvPr>
          <p:cNvPicPr>
            <a:picLocks noRot="1" noChangeAspect="1"/>
          </p:cNvPicPr>
          <p:nvPr>
            <a:videoFile r:link="rId1"/>
          </p:nvPr>
        </p:nvPicPr>
        <p:blipFill>
          <a:blip r:embed="rId4"/>
          <a:stretch>
            <a:fillRect/>
          </a:stretch>
        </p:blipFill>
        <p:spPr>
          <a:xfrm>
            <a:off x="-2604" y="726831"/>
            <a:ext cx="9143999" cy="5272454"/>
          </a:xfrm>
          <a:prstGeom prst="rect">
            <a:avLst/>
          </a:prstGeom>
        </p:spPr>
      </p:pic>
      <p:sp>
        <p:nvSpPr>
          <p:cNvPr id="4" name="Rectangle 3">
            <a:extLst>
              <a:ext uri="{FF2B5EF4-FFF2-40B4-BE49-F238E27FC236}">
                <a16:creationId xmlns:a16="http://schemas.microsoft.com/office/drawing/2014/main" id="{0B9A8342-002E-4655-B9AC-9F7664AFCB36}"/>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393577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u="sng" dirty="0">
                <a:latin typeface="Gill Sans MT" panose="020B0502020104020203" pitchFamily="34" charset="0"/>
              </a:rPr>
              <a:t>Religious imagery</a:t>
            </a:r>
          </a:p>
        </p:txBody>
      </p:sp>
      <p:sp>
        <p:nvSpPr>
          <p:cNvPr id="5" name="Content Placeholder 4"/>
          <p:cNvSpPr>
            <a:spLocks noGrp="1"/>
          </p:cNvSpPr>
          <p:nvPr>
            <p:ph idx="1"/>
          </p:nvPr>
        </p:nvSpPr>
        <p:spPr>
          <a:xfrm>
            <a:off x="628650" y="1348154"/>
            <a:ext cx="7976088" cy="4009037"/>
          </a:xfrm>
        </p:spPr>
        <p:txBody>
          <a:bodyPr>
            <a:normAutofit fontScale="32500" lnSpcReduction="20000"/>
          </a:bodyPr>
          <a:lstStyle/>
          <a:p>
            <a:pPr marL="0" indent="0">
              <a:lnSpc>
                <a:spcPct val="120000"/>
              </a:lnSpc>
              <a:buNone/>
            </a:pPr>
            <a:r>
              <a:rPr lang="en-GB" sz="6200" dirty="0">
                <a:latin typeface="Gill Sans MT" panose="020B0502020104020203" pitchFamily="34" charset="0"/>
              </a:rPr>
              <a:t>Romeo and Juliet’s sonnet is full of religious imagery.</a:t>
            </a:r>
          </a:p>
          <a:p>
            <a:pPr marL="0" indent="0">
              <a:lnSpc>
                <a:spcPct val="120000"/>
              </a:lnSpc>
              <a:buNone/>
            </a:pPr>
            <a:r>
              <a:rPr lang="en-GB" sz="6200" dirty="0">
                <a:highlight>
                  <a:srgbClr val="FFFF00"/>
                </a:highlight>
                <a:latin typeface="Gill Sans MT" panose="020B0502020104020203" pitchFamily="34" charset="0"/>
              </a:rPr>
              <a:t>Look back through the speech and highlight all the </a:t>
            </a:r>
            <a:br>
              <a:rPr lang="en-GB" sz="6200" dirty="0">
                <a:highlight>
                  <a:srgbClr val="FFFF00"/>
                </a:highlight>
                <a:latin typeface="Gill Sans MT" panose="020B0502020104020203" pitchFamily="34" charset="0"/>
              </a:rPr>
            </a:br>
            <a:r>
              <a:rPr lang="en-GB" sz="6200" dirty="0">
                <a:highlight>
                  <a:srgbClr val="FFFF00"/>
                </a:highlight>
                <a:latin typeface="Gill Sans MT" panose="020B0502020104020203" pitchFamily="34" charset="0"/>
              </a:rPr>
              <a:t>examples of religious words and phrases.</a:t>
            </a:r>
            <a:endParaRPr lang="en-GB" sz="6200" dirty="0">
              <a:solidFill>
                <a:srgbClr val="0070C0"/>
              </a:solidFill>
              <a:latin typeface="Gill Sans MT" panose="020B0502020104020203" pitchFamily="34" charset="0"/>
            </a:endParaRPr>
          </a:p>
          <a:p>
            <a:pPr>
              <a:lnSpc>
                <a:spcPct val="120000"/>
              </a:lnSpc>
            </a:pPr>
            <a:r>
              <a:rPr lang="en-GB" sz="6200" dirty="0">
                <a:latin typeface="Gill Sans MT" panose="020B0502020104020203" pitchFamily="34" charset="0"/>
              </a:rPr>
              <a:t>Why do you think there are so many?</a:t>
            </a:r>
          </a:p>
          <a:p>
            <a:pPr>
              <a:lnSpc>
                <a:spcPct val="120000"/>
              </a:lnSpc>
            </a:pPr>
            <a:r>
              <a:rPr lang="en-GB" sz="6200" dirty="0">
                <a:latin typeface="Gill Sans MT" panose="020B0502020104020203" pitchFamily="34" charset="0"/>
              </a:rPr>
              <a:t>What is Romeo comparing Juliet to?</a:t>
            </a:r>
          </a:p>
          <a:p>
            <a:pPr>
              <a:lnSpc>
                <a:spcPct val="120000"/>
              </a:lnSpc>
            </a:pPr>
            <a:r>
              <a:rPr lang="en-GB" sz="6200" dirty="0">
                <a:latin typeface="Gill Sans MT" panose="020B0502020104020203" pitchFamily="34" charset="0"/>
              </a:rPr>
              <a:t>Do you think religion would have been important </a:t>
            </a:r>
            <a:br>
              <a:rPr lang="en-GB" sz="6200" dirty="0">
                <a:latin typeface="Gill Sans MT" panose="020B0502020104020203" pitchFamily="34" charset="0"/>
              </a:rPr>
            </a:br>
            <a:r>
              <a:rPr lang="en-GB" sz="6200" dirty="0">
                <a:latin typeface="Gill Sans MT" panose="020B0502020104020203" pitchFamily="34" charset="0"/>
              </a:rPr>
              <a:t>at the time? </a:t>
            </a:r>
          </a:p>
          <a:p>
            <a:pPr>
              <a:lnSpc>
                <a:spcPct val="120000"/>
              </a:lnSpc>
            </a:pPr>
            <a:r>
              <a:rPr lang="en-GB" sz="6200" dirty="0">
                <a:latin typeface="Gill Sans MT" panose="020B0502020104020203" pitchFamily="34" charset="0"/>
              </a:rPr>
              <a:t>Thinking about the importance of religion, why is </a:t>
            </a:r>
            <a:br>
              <a:rPr lang="en-GB" sz="6200" dirty="0">
                <a:latin typeface="Gill Sans MT" panose="020B0502020104020203" pitchFamily="34" charset="0"/>
              </a:rPr>
            </a:br>
            <a:r>
              <a:rPr lang="en-GB" sz="6200" dirty="0">
                <a:latin typeface="Gill Sans MT" panose="020B0502020104020203" pitchFamily="34" charset="0"/>
              </a:rPr>
              <a:t>it significant that Juliet is compared to the ‘holy </a:t>
            </a:r>
            <a:br>
              <a:rPr lang="en-GB" sz="6200" dirty="0">
                <a:latin typeface="Gill Sans MT" panose="020B0502020104020203" pitchFamily="34" charset="0"/>
              </a:rPr>
            </a:br>
            <a:r>
              <a:rPr lang="en-GB" sz="6200" dirty="0">
                <a:latin typeface="Gill Sans MT" panose="020B0502020104020203" pitchFamily="34" charset="0"/>
              </a:rPr>
              <a:t>shrine’?</a:t>
            </a:r>
          </a:p>
          <a:p>
            <a:pPr marL="0" indent="0">
              <a:buNone/>
            </a:pPr>
            <a:endParaRPr lang="en-GB" sz="2100" dirty="0">
              <a:solidFill>
                <a:srgbClr val="0070C0"/>
              </a:solidFill>
            </a:endParaRPr>
          </a:p>
        </p:txBody>
      </p:sp>
      <p:pic>
        <p:nvPicPr>
          <p:cNvPr id="7" name="Picture 2" descr="http://images.cdn.filmclub.org/film__3127-romeo-juliet-1--det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25" y="843828"/>
            <a:ext cx="2500313" cy="153590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6141814" y="3522887"/>
            <a:ext cx="2738371" cy="2366492"/>
          </a:xfrm>
          <a:prstGeom prst="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450"/>
              </a:spcBef>
            </a:pPr>
            <a:r>
              <a:rPr lang="en-GB" b="1" u="sng" dirty="0">
                <a:solidFill>
                  <a:schemeClr val="tx1"/>
                </a:solidFill>
                <a:latin typeface="Gill Sans MT" panose="020B0502020104020203" pitchFamily="34" charset="0"/>
              </a:rPr>
              <a:t>Key vocab</a:t>
            </a:r>
            <a:endParaRPr lang="en-GB" dirty="0">
              <a:solidFill>
                <a:schemeClr val="tx1"/>
              </a:solidFill>
              <a:latin typeface="Gill Sans MT" panose="020B0502020104020203" pitchFamily="34" charset="0"/>
            </a:endParaRPr>
          </a:p>
          <a:p>
            <a:pPr>
              <a:spcBef>
                <a:spcPts val="450"/>
              </a:spcBef>
            </a:pPr>
            <a:r>
              <a:rPr lang="en-GB" b="1" dirty="0">
                <a:solidFill>
                  <a:schemeClr val="tx1"/>
                </a:solidFill>
                <a:latin typeface="Gill Sans MT" panose="020B0502020104020203" pitchFamily="34" charset="0"/>
              </a:rPr>
              <a:t>Shrine</a:t>
            </a:r>
            <a:r>
              <a:rPr lang="en-GB" dirty="0">
                <a:solidFill>
                  <a:schemeClr val="tx1"/>
                </a:solidFill>
                <a:latin typeface="Gill Sans MT" panose="020B0502020104020203" pitchFamily="34" charset="0"/>
              </a:rPr>
              <a:t> – a holy or sacred place dedicated to a saint/god</a:t>
            </a:r>
          </a:p>
          <a:p>
            <a:pPr>
              <a:spcBef>
                <a:spcPts val="450"/>
              </a:spcBef>
            </a:pPr>
            <a:r>
              <a:rPr lang="en-GB" b="1" dirty="0">
                <a:solidFill>
                  <a:schemeClr val="tx1"/>
                </a:solidFill>
                <a:latin typeface="Gill Sans MT" panose="020B0502020104020203" pitchFamily="34" charset="0"/>
              </a:rPr>
              <a:t>Pilgrimage</a:t>
            </a:r>
            <a:r>
              <a:rPr lang="en-GB" dirty="0">
                <a:solidFill>
                  <a:schemeClr val="tx1"/>
                </a:solidFill>
                <a:latin typeface="Gill Sans MT" panose="020B0502020104020203" pitchFamily="34" charset="0"/>
              </a:rPr>
              <a:t> – a religious journey (often to a shrine)</a:t>
            </a:r>
            <a:endParaRPr lang="en-GB" b="1" dirty="0">
              <a:solidFill>
                <a:schemeClr val="tx1"/>
              </a:solidFill>
              <a:latin typeface="Gill Sans MT" panose="020B0502020104020203" pitchFamily="34" charset="0"/>
            </a:endParaRPr>
          </a:p>
          <a:p>
            <a:pPr>
              <a:spcBef>
                <a:spcPts val="450"/>
              </a:spcBef>
            </a:pPr>
            <a:r>
              <a:rPr lang="en-GB" b="1" dirty="0">
                <a:solidFill>
                  <a:schemeClr val="tx1"/>
                </a:solidFill>
                <a:latin typeface="Gill Sans MT" panose="020B0502020104020203" pitchFamily="34" charset="0"/>
              </a:rPr>
              <a:t>Pilgrim</a:t>
            </a:r>
            <a:r>
              <a:rPr lang="en-GB" dirty="0">
                <a:solidFill>
                  <a:schemeClr val="tx1"/>
                </a:solidFill>
                <a:latin typeface="Gill Sans MT" panose="020B0502020104020203" pitchFamily="34" charset="0"/>
              </a:rPr>
              <a:t> – someone who goes on a pilgrimage</a:t>
            </a:r>
          </a:p>
        </p:txBody>
      </p:sp>
      <p:sp>
        <p:nvSpPr>
          <p:cNvPr id="3" name="Rectangle 2"/>
          <p:cNvSpPr/>
          <p:nvPr/>
        </p:nvSpPr>
        <p:spPr>
          <a:xfrm>
            <a:off x="2591713" y="5309716"/>
            <a:ext cx="3456157" cy="610395"/>
          </a:xfrm>
          <a:prstGeom prst="rect">
            <a:avLst/>
          </a:prstGeom>
          <a:solidFill>
            <a:srgbClr val="FFCC9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100" dirty="0">
                <a:solidFill>
                  <a:schemeClr val="tx1"/>
                </a:solidFill>
                <a:latin typeface="Gill Sans MT" panose="020B0502020104020203" pitchFamily="34" charset="0"/>
              </a:rPr>
              <a:t>SUPPORT: If you are stuck, use the help sheet.</a:t>
            </a:r>
          </a:p>
        </p:txBody>
      </p:sp>
      <p:sp>
        <p:nvSpPr>
          <p:cNvPr id="6" name="Rectangle 5">
            <a:extLst>
              <a:ext uri="{FF2B5EF4-FFF2-40B4-BE49-F238E27FC236}">
                <a16:creationId xmlns:a16="http://schemas.microsoft.com/office/drawing/2014/main" id="{C540A0B1-1366-4F80-9D48-28C850F8E02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99121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707635"/>
            <a:ext cx="9143999" cy="830997"/>
          </a:xfrm>
          <a:prstGeom prst="rect">
            <a:avLst/>
          </a:prstGeom>
          <a:ln w="19050">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GB" sz="2000" b="1" dirty="0">
                <a:latin typeface="Gill Sans MT" panose="020B0502020104020203" pitchFamily="34" charset="0"/>
              </a:rPr>
              <a:t>DEMONSTRATE: </a:t>
            </a:r>
            <a:r>
              <a:rPr lang="en-GB" sz="2400" dirty="0">
                <a:latin typeface="Gill Sans MT" panose="020B0502020104020203" pitchFamily="34" charset="0"/>
              </a:rPr>
              <a:t>How does Shakespeare present Romeo and Juliet’s connection in their first meeting?</a:t>
            </a:r>
            <a:endParaRPr lang="en-GB" sz="2000" dirty="0">
              <a:latin typeface="Gill Sans MT" panose="020B0502020104020203" pitchFamily="34" charset="0"/>
            </a:endParaRPr>
          </a:p>
        </p:txBody>
      </p:sp>
      <p:sp>
        <p:nvSpPr>
          <p:cNvPr id="7" name="Content Placeholder 2">
            <a:extLst>
              <a:ext uri="{FF2B5EF4-FFF2-40B4-BE49-F238E27FC236}">
                <a16:creationId xmlns:a16="http://schemas.microsoft.com/office/drawing/2014/main" id="{E9BC9815-E255-46B9-8FB7-31B1564D0730}"/>
              </a:ext>
            </a:extLst>
          </p:cNvPr>
          <p:cNvSpPr txBox="1">
            <a:spLocks/>
          </p:cNvSpPr>
          <p:nvPr/>
        </p:nvSpPr>
        <p:spPr>
          <a:xfrm>
            <a:off x="145068" y="1595812"/>
            <a:ext cx="8853864" cy="4393244"/>
          </a:xfrm>
          <a:prstGeom prst="rect">
            <a:avLst/>
          </a:prstGeom>
          <a:solidFill>
            <a:srgbClr val="FFCC99"/>
          </a:solidFill>
          <a:ln w="28575">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Gill Sans MT" panose="020B0502020104020203" pitchFamily="34" charset="0"/>
              </a:rPr>
              <a:t>WE DO:</a:t>
            </a:r>
            <a:endParaRPr lang="en-GB" dirty="0">
              <a:latin typeface="Gill Sans MT" panose="020B0502020104020203" pitchFamily="34" charset="0"/>
            </a:endParaRPr>
          </a:p>
        </p:txBody>
      </p:sp>
      <p:sp>
        <p:nvSpPr>
          <p:cNvPr id="8" name="Rectangle 7">
            <a:extLst>
              <a:ext uri="{FF2B5EF4-FFF2-40B4-BE49-F238E27FC236}">
                <a16:creationId xmlns:a16="http://schemas.microsoft.com/office/drawing/2014/main" id="{2FE1A1B5-E208-4939-A656-6E9ABD8CFFEA}"/>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pic>
        <p:nvPicPr>
          <p:cNvPr id="3" name="Picture 2">
            <a:extLst>
              <a:ext uri="{FF2B5EF4-FFF2-40B4-BE49-F238E27FC236}">
                <a16:creationId xmlns:a16="http://schemas.microsoft.com/office/drawing/2014/main" id="{3F32C9ED-A0A3-43E0-AE64-6CEA0EA46CE6}"/>
              </a:ext>
            </a:extLst>
          </p:cNvPr>
          <p:cNvPicPr>
            <a:picLocks noChangeAspect="1"/>
          </p:cNvPicPr>
          <p:nvPr/>
        </p:nvPicPr>
        <p:blipFill rotWithShape="1">
          <a:blip r:embed="rId2"/>
          <a:srcRect t="26010" b="2867"/>
          <a:stretch/>
        </p:blipFill>
        <p:spPr>
          <a:xfrm>
            <a:off x="350154" y="2006192"/>
            <a:ext cx="8443692" cy="3780998"/>
          </a:xfrm>
          <a:prstGeom prst="rect">
            <a:avLst/>
          </a:prstGeom>
        </p:spPr>
      </p:pic>
    </p:spTree>
    <p:extLst>
      <p:ext uri="{BB962C8B-B14F-4D97-AF65-F5344CB8AC3E}">
        <p14:creationId xmlns:p14="http://schemas.microsoft.com/office/powerpoint/2010/main" val="3873549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76330B-3BDA-496A-80C5-25CE8F0E17F4}"/>
              </a:ext>
            </a:extLst>
          </p:cNvPr>
          <p:cNvSpPr txBox="1"/>
          <p:nvPr/>
        </p:nvSpPr>
        <p:spPr>
          <a:xfrm>
            <a:off x="1" y="707635"/>
            <a:ext cx="9143999" cy="830997"/>
          </a:xfrm>
          <a:prstGeom prst="rect">
            <a:avLst/>
          </a:prstGeom>
          <a:ln w="19050">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GB" sz="2000" b="1" dirty="0">
                <a:latin typeface="Gill Sans MT" panose="020B0502020104020203" pitchFamily="34" charset="0"/>
              </a:rPr>
              <a:t>DEMONSTRATE: </a:t>
            </a:r>
            <a:r>
              <a:rPr lang="en-GB" sz="2400" dirty="0">
                <a:latin typeface="Gill Sans MT" panose="020B0502020104020203" pitchFamily="34" charset="0"/>
              </a:rPr>
              <a:t>How does Shakespeare present Romeo and Juliet’s connection in their first meeting?</a:t>
            </a:r>
            <a:endParaRPr lang="en-GB" sz="2000" dirty="0">
              <a:latin typeface="Gill Sans MT" panose="020B0502020104020203" pitchFamily="34" charset="0"/>
            </a:endParaRPr>
          </a:p>
        </p:txBody>
      </p:sp>
      <p:sp>
        <p:nvSpPr>
          <p:cNvPr id="9" name="Content Placeholder 2">
            <a:extLst>
              <a:ext uri="{FF2B5EF4-FFF2-40B4-BE49-F238E27FC236}">
                <a16:creationId xmlns:a16="http://schemas.microsoft.com/office/drawing/2014/main" id="{74249B57-679E-4FCF-B59D-B8C5D9A4D788}"/>
              </a:ext>
            </a:extLst>
          </p:cNvPr>
          <p:cNvSpPr txBox="1">
            <a:spLocks/>
          </p:cNvSpPr>
          <p:nvPr/>
        </p:nvSpPr>
        <p:spPr>
          <a:xfrm>
            <a:off x="145068" y="1595813"/>
            <a:ext cx="8853864" cy="4393244"/>
          </a:xfrm>
          <a:prstGeom prst="rect">
            <a:avLst/>
          </a:prstGeom>
          <a:solidFill>
            <a:srgbClr val="FFCC99"/>
          </a:solidFill>
          <a:ln w="28575">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Gill Sans MT" panose="020B0502020104020203" pitchFamily="34" charset="0"/>
              </a:rPr>
              <a:t>YOU DO:</a:t>
            </a:r>
            <a:endParaRPr lang="en-GB" dirty="0">
              <a:latin typeface="Gill Sans MT" panose="020B0502020104020203" pitchFamily="34" charset="0"/>
            </a:endParaRPr>
          </a:p>
        </p:txBody>
      </p:sp>
      <p:sp>
        <p:nvSpPr>
          <p:cNvPr id="11" name="Rectangle 10">
            <a:extLst>
              <a:ext uri="{FF2B5EF4-FFF2-40B4-BE49-F238E27FC236}">
                <a16:creationId xmlns:a16="http://schemas.microsoft.com/office/drawing/2014/main" id="{BA2B8C69-D468-46C9-8386-F6BBEC6FD265}"/>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3" name="TextBox 2">
            <a:extLst>
              <a:ext uri="{FF2B5EF4-FFF2-40B4-BE49-F238E27FC236}">
                <a16:creationId xmlns:a16="http://schemas.microsoft.com/office/drawing/2014/main" id="{A272F9C6-F812-4875-8282-3F0A0E8AB066}"/>
              </a:ext>
            </a:extLst>
          </p:cNvPr>
          <p:cNvSpPr txBox="1"/>
          <p:nvPr/>
        </p:nvSpPr>
        <p:spPr>
          <a:xfrm>
            <a:off x="4572000" y="4955818"/>
            <a:ext cx="4248472" cy="707886"/>
          </a:xfrm>
          <a:prstGeom prst="rect">
            <a:avLst/>
          </a:prstGeom>
          <a:solidFill>
            <a:schemeClr val="accent6"/>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2000" dirty="0">
                <a:solidFill>
                  <a:schemeClr val="tx1"/>
                </a:solidFill>
                <a:latin typeface="Gill Sans MT" panose="020B0502020104020203" pitchFamily="34" charset="0"/>
              </a:rPr>
              <a:t>CHALLENGE: </a:t>
            </a:r>
            <a:r>
              <a:rPr lang="en-GB" sz="2000" dirty="0">
                <a:latin typeface="Gill Sans MT" panose="020B0502020104020203" pitchFamily="34" charset="0"/>
              </a:rPr>
              <a:t>Can you link that to the context of Elizabethan England?</a:t>
            </a:r>
          </a:p>
        </p:txBody>
      </p:sp>
      <p:sp>
        <p:nvSpPr>
          <p:cNvPr id="2" name="Star: 5 Points 1">
            <a:extLst>
              <a:ext uri="{FF2B5EF4-FFF2-40B4-BE49-F238E27FC236}">
                <a16:creationId xmlns:a16="http://schemas.microsoft.com/office/drawing/2014/main" id="{EF8A5440-8136-4B1A-9D3E-7DC33DE1FA4C}"/>
              </a:ext>
            </a:extLst>
          </p:cNvPr>
          <p:cNvSpPr/>
          <p:nvPr/>
        </p:nvSpPr>
        <p:spPr>
          <a:xfrm>
            <a:off x="8254252" y="5262187"/>
            <a:ext cx="744680" cy="62784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380875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1C59C4-B3D0-4665-AD88-80BFB15051A5}"/>
              </a:ext>
            </a:extLst>
          </p:cNvPr>
          <p:cNvSpPr txBox="1"/>
          <p:nvPr/>
        </p:nvSpPr>
        <p:spPr>
          <a:xfrm>
            <a:off x="42098" y="0"/>
            <a:ext cx="9101902" cy="830997"/>
          </a:xfrm>
          <a:prstGeom prst="rect">
            <a:avLst/>
          </a:prstGeom>
          <a:noFill/>
        </p:spPr>
        <p:txBody>
          <a:bodyPr wrap="square" rtlCol="0">
            <a:spAutoFit/>
          </a:bodyPr>
          <a:lstStyle/>
          <a:p>
            <a:r>
              <a:rPr lang="en-US" sz="2400" b="1" dirty="0">
                <a:solidFill>
                  <a:srgbClr val="FF0000"/>
                </a:solidFill>
                <a:latin typeface="Gill Sans MT" panose="020B0502020104020203" pitchFamily="34" charset="0"/>
              </a:rPr>
              <a:t>DNA: Re-call challenge 3 MINUTES</a:t>
            </a:r>
            <a:endParaRPr lang="en-US" sz="2400" dirty="0">
              <a:solidFill>
                <a:srgbClr val="FF0000"/>
              </a:solidFill>
              <a:latin typeface="Gill Sans MT" panose="020B0502020104020203" pitchFamily="34" charset="0"/>
            </a:endParaRPr>
          </a:p>
          <a:p>
            <a:r>
              <a:rPr lang="en-US" sz="2400" b="1" dirty="0">
                <a:solidFill>
                  <a:srgbClr val="FF0000"/>
                </a:solidFill>
                <a:latin typeface="Gill Sans MT" panose="020B0502020104020203" pitchFamily="34" charset="0"/>
              </a:rPr>
              <a:t>  </a:t>
            </a:r>
            <a:endParaRPr lang="en-GB" sz="2400" dirty="0">
              <a:latin typeface="Gill Sans MT" panose="020B0502020104020203" pitchFamily="34" charset="0"/>
            </a:endParaRPr>
          </a:p>
        </p:txBody>
      </p:sp>
      <p:graphicFrame>
        <p:nvGraphicFramePr>
          <p:cNvPr id="8" name="Table 6">
            <a:extLst>
              <a:ext uri="{FF2B5EF4-FFF2-40B4-BE49-F238E27FC236}">
                <a16:creationId xmlns:a16="http://schemas.microsoft.com/office/drawing/2014/main" id="{D43B7DD9-D5E6-4777-9C43-673E0F733F05}"/>
              </a:ext>
            </a:extLst>
          </p:cNvPr>
          <p:cNvGraphicFramePr>
            <a:graphicFrameLocks noGrp="1"/>
          </p:cNvGraphicFramePr>
          <p:nvPr/>
        </p:nvGraphicFramePr>
        <p:xfrm>
          <a:off x="678902" y="1815737"/>
          <a:ext cx="7524864" cy="2286000"/>
        </p:xfrm>
        <a:graphic>
          <a:graphicData uri="http://schemas.openxmlformats.org/drawingml/2006/table">
            <a:tbl>
              <a:tblPr firstRow="1" bandRow="1">
                <a:tableStyleId>{5C22544A-7EE6-4342-B048-85BDC9FD1C3A}</a:tableStyleId>
              </a:tblPr>
              <a:tblGrid>
                <a:gridCol w="2508288">
                  <a:extLst>
                    <a:ext uri="{9D8B030D-6E8A-4147-A177-3AD203B41FA5}">
                      <a16:colId xmlns:a16="http://schemas.microsoft.com/office/drawing/2014/main" val="1954672142"/>
                    </a:ext>
                  </a:extLst>
                </a:gridCol>
                <a:gridCol w="2508288">
                  <a:extLst>
                    <a:ext uri="{9D8B030D-6E8A-4147-A177-3AD203B41FA5}">
                      <a16:colId xmlns:a16="http://schemas.microsoft.com/office/drawing/2014/main" val="1178807619"/>
                    </a:ext>
                  </a:extLst>
                </a:gridCol>
                <a:gridCol w="2508288">
                  <a:extLst>
                    <a:ext uri="{9D8B030D-6E8A-4147-A177-3AD203B41FA5}">
                      <a16:colId xmlns:a16="http://schemas.microsoft.com/office/drawing/2014/main" val="3477746461"/>
                    </a:ext>
                  </a:extLst>
                </a:gridCol>
              </a:tblGrid>
              <a:tr h="1513581">
                <a:tc>
                  <a:txBody>
                    <a:bodyPr/>
                    <a:lstStyle/>
                    <a:p>
                      <a:r>
                        <a:rPr lang="en-GB" sz="2400" b="0" dirty="0">
                          <a:solidFill>
                            <a:schemeClr val="tx1"/>
                          </a:solidFill>
                          <a:latin typeface="Gill Sans MT" panose="020B0502020104020203" pitchFamily="34" charset="0"/>
                        </a:rPr>
                        <a:t>What are the names of the two families Romeo &amp; Juliet belong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GB" sz="2400" b="0" dirty="0">
                          <a:solidFill>
                            <a:schemeClr val="tx1"/>
                          </a:solidFill>
                          <a:latin typeface="Gill Sans MT" panose="020B0502020104020203" pitchFamily="34" charset="0"/>
                        </a:rPr>
                        <a:t>What is the name of the girl Romeo believes he is in love with at the start of the play?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2400" b="0" dirty="0">
                          <a:solidFill>
                            <a:schemeClr val="tx1"/>
                          </a:solidFill>
                          <a:latin typeface="Gill Sans MT" panose="020B0502020104020203" pitchFamily="34" charset="0"/>
                        </a:rPr>
                        <a:t>Which other characters, apart from Romeo &amp; Juliet, have we been introduced to so far?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316747711"/>
                  </a:ext>
                </a:extLst>
              </a:tr>
            </a:tbl>
          </a:graphicData>
        </a:graphic>
      </p:graphicFrame>
      <p:sp>
        <p:nvSpPr>
          <p:cNvPr id="4" name="TextBox 3">
            <a:extLst>
              <a:ext uri="{FF2B5EF4-FFF2-40B4-BE49-F238E27FC236}">
                <a16:creationId xmlns:a16="http://schemas.microsoft.com/office/drawing/2014/main" id="{A272F9C6-F812-4875-8282-3F0A0E8AB066}"/>
              </a:ext>
            </a:extLst>
          </p:cNvPr>
          <p:cNvSpPr txBox="1"/>
          <p:nvPr/>
        </p:nvSpPr>
        <p:spPr>
          <a:xfrm>
            <a:off x="4593049" y="4755417"/>
            <a:ext cx="4248472" cy="1938992"/>
          </a:xfrm>
          <a:prstGeom prst="rect">
            <a:avLst/>
          </a:prstGeom>
          <a:solidFill>
            <a:schemeClr val="accent6"/>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2400" dirty="0">
                <a:solidFill>
                  <a:schemeClr val="tx1"/>
                </a:solidFill>
                <a:latin typeface="Gill Sans MT" panose="020B0502020104020203" pitchFamily="34" charset="0"/>
              </a:rPr>
              <a:t>CHALLENGE: What is the purpose of the girl Romeo believes he is in love with? Why did Shakespeare include her as a character we never see?</a:t>
            </a:r>
            <a:endParaRPr lang="en-GB" sz="2400" dirty="0">
              <a:latin typeface="Gill Sans MT" panose="020B0502020104020203" pitchFamily="34" charset="0"/>
            </a:endParaRPr>
          </a:p>
        </p:txBody>
      </p:sp>
      <p:sp>
        <p:nvSpPr>
          <p:cNvPr id="2" name="Star: 5 Points 1">
            <a:extLst>
              <a:ext uri="{FF2B5EF4-FFF2-40B4-BE49-F238E27FC236}">
                <a16:creationId xmlns:a16="http://schemas.microsoft.com/office/drawing/2014/main" id="{5D968C49-8D0F-42A7-9220-B8FE25A622F5}"/>
              </a:ext>
            </a:extLst>
          </p:cNvPr>
          <p:cNvSpPr/>
          <p:nvPr/>
        </p:nvSpPr>
        <p:spPr>
          <a:xfrm>
            <a:off x="8203766" y="4548554"/>
            <a:ext cx="744680" cy="67326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024874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4">
            <a:extLst>
              <a:ext uri="{FF2B5EF4-FFF2-40B4-BE49-F238E27FC236}">
                <a16:creationId xmlns:a16="http://schemas.microsoft.com/office/drawing/2014/main" id="{28829875-38DA-4E3A-8313-0E226DEB175E}"/>
              </a:ext>
            </a:extLst>
          </p:cNvPr>
          <p:cNvSpPr txBox="1">
            <a:spLocks/>
          </p:cNvSpPr>
          <p:nvPr/>
        </p:nvSpPr>
        <p:spPr>
          <a:xfrm>
            <a:off x="176298" y="951838"/>
            <a:ext cx="8791404" cy="2315395"/>
          </a:xfrm>
          <a:prstGeom prst="rect">
            <a:avLst/>
          </a:prstGeom>
          <a:solidFill>
            <a:sysClr val="window" lastClr="FFFFFF">
              <a:alpha val="64000"/>
            </a:sysClr>
          </a:solidFill>
          <a:ln w="38100">
            <a:solidFill>
              <a:sysClr val="windowText" lastClr="000000"/>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C/W</a:t>
            </a:r>
            <a:r>
              <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rPr>
              <a:t>				</a:t>
            </a:r>
            <a:fld id="{F7DACEB3-584C-4E4B-8945-DB08BFD8E158}" type="datetime2">
              <a:rPr lang="en-GB" sz="3500" u="sng" smtClean="0">
                <a:solidFill>
                  <a:sysClr val="windowText" lastClr="000000"/>
                </a:solidFill>
                <a:latin typeface="Gill Sans MT" panose="020B0502020104020203" pitchFamily="34" charset="0"/>
              </a:rPr>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t>Monday, 28 June 2021</a:t>
            </a:fld>
            <a:endPar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endParaRP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Act 2 Scene 2 – ‘The Balcony Scene’</a:t>
            </a:r>
          </a:p>
          <a:p>
            <a:pPr>
              <a:lnSpc>
                <a:spcPct val="110000"/>
              </a:lnSpc>
              <a:defRPr/>
            </a:pPr>
            <a:r>
              <a:rPr kumimoji="0" lang="en-GB" sz="3000" b="1" i="0" u="none" strike="noStrike" kern="1200" cap="none" spc="0" normalizeH="0" baseline="0" noProof="0" dirty="0">
                <a:ln>
                  <a:noFill/>
                </a:ln>
                <a:solidFill>
                  <a:sysClr val="windowText" lastClr="000000"/>
                </a:solidFill>
                <a:effectLst/>
                <a:uLnTx/>
                <a:uFillTx/>
                <a:latin typeface="Gill Sans MT" panose="020B0502020104020203" pitchFamily="34" charset="0"/>
              </a:rPr>
              <a:t>Lesson Focus: </a:t>
            </a:r>
            <a:r>
              <a:rPr kumimoji="0" lang="en-GB" sz="3000" i="0" u="none" strike="noStrike" kern="1200" cap="none" spc="0" normalizeH="0" baseline="0" noProof="0" dirty="0">
                <a:ln>
                  <a:noFill/>
                </a:ln>
                <a:solidFill>
                  <a:sysClr val="windowText" lastClr="000000"/>
                </a:solidFill>
                <a:effectLst/>
                <a:uLnTx/>
                <a:uFillTx/>
                <a:latin typeface="Gill Sans MT" panose="020B0502020104020203" pitchFamily="34" charset="0"/>
              </a:rPr>
              <a:t>To</a:t>
            </a:r>
            <a:r>
              <a:rPr kumimoji="0" lang="en-GB" sz="3000" b="1" i="0" u="none" strike="noStrike" kern="1200" cap="none" spc="0" normalizeH="0" baseline="0" noProof="0" dirty="0">
                <a:ln>
                  <a:noFill/>
                </a:ln>
                <a:solidFill>
                  <a:sysClr val="windowText" lastClr="000000"/>
                </a:solidFill>
                <a:effectLst/>
                <a:uLnTx/>
                <a:uFillTx/>
                <a:latin typeface="Gill Sans MT" panose="020B0502020104020203" pitchFamily="34" charset="0"/>
              </a:rPr>
              <a:t> </a:t>
            </a:r>
            <a:r>
              <a:rPr lang="en-US" sz="3000" dirty="0">
                <a:solidFill>
                  <a:sysClr val="windowText" lastClr="000000"/>
                </a:solidFill>
                <a:latin typeface="Gill Sans MT" panose="020B0502020104020203" pitchFamily="34" charset="0"/>
              </a:rPr>
              <a:t>understand the events of Act 2 Sc 2 and explore some of Shakespeare’s methods.</a:t>
            </a:r>
          </a:p>
          <a:p>
            <a:pPr>
              <a:lnSpc>
                <a:spcPct val="110000"/>
              </a:lnSpc>
              <a:defRPr/>
            </a:pPr>
            <a:endParaRPr lang="en-GB" sz="2200" noProof="0" dirty="0">
              <a:latin typeface="+mj-lt"/>
            </a:endParaRPr>
          </a:p>
        </p:txBody>
      </p:sp>
      <p:sp>
        <p:nvSpPr>
          <p:cNvPr id="5" name="Rectangle 4">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69622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F7AF5301-BCAA-41A4-896D-386F0133B418}"/>
              </a:ext>
            </a:extLst>
          </p:cNvPr>
          <p:cNvSpPr txBox="1">
            <a:spLocks/>
          </p:cNvSpPr>
          <p:nvPr/>
        </p:nvSpPr>
        <p:spPr>
          <a:xfrm>
            <a:off x="0" y="1"/>
            <a:ext cx="9144000" cy="844062"/>
          </a:xfrm>
          <a:prstGeom prst="rect">
            <a:avLst/>
          </a:prstGeom>
          <a:solidFill>
            <a:sysClr val="window" lastClr="FFFFFF">
              <a:alpha val="64000"/>
            </a:sysClr>
          </a:solidFill>
          <a:ln w="38100">
            <a:solidFill>
              <a:sysClr val="windowText" lastClr="000000"/>
            </a:solidFill>
          </a:ln>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Segoe UI Semibold" panose="020B0702040204020203" pitchFamily="34" charset="0"/>
                <a:ea typeface="+mj-ea"/>
                <a:cs typeface="Segoe UI Semibold" panose="020B0702040204020203" pitchFamily="34" charset="0"/>
              </a:defRPr>
            </a:lvl1pPr>
          </a:lstStyle>
          <a:p>
            <a:pPr defTabSz="685783">
              <a:defRPr/>
            </a:pPr>
            <a:r>
              <a:rPr lang="en-GB" sz="2700" dirty="0">
                <a:solidFill>
                  <a:sysClr val="windowText" lastClr="000000"/>
                </a:solidFill>
              </a:rPr>
              <a:t>Word Consciousness – Please record on the back page of your exercise books</a:t>
            </a:r>
            <a:endParaRPr lang="en-US" sz="4500" dirty="0">
              <a:solidFill>
                <a:sysClr val="windowText" lastClr="0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255936203"/>
              </p:ext>
            </p:extLst>
          </p:nvPr>
        </p:nvGraphicFramePr>
        <p:xfrm>
          <a:off x="543090" y="979617"/>
          <a:ext cx="8057820" cy="4057650"/>
        </p:xfrm>
        <a:graphic>
          <a:graphicData uri="http://schemas.openxmlformats.org/drawingml/2006/table">
            <a:tbl>
              <a:tblPr firstRow="1" bandRow="1">
                <a:tableStyleId>{073A0DAA-6AF3-43AB-8588-CEC1D06C72B9}</a:tableStyleId>
              </a:tblPr>
              <a:tblGrid>
                <a:gridCol w="3844249">
                  <a:extLst>
                    <a:ext uri="{9D8B030D-6E8A-4147-A177-3AD203B41FA5}">
                      <a16:colId xmlns:a16="http://schemas.microsoft.com/office/drawing/2014/main" val="4050230822"/>
                    </a:ext>
                  </a:extLst>
                </a:gridCol>
                <a:gridCol w="4213571">
                  <a:extLst>
                    <a:ext uri="{9D8B030D-6E8A-4147-A177-3AD203B41FA5}">
                      <a16:colId xmlns:a16="http://schemas.microsoft.com/office/drawing/2014/main" val="1989019206"/>
                    </a:ext>
                  </a:extLst>
                </a:gridCol>
              </a:tblGrid>
              <a:tr h="539204">
                <a:tc>
                  <a:txBody>
                    <a:bodyPr/>
                    <a:lstStyle/>
                    <a:p>
                      <a:r>
                        <a:rPr lang="en-GB" sz="2400" dirty="0"/>
                        <a:t>Word</a:t>
                      </a:r>
                      <a:r>
                        <a:rPr lang="en-GB" sz="2400" baseline="0" dirty="0"/>
                        <a:t> and definition </a:t>
                      </a:r>
                      <a:endParaRPr lang="en-GB" sz="2400" dirty="0"/>
                    </a:p>
                  </a:txBody>
                  <a:tcPr marL="68580" marR="68580" marT="34290" marB="34290"/>
                </a:tc>
                <a:tc>
                  <a:txBody>
                    <a:bodyPr/>
                    <a:lstStyle/>
                    <a:p>
                      <a:r>
                        <a:rPr lang="en-GB" sz="2400" dirty="0"/>
                        <a:t>Your definition </a:t>
                      </a:r>
                    </a:p>
                    <a:p>
                      <a:r>
                        <a:rPr lang="en-GB" sz="2400" dirty="0"/>
                        <a:t>Synonyms </a:t>
                      </a:r>
                    </a:p>
                  </a:txBody>
                  <a:tcPr marL="68580" marR="68580" marT="34290" marB="34290"/>
                </a:tc>
                <a:extLst>
                  <a:ext uri="{0D108BD9-81ED-4DB2-BD59-A6C34878D82A}">
                    <a16:rowId xmlns:a16="http://schemas.microsoft.com/office/drawing/2014/main" val="2258541173"/>
                  </a:ext>
                </a:extLst>
              </a:tr>
              <a:tr h="1154430">
                <a:tc>
                  <a:txBody>
                    <a:bodyPr/>
                    <a:lstStyle/>
                    <a:p>
                      <a:r>
                        <a:rPr lang="en-US" sz="2400" b="1" dirty="0"/>
                        <a:t>Balcony (n) </a:t>
                      </a:r>
                      <a:r>
                        <a:rPr lang="en-US" sz="2400" b="0" dirty="0"/>
                        <a:t>a platform on the outside of a building</a:t>
                      </a:r>
                    </a:p>
                  </a:txBody>
                  <a:tcPr marL="68580" marR="68580" marT="34290" marB="34290"/>
                </a:tc>
                <a:tc>
                  <a:txBody>
                    <a:bodyPr/>
                    <a:lstStyle/>
                    <a:p>
                      <a:endParaRPr lang="en-GB" sz="2400" dirty="0"/>
                    </a:p>
                  </a:txBody>
                  <a:tcPr marL="68580" marR="68580" marT="34290" marB="34290"/>
                </a:tc>
                <a:extLst>
                  <a:ext uri="{0D108BD9-81ED-4DB2-BD59-A6C34878D82A}">
                    <a16:rowId xmlns:a16="http://schemas.microsoft.com/office/drawing/2014/main" val="2580010695"/>
                  </a:ext>
                </a:extLst>
              </a:tr>
              <a:tr h="937260">
                <a:tc>
                  <a:txBody>
                    <a:bodyPr/>
                    <a:lstStyle/>
                    <a:p>
                      <a:r>
                        <a:rPr lang="en-US" sz="2400" b="1" dirty="0"/>
                        <a:t>Vestal (a) </a:t>
                      </a:r>
                      <a:r>
                        <a:rPr lang="en-US" sz="2400" b="0" dirty="0"/>
                        <a:t>associated with the Roman goddess of virginity, Vesta</a:t>
                      </a:r>
                      <a:endParaRPr lang="en-GB" sz="2400" b="0" dirty="0"/>
                    </a:p>
                  </a:txBody>
                  <a:tcPr marL="68580" marR="68580" marT="34290" marB="34290"/>
                </a:tc>
                <a:tc>
                  <a:txBody>
                    <a:bodyPr/>
                    <a:lstStyle/>
                    <a:p>
                      <a:endParaRPr lang="en-GB" sz="2400" dirty="0"/>
                    </a:p>
                  </a:txBody>
                  <a:tcPr marL="68580" marR="68580" marT="34290" marB="34290"/>
                </a:tc>
                <a:extLst>
                  <a:ext uri="{0D108BD9-81ED-4DB2-BD59-A6C34878D82A}">
                    <a16:rowId xmlns:a16="http://schemas.microsoft.com/office/drawing/2014/main" val="120393163"/>
                  </a:ext>
                </a:extLst>
              </a:tr>
              <a:tr h="937260">
                <a:tc>
                  <a:txBody>
                    <a:bodyPr/>
                    <a:lstStyle/>
                    <a:p>
                      <a:r>
                        <a:rPr lang="en-US" sz="2400" b="1" dirty="0"/>
                        <a:t>Livery (n) </a:t>
                      </a:r>
                      <a:r>
                        <a:rPr lang="en-US" sz="2400" b="0" dirty="0"/>
                        <a:t>uniform worn by a servant</a:t>
                      </a:r>
                      <a:endParaRPr lang="en-GB" sz="2400" b="0" dirty="0"/>
                    </a:p>
                  </a:txBody>
                  <a:tcPr marL="68580" marR="68580" marT="34290" marB="34290"/>
                </a:tc>
                <a:tc>
                  <a:txBody>
                    <a:bodyPr/>
                    <a:lstStyle/>
                    <a:p>
                      <a:endParaRPr lang="en-GB" sz="2400" dirty="0"/>
                    </a:p>
                  </a:txBody>
                  <a:tcPr marL="68580" marR="68580" marT="34290" marB="34290"/>
                </a:tc>
                <a:extLst>
                  <a:ext uri="{0D108BD9-81ED-4DB2-BD59-A6C34878D82A}">
                    <a16:rowId xmlns:a16="http://schemas.microsoft.com/office/drawing/2014/main" val="3744648233"/>
                  </a:ext>
                </a:extLst>
              </a:tr>
            </a:tbl>
          </a:graphicData>
        </a:graphic>
      </p:graphicFrame>
      <p:pic>
        <p:nvPicPr>
          <p:cNvPr id="4" name="Picture 3">
            <a:extLst>
              <a:ext uri="{FF2B5EF4-FFF2-40B4-BE49-F238E27FC236}">
                <a16:creationId xmlns:a16="http://schemas.microsoft.com/office/drawing/2014/main" id="{B29C3243-2F5F-485D-B80B-9BA99F53E35B}"/>
              </a:ext>
            </a:extLst>
          </p:cNvPr>
          <p:cNvPicPr>
            <a:picLocks noChangeAspect="1"/>
          </p:cNvPicPr>
          <p:nvPr/>
        </p:nvPicPr>
        <p:blipFill>
          <a:blip r:embed="rId2"/>
          <a:stretch>
            <a:fillRect/>
          </a:stretch>
        </p:blipFill>
        <p:spPr>
          <a:xfrm>
            <a:off x="5943240" y="4569295"/>
            <a:ext cx="2908044" cy="2078916"/>
          </a:xfrm>
          <a:prstGeom prst="rect">
            <a:avLst/>
          </a:prstGeom>
        </p:spPr>
      </p:pic>
    </p:spTree>
    <p:extLst>
      <p:ext uri="{BB962C8B-B14F-4D97-AF65-F5344CB8AC3E}">
        <p14:creationId xmlns:p14="http://schemas.microsoft.com/office/powerpoint/2010/main" val="3789453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989B3D-E8F5-4638-9895-60D1046FE50E}"/>
              </a:ext>
            </a:extLst>
          </p:cNvPr>
          <p:cNvSpPr/>
          <p:nvPr/>
        </p:nvSpPr>
        <p:spPr>
          <a:xfrm>
            <a:off x="0" y="6046237"/>
            <a:ext cx="9144000" cy="8117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Gill Sans MT" panose="020B0502020104020203" pitchFamily="34" charset="0"/>
              </a:rPr>
              <a:t>Progress Indicators:</a:t>
            </a:r>
          </a:p>
          <a:p>
            <a:r>
              <a:rPr lang="en-US" dirty="0">
                <a:solidFill>
                  <a:schemeClr val="tx1"/>
                </a:solidFill>
                <a:latin typeface="Gill Sans MT" panose="020B0502020104020203" pitchFamily="34" charset="0"/>
              </a:rPr>
              <a:t>Good –</a:t>
            </a:r>
          </a:p>
          <a:p>
            <a:r>
              <a:rPr lang="en-US" dirty="0">
                <a:solidFill>
                  <a:schemeClr val="tx1"/>
                </a:solidFill>
                <a:latin typeface="Gill Sans MT" panose="020B0502020104020203" pitchFamily="34" charset="0"/>
              </a:rPr>
              <a:t>Outstanding - </a:t>
            </a:r>
            <a:endParaRPr lang="en-GB" dirty="0">
              <a:solidFill>
                <a:schemeClr val="tx1"/>
              </a:solidFill>
              <a:latin typeface="Gill Sans MT" panose="020B0502020104020203" pitchFamily="34" charset="0"/>
            </a:endParaRPr>
          </a:p>
        </p:txBody>
      </p:sp>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2" name="TextBox 1">
            <a:extLst>
              <a:ext uri="{FF2B5EF4-FFF2-40B4-BE49-F238E27FC236}">
                <a16:creationId xmlns:a16="http://schemas.microsoft.com/office/drawing/2014/main" id="{58B94040-9713-4406-B15A-0950DFA73C8D}"/>
              </a:ext>
            </a:extLst>
          </p:cNvPr>
          <p:cNvSpPr txBox="1"/>
          <p:nvPr/>
        </p:nvSpPr>
        <p:spPr>
          <a:xfrm>
            <a:off x="1325217" y="870511"/>
            <a:ext cx="7483504" cy="2246769"/>
          </a:xfrm>
          <a:prstGeom prst="rect">
            <a:avLst/>
          </a:prstGeom>
          <a:noFill/>
        </p:spPr>
        <p:txBody>
          <a:bodyPr wrap="square" rtlCol="0">
            <a:spAutoFit/>
          </a:bodyPr>
          <a:lstStyle/>
          <a:p>
            <a:r>
              <a:rPr lang="en-GB" sz="2800" dirty="0">
                <a:latin typeface="Gill Sans MT" panose="020B0502020104020203" pitchFamily="34" charset="0"/>
              </a:rPr>
              <a:t>At the end of Act 1 Scene 5, Romeo and Juliet are separated by the nurse and find out that they are from rival families. </a:t>
            </a:r>
          </a:p>
          <a:p>
            <a:endParaRPr lang="en-GB" sz="2800" dirty="0">
              <a:latin typeface="Gill Sans MT" panose="020B0502020104020203" pitchFamily="34" charset="0"/>
            </a:endParaRPr>
          </a:p>
          <a:p>
            <a:r>
              <a:rPr lang="en-GB" sz="2800" dirty="0">
                <a:latin typeface="Gill Sans MT" panose="020B0502020104020203" pitchFamily="34" charset="0"/>
              </a:rPr>
              <a:t>They are understandably upset by this news:</a:t>
            </a:r>
          </a:p>
        </p:txBody>
      </p:sp>
      <p:pic>
        <p:nvPicPr>
          <p:cNvPr id="6" name="Picture 5">
            <a:extLst>
              <a:ext uri="{FF2B5EF4-FFF2-40B4-BE49-F238E27FC236}">
                <a16:creationId xmlns:a16="http://schemas.microsoft.com/office/drawing/2014/main" id="{A4B8708D-0632-4A2C-89BB-BB79A7D89D6D}"/>
              </a:ext>
            </a:extLst>
          </p:cNvPr>
          <p:cNvPicPr>
            <a:picLocks noChangeAspect="1"/>
          </p:cNvPicPr>
          <p:nvPr/>
        </p:nvPicPr>
        <p:blipFill>
          <a:blip r:embed="rId3"/>
          <a:stretch>
            <a:fillRect/>
          </a:stretch>
        </p:blipFill>
        <p:spPr>
          <a:xfrm>
            <a:off x="579121" y="4055353"/>
            <a:ext cx="2240280" cy="1680210"/>
          </a:xfrm>
          <a:prstGeom prst="rect">
            <a:avLst/>
          </a:prstGeom>
        </p:spPr>
      </p:pic>
      <p:pic>
        <p:nvPicPr>
          <p:cNvPr id="1026" name="Picture 2" descr="Olivia Hussey, star of Zeffirelli's Romeo and Juliet: 'I was wild ...">
            <a:extLst>
              <a:ext uri="{FF2B5EF4-FFF2-40B4-BE49-F238E27FC236}">
                <a16:creationId xmlns:a16="http://schemas.microsoft.com/office/drawing/2014/main" id="{CA495954-C84C-492B-87A7-9478B13D75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792" y="4055353"/>
            <a:ext cx="2243167" cy="1680210"/>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with Corners Rounded 12">
            <a:extLst>
              <a:ext uri="{FF2B5EF4-FFF2-40B4-BE49-F238E27FC236}">
                <a16:creationId xmlns:a16="http://schemas.microsoft.com/office/drawing/2014/main" id="{2F770AB2-9DA2-46A5-A1B9-973E0012CFC7}"/>
              </a:ext>
            </a:extLst>
          </p:cNvPr>
          <p:cNvSpPr/>
          <p:nvPr/>
        </p:nvSpPr>
        <p:spPr>
          <a:xfrm>
            <a:off x="2545079" y="3429000"/>
            <a:ext cx="3779521" cy="1508250"/>
          </a:xfrm>
          <a:prstGeom prst="wedgeRoundRectCallout">
            <a:avLst>
              <a:gd name="adj1" fmla="val -64748"/>
              <a:gd name="adj2" fmla="val 513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omic Sans MS" panose="030F0702030302020204" pitchFamily="66" charset="0"/>
              </a:rPr>
              <a:t>O dear account! My life is my foe’s debt</a:t>
            </a:r>
          </a:p>
        </p:txBody>
      </p:sp>
      <p:sp>
        <p:nvSpPr>
          <p:cNvPr id="20" name="Speech Bubble: Rectangle with Corners Rounded 19">
            <a:extLst>
              <a:ext uri="{FF2B5EF4-FFF2-40B4-BE49-F238E27FC236}">
                <a16:creationId xmlns:a16="http://schemas.microsoft.com/office/drawing/2014/main" id="{8266E3BC-D701-4043-8A95-D1229916F0F0}"/>
              </a:ext>
            </a:extLst>
          </p:cNvPr>
          <p:cNvSpPr/>
          <p:nvPr/>
        </p:nvSpPr>
        <p:spPr>
          <a:xfrm>
            <a:off x="2560320" y="5067026"/>
            <a:ext cx="3399472" cy="1294890"/>
          </a:xfrm>
          <a:prstGeom prst="wedgeRoundRectCallout">
            <a:avLst>
              <a:gd name="adj1" fmla="val 63897"/>
              <a:gd name="adj2" fmla="val -54016"/>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omic Sans MS" panose="030F0702030302020204" pitchFamily="66" charset="0"/>
              </a:rPr>
              <a:t>My only love sprung from my only hate</a:t>
            </a:r>
          </a:p>
        </p:txBody>
      </p:sp>
      <p:pic>
        <p:nvPicPr>
          <p:cNvPr id="9" name="Picture 2" descr="Fast forward button | Free Icon">
            <a:extLst>
              <a:ext uri="{FF2B5EF4-FFF2-40B4-BE49-F238E27FC236}">
                <a16:creationId xmlns:a16="http://schemas.microsoft.com/office/drawing/2014/main" id="{3F304340-91B5-4444-89DC-F28B66111D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46" y="622697"/>
            <a:ext cx="1078523" cy="1078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232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92B1C2-965A-4520-A26C-8177CDE13F12}"/>
              </a:ext>
            </a:extLst>
          </p:cNvPr>
          <p:cNvPicPr>
            <a:picLocks noChangeAspect="1"/>
          </p:cNvPicPr>
          <p:nvPr/>
        </p:nvPicPr>
        <p:blipFill rotWithShape="1">
          <a:blip r:embed="rId3"/>
          <a:srcRect l="7440" r="16781"/>
          <a:stretch/>
        </p:blipFill>
        <p:spPr>
          <a:xfrm>
            <a:off x="6890417" y="3859412"/>
            <a:ext cx="1787674" cy="1769296"/>
          </a:xfrm>
          <a:prstGeom prst="rect">
            <a:avLst/>
          </a:prstGeom>
        </p:spPr>
      </p:pic>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2" name="TextBox 1">
            <a:extLst>
              <a:ext uri="{FF2B5EF4-FFF2-40B4-BE49-F238E27FC236}">
                <a16:creationId xmlns:a16="http://schemas.microsoft.com/office/drawing/2014/main" id="{58B94040-9713-4406-B15A-0950DFA73C8D}"/>
              </a:ext>
            </a:extLst>
          </p:cNvPr>
          <p:cNvSpPr txBox="1"/>
          <p:nvPr/>
        </p:nvSpPr>
        <p:spPr>
          <a:xfrm>
            <a:off x="1126435" y="605797"/>
            <a:ext cx="8017565" cy="3108543"/>
          </a:xfrm>
          <a:prstGeom prst="rect">
            <a:avLst/>
          </a:prstGeom>
          <a:noFill/>
        </p:spPr>
        <p:txBody>
          <a:bodyPr wrap="square" rtlCol="0">
            <a:spAutoFit/>
          </a:bodyPr>
          <a:lstStyle/>
          <a:p>
            <a:pPr>
              <a:buNone/>
            </a:pPr>
            <a:r>
              <a:rPr lang="en-GB" sz="2800" dirty="0">
                <a:latin typeface="Gill Sans MT" panose="020B0502020104020203" pitchFamily="34" charset="0"/>
              </a:rPr>
              <a:t>Act 2 Scene 1 sees Mercutio and Benvolio looking for Romeo outside the Capulet house and making rude jokes about his love for Rosaline.</a:t>
            </a:r>
          </a:p>
          <a:p>
            <a:pPr>
              <a:buNone/>
            </a:pPr>
            <a:endParaRPr lang="en-GB" sz="2800" dirty="0">
              <a:latin typeface="Gill Sans MT" panose="020B0502020104020203" pitchFamily="34" charset="0"/>
            </a:endParaRPr>
          </a:p>
          <a:p>
            <a:pPr>
              <a:buNone/>
            </a:pPr>
            <a:r>
              <a:rPr lang="en-GB" sz="2800" dirty="0">
                <a:latin typeface="Gill Sans MT" panose="020B0502020104020203" pitchFamily="34" charset="0"/>
              </a:rPr>
              <a:t>They don’t know that Romeo has met Juliet and that he has jumped over the orchard walls and gone back to the Capulet house to seek her out.</a:t>
            </a:r>
          </a:p>
        </p:txBody>
      </p:sp>
      <p:sp>
        <p:nvSpPr>
          <p:cNvPr id="13" name="Speech Bubble: Rectangle with Corners Rounded 12">
            <a:extLst>
              <a:ext uri="{FF2B5EF4-FFF2-40B4-BE49-F238E27FC236}">
                <a16:creationId xmlns:a16="http://schemas.microsoft.com/office/drawing/2014/main" id="{2F770AB2-9DA2-46A5-A1B9-973E0012CFC7}"/>
              </a:ext>
            </a:extLst>
          </p:cNvPr>
          <p:cNvSpPr/>
          <p:nvPr/>
        </p:nvSpPr>
        <p:spPr>
          <a:xfrm>
            <a:off x="206101" y="3714340"/>
            <a:ext cx="5989321" cy="2186825"/>
          </a:xfrm>
          <a:prstGeom prst="wedgeRoundRectCallout">
            <a:avLst>
              <a:gd name="adj1" fmla="val 71929"/>
              <a:gd name="adj2" fmla="val -105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omic Sans MS" panose="030F0702030302020204" pitchFamily="66" charset="0"/>
              </a:rPr>
              <a:t>I conjure thee by Rosaline’s bright eyes,</a:t>
            </a:r>
          </a:p>
          <a:p>
            <a:pPr algn="ctr"/>
            <a:r>
              <a:rPr lang="en-GB" dirty="0">
                <a:latin typeface="Comic Sans MS" panose="030F0702030302020204" pitchFamily="66" charset="0"/>
              </a:rPr>
              <a:t>By her high forehead and her scarlet lip,</a:t>
            </a:r>
          </a:p>
          <a:p>
            <a:pPr algn="ctr"/>
            <a:r>
              <a:rPr lang="en-GB" dirty="0">
                <a:latin typeface="Comic Sans MS" panose="030F0702030302020204" pitchFamily="66" charset="0"/>
              </a:rPr>
              <a:t>By her fine foot, straight leg, and quivering thigh,</a:t>
            </a:r>
          </a:p>
          <a:p>
            <a:pPr algn="ctr"/>
            <a:r>
              <a:rPr lang="en-GB" dirty="0">
                <a:latin typeface="Comic Sans MS" panose="030F0702030302020204" pitchFamily="66" charset="0"/>
              </a:rPr>
              <a:t>And the demesnes that there adjacent lie,</a:t>
            </a:r>
          </a:p>
          <a:p>
            <a:pPr algn="ctr"/>
            <a:endParaRPr lang="en-GB" dirty="0">
              <a:latin typeface="Comic Sans MS" panose="030F0702030302020204" pitchFamily="66" charset="0"/>
            </a:endParaRPr>
          </a:p>
          <a:p>
            <a:pPr algn="ctr"/>
            <a:r>
              <a:rPr lang="en-GB" dirty="0">
                <a:solidFill>
                  <a:srgbClr val="FFFF00"/>
                </a:solidFill>
                <a:latin typeface="Comic Sans MS" panose="030F0702030302020204" pitchFamily="66" charset="0"/>
              </a:rPr>
              <a:t>demesnes (</a:t>
            </a:r>
            <a:r>
              <a:rPr lang="en-GB" i="1" dirty="0">
                <a:solidFill>
                  <a:srgbClr val="FFFF00"/>
                </a:solidFill>
                <a:latin typeface="Comic Sans MS" panose="030F0702030302020204" pitchFamily="66" charset="0"/>
              </a:rPr>
              <a:t>n</a:t>
            </a:r>
            <a:r>
              <a:rPr lang="en-GB" dirty="0">
                <a:solidFill>
                  <a:srgbClr val="FFFF00"/>
                </a:solidFill>
                <a:latin typeface="Comic Sans MS" panose="030F0702030302020204" pitchFamily="66" charset="0"/>
              </a:rPr>
              <a:t>.) = a piece of land attached to a manor for the Lord’s personal use</a:t>
            </a:r>
          </a:p>
        </p:txBody>
      </p:sp>
      <p:pic>
        <p:nvPicPr>
          <p:cNvPr id="9" name="Picture 2" descr="Fast forward button | Free Icon">
            <a:extLst>
              <a:ext uri="{FF2B5EF4-FFF2-40B4-BE49-F238E27FC236}">
                <a16:creationId xmlns:a16="http://schemas.microsoft.com/office/drawing/2014/main" id="{3F304340-91B5-4444-89DC-F28B66111D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6" y="622697"/>
            <a:ext cx="1078523" cy="1078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600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97C37D-9D2A-4135-B706-66852162AD7D}"/>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2" name="TextBox 1">
            <a:extLst>
              <a:ext uri="{FF2B5EF4-FFF2-40B4-BE49-F238E27FC236}">
                <a16:creationId xmlns:a16="http://schemas.microsoft.com/office/drawing/2014/main" id="{F8634D0B-07B7-48AF-BC4D-5126E6545933}"/>
              </a:ext>
            </a:extLst>
          </p:cNvPr>
          <p:cNvSpPr txBox="1"/>
          <p:nvPr/>
        </p:nvSpPr>
        <p:spPr>
          <a:xfrm>
            <a:off x="1338401" y="559195"/>
            <a:ext cx="7789837" cy="1446550"/>
          </a:xfrm>
          <a:prstGeom prst="rect">
            <a:avLst/>
          </a:prstGeom>
          <a:noFill/>
        </p:spPr>
        <p:txBody>
          <a:bodyPr wrap="square" rtlCol="0">
            <a:spAutoFit/>
          </a:bodyPr>
          <a:lstStyle/>
          <a:p>
            <a:r>
              <a:rPr lang="en-US" sz="2200" dirty="0">
                <a:latin typeface="Gill Sans MT" panose="020B0502020104020203" pitchFamily="34" charset="0"/>
              </a:rPr>
              <a:t>At the end of Act 1, scene 1, Romeo is in extreme turmoil because of his love for Rosaline. He says goodbye to Benvolio, telling him that he sees a beautiful woman then he </a:t>
            </a:r>
            <a:br>
              <a:rPr lang="en-US" sz="2200" dirty="0">
                <a:latin typeface="Gill Sans MT" panose="020B0502020104020203" pitchFamily="34" charset="0"/>
              </a:rPr>
            </a:br>
            <a:r>
              <a:rPr lang="en-US" sz="2200" dirty="0">
                <a:latin typeface="Gill Sans MT" panose="020B0502020104020203" pitchFamily="34" charset="0"/>
              </a:rPr>
              <a:t>will not forget Rosaline’s beauty.</a:t>
            </a:r>
            <a:endParaRPr lang="en-GB" sz="2200" dirty="0">
              <a:latin typeface="Gill Sans MT" panose="020B0502020104020203" pitchFamily="34" charset="0"/>
            </a:endParaRPr>
          </a:p>
        </p:txBody>
      </p:sp>
      <p:pic>
        <p:nvPicPr>
          <p:cNvPr id="4" name="Picture 3">
            <a:extLst>
              <a:ext uri="{FF2B5EF4-FFF2-40B4-BE49-F238E27FC236}">
                <a16:creationId xmlns:a16="http://schemas.microsoft.com/office/drawing/2014/main" id="{CED51527-AAAA-4D2E-86F4-9C19DDE6E600}"/>
              </a:ext>
            </a:extLst>
          </p:cNvPr>
          <p:cNvPicPr>
            <a:picLocks noChangeAspect="1"/>
          </p:cNvPicPr>
          <p:nvPr/>
        </p:nvPicPr>
        <p:blipFill>
          <a:blip r:embed="rId2"/>
          <a:stretch>
            <a:fillRect/>
          </a:stretch>
        </p:blipFill>
        <p:spPr>
          <a:xfrm>
            <a:off x="6274532" y="1282470"/>
            <a:ext cx="2608188" cy="1511865"/>
          </a:xfrm>
          <a:prstGeom prst="rect">
            <a:avLst/>
          </a:prstGeom>
        </p:spPr>
      </p:pic>
      <p:sp>
        <p:nvSpPr>
          <p:cNvPr id="7" name="Speech Bubble: Rectangle with Corners Rounded 6">
            <a:extLst>
              <a:ext uri="{FF2B5EF4-FFF2-40B4-BE49-F238E27FC236}">
                <a16:creationId xmlns:a16="http://schemas.microsoft.com/office/drawing/2014/main" id="{96F77AC5-66FB-4F39-8A9E-B7745CDFED9D}"/>
              </a:ext>
            </a:extLst>
          </p:cNvPr>
          <p:cNvSpPr/>
          <p:nvPr/>
        </p:nvSpPr>
        <p:spPr>
          <a:xfrm>
            <a:off x="1291787" y="2005745"/>
            <a:ext cx="4146115" cy="830997"/>
          </a:xfrm>
          <a:prstGeom prst="wedgeRoundRectCallout">
            <a:avLst>
              <a:gd name="adj1" fmla="val 85952"/>
              <a:gd name="adj2" fmla="val -43627"/>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Gill Sans MT" panose="020B0502020104020203" pitchFamily="34" charset="0"/>
              </a:rPr>
              <a:t>“Farewell. Thou canst not teach me to forget.”</a:t>
            </a:r>
            <a:endParaRPr lang="en-GB" sz="2800" dirty="0">
              <a:solidFill>
                <a:schemeClr val="tx1"/>
              </a:solidFill>
              <a:latin typeface="Gill Sans MT" panose="020B0502020104020203" pitchFamily="34" charset="0"/>
            </a:endParaRPr>
          </a:p>
        </p:txBody>
      </p:sp>
      <p:sp>
        <p:nvSpPr>
          <p:cNvPr id="9" name="TextBox 8">
            <a:extLst>
              <a:ext uri="{FF2B5EF4-FFF2-40B4-BE49-F238E27FC236}">
                <a16:creationId xmlns:a16="http://schemas.microsoft.com/office/drawing/2014/main" id="{BDF63672-5594-4122-AEF5-4A7FD668AAA5}"/>
              </a:ext>
            </a:extLst>
          </p:cNvPr>
          <p:cNvSpPr txBox="1"/>
          <p:nvPr/>
        </p:nvSpPr>
        <p:spPr>
          <a:xfrm>
            <a:off x="284726" y="2836103"/>
            <a:ext cx="8698458" cy="2154436"/>
          </a:xfrm>
          <a:prstGeom prst="rect">
            <a:avLst/>
          </a:prstGeom>
          <a:noFill/>
        </p:spPr>
        <p:txBody>
          <a:bodyPr wrap="square" rtlCol="0">
            <a:spAutoFit/>
          </a:bodyPr>
          <a:lstStyle/>
          <a:p>
            <a:r>
              <a:rPr lang="en-US" sz="2200" dirty="0">
                <a:latin typeface="Gill Sans MT" panose="020B0502020104020203" pitchFamily="34" charset="0"/>
              </a:rPr>
              <a:t>In Act 1, scene 2 Capulet talks to Paris, a </a:t>
            </a:r>
            <a:r>
              <a:rPr lang="en-US" sz="2200" dirty="0" err="1">
                <a:latin typeface="Gill Sans MT" panose="020B0502020104020203" pitchFamily="34" charset="0"/>
              </a:rPr>
              <a:t>nobel</a:t>
            </a:r>
            <a:r>
              <a:rPr lang="en-US" sz="2200" dirty="0">
                <a:latin typeface="Gill Sans MT" panose="020B0502020104020203" pitchFamily="34" charset="0"/>
              </a:rPr>
              <a:t> kinsman of The Prince of Verona. The two discuss Paris’ desire to marry Capulet’s daughter, Juliet. Capulet is overjoyed, but also states that Juliet has “not seen the change of fourteen years” (13) and is therefore too young to get married. He politely asks Paris to wait two years unless he can charm her and make her love him, then he will give consent</a:t>
            </a:r>
            <a:r>
              <a:rPr lang="en-US" sz="2400" dirty="0">
                <a:latin typeface="Gill Sans MT" panose="020B0502020104020203" pitchFamily="34" charset="0"/>
              </a:rPr>
              <a:t>. </a:t>
            </a:r>
            <a:endParaRPr lang="en-GB" sz="2400" dirty="0">
              <a:latin typeface="Gill Sans MT" panose="020B0502020104020203" pitchFamily="34" charset="0"/>
            </a:endParaRPr>
          </a:p>
        </p:txBody>
      </p:sp>
      <p:pic>
        <p:nvPicPr>
          <p:cNvPr id="1026" name="Picture 2" descr="Image result for capulet and paris">
            <a:extLst>
              <a:ext uri="{FF2B5EF4-FFF2-40B4-BE49-F238E27FC236}">
                <a16:creationId xmlns:a16="http://schemas.microsoft.com/office/drawing/2014/main" id="{305CB7A7-6219-4450-BB58-C80FEE9030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60" b="15165"/>
          <a:stretch/>
        </p:blipFill>
        <p:spPr bwMode="auto">
          <a:xfrm flipH="1">
            <a:off x="588030" y="4952105"/>
            <a:ext cx="3573662" cy="1915508"/>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2DCD9B37-4E06-47C4-BF6C-DDA576D99917}"/>
              </a:ext>
            </a:extLst>
          </p:cNvPr>
          <p:cNvSpPr/>
          <p:nvPr/>
        </p:nvSpPr>
        <p:spPr>
          <a:xfrm>
            <a:off x="4837069" y="5446932"/>
            <a:ext cx="4146115" cy="830997"/>
          </a:xfrm>
          <a:prstGeom prst="wedgeRoundRectCallout">
            <a:avLst>
              <a:gd name="adj1" fmla="val -114098"/>
              <a:gd name="adj2" fmla="val -32225"/>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Gill Sans MT" panose="020B0502020104020203" pitchFamily="34" charset="0"/>
              </a:rPr>
              <a:t>“But woo her, gentle Paris, get her heart.”</a:t>
            </a:r>
            <a:endParaRPr lang="en-GB" sz="2800" dirty="0">
              <a:solidFill>
                <a:schemeClr val="tx1"/>
              </a:solidFill>
              <a:latin typeface="Gill Sans MT" panose="020B0502020104020203" pitchFamily="34" charset="0"/>
            </a:endParaRPr>
          </a:p>
        </p:txBody>
      </p:sp>
      <p:pic>
        <p:nvPicPr>
          <p:cNvPr id="3074" name="Picture 2" descr="Fast forward button | Free Icon">
            <a:extLst>
              <a:ext uri="{FF2B5EF4-FFF2-40B4-BE49-F238E27FC236}">
                <a16:creationId xmlns:a16="http://schemas.microsoft.com/office/drawing/2014/main" id="{CA53E20E-E7F8-44D6-9C8E-1D881CA5B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1" y="559837"/>
            <a:ext cx="1306881" cy="130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60357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6" name="TextBox 5">
            <a:extLst>
              <a:ext uri="{FF2B5EF4-FFF2-40B4-BE49-F238E27FC236}">
                <a16:creationId xmlns:a16="http://schemas.microsoft.com/office/drawing/2014/main" id="{F9E6A1B3-1A33-4207-9CAF-62E366C1A46F}"/>
              </a:ext>
            </a:extLst>
          </p:cNvPr>
          <p:cNvSpPr txBox="1"/>
          <p:nvPr/>
        </p:nvSpPr>
        <p:spPr>
          <a:xfrm>
            <a:off x="2510972" y="521695"/>
            <a:ext cx="3918060" cy="707886"/>
          </a:xfrm>
          <a:prstGeom prst="rect">
            <a:avLst/>
          </a:prstGeom>
          <a:noFill/>
        </p:spPr>
        <p:txBody>
          <a:bodyPr wrap="none" rtlCol="0">
            <a:spAutoFit/>
          </a:bodyPr>
          <a:lstStyle/>
          <a:p>
            <a:r>
              <a:rPr lang="en-GB" sz="4000" dirty="0">
                <a:latin typeface="Gill Sans MT" panose="020B0502020104020203" pitchFamily="34" charset="0"/>
              </a:rPr>
              <a:t>Writers’ methods</a:t>
            </a:r>
          </a:p>
        </p:txBody>
      </p:sp>
      <p:sp>
        <p:nvSpPr>
          <p:cNvPr id="9" name="TextBox 8">
            <a:extLst>
              <a:ext uri="{FF2B5EF4-FFF2-40B4-BE49-F238E27FC236}">
                <a16:creationId xmlns:a16="http://schemas.microsoft.com/office/drawing/2014/main" id="{F440F774-6BF6-4895-A91B-410ED2D515F4}"/>
              </a:ext>
            </a:extLst>
          </p:cNvPr>
          <p:cNvSpPr txBox="1"/>
          <p:nvPr/>
        </p:nvSpPr>
        <p:spPr>
          <a:xfrm>
            <a:off x="0" y="1081532"/>
            <a:ext cx="9144000" cy="3308598"/>
          </a:xfrm>
          <a:prstGeom prst="rect">
            <a:avLst/>
          </a:prstGeom>
          <a:noFill/>
        </p:spPr>
        <p:txBody>
          <a:bodyPr wrap="square" rtlCol="0">
            <a:spAutoFit/>
          </a:bodyPr>
          <a:lstStyle/>
          <a:p>
            <a:r>
              <a:rPr lang="en-GB" sz="1900" dirty="0">
                <a:latin typeface="Gill Sans MT" panose="020B0502020104020203" pitchFamily="34" charset="0"/>
              </a:rPr>
              <a:t>In the assessment you will be expected to talk about </a:t>
            </a:r>
            <a:r>
              <a:rPr lang="en-GB" sz="1900" b="1" dirty="0">
                <a:latin typeface="Gill Sans MT" panose="020B0502020104020203" pitchFamily="34" charset="0"/>
              </a:rPr>
              <a:t>writers’ methods</a:t>
            </a:r>
            <a:r>
              <a:rPr lang="en-GB" sz="1900" dirty="0">
                <a:latin typeface="Gill Sans MT" panose="020B0502020104020203" pitchFamily="34" charset="0"/>
              </a:rPr>
              <a:t>.  A writer’s method is, simply, any </a:t>
            </a:r>
            <a:r>
              <a:rPr lang="en-GB" sz="1900" b="1" dirty="0">
                <a:latin typeface="Gill Sans MT" panose="020B0502020104020203" pitchFamily="34" charset="0"/>
              </a:rPr>
              <a:t>deliberate choice a writer makes </a:t>
            </a:r>
            <a:r>
              <a:rPr lang="en-GB" sz="1900" dirty="0">
                <a:latin typeface="Gill Sans MT" panose="020B0502020104020203" pitchFamily="34" charset="0"/>
              </a:rPr>
              <a:t>in order to have an effect on their audience.</a:t>
            </a:r>
          </a:p>
          <a:p>
            <a:endParaRPr lang="en-GB" sz="1900" dirty="0">
              <a:latin typeface="Gill Sans MT" panose="020B0502020104020203" pitchFamily="34" charset="0"/>
            </a:endParaRPr>
          </a:p>
          <a:p>
            <a:r>
              <a:rPr lang="en-GB" sz="1900" dirty="0">
                <a:latin typeface="Gill Sans MT" panose="020B0502020104020203" pitchFamily="34" charset="0"/>
              </a:rPr>
              <a:t>For example, Shakespeare made a </a:t>
            </a:r>
            <a:r>
              <a:rPr lang="en-GB" sz="1900" b="1" dirty="0">
                <a:latin typeface="Gill Sans MT" panose="020B0502020104020203" pitchFamily="34" charset="0"/>
              </a:rPr>
              <a:t>deliberate choice </a:t>
            </a:r>
            <a:r>
              <a:rPr lang="en-GB" sz="1900" dirty="0">
                <a:latin typeface="Gill Sans MT" panose="020B0502020104020203" pitchFamily="34" charset="0"/>
              </a:rPr>
              <a:t>to set Romeo &amp; Juliet in Verona, Italy. For Elizabethans, Italy was particularly associated with romantic passion and they would also have believed that hot climates induced passionate and sometimes irrational behaviour.</a:t>
            </a:r>
          </a:p>
          <a:p>
            <a:endParaRPr lang="en-GB" sz="1900" dirty="0">
              <a:latin typeface="Gill Sans MT" panose="020B0502020104020203" pitchFamily="34" charset="0"/>
            </a:endParaRPr>
          </a:p>
          <a:p>
            <a:r>
              <a:rPr lang="en-GB" sz="1900" dirty="0">
                <a:latin typeface="Gill Sans MT" panose="020B0502020104020203" pitchFamily="34" charset="0"/>
              </a:rPr>
              <a:t>This, in turn, would have made Romeo &amp; Juliet’s tragic story seem almost inevitable  to the audience, as Romeo &amp; Juliet would have found it difficult to control their feelings due to a mixture of climate and culture.</a:t>
            </a:r>
          </a:p>
        </p:txBody>
      </p:sp>
      <p:sp>
        <p:nvSpPr>
          <p:cNvPr id="12" name="Speech Bubble: Rectangle with Corners Rounded 11">
            <a:extLst>
              <a:ext uri="{FF2B5EF4-FFF2-40B4-BE49-F238E27FC236}">
                <a16:creationId xmlns:a16="http://schemas.microsoft.com/office/drawing/2014/main" id="{B93D7EF4-A358-4465-8527-A231F6C52028}"/>
              </a:ext>
            </a:extLst>
          </p:cNvPr>
          <p:cNvSpPr/>
          <p:nvPr/>
        </p:nvSpPr>
        <p:spPr>
          <a:xfrm>
            <a:off x="2631368" y="4736557"/>
            <a:ext cx="5989321" cy="811763"/>
          </a:xfrm>
          <a:prstGeom prst="wedgeRoundRectCallout">
            <a:avLst>
              <a:gd name="adj1" fmla="val -73715"/>
              <a:gd name="adj2" fmla="val 175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omic Sans MS" panose="030F0702030302020204" pitchFamily="66" charset="0"/>
              </a:rPr>
              <a:t>For now, these hot days, is the mad blood stirring</a:t>
            </a:r>
          </a:p>
          <a:p>
            <a:pPr algn="ctr"/>
            <a:r>
              <a:rPr lang="en-GB" dirty="0">
                <a:solidFill>
                  <a:srgbClr val="FFFF00"/>
                </a:solidFill>
                <a:latin typeface="Comic Sans MS" panose="030F0702030302020204" pitchFamily="66" charset="0"/>
              </a:rPr>
              <a:t>- Benvolio</a:t>
            </a:r>
          </a:p>
        </p:txBody>
      </p:sp>
      <p:pic>
        <p:nvPicPr>
          <p:cNvPr id="14" name="Picture 13">
            <a:extLst>
              <a:ext uri="{FF2B5EF4-FFF2-40B4-BE49-F238E27FC236}">
                <a16:creationId xmlns:a16="http://schemas.microsoft.com/office/drawing/2014/main" id="{C56BC79E-412A-4855-8759-7F6D90E62DA1}"/>
              </a:ext>
            </a:extLst>
          </p:cNvPr>
          <p:cNvPicPr>
            <a:picLocks noChangeAspect="1"/>
          </p:cNvPicPr>
          <p:nvPr/>
        </p:nvPicPr>
        <p:blipFill rotWithShape="1">
          <a:blip r:embed="rId3"/>
          <a:srcRect l="16465" r="11169"/>
          <a:stretch/>
        </p:blipFill>
        <p:spPr>
          <a:xfrm>
            <a:off x="156758" y="4546208"/>
            <a:ext cx="1291772" cy="1337063"/>
          </a:xfrm>
          <a:prstGeom prst="rect">
            <a:avLst/>
          </a:prstGeom>
        </p:spPr>
      </p:pic>
    </p:spTree>
    <p:extLst>
      <p:ext uri="{BB962C8B-B14F-4D97-AF65-F5344CB8AC3E}">
        <p14:creationId xmlns:p14="http://schemas.microsoft.com/office/powerpoint/2010/main" val="40086191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6" name="Rectangle 5">
            <a:extLst>
              <a:ext uri="{FF2B5EF4-FFF2-40B4-BE49-F238E27FC236}">
                <a16:creationId xmlns:a16="http://schemas.microsoft.com/office/drawing/2014/main" id="{2E88FDEE-DAAA-4CB5-B200-87F05C4C5B54}"/>
              </a:ext>
            </a:extLst>
          </p:cNvPr>
          <p:cNvSpPr/>
          <p:nvPr/>
        </p:nvSpPr>
        <p:spPr>
          <a:xfrm>
            <a:off x="3468914" y="0"/>
            <a:ext cx="5413829" cy="261257"/>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98579172-4C68-4A69-BC5F-8C2C73DA80D6}"/>
              </a:ext>
            </a:extLst>
          </p:cNvPr>
          <p:cNvCxnSpPr>
            <a:stCxn id="3" idx="0"/>
          </p:cNvCxnSpPr>
          <p:nvPr/>
        </p:nvCxnSpPr>
        <p:spPr>
          <a:xfrm flipV="1">
            <a:off x="4572000" y="309022"/>
            <a:ext cx="1445163" cy="935154"/>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95D9DCB-0375-4FFF-A44C-0EAFA1468D31}"/>
              </a:ext>
            </a:extLst>
          </p:cNvPr>
          <p:cNvSpPr/>
          <p:nvPr/>
        </p:nvSpPr>
        <p:spPr>
          <a:xfrm>
            <a:off x="3468914" y="-29028"/>
            <a:ext cx="5497146" cy="369332"/>
          </a:xfrm>
          <a:prstGeom prst="rect">
            <a:avLst/>
          </a:prstGeom>
          <a:solidFill>
            <a:srgbClr val="FFFF00"/>
          </a:solidFill>
        </p:spPr>
        <p:txBody>
          <a:bodyPr wrap="none">
            <a:spAutoFit/>
          </a:bodyPr>
          <a:lstStyle/>
          <a:p>
            <a:r>
              <a:rPr lang="en-US" dirty="0">
                <a:latin typeface="Gill Sans MT" panose="020B0502020104020203" pitchFamily="34" charset="0"/>
              </a:rPr>
              <a:t>Shakespeare presents the characters of Romeo and Juliet</a:t>
            </a:r>
            <a:endParaRPr lang="en-GB" dirty="0"/>
          </a:p>
        </p:txBody>
      </p:sp>
      <p:sp>
        <p:nvSpPr>
          <p:cNvPr id="16" name="TextBox 15">
            <a:extLst>
              <a:ext uri="{FF2B5EF4-FFF2-40B4-BE49-F238E27FC236}">
                <a16:creationId xmlns:a16="http://schemas.microsoft.com/office/drawing/2014/main" id="{574A2515-ED6C-46FD-816C-1AE3C733E231}"/>
              </a:ext>
            </a:extLst>
          </p:cNvPr>
          <p:cNvSpPr txBox="1"/>
          <p:nvPr/>
        </p:nvSpPr>
        <p:spPr>
          <a:xfrm>
            <a:off x="2280726" y="3004829"/>
            <a:ext cx="6602017" cy="1200329"/>
          </a:xfrm>
          <a:prstGeom prst="rect">
            <a:avLst/>
          </a:prstGeom>
          <a:solidFill>
            <a:srgbClr val="FFFF00"/>
          </a:solidFill>
          <a:ln>
            <a:solidFill>
              <a:srgbClr val="FFFF00"/>
            </a:solidFill>
          </a:ln>
        </p:spPr>
        <p:txBody>
          <a:bodyPr wrap="square" rtlCol="0">
            <a:spAutoFit/>
          </a:bodyPr>
          <a:lstStyle/>
          <a:p>
            <a:r>
              <a:rPr lang="en-GB" sz="2400" dirty="0">
                <a:latin typeface="Gill Sans MT" panose="020B0502020104020203" pitchFamily="34" charset="0"/>
              </a:rPr>
              <a:t>In Act 2 Sc 2 he continues to present Romeo as impulsive and passionate…and we discover that </a:t>
            </a:r>
            <a:r>
              <a:rPr lang="en-GB" sz="2400" b="1" dirty="0">
                <a:latin typeface="Gill Sans MT" panose="020B0502020104020203" pitchFamily="34" charset="0"/>
              </a:rPr>
              <a:t>Juliet can be too</a:t>
            </a:r>
            <a:r>
              <a:rPr lang="en-GB" sz="2400" dirty="0">
                <a:latin typeface="Gill Sans MT" panose="020B0502020104020203" pitchFamily="34" charset="0"/>
              </a:rPr>
              <a:t>!</a:t>
            </a:r>
          </a:p>
        </p:txBody>
      </p:sp>
      <p:sp>
        <p:nvSpPr>
          <p:cNvPr id="17" name="TextBox 16">
            <a:extLst>
              <a:ext uri="{FF2B5EF4-FFF2-40B4-BE49-F238E27FC236}">
                <a16:creationId xmlns:a16="http://schemas.microsoft.com/office/drawing/2014/main" id="{F3576710-8D79-4338-B149-549543D93639}"/>
              </a:ext>
            </a:extLst>
          </p:cNvPr>
          <p:cNvSpPr txBox="1"/>
          <p:nvPr/>
        </p:nvSpPr>
        <p:spPr>
          <a:xfrm>
            <a:off x="691411" y="4503738"/>
            <a:ext cx="7596246" cy="1200329"/>
          </a:xfrm>
          <a:prstGeom prst="rect">
            <a:avLst/>
          </a:prstGeom>
          <a:solidFill>
            <a:srgbClr val="FFFF00"/>
          </a:solidFill>
          <a:ln>
            <a:solidFill>
              <a:srgbClr val="FFFF00"/>
            </a:solidFill>
          </a:ln>
        </p:spPr>
        <p:txBody>
          <a:bodyPr wrap="square" rtlCol="0">
            <a:spAutoFit/>
          </a:bodyPr>
          <a:lstStyle/>
          <a:p>
            <a:r>
              <a:rPr lang="en-GB" sz="2400" dirty="0">
                <a:latin typeface="Gill Sans MT" panose="020B0502020104020203" pitchFamily="34" charset="0"/>
              </a:rPr>
              <a:t>By setting the play in the warmth and passionate culture of Italy, the speed and strength of the lovers’ passion perhaps feels more believable to the audience.</a:t>
            </a:r>
          </a:p>
        </p:txBody>
      </p:sp>
      <p:cxnSp>
        <p:nvCxnSpPr>
          <p:cNvPr id="15" name="Straight Connector 14">
            <a:extLst>
              <a:ext uri="{FF2B5EF4-FFF2-40B4-BE49-F238E27FC236}">
                <a16:creationId xmlns:a16="http://schemas.microsoft.com/office/drawing/2014/main" id="{BE23979A-2764-4D7D-A128-1C8AED87C04B}"/>
              </a:ext>
            </a:extLst>
          </p:cNvPr>
          <p:cNvCxnSpPr>
            <a:cxnSpLocks/>
          </p:cNvCxnSpPr>
          <p:nvPr/>
        </p:nvCxnSpPr>
        <p:spPr>
          <a:xfrm flipV="1">
            <a:off x="8287657" y="340305"/>
            <a:ext cx="0" cy="2664524"/>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92673-8845-43C3-B892-CE698D074B0A}"/>
              </a:ext>
            </a:extLst>
          </p:cNvPr>
          <p:cNvCxnSpPr>
            <a:cxnSpLocks/>
          </p:cNvCxnSpPr>
          <p:nvPr/>
        </p:nvCxnSpPr>
        <p:spPr>
          <a:xfrm flipV="1">
            <a:off x="1066800" y="340304"/>
            <a:ext cx="2925619" cy="416343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8E9DE55-9C01-4115-A694-3626FADA6ABB}"/>
              </a:ext>
            </a:extLst>
          </p:cNvPr>
          <p:cNvSpPr txBox="1"/>
          <p:nvPr/>
        </p:nvSpPr>
        <p:spPr>
          <a:xfrm>
            <a:off x="1270991" y="1244176"/>
            <a:ext cx="6602017" cy="1569660"/>
          </a:xfrm>
          <a:prstGeom prst="rect">
            <a:avLst/>
          </a:prstGeom>
          <a:solidFill>
            <a:srgbClr val="FFFF00"/>
          </a:solidFill>
          <a:ln>
            <a:solidFill>
              <a:srgbClr val="FFFF00"/>
            </a:solidFill>
          </a:ln>
        </p:spPr>
        <p:txBody>
          <a:bodyPr wrap="square" rtlCol="0">
            <a:spAutoFit/>
          </a:bodyPr>
          <a:lstStyle/>
          <a:p>
            <a:r>
              <a:rPr lang="en-GB" sz="2400" dirty="0">
                <a:latin typeface="Gill Sans MT" panose="020B0502020104020203" pitchFamily="34" charset="0"/>
              </a:rPr>
              <a:t>Shakespeare has already shown us that Romeo is </a:t>
            </a:r>
            <a:r>
              <a:rPr lang="en-GB" sz="2400" b="1" dirty="0">
                <a:latin typeface="Gill Sans MT" panose="020B0502020104020203" pitchFamily="34" charset="0"/>
              </a:rPr>
              <a:t>passionate</a:t>
            </a:r>
            <a:r>
              <a:rPr lang="en-GB" sz="2400" dirty="0">
                <a:latin typeface="Gill Sans MT" panose="020B0502020104020203" pitchFamily="34" charset="0"/>
              </a:rPr>
              <a:t> and </a:t>
            </a:r>
            <a:r>
              <a:rPr lang="en-GB" sz="2400" b="1" dirty="0">
                <a:latin typeface="Gill Sans MT" panose="020B0502020104020203" pitchFamily="34" charset="0"/>
              </a:rPr>
              <a:t>impulsive</a:t>
            </a:r>
            <a:r>
              <a:rPr lang="en-GB" sz="2400" dirty="0">
                <a:latin typeface="Gill Sans MT" panose="020B0502020104020203" pitchFamily="34" charset="0"/>
              </a:rPr>
              <a:t> by the speed at which he falls out of love with Rosaline and in love with Juliet.</a:t>
            </a:r>
          </a:p>
        </p:txBody>
      </p:sp>
    </p:spTree>
    <p:extLst>
      <p:ext uri="{BB962C8B-B14F-4D97-AF65-F5344CB8AC3E}">
        <p14:creationId xmlns:p14="http://schemas.microsoft.com/office/powerpoint/2010/main" val="3973112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15" name="Rectangle 14">
            <a:extLst>
              <a:ext uri="{FF2B5EF4-FFF2-40B4-BE49-F238E27FC236}">
                <a16:creationId xmlns:a16="http://schemas.microsoft.com/office/drawing/2014/main" id="{01069BDE-72DD-4F85-B1DE-61540F931A0F}"/>
              </a:ext>
            </a:extLst>
          </p:cNvPr>
          <p:cNvSpPr/>
          <p:nvPr/>
        </p:nvSpPr>
        <p:spPr>
          <a:xfrm>
            <a:off x="0" y="4136436"/>
            <a:ext cx="8984343" cy="1938992"/>
          </a:xfrm>
          <a:prstGeom prst="rect">
            <a:avLst/>
          </a:prstGeom>
        </p:spPr>
        <p:txBody>
          <a:bodyPr wrap="square">
            <a:spAutoFit/>
          </a:bodyPr>
          <a:lstStyle/>
          <a:p>
            <a:pPr marL="342900" indent="-342900">
              <a:buAutoNum type="alphaUcParenR"/>
            </a:pPr>
            <a:r>
              <a:rPr lang="en-GB" sz="2000" dirty="0">
                <a:latin typeface="Gill Sans MT" panose="020B0502020104020203" pitchFamily="34" charset="0"/>
              </a:rPr>
              <a:t>Shakespeare </a:t>
            </a:r>
            <a:r>
              <a:rPr lang="en-GB" sz="2000" i="1" dirty="0">
                <a:latin typeface="Gill Sans MT" panose="020B0502020104020203" pitchFamily="34" charset="0"/>
              </a:rPr>
              <a:t>deliberately chooses </a:t>
            </a:r>
            <a:r>
              <a:rPr lang="en-GB" sz="2000" dirty="0">
                <a:latin typeface="Gill Sans MT" panose="020B0502020104020203" pitchFamily="34" charset="0"/>
              </a:rPr>
              <a:t>to make the second meeting between Romeo &amp; Juliet private (unlike the first time they meet at the party). Why do you think he might have done that and what effect does it have on their emotions and how they express them?</a:t>
            </a:r>
          </a:p>
          <a:p>
            <a:pPr marL="342900" indent="-342900">
              <a:buAutoNum type="alphaUcParenR"/>
            </a:pPr>
            <a:r>
              <a:rPr lang="en-GB" sz="2000" dirty="0">
                <a:latin typeface="Gill Sans MT" panose="020B0502020104020203" pitchFamily="34" charset="0"/>
              </a:rPr>
              <a:t>Why might Shakespeare have </a:t>
            </a:r>
            <a:r>
              <a:rPr lang="en-GB" sz="2000" i="1" dirty="0">
                <a:latin typeface="Gill Sans MT" panose="020B0502020104020203" pitchFamily="34" charset="0"/>
              </a:rPr>
              <a:t>deliberately chosen </a:t>
            </a:r>
            <a:r>
              <a:rPr lang="en-GB" sz="2000" dirty="0">
                <a:latin typeface="Gill Sans MT" panose="020B0502020104020203" pitchFamily="34" charset="0"/>
              </a:rPr>
              <a:t>to physically separate the lovers by placing Juliet on a balcony?</a:t>
            </a:r>
          </a:p>
        </p:txBody>
      </p:sp>
      <p:pic>
        <p:nvPicPr>
          <p:cNvPr id="16" name="Picture 15">
            <a:hlinkClick r:id="rId3"/>
            <a:extLst>
              <a:ext uri="{FF2B5EF4-FFF2-40B4-BE49-F238E27FC236}">
                <a16:creationId xmlns:a16="http://schemas.microsoft.com/office/drawing/2014/main" id="{ACAB190D-7B22-4D58-B28D-A2C930952484}"/>
              </a:ext>
            </a:extLst>
          </p:cNvPr>
          <p:cNvPicPr>
            <a:picLocks noChangeAspect="1"/>
          </p:cNvPicPr>
          <p:nvPr/>
        </p:nvPicPr>
        <p:blipFill>
          <a:blip r:embed="rId4"/>
          <a:stretch>
            <a:fillRect/>
          </a:stretch>
        </p:blipFill>
        <p:spPr>
          <a:xfrm>
            <a:off x="275920" y="780087"/>
            <a:ext cx="2430895" cy="3298427"/>
          </a:xfrm>
          <a:prstGeom prst="rect">
            <a:avLst/>
          </a:prstGeom>
        </p:spPr>
      </p:pic>
    </p:spTree>
    <p:extLst>
      <p:ext uri="{BB962C8B-B14F-4D97-AF65-F5344CB8AC3E}">
        <p14:creationId xmlns:p14="http://schemas.microsoft.com/office/powerpoint/2010/main" val="257420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40D1D7-DEF3-4834-B7F4-9CA8FD54AF53}"/>
              </a:ext>
            </a:extLst>
          </p:cNvPr>
          <p:cNvPicPr>
            <a:picLocks noChangeAspect="1"/>
          </p:cNvPicPr>
          <p:nvPr/>
        </p:nvPicPr>
        <p:blipFill>
          <a:blip r:embed="rId3"/>
          <a:stretch>
            <a:fillRect/>
          </a:stretch>
        </p:blipFill>
        <p:spPr>
          <a:xfrm>
            <a:off x="6276529" y="776007"/>
            <a:ext cx="2616875" cy="1958918"/>
          </a:xfrm>
          <a:prstGeom prst="rect">
            <a:avLst/>
          </a:prstGeom>
        </p:spPr>
      </p:pic>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12" name="TextBox 11">
            <a:extLst>
              <a:ext uri="{FF2B5EF4-FFF2-40B4-BE49-F238E27FC236}">
                <a16:creationId xmlns:a16="http://schemas.microsoft.com/office/drawing/2014/main" id="{7033FAEC-655D-456B-BB89-F4CEB0BB8F71}"/>
              </a:ext>
            </a:extLst>
          </p:cNvPr>
          <p:cNvSpPr txBox="1"/>
          <p:nvPr/>
        </p:nvSpPr>
        <p:spPr>
          <a:xfrm>
            <a:off x="138939" y="3449345"/>
            <a:ext cx="8569632" cy="2308324"/>
          </a:xfrm>
          <a:prstGeom prst="rect">
            <a:avLst/>
          </a:prstGeom>
          <a:noFill/>
        </p:spPr>
        <p:txBody>
          <a:bodyPr wrap="square" rtlCol="0">
            <a:spAutoFit/>
          </a:bodyPr>
          <a:lstStyle/>
          <a:p>
            <a:pPr marL="457200" indent="-457200">
              <a:buFont typeface="+mj-lt"/>
              <a:buAutoNum type="arabicPeriod"/>
            </a:pPr>
            <a:r>
              <a:rPr lang="en-GB" sz="2400" dirty="0">
                <a:latin typeface="Gill Sans MT" panose="020B0502020104020203" pitchFamily="34" charset="0"/>
              </a:rPr>
              <a:t>What is Juliet asking in her opening line?</a:t>
            </a:r>
          </a:p>
          <a:p>
            <a:pPr marL="457200" indent="-457200">
              <a:buFont typeface="+mj-lt"/>
              <a:buAutoNum type="arabicPeriod"/>
            </a:pPr>
            <a:r>
              <a:rPr lang="en-GB" sz="2400" dirty="0">
                <a:latin typeface="Gill Sans MT" panose="020B0502020104020203" pitchFamily="34" charset="0"/>
              </a:rPr>
              <a:t>What does she ask Romeo to do? What does she say she will do if he won’t?</a:t>
            </a:r>
          </a:p>
          <a:p>
            <a:pPr marL="457200" indent="-457200">
              <a:buFont typeface="+mj-lt"/>
              <a:buAutoNum type="arabicPeriod"/>
            </a:pPr>
            <a:r>
              <a:rPr lang="en-GB" sz="2400" dirty="0">
                <a:latin typeface="Gill Sans MT" panose="020B0502020104020203" pitchFamily="34" charset="0"/>
              </a:rPr>
              <a:t>How would an Elizabethan audience have reacted to hearing a daughter say these things? Why?</a:t>
            </a:r>
          </a:p>
          <a:p>
            <a:pPr marL="457200" indent="-457200">
              <a:buFont typeface="+mj-lt"/>
              <a:buAutoNum type="arabicPeriod"/>
            </a:pPr>
            <a:r>
              <a:rPr lang="en-GB" sz="2400" dirty="0">
                <a:latin typeface="Gill Sans MT" panose="020B0502020104020203" pitchFamily="34" charset="0"/>
              </a:rPr>
              <a:t>What does it reveal about Juliet and her feelings for Romeo?</a:t>
            </a:r>
          </a:p>
        </p:txBody>
      </p:sp>
      <p:sp>
        <p:nvSpPr>
          <p:cNvPr id="21" name="Speech Bubble: Rectangle with Corners Rounded 20">
            <a:extLst>
              <a:ext uri="{FF2B5EF4-FFF2-40B4-BE49-F238E27FC236}">
                <a16:creationId xmlns:a16="http://schemas.microsoft.com/office/drawing/2014/main" id="{25566090-5DD4-4E4E-843C-17013FD976CF}"/>
              </a:ext>
            </a:extLst>
          </p:cNvPr>
          <p:cNvSpPr/>
          <p:nvPr/>
        </p:nvSpPr>
        <p:spPr>
          <a:xfrm>
            <a:off x="250596" y="878738"/>
            <a:ext cx="5439123" cy="1200329"/>
          </a:xfrm>
          <a:prstGeom prst="wedgeRoundRectCallout">
            <a:avLst>
              <a:gd name="adj1" fmla="val 83288"/>
              <a:gd name="adj2" fmla="val -34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omic Sans MS" panose="030F0702030302020204" pitchFamily="66" charset="0"/>
              </a:rPr>
              <a:t>O Romeo, Romeo! Wherefore art thou Romeo?</a:t>
            </a:r>
          </a:p>
          <a:p>
            <a:pPr algn="ctr"/>
            <a:r>
              <a:rPr lang="en-GB" dirty="0">
                <a:latin typeface="Comic Sans MS" panose="030F0702030302020204" pitchFamily="66" charset="0"/>
              </a:rPr>
              <a:t>Deny thy father and refuse thy name.</a:t>
            </a:r>
          </a:p>
          <a:p>
            <a:pPr algn="ctr"/>
            <a:r>
              <a:rPr lang="en-GB" dirty="0">
                <a:latin typeface="Comic Sans MS" panose="030F0702030302020204" pitchFamily="66" charset="0"/>
              </a:rPr>
              <a:t>Or, if thou wilt not, be but sworn my love,</a:t>
            </a:r>
          </a:p>
          <a:p>
            <a:pPr algn="ctr"/>
            <a:r>
              <a:rPr lang="en-GB" dirty="0">
                <a:latin typeface="Comic Sans MS" panose="030F0702030302020204" pitchFamily="66" charset="0"/>
              </a:rPr>
              <a:t>And I’ll no longer be a Capulet.</a:t>
            </a:r>
          </a:p>
        </p:txBody>
      </p:sp>
      <p:sp>
        <p:nvSpPr>
          <p:cNvPr id="13" name="TextBox 12">
            <a:extLst>
              <a:ext uri="{FF2B5EF4-FFF2-40B4-BE49-F238E27FC236}">
                <a16:creationId xmlns:a16="http://schemas.microsoft.com/office/drawing/2014/main" id="{13B8FD0B-4D03-406E-A760-BC9A170FF4DB}"/>
              </a:ext>
            </a:extLst>
          </p:cNvPr>
          <p:cNvSpPr txBox="1"/>
          <p:nvPr/>
        </p:nvSpPr>
        <p:spPr>
          <a:xfrm>
            <a:off x="805543" y="2222058"/>
            <a:ext cx="1955535" cy="400110"/>
          </a:xfrm>
          <a:prstGeom prst="rect">
            <a:avLst/>
          </a:prstGeom>
          <a:noFill/>
        </p:spPr>
        <p:txBody>
          <a:bodyPr wrap="none" rtlCol="0">
            <a:spAutoFit/>
          </a:bodyPr>
          <a:lstStyle/>
          <a:p>
            <a:r>
              <a:rPr lang="en-GB" sz="2000" b="1" dirty="0"/>
              <a:t>wherefore (</a:t>
            </a:r>
            <a:r>
              <a:rPr lang="en-GB" sz="2000" b="1" i="1" dirty="0"/>
              <a:t>adv.</a:t>
            </a:r>
            <a:r>
              <a:rPr lang="en-GB" sz="2000" b="1" dirty="0"/>
              <a:t>)</a:t>
            </a:r>
          </a:p>
        </p:txBody>
      </p:sp>
      <p:sp>
        <p:nvSpPr>
          <p:cNvPr id="14" name="TextBox 13">
            <a:extLst>
              <a:ext uri="{FF2B5EF4-FFF2-40B4-BE49-F238E27FC236}">
                <a16:creationId xmlns:a16="http://schemas.microsoft.com/office/drawing/2014/main" id="{75390366-3070-42F6-9966-D5BD6CCED762}"/>
              </a:ext>
            </a:extLst>
          </p:cNvPr>
          <p:cNvSpPr txBox="1"/>
          <p:nvPr/>
        </p:nvSpPr>
        <p:spPr>
          <a:xfrm>
            <a:off x="2687339" y="2222058"/>
            <a:ext cx="2571666" cy="400110"/>
          </a:xfrm>
          <a:prstGeom prst="rect">
            <a:avLst/>
          </a:prstGeom>
          <a:noFill/>
        </p:spPr>
        <p:txBody>
          <a:bodyPr wrap="none" rtlCol="0">
            <a:spAutoFit/>
          </a:bodyPr>
          <a:lstStyle/>
          <a:p>
            <a:r>
              <a:rPr lang="en-GB" sz="2000" dirty="0"/>
              <a:t>= for what reason; why</a:t>
            </a:r>
          </a:p>
        </p:txBody>
      </p:sp>
    </p:spTree>
    <p:extLst>
      <p:ext uri="{BB962C8B-B14F-4D97-AF65-F5344CB8AC3E}">
        <p14:creationId xmlns:p14="http://schemas.microsoft.com/office/powerpoint/2010/main" val="2633996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pic>
        <p:nvPicPr>
          <p:cNvPr id="10" name="Picture 2" descr="http://upload.wikimedia.org/wikipedia/commons/thumb/d/dd/Full_Moon_Luc_Viatour.jpg/250px-Full_Moon_Luc_Viatour.jpg">
            <a:extLst>
              <a:ext uri="{FF2B5EF4-FFF2-40B4-BE49-F238E27FC236}">
                <a16:creationId xmlns:a16="http://schemas.microsoft.com/office/drawing/2014/main" id="{509E35E8-3AE1-4794-B428-9E7D619597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0757" y="694268"/>
            <a:ext cx="1557203" cy="156966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033FAEC-655D-456B-BB89-F4CEB0BB8F71}"/>
              </a:ext>
            </a:extLst>
          </p:cNvPr>
          <p:cNvSpPr txBox="1"/>
          <p:nvPr/>
        </p:nvSpPr>
        <p:spPr>
          <a:xfrm>
            <a:off x="138939" y="3449345"/>
            <a:ext cx="6739665" cy="2308324"/>
          </a:xfrm>
          <a:prstGeom prst="rect">
            <a:avLst/>
          </a:prstGeom>
          <a:noFill/>
        </p:spPr>
        <p:txBody>
          <a:bodyPr wrap="square" rtlCol="0">
            <a:spAutoFit/>
          </a:bodyPr>
          <a:lstStyle/>
          <a:p>
            <a:pPr marL="457200" indent="-457200">
              <a:buFont typeface="+mj-lt"/>
              <a:buAutoNum type="arabicPeriod"/>
            </a:pPr>
            <a:r>
              <a:rPr lang="en-GB" sz="2400" dirty="0">
                <a:latin typeface="Gill Sans MT" panose="020B0502020104020203" pitchFamily="34" charset="0"/>
              </a:rPr>
              <a:t>What is Romeo talking about when he talks about the moon’s ‘vestal livery’?</a:t>
            </a:r>
          </a:p>
          <a:p>
            <a:pPr marL="457200" indent="-457200">
              <a:buFont typeface="+mj-lt"/>
              <a:buAutoNum type="arabicPeriod"/>
            </a:pPr>
            <a:r>
              <a:rPr lang="en-GB" sz="2400" dirty="0">
                <a:latin typeface="Gill Sans MT" panose="020B0502020104020203" pitchFamily="34" charset="0"/>
              </a:rPr>
              <a:t>What is he suggesting to Juliet that she do with her ‘vestal livery’? </a:t>
            </a:r>
          </a:p>
          <a:p>
            <a:pPr marL="457200" indent="-457200">
              <a:buFont typeface="+mj-lt"/>
              <a:buAutoNum type="arabicPeriod"/>
            </a:pPr>
            <a:r>
              <a:rPr lang="en-GB" sz="2400" dirty="0">
                <a:latin typeface="Gill Sans MT" panose="020B0502020104020203" pitchFamily="34" charset="0"/>
              </a:rPr>
              <a:t>What does this reveal about Romeo and his feelings for Juliet?</a:t>
            </a:r>
          </a:p>
        </p:txBody>
      </p:sp>
      <p:pic>
        <p:nvPicPr>
          <p:cNvPr id="2" name="Picture 1">
            <a:extLst>
              <a:ext uri="{FF2B5EF4-FFF2-40B4-BE49-F238E27FC236}">
                <a16:creationId xmlns:a16="http://schemas.microsoft.com/office/drawing/2014/main" id="{6EED35DA-2C57-4289-A4E2-522236A4DF38}"/>
              </a:ext>
            </a:extLst>
          </p:cNvPr>
          <p:cNvPicPr>
            <a:picLocks noChangeAspect="1"/>
          </p:cNvPicPr>
          <p:nvPr/>
        </p:nvPicPr>
        <p:blipFill rotWithShape="1">
          <a:blip r:embed="rId4"/>
          <a:srcRect l="51181" t="23210"/>
          <a:stretch/>
        </p:blipFill>
        <p:spPr>
          <a:xfrm>
            <a:off x="6878605" y="3230627"/>
            <a:ext cx="1973848" cy="2328575"/>
          </a:xfrm>
          <a:prstGeom prst="rect">
            <a:avLst/>
          </a:prstGeom>
        </p:spPr>
      </p:pic>
      <p:sp>
        <p:nvSpPr>
          <p:cNvPr id="21" name="Speech Bubble: Rectangle with Corners Rounded 20">
            <a:extLst>
              <a:ext uri="{FF2B5EF4-FFF2-40B4-BE49-F238E27FC236}">
                <a16:creationId xmlns:a16="http://schemas.microsoft.com/office/drawing/2014/main" id="{25566090-5DD4-4E4E-843C-17013FD976CF}"/>
              </a:ext>
            </a:extLst>
          </p:cNvPr>
          <p:cNvSpPr/>
          <p:nvPr/>
        </p:nvSpPr>
        <p:spPr>
          <a:xfrm>
            <a:off x="3846286" y="694268"/>
            <a:ext cx="4800494" cy="2328575"/>
          </a:xfrm>
          <a:prstGeom prst="wedgeRoundRectCallout">
            <a:avLst>
              <a:gd name="adj1" fmla="val 21112"/>
              <a:gd name="adj2" fmla="val 739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omic Sans MS" panose="030F0702030302020204" pitchFamily="66" charset="0"/>
              </a:rPr>
              <a:t>Arise, fair sun, and kill the envious moon,</a:t>
            </a:r>
          </a:p>
          <a:p>
            <a:pPr algn="ctr"/>
            <a:r>
              <a:rPr lang="en-GB" dirty="0">
                <a:latin typeface="Comic Sans MS" panose="030F0702030302020204" pitchFamily="66" charset="0"/>
              </a:rPr>
              <a:t>Who is already sick and pale with grief,</a:t>
            </a:r>
          </a:p>
          <a:p>
            <a:pPr algn="ctr"/>
            <a:r>
              <a:rPr lang="en-GB" dirty="0">
                <a:latin typeface="Comic Sans MS" panose="030F0702030302020204" pitchFamily="66" charset="0"/>
              </a:rPr>
              <a:t>That thou, her maid, art far more fair than she.</a:t>
            </a:r>
          </a:p>
          <a:p>
            <a:pPr algn="ctr"/>
            <a:r>
              <a:rPr lang="en-GB" dirty="0">
                <a:latin typeface="Comic Sans MS" panose="030F0702030302020204" pitchFamily="66" charset="0"/>
              </a:rPr>
              <a:t>Be not her maid since she is envious.</a:t>
            </a:r>
          </a:p>
          <a:p>
            <a:pPr algn="ctr"/>
            <a:r>
              <a:rPr lang="en-GB" dirty="0">
                <a:latin typeface="Comic Sans MS" panose="030F0702030302020204" pitchFamily="66" charset="0"/>
              </a:rPr>
              <a:t>Her </a:t>
            </a:r>
            <a:r>
              <a:rPr lang="en-GB" dirty="0">
                <a:solidFill>
                  <a:srgbClr val="FFFF00"/>
                </a:solidFill>
                <a:latin typeface="Comic Sans MS" panose="030F0702030302020204" pitchFamily="66" charset="0"/>
              </a:rPr>
              <a:t>vestal livery </a:t>
            </a:r>
            <a:r>
              <a:rPr lang="en-GB" dirty="0">
                <a:latin typeface="Comic Sans MS" panose="030F0702030302020204" pitchFamily="66" charset="0"/>
              </a:rPr>
              <a:t>is but sick and green,</a:t>
            </a:r>
          </a:p>
          <a:p>
            <a:pPr algn="ctr"/>
            <a:r>
              <a:rPr lang="en-GB" dirty="0">
                <a:latin typeface="Comic Sans MS" panose="030F0702030302020204" pitchFamily="66" charset="0"/>
              </a:rPr>
              <a:t>And none but fools do wear it. </a:t>
            </a:r>
            <a:r>
              <a:rPr lang="en-GB" dirty="0">
                <a:solidFill>
                  <a:srgbClr val="FFFF00"/>
                </a:solidFill>
                <a:latin typeface="Comic Sans MS" panose="030F0702030302020204" pitchFamily="66" charset="0"/>
              </a:rPr>
              <a:t>Cast it off!</a:t>
            </a:r>
          </a:p>
        </p:txBody>
      </p:sp>
      <p:pic>
        <p:nvPicPr>
          <p:cNvPr id="4" name="Picture 3">
            <a:extLst>
              <a:ext uri="{FF2B5EF4-FFF2-40B4-BE49-F238E27FC236}">
                <a16:creationId xmlns:a16="http://schemas.microsoft.com/office/drawing/2014/main" id="{A3CDC503-BC33-462C-8640-3593E450F219}"/>
              </a:ext>
            </a:extLst>
          </p:cNvPr>
          <p:cNvPicPr>
            <a:picLocks noChangeAspect="1"/>
          </p:cNvPicPr>
          <p:nvPr/>
        </p:nvPicPr>
        <p:blipFill rotWithShape="1">
          <a:blip r:embed="rId4"/>
          <a:srcRect r="44657" b="25531"/>
          <a:stretch/>
        </p:blipFill>
        <p:spPr>
          <a:xfrm>
            <a:off x="163524" y="694268"/>
            <a:ext cx="1555343" cy="1569661"/>
          </a:xfrm>
          <a:prstGeom prst="rect">
            <a:avLst/>
          </a:prstGeom>
        </p:spPr>
      </p:pic>
      <p:sp>
        <p:nvSpPr>
          <p:cNvPr id="5" name="Rectangle 4">
            <a:extLst>
              <a:ext uri="{FF2B5EF4-FFF2-40B4-BE49-F238E27FC236}">
                <a16:creationId xmlns:a16="http://schemas.microsoft.com/office/drawing/2014/main" id="{0984046D-2EF5-4DE7-A7C6-688A855D002A}"/>
              </a:ext>
            </a:extLst>
          </p:cNvPr>
          <p:cNvSpPr/>
          <p:nvPr/>
        </p:nvSpPr>
        <p:spPr>
          <a:xfrm>
            <a:off x="352555" y="1933079"/>
            <a:ext cx="1160639" cy="369332"/>
          </a:xfrm>
          <a:prstGeom prst="rect">
            <a:avLst/>
          </a:prstGeom>
        </p:spPr>
        <p:txBody>
          <a:bodyPr wrap="none">
            <a:spAutoFit/>
          </a:bodyPr>
          <a:lstStyle/>
          <a:p>
            <a:r>
              <a:rPr lang="en-GB" b="1" i="1" dirty="0">
                <a:solidFill>
                  <a:schemeClr val="bg1"/>
                </a:solidFill>
                <a:latin typeface="Gill Sans MT" panose="020B0502020104020203" pitchFamily="34" charset="0"/>
              </a:rPr>
              <a:t>“fair sun”</a:t>
            </a:r>
            <a:endParaRPr lang="en-GB" b="1" i="1" dirty="0">
              <a:solidFill>
                <a:schemeClr val="bg1"/>
              </a:solidFill>
            </a:endParaRPr>
          </a:p>
        </p:txBody>
      </p:sp>
      <p:sp>
        <p:nvSpPr>
          <p:cNvPr id="22" name="Rectangle 21">
            <a:extLst>
              <a:ext uri="{FF2B5EF4-FFF2-40B4-BE49-F238E27FC236}">
                <a16:creationId xmlns:a16="http://schemas.microsoft.com/office/drawing/2014/main" id="{25F2AC23-A69D-4015-A601-3F1785DA0B3D}"/>
              </a:ext>
            </a:extLst>
          </p:cNvPr>
          <p:cNvSpPr/>
          <p:nvPr/>
        </p:nvSpPr>
        <p:spPr>
          <a:xfrm>
            <a:off x="1741665" y="1916611"/>
            <a:ext cx="1800686" cy="369332"/>
          </a:xfrm>
          <a:prstGeom prst="rect">
            <a:avLst/>
          </a:prstGeom>
        </p:spPr>
        <p:txBody>
          <a:bodyPr wrap="none">
            <a:spAutoFit/>
          </a:bodyPr>
          <a:lstStyle/>
          <a:p>
            <a:r>
              <a:rPr lang="en-GB" b="1" i="1" dirty="0">
                <a:solidFill>
                  <a:schemeClr val="bg1"/>
                </a:solidFill>
                <a:latin typeface="Gill Sans MT" panose="020B0502020104020203" pitchFamily="34" charset="0"/>
              </a:rPr>
              <a:t>“envious moon”</a:t>
            </a:r>
            <a:endParaRPr lang="en-GB" b="1" i="1" dirty="0">
              <a:solidFill>
                <a:schemeClr val="bg1"/>
              </a:solidFill>
            </a:endParaRPr>
          </a:p>
        </p:txBody>
      </p:sp>
      <p:sp>
        <p:nvSpPr>
          <p:cNvPr id="6" name="TextBox 5">
            <a:extLst>
              <a:ext uri="{FF2B5EF4-FFF2-40B4-BE49-F238E27FC236}">
                <a16:creationId xmlns:a16="http://schemas.microsoft.com/office/drawing/2014/main" id="{53FF35BF-4543-4ADD-8B54-88D8F2E722D6}"/>
              </a:ext>
            </a:extLst>
          </p:cNvPr>
          <p:cNvSpPr txBox="1"/>
          <p:nvPr/>
        </p:nvSpPr>
        <p:spPr>
          <a:xfrm>
            <a:off x="138939" y="2380508"/>
            <a:ext cx="3313985" cy="646331"/>
          </a:xfrm>
          <a:prstGeom prst="rect">
            <a:avLst/>
          </a:prstGeom>
          <a:noFill/>
        </p:spPr>
        <p:txBody>
          <a:bodyPr wrap="square" rtlCol="0">
            <a:spAutoFit/>
          </a:bodyPr>
          <a:lstStyle/>
          <a:p>
            <a:pPr algn="ctr"/>
            <a:r>
              <a:rPr lang="en-GB" dirty="0">
                <a:latin typeface="Gill Sans MT" panose="020B0502020104020203" pitchFamily="34" charset="0"/>
              </a:rPr>
              <a:t>The moon is traditionally associated with </a:t>
            </a:r>
            <a:r>
              <a:rPr lang="en-GB" b="1" dirty="0">
                <a:latin typeface="Gill Sans MT" panose="020B0502020104020203" pitchFamily="34" charset="0"/>
              </a:rPr>
              <a:t>virginity</a:t>
            </a:r>
            <a:r>
              <a:rPr lang="en-GB" dirty="0">
                <a:latin typeface="Gill Sans MT" panose="020B0502020104020203" pitchFamily="34" charset="0"/>
              </a:rPr>
              <a:t>.</a:t>
            </a:r>
          </a:p>
        </p:txBody>
      </p:sp>
    </p:spTree>
    <p:extLst>
      <p:ext uri="{BB962C8B-B14F-4D97-AF65-F5344CB8AC3E}">
        <p14:creationId xmlns:p14="http://schemas.microsoft.com/office/powerpoint/2010/main" val="269218105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5" name="TextBox 4">
            <a:extLst>
              <a:ext uri="{FF2B5EF4-FFF2-40B4-BE49-F238E27FC236}">
                <a16:creationId xmlns:a16="http://schemas.microsoft.com/office/drawing/2014/main" id="{F07DF428-DA6F-4D47-A5A1-0CD5C3242ADE}"/>
              </a:ext>
            </a:extLst>
          </p:cNvPr>
          <p:cNvSpPr txBox="1"/>
          <p:nvPr/>
        </p:nvSpPr>
        <p:spPr>
          <a:xfrm>
            <a:off x="-1" y="620559"/>
            <a:ext cx="8969829" cy="2677656"/>
          </a:xfrm>
          <a:prstGeom prst="rect">
            <a:avLst/>
          </a:prstGeom>
          <a:noFill/>
        </p:spPr>
        <p:txBody>
          <a:bodyPr wrap="square" rtlCol="0">
            <a:spAutoFit/>
          </a:bodyPr>
          <a:lstStyle/>
          <a:p>
            <a:pPr algn="ctr"/>
            <a:r>
              <a:rPr lang="en-GB" sz="2400" dirty="0">
                <a:latin typeface="Gill Sans MT" panose="020B0502020104020203" pitchFamily="34" charset="0"/>
              </a:rPr>
              <a:t>.</a:t>
            </a:r>
          </a:p>
          <a:p>
            <a:pPr algn="ctr"/>
            <a:endParaRPr lang="en-GB" sz="2400" dirty="0">
              <a:latin typeface="Gill Sans MT" panose="020B0502020104020203" pitchFamily="34" charset="0"/>
            </a:endParaRPr>
          </a:p>
          <a:p>
            <a:pPr algn="ctr"/>
            <a:r>
              <a:rPr lang="en-GB" sz="2400" dirty="0">
                <a:latin typeface="Gill Sans MT" panose="020B0502020104020203" pitchFamily="34" charset="0"/>
              </a:rPr>
              <a:t>By the end of the scene, they have agreed to get married…despite only having just met.  As we read, think about who is driving the pace of the relationship? Is it Romeo or Juliet? Make a note of any evidence you find.</a:t>
            </a:r>
          </a:p>
          <a:p>
            <a:pPr algn="ctr"/>
            <a:endParaRPr lang="en-GB" sz="2400" dirty="0">
              <a:latin typeface="Gill Sans MT" panose="020B0502020104020203" pitchFamily="34" charset="0"/>
            </a:endParaRPr>
          </a:p>
        </p:txBody>
      </p:sp>
      <p:sp>
        <p:nvSpPr>
          <p:cNvPr id="2" name="Rectangle: Folded Corner 1">
            <a:extLst>
              <a:ext uri="{FF2B5EF4-FFF2-40B4-BE49-F238E27FC236}">
                <a16:creationId xmlns:a16="http://schemas.microsoft.com/office/drawing/2014/main" id="{BDDAE513-C631-4430-AFC0-CE2CCAC801D3}"/>
              </a:ext>
            </a:extLst>
          </p:cNvPr>
          <p:cNvSpPr/>
          <p:nvPr/>
        </p:nvSpPr>
        <p:spPr>
          <a:xfrm>
            <a:off x="1588590" y="3110564"/>
            <a:ext cx="2710904" cy="2561771"/>
          </a:xfrm>
          <a:prstGeom prst="foldedCorne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Folded Corner 8">
            <a:extLst>
              <a:ext uri="{FF2B5EF4-FFF2-40B4-BE49-F238E27FC236}">
                <a16:creationId xmlns:a16="http://schemas.microsoft.com/office/drawing/2014/main" id="{5897DD6B-DA4E-4187-9335-0694924DBA5B}"/>
              </a:ext>
            </a:extLst>
          </p:cNvPr>
          <p:cNvSpPr/>
          <p:nvPr/>
        </p:nvSpPr>
        <p:spPr>
          <a:xfrm>
            <a:off x="5028474" y="3110564"/>
            <a:ext cx="2710904" cy="2561771"/>
          </a:xfrm>
          <a:prstGeom prst="foldedCorner">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CFE5313-9BE8-4C5E-8C3D-85F686E72EA8}"/>
              </a:ext>
            </a:extLst>
          </p:cNvPr>
          <p:cNvSpPr txBox="1"/>
          <p:nvPr/>
        </p:nvSpPr>
        <p:spPr>
          <a:xfrm>
            <a:off x="2519855" y="3190294"/>
            <a:ext cx="878767" cy="369332"/>
          </a:xfrm>
          <a:prstGeom prst="rect">
            <a:avLst/>
          </a:prstGeom>
          <a:noFill/>
        </p:spPr>
        <p:txBody>
          <a:bodyPr wrap="none" rtlCol="0">
            <a:spAutoFit/>
          </a:bodyPr>
          <a:lstStyle/>
          <a:p>
            <a:r>
              <a:rPr lang="en-GB" dirty="0">
                <a:solidFill>
                  <a:schemeClr val="accent1">
                    <a:lumMod val="75000"/>
                  </a:schemeClr>
                </a:solidFill>
                <a:latin typeface="Comic Sans MS" panose="030F0702030302020204" pitchFamily="66" charset="0"/>
              </a:rPr>
              <a:t>Romeo</a:t>
            </a:r>
          </a:p>
        </p:txBody>
      </p:sp>
      <p:sp>
        <p:nvSpPr>
          <p:cNvPr id="11" name="TextBox 10">
            <a:extLst>
              <a:ext uri="{FF2B5EF4-FFF2-40B4-BE49-F238E27FC236}">
                <a16:creationId xmlns:a16="http://schemas.microsoft.com/office/drawing/2014/main" id="{DBB24502-A3A2-408B-9DDB-550BB1C0A53C}"/>
              </a:ext>
            </a:extLst>
          </p:cNvPr>
          <p:cNvSpPr txBox="1"/>
          <p:nvPr/>
        </p:nvSpPr>
        <p:spPr>
          <a:xfrm>
            <a:off x="5944542" y="3172698"/>
            <a:ext cx="821059" cy="369332"/>
          </a:xfrm>
          <a:prstGeom prst="rect">
            <a:avLst/>
          </a:prstGeom>
          <a:noFill/>
        </p:spPr>
        <p:txBody>
          <a:bodyPr wrap="none" rtlCol="0">
            <a:spAutoFit/>
          </a:bodyPr>
          <a:lstStyle/>
          <a:p>
            <a:r>
              <a:rPr lang="en-GB" dirty="0">
                <a:solidFill>
                  <a:schemeClr val="accent1">
                    <a:lumMod val="75000"/>
                  </a:schemeClr>
                </a:solidFill>
                <a:latin typeface="Comic Sans MS" panose="030F0702030302020204" pitchFamily="66" charset="0"/>
              </a:rPr>
              <a:t>Juliet</a:t>
            </a:r>
          </a:p>
        </p:txBody>
      </p:sp>
      <p:sp>
        <p:nvSpPr>
          <p:cNvPr id="12" name="TextBox 11">
            <a:extLst>
              <a:ext uri="{FF2B5EF4-FFF2-40B4-BE49-F238E27FC236}">
                <a16:creationId xmlns:a16="http://schemas.microsoft.com/office/drawing/2014/main" id="{862A7C78-2871-4494-8D57-1007DFECE8C0}"/>
              </a:ext>
            </a:extLst>
          </p:cNvPr>
          <p:cNvSpPr txBox="1"/>
          <p:nvPr/>
        </p:nvSpPr>
        <p:spPr>
          <a:xfrm>
            <a:off x="1801398" y="3610203"/>
            <a:ext cx="2349688" cy="646331"/>
          </a:xfrm>
          <a:prstGeom prst="rect">
            <a:avLst/>
          </a:prstGeom>
          <a:noFill/>
        </p:spPr>
        <p:txBody>
          <a:bodyPr wrap="square" rtlCol="0">
            <a:spAutoFit/>
          </a:bodyPr>
          <a:lstStyle/>
          <a:p>
            <a:r>
              <a:rPr lang="en-GB" i="1" dirty="0">
                <a:solidFill>
                  <a:schemeClr val="accent1">
                    <a:lumMod val="75000"/>
                  </a:schemeClr>
                </a:solidFill>
                <a:latin typeface="Comic Sans MS" panose="030F0702030302020204" pitchFamily="66" charset="0"/>
              </a:rPr>
              <a:t>“stony limits cannot hold love out”</a:t>
            </a:r>
          </a:p>
        </p:txBody>
      </p:sp>
      <p:sp>
        <p:nvSpPr>
          <p:cNvPr id="13" name="TextBox 12">
            <a:extLst>
              <a:ext uri="{FF2B5EF4-FFF2-40B4-BE49-F238E27FC236}">
                <a16:creationId xmlns:a16="http://schemas.microsoft.com/office/drawing/2014/main" id="{1F019C30-FE42-442A-9289-56B7CF472273}"/>
              </a:ext>
            </a:extLst>
          </p:cNvPr>
          <p:cNvSpPr txBox="1"/>
          <p:nvPr/>
        </p:nvSpPr>
        <p:spPr>
          <a:xfrm>
            <a:off x="5230759" y="3524497"/>
            <a:ext cx="2349688" cy="646331"/>
          </a:xfrm>
          <a:prstGeom prst="rect">
            <a:avLst/>
          </a:prstGeom>
          <a:noFill/>
        </p:spPr>
        <p:txBody>
          <a:bodyPr wrap="square" rtlCol="0">
            <a:spAutoFit/>
          </a:bodyPr>
          <a:lstStyle/>
          <a:p>
            <a:r>
              <a:rPr lang="en-GB" i="1" dirty="0">
                <a:solidFill>
                  <a:schemeClr val="accent1">
                    <a:lumMod val="75000"/>
                  </a:schemeClr>
                </a:solidFill>
                <a:latin typeface="Comic Sans MS" panose="030F0702030302020204" pitchFamily="66" charset="0"/>
              </a:rPr>
              <a:t>“Dost thou love me?”</a:t>
            </a:r>
          </a:p>
        </p:txBody>
      </p:sp>
    </p:spTree>
    <p:extLst>
      <p:ext uri="{BB962C8B-B14F-4D97-AF65-F5344CB8AC3E}">
        <p14:creationId xmlns:p14="http://schemas.microsoft.com/office/powerpoint/2010/main" val="209640766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3" name="Rectangle 2">
            <a:extLst>
              <a:ext uri="{FF2B5EF4-FFF2-40B4-BE49-F238E27FC236}">
                <a16:creationId xmlns:a16="http://schemas.microsoft.com/office/drawing/2014/main" id="{3D086AD0-1820-4362-B5EC-A0D6F1A430C8}"/>
              </a:ext>
            </a:extLst>
          </p:cNvPr>
          <p:cNvSpPr/>
          <p:nvPr/>
        </p:nvSpPr>
        <p:spPr>
          <a:xfrm>
            <a:off x="522514" y="888165"/>
            <a:ext cx="5174343" cy="1754326"/>
          </a:xfrm>
          <a:prstGeom prst="rect">
            <a:avLst/>
          </a:prstGeom>
        </p:spPr>
        <p:txBody>
          <a:bodyPr wrap="square">
            <a:spAutoFit/>
          </a:bodyPr>
          <a:lstStyle/>
          <a:p>
            <a:pPr fontAlgn="base"/>
            <a:r>
              <a:rPr lang="en-GB" dirty="0">
                <a:solidFill>
                  <a:srgbClr val="292C2E"/>
                </a:solidFill>
                <a:latin typeface="Gill Sans MT" panose="020B0502020104020203" pitchFamily="34" charset="0"/>
              </a:rPr>
              <a:t>If that thy bent of love be honourable,</a:t>
            </a:r>
          </a:p>
          <a:p>
            <a:pPr fontAlgn="base"/>
            <a:r>
              <a:rPr lang="en-GB" dirty="0">
                <a:solidFill>
                  <a:srgbClr val="292C2E"/>
                </a:solidFill>
                <a:latin typeface="Gill Sans MT" panose="020B0502020104020203" pitchFamily="34" charset="0"/>
              </a:rPr>
              <a:t>Thy purpose marriage, send me word tomorrow</a:t>
            </a:r>
          </a:p>
          <a:p>
            <a:pPr fontAlgn="base"/>
            <a:r>
              <a:rPr lang="en-GB" dirty="0">
                <a:solidFill>
                  <a:srgbClr val="292C2E"/>
                </a:solidFill>
                <a:latin typeface="Gill Sans MT" panose="020B0502020104020203" pitchFamily="34" charset="0"/>
              </a:rPr>
              <a:t>By one that I’ll procure to come to thee</a:t>
            </a:r>
          </a:p>
          <a:p>
            <a:pPr fontAlgn="base"/>
            <a:r>
              <a:rPr lang="en-GB" dirty="0">
                <a:solidFill>
                  <a:srgbClr val="292C2E"/>
                </a:solidFill>
                <a:latin typeface="Gill Sans MT" panose="020B0502020104020203" pitchFamily="34" charset="0"/>
              </a:rPr>
              <a:t>Where and what time thou wilt perform the rite,</a:t>
            </a:r>
          </a:p>
          <a:p>
            <a:pPr fontAlgn="base"/>
            <a:r>
              <a:rPr lang="en-GB" dirty="0">
                <a:solidFill>
                  <a:srgbClr val="292C2E"/>
                </a:solidFill>
                <a:latin typeface="Gill Sans MT" panose="020B0502020104020203" pitchFamily="34" charset="0"/>
              </a:rPr>
              <a:t>And all my fortunes at thy foot I’ll lay</a:t>
            </a:r>
          </a:p>
          <a:p>
            <a:pPr fontAlgn="base"/>
            <a:r>
              <a:rPr lang="en-GB" dirty="0">
                <a:solidFill>
                  <a:srgbClr val="292C2E"/>
                </a:solidFill>
                <a:latin typeface="Gill Sans MT" panose="020B0502020104020203" pitchFamily="34" charset="0"/>
              </a:rPr>
              <a:t>And follow thee my lord throughout the world.</a:t>
            </a:r>
            <a:endParaRPr lang="en-GB" b="0" i="0" dirty="0">
              <a:solidFill>
                <a:srgbClr val="292C2E"/>
              </a:solidFill>
              <a:effectLst/>
              <a:latin typeface="Gill Sans MT" panose="020B0502020104020203" pitchFamily="34" charset="0"/>
            </a:endParaRPr>
          </a:p>
        </p:txBody>
      </p:sp>
      <p:sp>
        <p:nvSpPr>
          <p:cNvPr id="9" name="TextBox 8">
            <a:extLst>
              <a:ext uri="{FF2B5EF4-FFF2-40B4-BE49-F238E27FC236}">
                <a16:creationId xmlns:a16="http://schemas.microsoft.com/office/drawing/2014/main" id="{C7FC5ED7-6302-4F0F-9498-C5FC1600D136}"/>
              </a:ext>
            </a:extLst>
          </p:cNvPr>
          <p:cNvSpPr txBox="1"/>
          <p:nvPr/>
        </p:nvSpPr>
        <p:spPr>
          <a:xfrm>
            <a:off x="413657" y="2839725"/>
            <a:ext cx="8316685" cy="830997"/>
          </a:xfrm>
          <a:prstGeom prst="rect">
            <a:avLst/>
          </a:prstGeom>
          <a:noFill/>
          <a:ln>
            <a:solidFill>
              <a:schemeClr val="tx1"/>
            </a:solidFill>
          </a:ln>
        </p:spPr>
        <p:txBody>
          <a:bodyPr wrap="square" rtlCol="0">
            <a:spAutoFit/>
          </a:bodyPr>
          <a:lstStyle/>
          <a:p>
            <a:r>
              <a:rPr lang="en-GB" sz="2400" dirty="0">
                <a:latin typeface="Gill Sans MT" panose="020B0502020104020203" pitchFamily="34" charset="0"/>
              </a:rPr>
              <a:t>Why might they be in such a rush to get married? Think about what you know about the context of Elizabethan society.</a:t>
            </a:r>
          </a:p>
        </p:txBody>
      </p:sp>
      <p:pic>
        <p:nvPicPr>
          <p:cNvPr id="2" name="Picture 1">
            <a:extLst>
              <a:ext uri="{FF2B5EF4-FFF2-40B4-BE49-F238E27FC236}">
                <a16:creationId xmlns:a16="http://schemas.microsoft.com/office/drawing/2014/main" id="{7609D2CB-C07B-48C4-A5F4-946EEFDA78E7}"/>
              </a:ext>
            </a:extLst>
          </p:cNvPr>
          <p:cNvPicPr>
            <a:picLocks noChangeAspect="1"/>
          </p:cNvPicPr>
          <p:nvPr/>
        </p:nvPicPr>
        <p:blipFill>
          <a:blip r:embed="rId3"/>
          <a:stretch>
            <a:fillRect/>
          </a:stretch>
        </p:blipFill>
        <p:spPr>
          <a:xfrm>
            <a:off x="6357710" y="787226"/>
            <a:ext cx="2466975" cy="1847850"/>
          </a:xfrm>
          <a:prstGeom prst="rect">
            <a:avLst/>
          </a:prstGeom>
        </p:spPr>
      </p:pic>
      <p:sp>
        <p:nvSpPr>
          <p:cNvPr id="15" name="TextBox 14">
            <a:extLst>
              <a:ext uri="{FF2B5EF4-FFF2-40B4-BE49-F238E27FC236}">
                <a16:creationId xmlns:a16="http://schemas.microsoft.com/office/drawing/2014/main" id="{4E4BAE3F-CF69-4CB3-995B-8FDE85BB093F}"/>
              </a:ext>
            </a:extLst>
          </p:cNvPr>
          <p:cNvSpPr txBox="1"/>
          <p:nvPr/>
        </p:nvSpPr>
        <p:spPr>
          <a:xfrm>
            <a:off x="247194" y="5305875"/>
            <a:ext cx="6110516" cy="369332"/>
          </a:xfrm>
          <a:prstGeom prst="rect">
            <a:avLst/>
          </a:prstGeom>
          <a:noFill/>
        </p:spPr>
        <p:txBody>
          <a:bodyPr wrap="square" rtlCol="0">
            <a:spAutoFit/>
          </a:bodyPr>
          <a:lstStyle/>
          <a:p>
            <a:r>
              <a:rPr lang="en-GB" b="1" dirty="0">
                <a:solidFill>
                  <a:srgbClr val="0070C0"/>
                </a:solidFill>
                <a:latin typeface="Comic Sans MS" panose="030F0702030302020204" pitchFamily="66" charset="0"/>
              </a:rPr>
              <a:t>“</a:t>
            </a:r>
            <a:endParaRPr lang="en-GB" dirty="0">
              <a:latin typeface="Comic Sans MS" panose="030F0702030302020204" pitchFamily="66" charset="0"/>
            </a:endParaRPr>
          </a:p>
        </p:txBody>
      </p:sp>
    </p:spTree>
    <p:extLst>
      <p:ext uri="{BB962C8B-B14F-4D97-AF65-F5344CB8AC3E}">
        <p14:creationId xmlns:p14="http://schemas.microsoft.com/office/powerpoint/2010/main" val="3239533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6978BC-E4FF-4475-924D-205B8E9D7297}"/>
              </a:ext>
            </a:extLst>
          </p:cNvPr>
          <p:cNvSpPr/>
          <p:nvPr/>
        </p:nvSpPr>
        <p:spPr>
          <a:xfrm>
            <a:off x="130629" y="2622984"/>
            <a:ext cx="8882742" cy="3170609"/>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5" name="TextBox 4">
            <a:extLst>
              <a:ext uri="{FF2B5EF4-FFF2-40B4-BE49-F238E27FC236}">
                <a16:creationId xmlns:a16="http://schemas.microsoft.com/office/drawing/2014/main" id="{8FABCE00-6334-4F58-BBB4-0780229AF68C}"/>
              </a:ext>
            </a:extLst>
          </p:cNvPr>
          <p:cNvSpPr txBox="1"/>
          <p:nvPr/>
        </p:nvSpPr>
        <p:spPr>
          <a:xfrm>
            <a:off x="130629" y="3208270"/>
            <a:ext cx="1844898" cy="2031325"/>
          </a:xfrm>
          <a:prstGeom prst="rect">
            <a:avLst/>
          </a:prstGeom>
          <a:noFill/>
        </p:spPr>
        <p:txBody>
          <a:bodyPr wrap="square" rtlCol="0">
            <a:spAutoFit/>
          </a:bodyPr>
          <a:lstStyle/>
          <a:p>
            <a:r>
              <a:rPr lang="en-GB" dirty="0">
                <a:latin typeface="Gill Sans MT" panose="020B0502020104020203" pitchFamily="34" charset="0"/>
              </a:rPr>
              <a:t>Romeo is sad because Rosaline doesn’t love him.</a:t>
            </a:r>
          </a:p>
          <a:p>
            <a:endParaRPr lang="en-GB" dirty="0">
              <a:latin typeface="Gill Sans MT" panose="020B0502020104020203" pitchFamily="34" charset="0"/>
            </a:endParaRPr>
          </a:p>
          <a:p>
            <a:r>
              <a:rPr lang="en-GB" i="1" dirty="0">
                <a:solidFill>
                  <a:srgbClr val="0070C0"/>
                </a:solidFill>
                <a:latin typeface="Gill Sans MT" panose="020B0502020104020203" pitchFamily="34" charset="0"/>
              </a:rPr>
              <a:t>“Ay me! sad hours seem long.”</a:t>
            </a:r>
          </a:p>
          <a:p>
            <a:endParaRPr lang="en-GB" dirty="0">
              <a:latin typeface="Gill Sans MT" panose="020B0502020104020203" pitchFamily="34" charset="0"/>
            </a:endParaRPr>
          </a:p>
        </p:txBody>
      </p:sp>
      <p:sp>
        <p:nvSpPr>
          <p:cNvPr id="6" name="TextBox 5">
            <a:extLst>
              <a:ext uri="{FF2B5EF4-FFF2-40B4-BE49-F238E27FC236}">
                <a16:creationId xmlns:a16="http://schemas.microsoft.com/office/drawing/2014/main" id="{193E75A1-1335-450B-843B-2FB0519AADBE}"/>
              </a:ext>
            </a:extLst>
          </p:cNvPr>
          <p:cNvSpPr txBox="1"/>
          <p:nvPr/>
        </p:nvSpPr>
        <p:spPr>
          <a:xfrm>
            <a:off x="2169793" y="3208270"/>
            <a:ext cx="2364371" cy="2308324"/>
          </a:xfrm>
          <a:prstGeom prst="rect">
            <a:avLst/>
          </a:prstGeom>
          <a:noFill/>
        </p:spPr>
        <p:txBody>
          <a:bodyPr wrap="square" rtlCol="0">
            <a:spAutoFit/>
          </a:bodyPr>
          <a:lstStyle/>
          <a:p>
            <a:r>
              <a:rPr lang="en-GB" dirty="0">
                <a:latin typeface="Gill Sans MT" panose="020B0502020104020203" pitchFamily="34" charset="0"/>
              </a:rPr>
              <a:t>Romeo meets Juliet at the Capulet Ball. They fall in love at first sight.</a:t>
            </a:r>
          </a:p>
          <a:p>
            <a:endParaRPr lang="en-GB" i="1" dirty="0">
              <a:latin typeface="Gill Sans MT" panose="020B0502020104020203" pitchFamily="34" charset="0"/>
            </a:endParaRPr>
          </a:p>
          <a:p>
            <a:r>
              <a:rPr lang="en-GB" i="1" dirty="0">
                <a:solidFill>
                  <a:srgbClr val="C00000"/>
                </a:solidFill>
                <a:latin typeface="Gill Sans MT" panose="020B0502020104020203" pitchFamily="34" charset="0"/>
              </a:rPr>
              <a:t>“Did my heart love till now? Forswear it sight! For I ne’er saw true beauty till this night.”</a:t>
            </a:r>
          </a:p>
        </p:txBody>
      </p:sp>
      <p:sp>
        <p:nvSpPr>
          <p:cNvPr id="9" name="TextBox 8">
            <a:extLst>
              <a:ext uri="{FF2B5EF4-FFF2-40B4-BE49-F238E27FC236}">
                <a16:creationId xmlns:a16="http://schemas.microsoft.com/office/drawing/2014/main" id="{C7FC5ED7-6302-4F0F-9498-C5FC1600D136}"/>
              </a:ext>
            </a:extLst>
          </p:cNvPr>
          <p:cNvSpPr txBox="1"/>
          <p:nvPr/>
        </p:nvSpPr>
        <p:spPr>
          <a:xfrm>
            <a:off x="4601027" y="3208270"/>
            <a:ext cx="2353053" cy="2585323"/>
          </a:xfrm>
          <a:prstGeom prst="rect">
            <a:avLst/>
          </a:prstGeom>
          <a:noFill/>
        </p:spPr>
        <p:txBody>
          <a:bodyPr wrap="square" rtlCol="0">
            <a:spAutoFit/>
          </a:bodyPr>
          <a:lstStyle/>
          <a:p>
            <a:r>
              <a:rPr lang="en-GB" dirty="0">
                <a:latin typeface="Gill Sans MT" panose="020B0502020104020203" pitchFamily="34" charset="0"/>
              </a:rPr>
              <a:t>The balcony scene. Romeo &amp; Juliet swear their love and decide to get married.</a:t>
            </a:r>
          </a:p>
          <a:p>
            <a:endParaRPr lang="en-GB" dirty="0">
              <a:latin typeface="Gill Sans MT" panose="020B0502020104020203" pitchFamily="34" charset="0"/>
            </a:endParaRPr>
          </a:p>
          <a:p>
            <a:r>
              <a:rPr lang="en-GB" i="1" dirty="0">
                <a:solidFill>
                  <a:srgbClr val="FF0000"/>
                </a:solidFill>
                <a:latin typeface="Gill Sans MT" panose="020B0502020104020203" pitchFamily="34" charset="0"/>
              </a:rPr>
              <a:t>“Parting is such sweet sorrow, that I shall say good night till it be morrow.”</a:t>
            </a:r>
          </a:p>
        </p:txBody>
      </p:sp>
      <p:sp>
        <p:nvSpPr>
          <p:cNvPr id="10" name="TextBox 9">
            <a:extLst>
              <a:ext uri="{FF2B5EF4-FFF2-40B4-BE49-F238E27FC236}">
                <a16:creationId xmlns:a16="http://schemas.microsoft.com/office/drawing/2014/main" id="{4F971630-1E85-4721-83AF-71DAECD59A3D}"/>
              </a:ext>
            </a:extLst>
          </p:cNvPr>
          <p:cNvSpPr txBox="1"/>
          <p:nvPr/>
        </p:nvSpPr>
        <p:spPr>
          <a:xfrm>
            <a:off x="6975668" y="3208270"/>
            <a:ext cx="2059291" cy="2308324"/>
          </a:xfrm>
          <a:prstGeom prst="rect">
            <a:avLst/>
          </a:prstGeom>
          <a:noFill/>
        </p:spPr>
        <p:txBody>
          <a:bodyPr wrap="square" rtlCol="0">
            <a:spAutoFit/>
          </a:bodyPr>
          <a:lstStyle/>
          <a:p>
            <a:r>
              <a:rPr lang="en-GB" dirty="0">
                <a:latin typeface="Gill Sans MT" panose="020B0502020104020203" pitchFamily="34" charset="0"/>
              </a:rPr>
              <a:t>Romeo and Juliet are married by Friar Lawrence.</a:t>
            </a:r>
          </a:p>
          <a:p>
            <a:endParaRPr lang="en-GB" dirty="0">
              <a:latin typeface="Gill Sans MT" panose="020B0502020104020203" pitchFamily="34" charset="0"/>
            </a:endParaRPr>
          </a:p>
          <a:p>
            <a:endParaRPr lang="en-GB" i="1" dirty="0">
              <a:latin typeface="Gill Sans MT" panose="020B0502020104020203" pitchFamily="34" charset="0"/>
            </a:endParaRPr>
          </a:p>
          <a:p>
            <a:r>
              <a:rPr lang="en-GB" i="1" dirty="0">
                <a:solidFill>
                  <a:srgbClr val="00B050"/>
                </a:solidFill>
                <a:latin typeface="Gill Sans MT" panose="020B0502020104020203" pitchFamily="34" charset="0"/>
              </a:rPr>
              <a:t>“These violent delights have violent ends”</a:t>
            </a:r>
          </a:p>
        </p:txBody>
      </p:sp>
      <p:pic>
        <p:nvPicPr>
          <p:cNvPr id="2056" name="Picture 8" descr="Chick-fil-A in Yulee to be open 24 hours during December">
            <a:extLst>
              <a:ext uri="{FF2B5EF4-FFF2-40B4-BE49-F238E27FC236}">
                <a16:creationId xmlns:a16="http://schemas.microsoft.com/office/drawing/2014/main" id="{63950287-7BA2-4D60-983A-2470808781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26" r="9610"/>
          <a:stretch/>
        </p:blipFill>
        <p:spPr bwMode="auto">
          <a:xfrm>
            <a:off x="281627" y="1015340"/>
            <a:ext cx="1589222" cy="14410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013D0D-C5D8-4A5D-B199-AEB8C648883C}"/>
              </a:ext>
            </a:extLst>
          </p:cNvPr>
          <p:cNvSpPr txBox="1"/>
          <p:nvPr/>
        </p:nvSpPr>
        <p:spPr>
          <a:xfrm>
            <a:off x="130629" y="2749039"/>
            <a:ext cx="1740220" cy="369332"/>
          </a:xfrm>
          <a:prstGeom prst="rect">
            <a:avLst/>
          </a:prstGeom>
          <a:noFill/>
        </p:spPr>
        <p:txBody>
          <a:bodyPr wrap="none" rtlCol="0">
            <a:spAutoFit/>
          </a:bodyPr>
          <a:lstStyle/>
          <a:p>
            <a:r>
              <a:rPr lang="en-GB" b="1" dirty="0"/>
              <a:t>Sunday morning</a:t>
            </a:r>
          </a:p>
        </p:txBody>
      </p:sp>
      <p:sp>
        <p:nvSpPr>
          <p:cNvPr id="14" name="TextBox 13">
            <a:extLst>
              <a:ext uri="{FF2B5EF4-FFF2-40B4-BE49-F238E27FC236}">
                <a16:creationId xmlns:a16="http://schemas.microsoft.com/office/drawing/2014/main" id="{06ECB0A6-8A59-4501-A5D3-8D4771E80602}"/>
              </a:ext>
            </a:extLst>
          </p:cNvPr>
          <p:cNvSpPr txBox="1"/>
          <p:nvPr/>
        </p:nvSpPr>
        <p:spPr>
          <a:xfrm>
            <a:off x="2235854" y="2758783"/>
            <a:ext cx="1684051" cy="369332"/>
          </a:xfrm>
          <a:prstGeom prst="rect">
            <a:avLst/>
          </a:prstGeom>
          <a:noFill/>
        </p:spPr>
        <p:txBody>
          <a:bodyPr wrap="none" rtlCol="0">
            <a:spAutoFit/>
          </a:bodyPr>
          <a:lstStyle/>
          <a:p>
            <a:r>
              <a:rPr lang="en-GB" b="1" dirty="0"/>
              <a:t>Sunday evening</a:t>
            </a:r>
          </a:p>
        </p:txBody>
      </p:sp>
      <p:sp>
        <p:nvSpPr>
          <p:cNvPr id="15" name="TextBox 14">
            <a:extLst>
              <a:ext uri="{FF2B5EF4-FFF2-40B4-BE49-F238E27FC236}">
                <a16:creationId xmlns:a16="http://schemas.microsoft.com/office/drawing/2014/main" id="{BDDDF223-7E35-4F27-BC19-F50665FCEAF6}"/>
              </a:ext>
            </a:extLst>
          </p:cNvPr>
          <p:cNvSpPr txBox="1"/>
          <p:nvPr/>
        </p:nvSpPr>
        <p:spPr>
          <a:xfrm>
            <a:off x="4601027" y="2758783"/>
            <a:ext cx="1425518" cy="369332"/>
          </a:xfrm>
          <a:prstGeom prst="rect">
            <a:avLst/>
          </a:prstGeom>
          <a:noFill/>
        </p:spPr>
        <p:txBody>
          <a:bodyPr wrap="none" rtlCol="0">
            <a:spAutoFit/>
          </a:bodyPr>
          <a:lstStyle/>
          <a:p>
            <a:r>
              <a:rPr lang="en-GB" b="1" dirty="0"/>
              <a:t>Sunday night</a:t>
            </a:r>
          </a:p>
        </p:txBody>
      </p:sp>
      <p:sp>
        <p:nvSpPr>
          <p:cNvPr id="16" name="TextBox 15">
            <a:extLst>
              <a:ext uri="{FF2B5EF4-FFF2-40B4-BE49-F238E27FC236}">
                <a16:creationId xmlns:a16="http://schemas.microsoft.com/office/drawing/2014/main" id="{525A1A2A-978D-4A10-8FBE-CFCA8BFA1E99}"/>
              </a:ext>
            </a:extLst>
          </p:cNvPr>
          <p:cNvSpPr txBox="1"/>
          <p:nvPr/>
        </p:nvSpPr>
        <p:spPr>
          <a:xfrm>
            <a:off x="6966200" y="2768270"/>
            <a:ext cx="1833194" cy="369332"/>
          </a:xfrm>
          <a:prstGeom prst="rect">
            <a:avLst/>
          </a:prstGeom>
          <a:noFill/>
        </p:spPr>
        <p:txBody>
          <a:bodyPr wrap="none" rtlCol="0">
            <a:spAutoFit/>
          </a:bodyPr>
          <a:lstStyle/>
          <a:p>
            <a:r>
              <a:rPr lang="en-GB" b="1" dirty="0"/>
              <a:t>Monday morning</a:t>
            </a:r>
          </a:p>
        </p:txBody>
      </p:sp>
      <p:sp>
        <p:nvSpPr>
          <p:cNvPr id="4" name="TextBox 3">
            <a:extLst>
              <a:ext uri="{FF2B5EF4-FFF2-40B4-BE49-F238E27FC236}">
                <a16:creationId xmlns:a16="http://schemas.microsoft.com/office/drawing/2014/main" id="{2B9A6B10-DD89-41A8-A196-92FD5CE939EB}"/>
              </a:ext>
            </a:extLst>
          </p:cNvPr>
          <p:cNvSpPr txBox="1"/>
          <p:nvPr/>
        </p:nvSpPr>
        <p:spPr>
          <a:xfrm>
            <a:off x="1975527" y="683992"/>
            <a:ext cx="6917255" cy="1938992"/>
          </a:xfrm>
          <a:prstGeom prst="rect">
            <a:avLst/>
          </a:prstGeom>
          <a:noFill/>
        </p:spPr>
        <p:txBody>
          <a:bodyPr wrap="square" rtlCol="0">
            <a:spAutoFit/>
          </a:bodyPr>
          <a:lstStyle/>
          <a:p>
            <a:r>
              <a:rPr lang="en-GB" sz="2000" dirty="0">
                <a:latin typeface="Gill Sans MT" panose="020B0502020104020203" pitchFamily="34" charset="0"/>
              </a:rPr>
              <a:t>In the play, an awful lot happens in the space of 24 hours!</a:t>
            </a:r>
          </a:p>
          <a:p>
            <a:endParaRPr lang="en-GB" sz="2000" dirty="0">
              <a:latin typeface="Gill Sans MT" panose="020B0502020104020203" pitchFamily="34" charset="0"/>
            </a:endParaRPr>
          </a:p>
          <a:p>
            <a:r>
              <a:rPr lang="en-GB" sz="2000" dirty="0">
                <a:latin typeface="Gill Sans MT" panose="020B0502020104020203" pitchFamily="34" charset="0"/>
              </a:rPr>
              <a:t>So why did Shakespeare choose such a tight timescale?</a:t>
            </a:r>
          </a:p>
          <a:p>
            <a:endParaRPr lang="en-GB" sz="2000" dirty="0">
              <a:latin typeface="Gill Sans MT" panose="020B0502020104020203" pitchFamily="34" charset="0"/>
            </a:endParaRPr>
          </a:p>
          <a:p>
            <a:r>
              <a:rPr lang="en-GB" sz="2000" dirty="0">
                <a:latin typeface="Gill Sans MT" panose="020B0502020104020203" pitchFamily="34" charset="0"/>
              </a:rPr>
              <a:t>What is he trying to suggest about the characters of Romeo and Juliet?</a:t>
            </a:r>
          </a:p>
        </p:txBody>
      </p:sp>
      <p:sp>
        <p:nvSpPr>
          <p:cNvPr id="12" name="TextBox 11">
            <a:extLst>
              <a:ext uri="{FF2B5EF4-FFF2-40B4-BE49-F238E27FC236}">
                <a16:creationId xmlns:a16="http://schemas.microsoft.com/office/drawing/2014/main" id="{8CA0AEAC-677B-4DF2-A162-A15A1DDD41AC}"/>
              </a:ext>
            </a:extLst>
          </p:cNvPr>
          <p:cNvSpPr txBox="1"/>
          <p:nvPr/>
        </p:nvSpPr>
        <p:spPr>
          <a:xfrm>
            <a:off x="561610" y="605053"/>
            <a:ext cx="1055610" cy="369332"/>
          </a:xfrm>
          <a:prstGeom prst="rect">
            <a:avLst/>
          </a:prstGeom>
          <a:noFill/>
        </p:spPr>
        <p:txBody>
          <a:bodyPr wrap="none" rtlCol="0">
            <a:spAutoFit/>
          </a:bodyPr>
          <a:lstStyle/>
          <a:p>
            <a:r>
              <a:rPr lang="en-GB" b="1" dirty="0"/>
              <a:t>PLENARY</a:t>
            </a:r>
          </a:p>
        </p:txBody>
      </p:sp>
    </p:spTree>
    <p:extLst>
      <p:ext uri="{BB962C8B-B14F-4D97-AF65-F5344CB8AC3E}">
        <p14:creationId xmlns:p14="http://schemas.microsoft.com/office/powerpoint/2010/main" val="1046243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3AA9B5E-B901-4488-A7ED-2AB4BB85961E}"/>
              </a:ext>
            </a:extLst>
          </p:cNvPr>
          <p:cNvGraphicFramePr>
            <a:graphicFrameLocks noGrp="1"/>
          </p:cNvGraphicFramePr>
          <p:nvPr>
            <p:extLst>
              <p:ext uri="{D42A27DB-BD31-4B8C-83A1-F6EECF244321}">
                <p14:modId xmlns:p14="http://schemas.microsoft.com/office/powerpoint/2010/main" val="186133998"/>
              </p:ext>
            </p:extLst>
          </p:nvPr>
        </p:nvGraphicFramePr>
        <p:xfrm>
          <a:off x="506963" y="2034698"/>
          <a:ext cx="6696270" cy="3532763"/>
        </p:xfrm>
        <a:graphic>
          <a:graphicData uri="http://schemas.openxmlformats.org/drawingml/2006/table">
            <a:tbl>
              <a:tblPr firstRow="1" bandRow="1">
                <a:tableStyleId>{5C22544A-7EE6-4342-B048-85BDC9FD1C3A}</a:tableStyleId>
              </a:tblPr>
              <a:tblGrid>
                <a:gridCol w="2232090">
                  <a:extLst>
                    <a:ext uri="{9D8B030D-6E8A-4147-A177-3AD203B41FA5}">
                      <a16:colId xmlns:a16="http://schemas.microsoft.com/office/drawing/2014/main" val="214729952"/>
                    </a:ext>
                  </a:extLst>
                </a:gridCol>
                <a:gridCol w="2232090">
                  <a:extLst>
                    <a:ext uri="{9D8B030D-6E8A-4147-A177-3AD203B41FA5}">
                      <a16:colId xmlns:a16="http://schemas.microsoft.com/office/drawing/2014/main" val="809869906"/>
                    </a:ext>
                  </a:extLst>
                </a:gridCol>
                <a:gridCol w="2232090">
                  <a:extLst>
                    <a:ext uri="{9D8B030D-6E8A-4147-A177-3AD203B41FA5}">
                      <a16:colId xmlns:a16="http://schemas.microsoft.com/office/drawing/2014/main" val="1340446221"/>
                    </a:ext>
                  </a:extLst>
                </a:gridCol>
              </a:tblGrid>
              <a:tr h="1557825">
                <a:tc>
                  <a:txBody>
                    <a:bodyPr/>
                    <a:lstStyle/>
                    <a:p>
                      <a:r>
                        <a:rPr lang="en-US" sz="2000" b="0" dirty="0">
                          <a:solidFill>
                            <a:schemeClr val="tx1"/>
                          </a:solidFill>
                          <a:latin typeface="Gill Sans MT" panose="020B0502020104020203" pitchFamily="34" charset="0"/>
                        </a:rPr>
                        <a:t>What is a ‘Petrarchan lover’? </a:t>
                      </a:r>
                      <a:r>
                        <a:rPr lang="en-US" sz="2000" b="0" dirty="0">
                          <a:solidFill>
                            <a:srgbClr val="00B050"/>
                          </a:solidFill>
                          <a:latin typeface="Gill Sans MT" panose="020B0502020104020203" pitchFamily="34" charset="0"/>
                        </a:rPr>
                        <a:t>CHALLENGE – How does Romeo conform to this?</a:t>
                      </a:r>
                      <a:endParaRPr lang="en-GB" sz="2000" b="0" dirty="0">
                        <a:solidFill>
                          <a:srgbClr val="00B050"/>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US" sz="2000" b="0" dirty="0">
                          <a:solidFill>
                            <a:schemeClr val="tx1"/>
                          </a:solidFill>
                          <a:latin typeface="Gill Sans MT" panose="020B0502020104020203" pitchFamily="34" charset="0"/>
                        </a:rPr>
                        <a:t>Explain the term ‘vestal livery’.</a:t>
                      </a:r>
                      <a:endParaRPr lang="en-GB" sz="2000" b="0" dirty="0">
                        <a:solidFill>
                          <a:schemeClr val="tx1"/>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r>
                        <a:rPr lang="en-US" sz="2000" b="0" dirty="0">
                          <a:solidFill>
                            <a:schemeClr val="tx1"/>
                          </a:solidFill>
                          <a:latin typeface="Gill Sans MT" panose="020B0502020104020203" pitchFamily="34" charset="0"/>
                        </a:rPr>
                        <a:t>Give me 3 adjectives you would use to describe Juliet.</a:t>
                      </a:r>
                      <a:endParaRPr lang="en-GB" sz="2000" b="0" dirty="0">
                        <a:solidFill>
                          <a:schemeClr val="tx1"/>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882262024"/>
                  </a:ext>
                </a:extLst>
              </a:tr>
              <a:tr h="1917323">
                <a:tc>
                  <a:txBody>
                    <a:bodyPr/>
                    <a:lstStyle/>
                    <a:p>
                      <a:r>
                        <a:rPr lang="en-US" sz="2000" b="0" dirty="0">
                          <a:solidFill>
                            <a:schemeClr val="tx1"/>
                          </a:solidFill>
                          <a:latin typeface="Gill Sans MT" panose="020B0502020104020203" pitchFamily="34" charset="0"/>
                        </a:rPr>
                        <a:t>Why was getting married at a young age common in Elizabethan times?</a:t>
                      </a:r>
                      <a:endParaRPr lang="en-GB" sz="2000" b="0" dirty="0">
                        <a:solidFill>
                          <a:schemeClr val="tx1"/>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Gill Sans MT" panose="020B0502020104020203" pitchFamily="34" charset="0"/>
                        </a:rPr>
                        <a:t>What is a writer’s method?</a:t>
                      </a:r>
                      <a:endParaRPr lang="en-GB" sz="2000" b="0" dirty="0">
                        <a:solidFill>
                          <a:schemeClr val="tx1"/>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US" sz="2000" b="0" dirty="0">
                          <a:solidFill>
                            <a:schemeClr val="tx1"/>
                          </a:solidFill>
                          <a:latin typeface="Gill Sans MT" panose="020B0502020104020203" pitchFamily="34" charset="0"/>
                        </a:rPr>
                        <a:t>Give an example of religious imagery used.</a:t>
                      </a:r>
                      <a:endParaRPr lang="en-GB" sz="2000" b="0" dirty="0">
                        <a:solidFill>
                          <a:schemeClr val="tx1"/>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139557615"/>
                  </a:ext>
                </a:extLst>
              </a:tr>
            </a:tbl>
          </a:graphicData>
        </a:graphic>
      </p:graphicFrame>
      <p:sp>
        <p:nvSpPr>
          <p:cNvPr id="5" name="TextBox 4">
            <a:extLst>
              <a:ext uri="{FF2B5EF4-FFF2-40B4-BE49-F238E27FC236}">
                <a16:creationId xmlns:a16="http://schemas.microsoft.com/office/drawing/2014/main" id="{777D1FE8-D14E-405D-8AAF-3E25DFB166BA}"/>
              </a:ext>
            </a:extLst>
          </p:cNvPr>
          <p:cNvSpPr txBox="1"/>
          <p:nvPr/>
        </p:nvSpPr>
        <p:spPr>
          <a:xfrm>
            <a:off x="363894" y="272567"/>
            <a:ext cx="878010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DNA: </a:t>
            </a:r>
            <a:r>
              <a:rPr kumimoji="0" lang="en-US" sz="2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Recall and Retrieval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Let’s see how much you remembered from the last few lessons.</a:t>
            </a:r>
            <a:endParaRPr kumimoji="0" lang="en-GB"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7" name="Star: 5 Points 6">
            <a:extLst>
              <a:ext uri="{FF2B5EF4-FFF2-40B4-BE49-F238E27FC236}">
                <a16:creationId xmlns:a16="http://schemas.microsoft.com/office/drawing/2014/main" id="{7F1BB8B6-6EAD-490D-BD3F-5A8ACA0F31B9}"/>
              </a:ext>
            </a:extLst>
          </p:cNvPr>
          <p:cNvSpPr/>
          <p:nvPr/>
        </p:nvSpPr>
        <p:spPr>
          <a:xfrm>
            <a:off x="7245763" y="5015774"/>
            <a:ext cx="1698171" cy="1569659"/>
          </a:xfrm>
          <a:prstGeom prst="star5">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9" name="TextBox 8">
            <a:extLst>
              <a:ext uri="{FF2B5EF4-FFF2-40B4-BE49-F238E27FC236}">
                <a16:creationId xmlns:a16="http://schemas.microsoft.com/office/drawing/2014/main" id="{9EE56E36-1942-4B37-AD22-F07732DE5785}"/>
              </a:ext>
            </a:extLst>
          </p:cNvPr>
          <p:cNvSpPr txBox="1"/>
          <p:nvPr/>
        </p:nvSpPr>
        <p:spPr>
          <a:xfrm>
            <a:off x="7288293" y="3815445"/>
            <a:ext cx="169817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1 horizontal line = 1 merit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Full house = 3 merits</a:t>
            </a:r>
            <a:endParaRPr kumimoji="0" lang="en-GB" sz="1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453052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4">
            <a:extLst>
              <a:ext uri="{FF2B5EF4-FFF2-40B4-BE49-F238E27FC236}">
                <a16:creationId xmlns:a16="http://schemas.microsoft.com/office/drawing/2014/main" id="{28829875-38DA-4E3A-8313-0E226DEB175E}"/>
              </a:ext>
            </a:extLst>
          </p:cNvPr>
          <p:cNvSpPr txBox="1">
            <a:spLocks/>
          </p:cNvSpPr>
          <p:nvPr/>
        </p:nvSpPr>
        <p:spPr>
          <a:xfrm>
            <a:off x="176298" y="951838"/>
            <a:ext cx="8791404" cy="2315395"/>
          </a:xfrm>
          <a:prstGeom prst="rect">
            <a:avLst/>
          </a:prstGeom>
          <a:solidFill>
            <a:sysClr val="window" lastClr="FFFFFF">
              <a:alpha val="64000"/>
            </a:sysClr>
          </a:solidFill>
          <a:ln w="38100">
            <a:solidFill>
              <a:sysClr val="windowText" lastClr="000000"/>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C/W</a:t>
            </a:r>
            <a:r>
              <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rPr>
              <a:t>			</a:t>
            </a:r>
            <a:fld id="{F7DACEB3-584C-4E4B-8945-DB08BFD8E158}" type="datetime2">
              <a:rPr lang="en-GB" sz="3500" u="sng" smtClean="0">
                <a:solidFill>
                  <a:sysClr val="windowText" lastClr="000000"/>
                </a:solidFill>
                <a:latin typeface="Gill Sans MT" panose="020B0502020104020203" pitchFamily="34" charset="0"/>
              </a:rPr>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t>Monday, 28 June 2021</a:t>
            </a:fld>
            <a:endParaRPr lang="en-GB" sz="3500" u="sng" dirty="0">
              <a:solidFill>
                <a:sysClr val="windowText" lastClr="000000"/>
              </a:solidFill>
              <a:latin typeface="Gill Sans MT" panose="020B0502020104020203" pitchFamily="34" charset="0"/>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rPr>
              <a:t>	</a:t>
            </a: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Light and Darkness</a:t>
            </a:r>
          </a:p>
          <a:p>
            <a:pPr>
              <a:lnSpc>
                <a:spcPct val="110000"/>
              </a:lnSpc>
              <a:defRPr/>
            </a:pPr>
            <a:r>
              <a:rPr kumimoji="0" lang="en-GB" sz="3000" b="1" i="0" u="none" strike="noStrike" kern="1200" cap="none" spc="0" normalizeH="0" baseline="0" noProof="0" dirty="0">
                <a:ln>
                  <a:noFill/>
                </a:ln>
                <a:solidFill>
                  <a:sysClr val="windowText" lastClr="000000"/>
                </a:solidFill>
                <a:effectLst/>
                <a:uLnTx/>
                <a:uFillTx/>
                <a:latin typeface="Gill Sans MT" panose="020B0502020104020203" pitchFamily="34" charset="0"/>
              </a:rPr>
              <a:t>Lesson Focus: </a:t>
            </a:r>
            <a:r>
              <a:rPr lang="en-US" sz="3000" dirty="0">
                <a:solidFill>
                  <a:sysClr val="windowText" lastClr="000000"/>
                </a:solidFill>
                <a:latin typeface="Gill Sans MT" panose="020B0502020104020203" pitchFamily="34" charset="0"/>
              </a:rPr>
              <a:t>to</a:t>
            </a:r>
            <a:r>
              <a:rPr kumimoji="0" lang="en-US" sz="3000" i="0" u="none" strike="noStrike" kern="1200" cap="none" spc="0" normalizeH="0" baseline="0" noProof="0" dirty="0">
                <a:ln>
                  <a:noFill/>
                </a:ln>
                <a:solidFill>
                  <a:sysClr val="windowText" lastClr="000000"/>
                </a:solidFill>
                <a:effectLst/>
                <a:uLnTx/>
                <a:uFillTx/>
                <a:latin typeface="Gill Sans MT" panose="020B0502020104020203" pitchFamily="34" charset="0"/>
              </a:rPr>
              <a:t> explore the semantic fields in Romeo and Juliet’s characters monologues to analyse the balcony scene. </a:t>
            </a:r>
            <a:endParaRPr lang="en-GB" sz="2200" noProof="0" dirty="0">
              <a:latin typeface="+mj-lt"/>
            </a:endParaRPr>
          </a:p>
        </p:txBody>
      </p:sp>
      <p:sp>
        <p:nvSpPr>
          <p:cNvPr id="5" name="Rectangle 4">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279209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1709" y="708396"/>
            <a:ext cx="6000582" cy="461665"/>
          </a:xfrm>
          <a:prstGeom prst="rect">
            <a:avLst/>
          </a:prstGeom>
          <a:noFill/>
        </p:spPr>
        <p:txBody>
          <a:bodyPr wrap="square" rtlCol="0">
            <a:spAutoFit/>
          </a:bodyPr>
          <a:lstStyle/>
          <a:p>
            <a:pPr algn="ctr"/>
            <a:r>
              <a:rPr lang="en-GB" sz="2400" b="1" u="sng" dirty="0">
                <a:latin typeface="Gill Sans MT" panose="020B0502020104020203" pitchFamily="34" charset="0"/>
              </a:rPr>
              <a:t>Reading Act 1, Scene 3 - Lines 65 - 100</a:t>
            </a:r>
          </a:p>
        </p:txBody>
      </p:sp>
      <p:sp>
        <p:nvSpPr>
          <p:cNvPr id="4" name="TextBox 3"/>
          <p:cNvSpPr txBox="1"/>
          <p:nvPr/>
        </p:nvSpPr>
        <p:spPr>
          <a:xfrm>
            <a:off x="539552" y="1384934"/>
            <a:ext cx="8064896" cy="5170646"/>
          </a:xfrm>
          <a:prstGeom prst="rect">
            <a:avLst/>
          </a:prstGeom>
          <a:solidFill>
            <a:schemeClr val="accent4">
              <a:lumMod val="40000"/>
              <a:lumOff val="60000"/>
            </a:schemeClr>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2200" dirty="0">
                <a:latin typeface="Gill Sans MT" panose="020B0502020104020203" pitchFamily="34" charset="0"/>
              </a:rPr>
              <a:t>Things to think about as we read:</a:t>
            </a:r>
          </a:p>
          <a:p>
            <a:endParaRPr lang="en-GB" sz="2200" dirty="0">
              <a:latin typeface="Gill Sans MT" panose="020B0502020104020203" pitchFamily="34" charset="0"/>
            </a:endParaRPr>
          </a:p>
          <a:p>
            <a:pPr marL="457200" indent="-457200">
              <a:buFont typeface="+mj-lt"/>
              <a:buAutoNum type="arabicPeriod"/>
            </a:pPr>
            <a:r>
              <a:rPr lang="en-GB" sz="2200" dirty="0">
                <a:latin typeface="Gill Sans MT" panose="020B0502020104020203" pitchFamily="34" charset="0"/>
              </a:rPr>
              <a:t>What is Juliet’s response to the idea of marriage?</a:t>
            </a:r>
          </a:p>
          <a:p>
            <a:pPr marL="457200" indent="-457200">
              <a:buFont typeface="+mj-lt"/>
              <a:buAutoNum type="arabicPeriod"/>
            </a:pPr>
            <a:endParaRPr lang="en-GB" sz="2200" dirty="0">
              <a:latin typeface="Gill Sans MT" panose="020B0502020104020203" pitchFamily="34" charset="0"/>
            </a:endParaRPr>
          </a:p>
          <a:p>
            <a:pPr marL="457200" indent="-457200">
              <a:buFont typeface="+mj-lt"/>
              <a:buAutoNum type="arabicPeriod"/>
            </a:pPr>
            <a:r>
              <a:rPr lang="en-GB" sz="2200" dirty="0">
                <a:latin typeface="Gill Sans MT" panose="020B0502020104020203" pitchFamily="34" charset="0"/>
              </a:rPr>
              <a:t>What does her response say about her relationship with her parents?</a:t>
            </a:r>
          </a:p>
          <a:p>
            <a:pPr marL="457200" indent="-457200">
              <a:buFont typeface="+mj-lt"/>
              <a:buAutoNum type="arabicPeriod"/>
            </a:pPr>
            <a:endParaRPr lang="en-GB" sz="2200" dirty="0">
              <a:latin typeface="Gill Sans MT" panose="020B0502020104020203" pitchFamily="34" charset="0"/>
            </a:endParaRPr>
          </a:p>
          <a:p>
            <a:pPr marL="457200" indent="-457200">
              <a:buFont typeface="+mj-lt"/>
              <a:buAutoNum type="arabicPeriod"/>
            </a:pPr>
            <a:r>
              <a:rPr lang="en-GB" sz="2200" dirty="0">
                <a:latin typeface="Gill Sans MT" panose="020B0502020104020203" pitchFamily="34" charset="0"/>
              </a:rPr>
              <a:t>Was her reaction very different to yours?</a:t>
            </a:r>
          </a:p>
          <a:p>
            <a:pPr marL="457200" indent="-457200">
              <a:buFont typeface="+mj-lt"/>
              <a:buAutoNum type="arabicPeriod"/>
            </a:pPr>
            <a:endParaRPr lang="en-GB" sz="2200" dirty="0">
              <a:latin typeface="Gill Sans MT" panose="020B0502020104020203" pitchFamily="34" charset="0"/>
            </a:endParaRPr>
          </a:p>
          <a:p>
            <a:pPr marL="457200" indent="-457200">
              <a:buFont typeface="+mj-lt"/>
              <a:buAutoNum type="arabicPeriod"/>
            </a:pPr>
            <a:r>
              <a:rPr lang="en-GB" sz="2200" dirty="0">
                <a:latin typeface="Gill Sans MT" panose="020B0502020104020203" pitchFamily="34" charset="0"/>
              </a:rPr>
              <a:t>What do you think this says about the way children treated their parents then and now?</a:t>
            </a:r>
          </a:p>
          <a:p>
            <a:pPr marL="457200" indent="-457200">
              <a:buFont typeface="+mj-lt"/>
              <a:buAutoNum type="arabicPeriod"/>
            </a:pPr>
            <a:endParaRPr lang="en-GB" sz="2200" dirty="0">
              <a:latin typeface="Gill Sans MT" panose="020B0502020104020203" pitchFamily="34" charset="0"/>
            </a:endParaRPr>
          </a:p>
          <a:p>
            <a:pPr marL="457200" indent="-457200">
              <a:buFont typeface="+mj-lt"/>
              <a:buAutoNum type="arabicPeriod"/>
            </a:pPr>
            <a:r>
              <a:rPr lang="en-GB" sz="2200" dirty="0">
                <a:latin typeface="Gill Sans MT" panose="020B0502020104020203" pitchFamily="34" charset="0"/>
              </a:rPr>
              <a:t>How much does Juliet speak? Why do you</a:t>
            </a:r>
            <a:br>
              <a:rPr lang="en-GB" sz="2200" dirty="0">
                <a:latin typeface="Gill Sans MT" panose="020B0502020104020203" pitchFamily="34" charset="0"/>
              </a:rPr>
            </a:br>
            <a:r>
              <a:rPr lang="en-GB" sz="2200" dirty="0">
                <a:latin typeface="Gill Sans MT" panose="020B0502020104020203" pitchFamily="34" charset="0"/>
              </a:rPr>
              <a:t>think this is?</a:t>
            </a:r>
          </a:p>
          <a:p>
            <a:endParaRPr lang="en-GB" sz="2200" b="1" dirty="0">
              <a:latin typeface="Gill Sans MT" panose="020B0502020104020203" pitchFamily="34" charset="0"/>
            </a:endParaRPr>
          </a:p>
        </p:txBody>
      </p:sp>
      <p:sp>
        <p:nvSpPr>
          <p:cNvPr id="6" name="Rectangle 5">
            <a:extLst>
              <a:ext uri="{FF2B5EF4-FFF2-40B4-BE49-F238E27FC236}">
                <a16:creationId xmlns:a16="http://schemas.microsoft.com/office/drawing/2014/main" id="{D0A29BFF-2110-4497-A2E7-1FF1C99D2110}"/>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8" name="Explosion: 14 Points 7">
            <a:extLst>
              <a:ext uri="{FF2B5EF4-FFF2-40B4-BE49-F238E27FC236}">
                <a16:creationId xmlns:a16="http://schemas.microsoft.com/office/drawing/2014/main" id="{5A1D7F11-1246-4B05-B093-C134B4E5E19B}"/>
              </a:ext>
            </a:extLst>
          </p:cNvPr>
          <p:cNvSpPr/>
          <p:nvPr/>
        </p:nvSpPr>
        <p:spPr>
          <a:xfrm>
            <a:off x="5980975" y="4720260"/>
            <a:ext cx="2926080" cy="2069062"/>
          </a:xfrm>
          <a:prstGeom prst="irregularSeal2">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latin typeface="Gill Sans MT" panose="020B0502020104020203" pitchFamily="34" charset="0"/>
            </a:endParaRPr>
          </a:p>
        </p:txBody>
      </p:sp>
      <p:sp>
        <p:nvSpPr>
          <p:cNvPr id="10" name="TextBox 9">
            <a:extLst>
              <a:ext uri="{FF2B5EF4-FFF2-40B4-BE49-F238E27FC236}">
                <a16:creationId xmlns:a16="http://schemas.microsoft.com/office/drawing/2014/main" id="{8B81F5BA-3132-4779-A7E1-4E945C3A15C3}"/>
              </a:ext>
            </a:extLst>
          </p:cNvPr>
          <p:cNvSpPr txBox="1"/>
          <p:nvPr/>
        </p:nvSpPr>
        <p:spPr>
          <a:xfrm>
            <a:off x="6526815" y="5473066"/>
            <a:ext cx="1702786" cy="830997"/>
          </a:xfrm>
          <a:prstGeom prst="rect">
            <a:avLst/>
          </a:prstGeom>
          <a:noFill/>
        </p:spPr>
        <p:txBody>
          <a:bodyPr wrap="square">
            <a:spAutoFit/>
          </a:bodyPr>
          <a:lstStyle/>
          <a:p>
            <a:r>
              <a:rPr lang="en-GB" sz="2400" dirty="0">
                <a:latin typeface="Gill Sans MT" panose="020B0502020104020203" pitchFamily="34" charset="0"/>
              </a:rPr>
              <a:t>Line by line </a:t>
            </a:r>
            <a:br>
              <a:rPr lang="en-GB" sz="2400" dirty="0">
                <a:latin typeface="Gill Sans MT" panose="020B0502020104020203" pitchFamily="34" charset="0"/>
              </a:rPr>
            </a:br>
            <a:r>
              <a:rPr lang="en-GB" sz="2400" dirty="0">
                <a:latin typeface="Gill Sans MT" panose="020B0502020104020203" pitchFamily="34" charset="0"/>
              </a:rPr>
              <a:t>read</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4ED39C-C8C7-4EF7-90B0-524776669F8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8" name="TextBox 7">
            <a:extLst>
              <a:ext uri="{FF2B5EF4-FFF2-40B4-BE49-F238E27FC236}">
                <a16:creationId xmlns:a16="http://schemas.microsoft.com/office/drawing/2014/main" id="{D34ED559-F721-4FB0-AB53-6A84401FB78F}"/>
              </a:ext>
            </a:extLst>
          </p:cNvPr>
          <p:cNvSpPr txBox="1"/>
          <p:nvPr/>
        </p:nvSpPr>
        <p:spPr>
          <a:xfrm flipH="1">
            <a:off x="128429" y="656491"/>
            <a:ext cx="6126961" cy="1569660"/>
          </a:xfrm>
          <a:prstGeom prst="rect">
            <a:avLst/>
          </a:prstGeom>
          <a:noFill/>
        </p:spPr>
        <p:txBody>
          <a:bodyPr wrap="square" rtlCol="0">
            <a:spAutoFit/>
          </a:bodyPr>
          <a:lstStyle/>
          <a:p>
            <a:r>
              <a:rPr lang="en-US" sz="2400" dirty="0">
                <a:latin typeface="Gill Sans MT" panose="020B0502020104020203" pitchFamily="34" charset="0"/>
              </a:rPr>
              <a:t>Sort the words below into 4 categories. I am not going to tell you what categories you should put them into. Some words might overlap.</a:t>
            </a:r>
            <a:endParaRPr lang="en-GB" sz="2400" dirty="0">
              <a:latin typeface="Gill Sans MT" panose="020B0502020104020203" pitchFamily="34" charset="0"/>
            </a:endParaRPr>
          </a:p>
        </p:txBody>
      </p:sp>
      <p:sp>
        <p:nvSpPr>
          <p:cNvPr id="9" name="Rectangle 8">
            <a:extLst>
              <a:ext uri="{FF2B5EF4-FFF2-40B4-BE49-F238E27FC236}">
                <a16:creationId xmlns:a16="http://schemas.microsoft.com/office/drawing/2014/main" id="{8D161C85-6BB6-4080-9456-D2259B99EEAA}"/>
              </a:ext>
            </a:extLst>
          </p:cNvPr>
          <p:cNvSpPr/>
          <p:nvPr/>
        </p:nvSpPr>
        <p:spPr>
          <a:xfrm>
            <a:off x="5797316" y="3068306"/>
            <a:ext cx="916148"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joy</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
        <p:nvSpPr>
          <p:cNvPr id="13" name="Rectangle 12">
            <a:extLst>
              <a:ext uri="{FF2B5EF4-FFF2-40B4-BE49-F238E27FC236}">
                <a16:creationId xmlns:a16="http://schemas.microsoft.com/office/drawing/2014/main" id="{D8ECE98F-4BEE-4D29-94E9-1E9AF71D2383}"/>
              </a:ext>
            </a:extLst>
          </p:cNvPr>
          <p:cNvSpPr/>
          <p:nvPr/>
        </p:nvSpPr>
        <p:spPr>
          <a:xfrm>
            <a:off x="3054050" y="3022065"/>
            <a:ext cx="1646605"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moon</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
        <p:nvSpPr>
          <p:cNvPr id="15" name="Rectangle 14">
            <a:extLst>
              <a:ext uri="{FF2B5EF4-FFF2-40B4-BE49-F238E27FC236}">
                <a16:creationId xmlns:a16="http://schemas.microsoft.com/office/drawing/2014/main" id="{1C412A4B-EFF6-49BA-A349-136230C89260}"/>
              </a:ext>
            </a:extLst>
          </p:cNvPr>
          <p:cNvSpPr/>
          <p:nvPr/>
        </p:nvSpPr>
        <p:spPr>
          <a:xfrm>
            <a:off x="770553" y="2173852"/>
            <a:ext cx="1999266"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twinkle</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
        <p:nvSpPr>
          <p:cNvPr id="17" name="Rectangle 16">
            <a:extLst>
              <a:ext uri="{FF2B5EF4-FFF2-40B4-BE49-F238E27FC236}">
                <a16:creationId xmlns:a16="http://schemas.microsoft.com/office/drawing/2014/main" id="{36069313-9074-49D6-ABF3-FC90207F4BB2}"/>
              </a:ext>
            </a:extLst>
          </p:cNvPr>
          <p:cNvSpPr/>
          <p:nvPr/>
        </p:nvSpPr>
        <p:spPr>
          <a:xfrm>
            <a:off x="6255390" y="5105957"/>
            <a:ext cx="2723823"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brightness</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
        <p:nvSpPr>
          <p:cNvPr id="19" name="Rectangle 18">
            <a:extLst>
              <a:ext uri="{FF2B5EF4-FFF2-40B4-BE49-F238E27FC236}">
                <a16:creationId xmlns:a16="http://schemas.microsoft.com/office/drawing/2014/main" id="{8C83D45A-D2B1-4395-BAD1-3465B2351197}"/>
              </a:ext>
            </a:extLst>
          </p:cNvPr>
          <p:cNvSpPr/>
          <p:nvPr/>
        </p:nvSpPr>
        <p:spPr>
          <a:xfrm>
            <a:off x="3537840" y="4996673"/>
            <a:ext cx="1037463"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sun</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
        <p:nvSpPr>
          <p:cNvPr id="23" name="Rectangle 22">
            <a:extLst>
              <a:ext uri="{FF2B5EF4-FFF2-40B4-BE49-F238E27FC236}">
                <a16:creationId xmlns:a16="http://schemas.microsoft.com/office/drawing/2014/main" id="{FBEA4006-4163-4E64-8AA4-0E653FD594D8}"/>
              </a:ext>
            </a:extLst>
          </p:cNvPr>
          <p:cNvSpPr/>
          <p:nvPr/>
        </p:nvSpPr>
        <p:spPr>
          <a:xfrm>
            <a:off x="632194" y="3013501"/>
            <a:ext cx="1361591"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fjord</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
        <p:nvSpPr>
          <p:cNvPr id="27" name="Rectangle 26">
            <a:extLst>
              <a:ext uri="{FF2B5EF4-FFF2-40B4-BE49-F238E27FC236}">
                <a16:creationId xmlns:a16="http://schemas.microsoft.com/office/drawing/2014/main" id="{DC5A6A65-896F-418C-9F5A-5B9975840256}"/>
              </a:ext>
            </a:extLst>
          </p:cNvPr>
          <p:cNvSpPr/>
          <p:nvPr/>
        </p:nvSpPr>
        <p:spPr>
          <a:xfrm>
            <a:off x="4745483" y="4424085"/>
            <a:ext cx="1339726"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cove</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
        <p:nvSpPr>
          <p:cNvPr id="29" name="Rectangle 28">
            <a:extLst>
              <a:ext uri="{FF2B5EF4-FFF2-40B4-BE49-F238E27FC236}">
                <a16:creationId xmlns:a16="http://schemas.microsoft.com/office/drawing/2014/main" id="{EB07AC09-2147-453A-A0B7-5470EF3FB891}"/>
              </a:ext>
            </a:extLst>
          </p:cNvPr>
          <p:cNvSpPr/>
          <p:nvPr/>
        </p:nvSpPr>
        <p:spPr>
          <a:xfrm>
            <a:off x="4056571" y="1758354"/>
            <a:ext cx="1890261"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harbor</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
        <p:nvSpPr>
          <p:cNvPr id="31" name="Rectangle 30">
            <a:extLst>
              <a:ext uri="{FF2B5EF4-FFF2-40B4-BE49-F238E27FC236}">
                <a16:creationId xmlns:a16="http://schemas.microsoft.com/office/drawing/2014/main" id="{FE3328A0-19A5-4E68-AFE0-3F4320AEE8D8}"/>
              </a:ext>
            </a:extLst>
          </p:cNvPr>
          <p:cNvSpPr/>
          <p:nvPr/>
        </p:nvSpPr>
        <p:spPr>
          <a:xfrm>
            <a:off x="7366179" y="4011418"/>
            <a:ext cx="1000017"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bay</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
        <p:nvSpPr>
          <p:cNvPr id="33" name="Rectangle 32">
            <a:extLst>
              <a:ext uri="{FF2B5EF4-FFF2-40B4-BE49-F238E27FC236}">
                <a16:creationId xmlns:a16="http://schemas.microsoft.com/office/drawing/2014/main" id="{AA31B789-078B-48AF-8F81-603C961222C3}"/>
              </a:ext>
            </a:extLst>
          </p:cNvPr>
          <p:cNvSpPr/>
          <p:nvPr/>
        </p:nvSpPr>
        <p:spPr>
          <a:xfrm>
            <a:off x="226026" y="3964424"/>
            <a:ext cx="1420261"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wave</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
        <p:nvSpPr>
          <p:cNvPr id="35" name="Rectangle 34">
            <a:extLst>
              <a:ext uri="{FF2B5EF4-FFF2-40B4-BE49-F238E27FC236}">
                <a16:creationId xmlns:a16="http://schemas.microsoft.com/office/drawing/2014/main" id="{914732D3-BA71-4B96-BC94-97F1122F5017}"/>
              </a:ext>
            </a:extLst>
          </p:cNvPr>
          <p:cNvSpPr/>
          <p:nvPr/>
        </p:nvSpPr>
        <p:spPr>
          <a:xfrm>
            <a:off x="2072914" y="4228718"/>
            <a:ext cx="1614545"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gaiety</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
        <p:nvSpPr>
          <p:cNvPr id="37" name="Rectangle 36">
            <a:extLst>
              <a:ext uri="{FF2B5EF4-FFF2-40B4-BE49-F238E27FC236}">
                <a16:creationId xmlns:a16="http://schemas.microsoft.com/office/drawing/2014/main" id="{0ACBAC71-B6B9-4D82-BC06-C8F4E12E89A4}"/>
              </a:ext>
            </a:extLst>
          </p:cNvPr>
          <p:cNvSpPr/>
          <p:nvPr/>
        </p:nvSpPr>
        <p:spPr>
          <a:xfrm>
            <a:off x="6255390" y="2358274"/>
            <a:ext cx="2576731"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happiness</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
        <p:nvSpPr>
          <p:cNvPr id="41" name="Rectangle 40">
            <a:extLst>
              <a:ext uri="{FF2B5EF4-FFF2-40B4-BE49-F238E27FC236}">
                <a16:creationId xmlns:a16="http://schemas.microsoft.com/office/drawing/2014/main" id="{12D98CCD-C82B-4B0D-9B7C-60E3F0F90C8C}"/>
              </a:ext>
            </a:extLst>
          </p:cNvPr>
          <p:cNvSpPr/>
          <p:nvPr/>
        </p:nvSpPr>
        <p:spPr>
          <a:xfrm>
            <a:off x="486866" y="4996674"/>
            <a:ext cx="1370888"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stars</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
        <p:nvSpPr>
          <p:cNvPr id="43" name="Rectangle 42">
            <a:extLst>
              <a:ext uri="{FF2B5EF4-FFF2-40B4-BE49-F238E27FC236}">
                <a16:creationId xmlns:a16="http://schemas.microsoft.com/office/drawing/2014/main" id="{FC206243-26AE-4A10-962E-2941C6D08D25}"/>
              </a:ext>
            </a:extLst>
          </p:cNvPr>
          <p:cNvSpPr/>
          <p:nvPr/>
        </p:nvSpPr>
        <p:spPr>
          <a:xfrm>
            <a:off x="3967121" y="3680765"/>
            <a:ext cx="1467068"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shine</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
        <p:nvSpPr>
          <p:cNvPr id="45" name="Rectangle 44">
            <a:extLst>
              <a:ext uri="{FF2B5EF4-FFF2-40B4-BE49-F238E27FC236}">
                <a16:creationId xmlns:a16="http://schemas.microsoft.com/office/drawing/2014/main" id="{0EAB4B82-9766-4386-A3B3-7344867380A5}"/>
              </a:ext>
            </a:extLst>
          </p:cNvPr>
          <p:cNvSpPr/>
          <p:nvPr/>
        </p:nvSpPr>
        <p:spPr>
          <a:xfrm>
            <a:off x="2873971" y="2356815"/>
            <a:ext cx="2153154"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celestial</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
        <p:nvSpPr>
          <p:cNvPr id="47" name="Rectangle 46">
            <a:extLst>
              <a:ext uri="{FF2B5EF4-FFF2-40B4-BE49-F238E27FC236}">
                <a16:creationId xmlns:a16="http://schemas.microsoft.com/office/drawing/2014/main" id="{473E11B0-74C3-4060-960A-8D0582BC3F76}"/>
              </a:ext>
            </a:extLst>
          </p:cNvPr>
          <p:cNvSpPr/>
          <p:nvPr/>
        </p:nvSpPr>
        <p:spPr>
          <a:xfrm>
            <a:off x="6945304" y="3075709"/>
            <a:ext cx="1992854" cy="830997"/>
          </a:xfrm>
          <a:prstGeom prst="rect">
            <a:avLst/>
          </a:prstGeom>
          <a:noFill/>
        </p:spPr>
        <p:txBody>
          <a:bodyPr wrap="none" lIns="91440" tIns="45720" rIns="91440" bIns="45720">
            <a:sp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ecstasy</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ill Sans MT" panose="020B0502020104020203" pitchFamily="34" charset="0"/>
            </a:endParaRPr>
          </a:p>
        </p:txBody>
      </p:sp>
    </p:spTree>
    <p:extLst>
      <p:ext uri="{BB962C8B-B14F-4D97-AF65-F5344CB8AC3E}">
        <p14:creationId xmlns:p14="http://schemas.microsoft.com/office/powerpoint/2010/main" val="1268873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4ED39C-C8C7-4EF7-90B0-524776669F8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graphicFrame>
        <p:nvGraphicFramePr>
          <p:cNvPr id="2" name="Table 3">
            <a:extLst>
              <a:ext uri="{FF2B5EF4-FFF2-40B4-BE49-F238E27FC236}">
                <a16:creationId xmlns:a16="http://schemas.microsoft.com/office/drawing/2014/main" id="{67CF5DE1-A4E1-4D86-8A6C-A4930181C9B5}"/>
              </a:ext>
            </a:extLst>
          </p:cNvPr>
          <p:cNvGraphicFramePr>
            <a:graphicFrameLocks noGrp="1"/>
          </p:cNvGraphicFramePr>
          <p:nvPr>
            <p:extLst>
              <p:ext uri="{D42A27DB-BD31-4B8C-83A1-F6EECF244321}">
                <p14:modId xmlns:p14="http://schemas.microsoft.com/office/powerpoint/2010/main" val="3105874185"/>
              </p:ext>
            </p:extLst>
          </p:nvPr>
        </p:nvGraphicFramePr>
        <p:xfrm>
          <a:off x="844394" y="902300"/>
          <a:ext cx="7455212" cy="2743200"/>
        </p:xfrm>
        <a:graphic>
          <a:graphicData uri="http://schemas.openxmlformats.org/drawingml/2006/table">
            <a:tbl>
              <a:tblPr firstRow="1" bandRow="1">
                <a:tableStyleId>{5C22544A-7EE6-4342-B048-85BDC9FD1C3A}</a:tableStyleId>
              </a:tblPr>
              <a:tblGrid>
                <a:gridCol w="1863803">
                  <a:extLst>
                    <a:ext uri="{9D8B030D-6E8A-4147-A177-3AD203B41FA5}">
                      <a16:colId xmlns:a16="http://schemas.microsoft.com/office/drawing/2014/main" val="2535378817"/>
                    </a:ext>
                  </a:extLst>
                </a:gridCol>
                <a:gridCol w="1863803">
                  <a:extLst>
                    <a:ext uri="{9D8B030D-6E8A-4147-A177-3AD203B41FA5}">
                      <a16:colId xmlns:a16="http://schemas.microsoft.com/office/drawing/2014/main" val="1370122636"/>
                    </a:ext>
                  </a:extLst>
                </a:gridCol>
                <a:gridCol w="1863803">
                  <a:extLst>
                    <a:ext uri="{9D8B030D-6E8A-4147-A177-3AD203B41FA5}">
                      <a16:colId xmlns:a16="http://schemas.microsoft.com/office/drawing/2014/main" val="3355731642"/>
                    </a:ext>
                  </a:extLst>
                </a:gridCol>
                <a:gridCol w="1863803">
                  <a:extLst>
                    <a:ext uri="{9D8B030D-6E8A-4147-A177-3AD203B41FA5}">
                      <a16:colId xmlns:a16="http://schemas.microsoft.com/office/drawing/2014/main" val="4062877175"/>
                    </a:ext>
                  </a:extLst>
                </a:gridCol>
              </a:tblGrid>
              <a:tr h="370840">
                <a:tc>
                  <a:txBody>
                    <a:bodyPr/>
                    <a:lstStyle/>
                    <a:p>
                      <a:r>
                        <a:rPr lang="en-US" sz="2400" dirty="0">
                          <a:latin typeface="Gill Sans MT" panose="020B0502020104020203" pitchFamily="34" charset="0"/>
                        </a:rPr>
                        <a:t>Light</a:t>
                      </a:r>
                      <a:endParaRPr lang="en-GB" sz="2400" dirty="0">
                        <a:latin typeface="Gill Sans MT" panose="020B0502020104020203" pitchFamily="34" charset="0"/>
                      </a:endParaRPr>
                    </a:p>
                  </a:txBody>
                  <a:tcPr/>
                </a:tc>
                <a:tc>
                  <a:txBody>
                    <a:bodyPr/>
                    <a:lstStyle/>
                    <a:p>
                      <a:r>
                        <a:rPr lang="en-US" sz="2400" dirty="0">
                          <a:latin typeface="Gill Sans MT" panose="020B0502020104020203" pitchFamily="34" charset="0"/>
                        </a:rPr>
                        <a:t>Astronomy</a:t>
                      </a:r>
                      <a:endParaRPr lang="en-GB" sz="2400" dirty="0">
                        <a:latin typeface="Gill Sans MT" panose="020B0502020104020203" pitchFamily="34" charset="0"/>
                      </a:endParaRPr>
                    </a:p>
                  </a:txBody>
                  <a:tcPr/>
                </a:tc>
                <a:tc>
                  <a:txBody>
                    <a:bodyPr/>
                    <a:lstStyle/>
                    <a:p>
                      <a:r>
                        <a:rPr lang="en-US" sz="2400" dirty="0">
                          <a:latin typeface="Gill Sans MT" panose="020B0502020104020203" pitchFamily="34" charset="0"/>
                        </a:rPr>
                        <a:t>Sea</a:t>
                      </a:r>
                      <a:endParaRPr lang="en-GB" sz="2400" dirty="0">
                        <a:latin typeface="Gill Sans MT" panose="020B0502020104020203" pitchFamily="34" charset="0"/>
                      </a:endParaRPr>
                    </a:p>
                  </a:txBody>
                  <a:tcPr/>
                </a:tc>
                <a:tc>
                  <a:txBody>
                    <a:bodyPr/>
                    <a:lstStyle/>
                    <a:p>
                      <a:r>
                        <a:rPr lang="en-US" sz="2400" dirty="0">
                          <a:latin typeface="Gill Sans MT" panose="020B0502020104020203" pitchFamily="34" charset="0"/>
                        </a:rPr>
                        <a:t>Pleasurable emotions</a:t>
                      </a:r>
                      <a:endParaRPr lang="en-GB" sz="2400" dirty="0">
                        <a:latin typeface="Gill Sans MT" panose="020B0502020104020203" pitchFamily="34" charset="0"/>
                      </a:endParaRPr>
                    </a:p>
                  </a:txBody>
                  <a:tcPr/>
                </a:tc>
                <a:extLst>
                  <a:ext uri="{0D108BD9-81ED-4DB2-BD59-A6C34878D82A}">
                    <a16:rowId xmlns:a16="http://schemas.microsoft.com/office/drawing/2014/main" val="1744626161"/>
                  </a:ext>
                </a:extLst>
              </a:tr>
              <a:tr h="0">
                <a:tc>
                  <a:txBody>
                    <a:bodyPr/>
                    <a:lstStyle/>
                    <a:p>
                      <a:r>
                        <a:rPr lang="en-US" sz="2400" dirty="0">
                          <a:solidFill>
                            <a:srgbClr val="FF0000"/>
                          </a:solidFill>
                          <a:latin typeface="Gill Sans MT" panose="020B0502020104020203" pitchFamily="34" charset="0"/>
                        </a:rPr>
                        <a:t>Twinkle</a:t>
                      </a:r>
                      <a:br>
                        <a:rPr lang="en-US" sz="2400" dirty="0">
                          <a:solidFill>
                            <a:srgbClr val="FF0000"/>
                          </a:solidFill>
                          <a:latin typeface="Gill Sans MT" panose="020B0502020104020203" pitchFamily="34" charset="0"/>
                        </a:rPr>
                      </a:br>
                      <a:r>
                        <a:rPr lang="en-US" sz="2400" dirty="0">
                          <a:solidFill>
                            <a:srgbClr val="FF0000"/>
                          </a:solidFill>
                          <a:latin typeface="Gill Sans MT" panose="020B0502020104020203" pitchFamily="34" charset="0"/>
                        </a:rPr>
                        <a:t>brightness</a:t>
                      </a:r>
                    </a:p>
                    <a:p>
                      <a:r>
                        <a:rPr lang="en-US" sz="2400" dirty="0">
                          <a:solidFill>
                            <a:srgbClr val="FF0000"/>
                          </a:solidFill>
                          <a:latin typeface="Gill Sans MT" panose="020B0502020104020203" pitchFamily="34" charset="0"/>
                        </a:rPr>
                        <a:t>Stars</a:t>
                      </a:r>
                    </a:p>
                    <a:p>
                      <a:r>
                        <a:rPr lang="en-US" sz="2400" dirty="0">
                          <a:solidFill>
                            <a:srgbClr val="FF0000"/>
                          </a:solidFill>
                          <a:latin typeface="Gill Sans MT" panose="020B0502020104020203" pitchFamily="34" charset="0"/>
                        </a:rPr>
                        <a:t>sun</a:t>
                      </a:r>
                    </a:p>
                    <a:p>
                      <a:endParaRPr lang="en-GB" sz="2400" dirty="0">
                        <a:solidFill>
                          <a:srgbClr val="FF0000"/>
                        </a:solidFill>
                        <a:latin typeface="Gill Sans MT" panose="020B0502020104020203" pitchFamily="34" charset="0"/>
                      </a:endParaRPr>
                    </a:p>
                  </a:txBody>
                  <a:tcPr/>
                </a:tc>
                <a:tc>
                  <a:txBody>
                    <a:bodyPr/>
                    <a:lstStyle/>
                    <a:p>
                      <a:r>
                        <a:rPr lang="en-US" sz="2400" dirty="0">
                          <a:solidFill>
                            <a:srgbClr val="FF0000"/>
                          </a:solidFill>
                          <a:latin typeface="Gill Sans MT" panose="020B0502020104020203" pitchFamily="34" charset="0"/>
                        </a:rPr>
                        <a:t>Moon</a:t>
                      </a:r>
                    </a:p>
                    <a:p>
                      <a:r>
                        <a:rPr lang="en-US" sz="2400" dirty="0">
                          <a:solidFill>
                            <a:srgbClr val="FF0000"/>
                          </a:solidFill>
                          <a:latin typeface="Gill Sans MT" panose="020B0502020104020203" pitchFamily="34" charset="0"/>
                        </a:rPr>
                        <a:t>Sun</a:t>
                      </a:r>
                    </a:p>
                    <a:p>
                      <a:r>
                        <a:rPr lang="en-US" sz="2400" dirty="0">
                          <a:solidFill>
                            <a:srgbClr val="FF0000"/>
                          </a:solidFill>
                          <a:latin typeface="Gill Sans MT" panose="020B0502020104020203" pitchFamily="34" charset="0"/>
                        </a:rPr>
                        <a:t>Stars</a:t>
                      </a:r>
                    </a:p>
                    <a:p>
                      <a:r>
                        <a:rPr lang="en-US" sz="2400" dirty="0">
                          <a:solidFill>
                            <a:srgbClr val="FF0000"/>
                          </a:solidFill>
                          <a:latin typeface="Gill Sans MT" panose="020B0502020104020203" pitchFamily="34" charset="0"/>
                        </a:rPr>
                        <a:t>Celestial</a:t>
                      </a:r>
                      <a:endParaRPr lang="en-GB" sz="2400" dirty="0">
                        <a:solidFill>
                          <a:srgbClr val="FF0000"/>
                        </a:solidFill>
                        <a:latin typeface="Gill Sans MT" panose="020B0502020104020203" pitchFamily="34" charset="0"/>
                      </a:endParaRPr>
                    </a:p>
                  </a:txBody>
                  <a:tcPr/>
                </a:tc>
                <a:tc>
                  <a:txBody>
                    <a:bodyPr/>
                    <a:lstStyle/>
                    <a:p>
                      <a:r>
                        <a:rPr lang="en-US" sz="2400" dirty="0">
                          <a:solidFill>
                            <a:srgbClr val="FF0000"/>
                          </a:solidFill>
                          <a:latin typeface="Gill Sans MT" panose="020B0502020104020203" pitchFamily="34" charset="0"/>
                        </a:rPr>
                        <a:t>Harbor</a:t>
                      </a:r>
                    </a:p>
                    <a:p>
                      <a:r>
                        <a:rPr lang="en-US" sz="2400" dirty="0">
                          <a:solidFill>
                            <a:srgbClr val="FF0000"/>
                          </a:solidFill>
                          <a:latin typeface="Gill Sans MT" panose="020B0502020104020203" pitchFamily="34" charset="0"/>
                        </a:rPr>
                        <a:t>Fjord</a:t>
                      </a:r>
                    </a:p>
                    <a:p>
                      <a:r>
                        <a:rPr lang="en-US" sz="2400" dirty="0">
                          <a:solidFill>
                            <a:srgbClr val="FF0000"/>
                          </a:solidFill>
                          <a:latin typeface="Gill Sans MT" panose="020B0502020104020203" pitchFamily="34" charset="0"/>
                        </a:rPr>
                        <a:t>Wave</a:t>
                      </a:r>
                    </a:p>
                    <a:p>
                      <a:r>
                        <a:rPr lang="en-US" sz="2400" dirty="0">
                          <a:solidFill>
                            <a:srgbClr val="FF0000"/>
                          </a:solidFill>
                          <a:latin typeface="Gill Sans MT" panose="020B0502020104020203" pitchFamily="34" charset="0"/>
                        </a:rPr>
                        <a:t>Bay</a:t>
                      </a:r>
                    </a:p>
                    <a:p>
                      <a:r>
                        <a:rPr lang="en-US" sz="2400" dirty="0">
                          <a:solidFill>
                            <a:srgbClr val="FF0000"/>
                          </a:solidFill>
                          <a:latin typeface="Gill Sans MT" panose="020B0502020104020203" pitchFamily="34" charset="0"/>
                        </a:rPr>
                        <a:t>Cove</a:t>
                      </a:r>
                      <a:endParaRPr lang="en-GB" sz="2400" dirty="0">
                        <a:solidFill>
                          <a:srgbClr val="FF0000"/>
                        </a:solidFill>
                        <a:latin typeface="Gill Sans MT" panose="020B0502020104020203" pitchFamily="34" charset="0"/>
                      </a:endParaRPr>
                    </a:p>
                  </a:txBody>
                  <a:tcPr/>
                </a:tc>
                <a:tc>
                  <a:txBody>
                    <a:bodyPr/>
                    <a:lstStyle/>
                    <a:p>
                      <a:r>
                        <a:rPr lang="en-US" sz="2400" dirty="0">
                          <a:solidFill>
                            <a:srgbClr val="FF0000"/>
                          </a:solidFill>
                          <a:latin typeface="Gill Sans MT" panose="020B0502020104020203" pitchFamily="34" charset="0"/>
                        </a:rPr>
                        <a:t>Joy</a:t>
                      </a:r>
                    </a:p>
                    <a:p>
                      <a:r>
                        <a:rPr lang="en-US" sz="2400" dirty="0">
                          <a:solidFill>
                            <a:srgbClr val="FF0000"/>
                          </a:solidFill>
                          <a:latin typeface="Gill Sans MT" panose="020B0502020104020203" pitchFamily="34" charset="0"/>
                        </a:rPr>
                        <a:t>Happiness</a:t>
                      </a:r>
                    </a:p>
                    <a:p>
                      <a:r>
                        <a:rPr lang="en-US" sz="2400" dirty="0">
                          <a:solidFill>
                            <a:srgbClr val="FF0000"/>
                          </a:solidFill>
                          <a:latin typeface="Gill Sans MT" panose="020B0502020104020203" pitchFamily="34" charset="0"/>
                        </a:rPr>
                        <a:t>Gaiety</a:t>
                      </a:r>
                    </a:p>
                    <a:p>
                      <a:r>
                        <a:rPr lang="en-US" sz="2400" dirty="0">
                          <a:solidFill>
                            <a:srgbClr val="FF0000"/>
                          </a:solidFill>
                          <a:latin typeface="Gill Sans MT" panose="020B0502020104020203" pitchFamily="34" charset="0"/>
                        </a:rPr>
                        <a:t>Ecstasy</a:t>
                      </a:r>
                      <a:endParaRPr lang="en-GB" sz="2400" dirty="0">
                        <a:solidFill>
                          <a:srgbClr val="FF0000"/>
                        </a:solidFill>
                        <a:latin typeface="Gill Sans MT" panose="020B0502020104020203" pitchFamily="34" charset="0"/>
                      </a:endParaRPr>
                    </a:p>
                  </a:txBody>
                  <a:tcPr/>
                </a:tc>
                <a:extLst>
                  <a:ext uri="{0D108BD9-81ED-4DB2-BD59-A6C34878D82A}">
                    <a16:rowId xmlns:a16="http://schemas.microsoft.com/office/drawing/2014/main" val="2455144882"/>
                  </a:ext>
                </a:extLst>
              </a:tr>
            </a:tbl>
          </a:graphicData>
        </a:graphic>
      </p:graphicFrame>
      <p:graphicFrame>
        <p:nvGraphicFramePr>
          <p:cNvPr id="4" name="Table 3">
            <a:extLst>
              <a:ext uri="{FF2B5EF4-FFF2-40B4-BE49-F238E27FC236}">
                <a16:creationId xmlns:a16="http://schemas.microsoft.com/office/drawing/2014/main" id="{5C26AEB2-AD59-4A82-8360-DD00F19D4BF9}"/>
              </a:ext>
            </a:extLst>
          </p:cNvPr>
          <p:cNvGraphicFramePr>
            <a:graphicFrameLocks noGrp="1"/>
          </p:cNvGraphicFramePr>
          <p:nvPr>
            <p:extLst>
              <p:ext uri="{D42A27DB-BD31-4B8C-83A1-F6EECF244321}">
                <p14:modId xmlns:p14="http://schemas.microsoft.com/office/powerpoint/2010/main" val="1570443973"/>
              </p:ext>
            </p:extLst>
          </p:nvPr>
        </p:nvGraphicFramePr>
        <p:xfrm>
          <a:off x="732858" y="3809096"/>
          <a:ext cx="7678283" cy="2072640"/>
        </p:xfrm>
        <a:graphic>
          <a:graphicData uri="http://schemas.openxmlformats.org/drawingml/2006/table">
            <a:tbl>
              <a:tblPr firstRow="1" bandRow="1">
                <a:tableStyleId>{5940675A-B579-460E-94D1-54222C63F5DA}</a:tableStyleId>
              </a:tblPr>
              <a:tblGrid>
                <a:gridCol w="1320031">
                  <a:extLst>
                    <a:ext uri="{9D8B030D-6E8A-4147-A177-3AD203B41FA5}">
                      <a16:colId xmlns:a16="http://schemas.microsoft.com/office/drawing/2014/main" val="1798820540"/>
                    </a:ext>
                  </a:extLst>
                </a:gridCol>
                <a:gridCol w="3179126">
                  <a:extLst>
                    <a:ext uri="{9D8B030D-6E8A-4147-A177-3AD203B41FA5}">
                      <a16:colId xmlns:a16="http://schemas.microsoft.com/office/drawing/2014/main" val="383846466"/>
                    </a:ext>
                  </a:extLst>
                </a:gridCol>
                <a:gridCol w="3179126">
                  <a:extLst>
                    <a:ext uri="{9D8B030D-6E8A-4147-A177-3AD203B41FA5}">
                      <a16:colId xmlns:a16="http://schemas.microsoft.com/office/drawing/2014/main" val="956287667"/>
                    </a:ext>
                  </a:extLst>
                </a:gridCol>
              </a:tblGrid>
              <a:tr h="408197">
                <a:tc gridSpan="2">
                  <a:txBody>
                    <a:bodyPr/>
                    <a:lstStyle/>
                    <a:p>
                      <a:pPr algn="ctr"/>
                      <a:r>
                        <a:rPr lang="en-GB" sz="2800" dirty="0">
                          <a:latin typeface="Gill Sans MT" panose="020B0502020104020203" pitchFamily="34" charset="0"/>
                        </a:rPr>
                        <a:t>Word Consciousness</a:t>
                      </a:r>
                    </a:p>
                  </a:txBody>
                  <a:tcPr>
                    <a:solidFill>
                      <a:srgbClr val="CC99FF"/>
                    </a:solidFill>
                  </a:tcPr>
                </a:tc>
                <a:tc hMerge="1">
                  <a:txBody>
                    <a:bodyPr/>
                    <a:lstStyle/>
                    <a:p>
                      <a:endParaRPr lang="en-GB" dirty="0"/>
                    </a:p>
                  </a:txBody>
                  <a:tcPr/>
                </a:tc>
                <a:tc>
                  <a:txBody>
                    <a:bodyPr/>
                    <a:lstStyle/>
                    <a:p>
                      <a:pPr algn="ctr"/>
                      <a:r>
                        <a:rPr lang="en-US" sz="2000" dirty="0">
                          <a:latin typeface="Gill Sans MT" panose="020B0502020104020203" pitchFamily="34" charset="0"/>
                        </a:rPr>
                        <a:t>Your definition/synonyms</a:t>
                      </a:r>
                      <a:endParaRPr lang="en-GB" sz="2000" dirty="0">
                        <a:latin typeface="Gill Sans MT" panose="020B0502020104020203" pitchFamily="34" charset="0"/>
                      </a:endParaRPr>
                    </a:p>
                  </a:txBody>
                  <a:tcPr>
                    <a:solidFill>
                      <a:srgbClr val="CC99FF"/>
                    </a:solidFill>
                  </a:tcPr>
                </a:tc>
                <a:extLst>
                  <a:ext uri="{0D108BD9-81ED-4DB2-BD59-A6C34878D82A}">
                    <a16:rowId xmlns:a16="http://schemas.microsoft.com/office/drawing/2014/main" val="270670706"/>
                  </a:ext>
                </a:extLst>
              </a:tr>
              <a:tr h="613567">
                <a:tc>
                  <a:txBody>
                    <a:bodyPr/>
                    <a:lstStyle/>
                    <a:p>
                      <a:r>
                        <a:rPr lang="en-US" sz="2400" dirty="0">
                          <a:latin typeface="Gill Sans MT" panose="020B0502020104020203" pitchFamily="34" charset="0"/>
                        </a:rPr>
                        <a:t>Semantic field</a:t>
                      </a:r>
                      <a:br>
                        <a:rPr lang="en-US" sz="2400" dirty="0">
                          <a:latin typeface="Gill Sans MT" panose="020B0502020104020203" pitchFamily="34" charset="0"/>
                        </a:rPr>
                      </a:br>
                      <a:r>
                        <a:rPr lang="en-US" sz="2400" i="1" dirty="0">
                          <a:latin typeface="Gill Sans MT" panose="020B0502020104020203" pitchFamily="34" charset="0"/>
                        </a:rPr>
                        <a:t>(noun)</a:t>
                      </a:r>
                      <a:endParaRPr lang="en-GB" sz="2400" i="1" dirty="0">
                        <a:latin typeface="Gill Sans MT" panose="020B0502020104020203" pitchFamily="34" charset="0"/>
                      </a:endParaRPr>
                    </a:p>
                  </a:txBody>
                  <a:tcPr>
                    <a:solidFill>
                      <a:schemeClr val="bg1"/>
                    </a:solidFill>
                  </a:tcPr>
                </a:tc>
                <a:tc>
                  <a:txBody>
                    <a:bodyPr/>
                    <a:lstStyle/>
                    <a:p>
                      <a:r>
                        <a:rPr lang="en-US" sz="2400" i="0" dirty="0">
                          <a:latin typeface="Gill Sans MT" panose="020B0502020104020203" pitchFamily="34" charset="0"/>
                        </a:rPr>
                        <a:t>a lexical set of semantically related items, for example verbs of perception.</a:t>
                      </a:r>
                    </a:p>
                  </a:txBody>
                  <a:tcPr>
                    <a:solidFill>
                      <a:schemeClr val="bg1"/>
                    </a:solidFill>
                  </a:tcPr>
                </a:tc>
                <a:tc>
                  <a:txBody>
                    <a:bodyPr/>
                    <a:lstStyle/>
                    <a:p>
                      <a:endParaRPr lang="en-US" sz="2400" i="0" dirty="0">
                        <a:latin typeface="Gill Sans MT" panose="020B0502020104020203" pitchFamily="34" charset="0"/>
                      </a:endParaRPr>
                    </a:p>
                  </a:txBody>
                  <a:tcPr>
                    <a:solidFill>
                      <a:schemeClr val="bg1"/>
                    </a:solidFill>
                  </a:tcPr>
                </a:tc>
                <a:extLst>
                  <a:ext uri="{0D108BD9-81ED-4DB2-BD59-A6C34878D82A}">
                    <a16:rowId xmlns:a16="http://schemas.microsoft.com/office/drawing/2014/main" val="1717174153"/>
                  </a:ext>
                </a:extLst>
              </a:tr>
            </a:tbl>
          </a:graphicData>
        </a:graphic>
      </p:graphicFrame>
    </p:spTree>
    <p:extLst>
      <p:ext uri="{BB962C8B-B14F-4D97-AF65-F5344CB8AC3E}">
        <p14:creationId xmlns:p14="http://schemas.microsoft.com/office/powerpoint/2010/main" val="4274292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0B452C4-5BAE-46AF-9A7A-8418998080D7}"/>
              </a:ext>
            </a:extLst>
          </p:cNvPr>
          <p:cNvGraphicFramePr>
            <a:graphicFrameLocks noGrp="1"/>
          </p:cNvGraphicFramePr>
          <p:nvPr>
            <p:extLst>
              <p:ext uri="{D42A27DB-BD31-4B8C-83A1-F6EECF244321}">
                <p14:modId xmlns:p14="http://schemas.microsoft.com/office/powerpoint/2010/main" val="3835597762"/>
              </p:ext>
            </p:extLst>
          </p:nvPr>
        </p:nvGraphicFramePr>
        <p:xfrm>
          <a:off x="-11723" y="0"/>
          <a:ext cx="9144000" cy="6868329"/>
        </p:xfrm>
        <a:graphic>
          <a:graphicData uri="http://schemas.openxmlformats.org/drawingml/2006/table">
            <a:tbl>
              <a:tblPr/>
              <a:tblGrid>
                <a:gridCol w="4576599">
                  <a:extLst>
                    <a:ext uri="{9D8B030D-6E8A-4147-A177-3AD203B41FA5}">
                      <a16:colId xmlns:a16="http://schemas.microsoft.com/office/drawing/2014/main" val="965048312"/>
                    </a:ext>
                  </a:extLst>
                </a:gridCol>
                <a:gridCol w="4567401">
                  <a:extLst>
                    <a:ext uri="{9D8B030D-6E8A-4147-A177-3AD203B41FA5}">
                      <a16:colId xmlns:a16="http://schemas.microsoft.com/office/drawing/2014/main" val="4165896409"/>
                    </a:ext>
                  </a:extLst>
                </a:gridCol>
              </a:tblGrid>
              <a:tr h="100803">
                <a:tc>
                  <a:txBody>
                    <a:bodyPr/>
                    <a:lstStyle/>
                    <a:p>
                      <a:pPr fontAlgn="base"/>
                      <a:r>
                        <a:rPr lang="en-GB" sz="1500" b="0" cap="all" dirty="0" err="1">
                          <a:solidFill>
                            <a:srgbClr val="8F8F8F"/>
                          </a:solidFill>
                          <a:effectLst/>
                          <a:latin typeface="inherit"/>
                        </a:rPr>
                        <a:t>oRIGINAL</a:t>
                      </a:r>
                      <a:r>
                        <a:rPr lang="en-GB" sz="1500" b="0" cap="all" dirty="0">
                          <a:solidFill>
                            <a:srgbClr val="8F8F8F"/>
                          </a:solidFill>
                          <a:effectLst/>
                          <a:latin typeface="inherit"/>
                        </a:rPr>
                        <a:t> TEXT</a:t>
                      </a:r>
                    </a:p>
                  </a:txBody>
                  <a:tcPr marL="50402" marR="25201" marT="25201" marB="0"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GB" sz="1500" b="0" cap="all">
                          <a:solidFill>
                            <a:srgbClr val="8F8F8F"/>
                          </a:solidFill>
                          <a:effectLst/>
                          <a:latin typeface="inherit"/>
                        </a:rPr>
                        <a:t>MODERN TEXT</a:t>
                      </a:r>
                    </a:p>
                  </a:txBody>
                  <a:tcPr marL="25201" marR="25201" marT="25201" marB="0"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41163633"/>
                  </a:ext>
                </a:extLst>
              </a:tr>
              <a:tr h="117604">
                <a:tc>
                  <a:txBody>
                    <a:bodyPr/>
                    <a:lstStyle/>
                    <a:p>
                      <a:pPr fontAlgn="base"/>
                      <a:r>
                        <a:rPr lang="en-GB" sz="1500" b="1" i="1" dirty="0">
                          <a:solidFill>
                            <a:srgbClr val="292C2E"/>
                          </a:solidFill>
                          <a:effectLst/>
                          <a:latin typeface="inherit"/>
                        </a:rPr>
                        <a:t>ROMEO</a:t>
                      </a:r>
                      <a:r>
                        <a:rPr lang="en-GB" sz="1500" b="0" i="1" dirty="0">
                          <a:solidFill>
                            <a:srgbClr val="292C2E"/>
                          </a:solidFill>
                          <a:effectLst/>
                          <a:latin typeface="inherit"/>
                        </a:rPr>
                        <a:t> returns</a:t>
                      </a:r>
                    </a:p>
                  </a:txBody>
                  <a:tcPr marL="50402" marR="25201" marT="25201" marB="16801"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GB" sz="1500" b="1" i="1" dirty="0">
                          <a:solidFill>
                            <a:srgbClr val="292C2E"/>
                          </a:solidFill>
                          <a:effectLst/>
                          <a:latin typeface="inherit"/>
                        </a:rPr>
                        <a:t>ROMEO</a:t>
                      </a:r>
                      <a:r>
                        <a:rPr lang="en-GB" sz="1500" b="0" i="1" dirty="0">
                          <a:solidFill>
                            <a:srgbClr val="292C2E"/>
                          </a:solidFill>
                          <a:effectLst/>
                          <a:latin typeface="inherit"/>
                        </a:rPr>
                        <a:t> returns.</a:t>
                      </a:r>
                    </a:p>
                  </a:txBody>
                  <a:tcPr marL="25201" marR="25201" marT="25201" marB="16801"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24981502"/>
                  </a:ext>
                </a:extLst>
              </a:tr>
              <a:tr h="0">
                <a:tc>
                  <a:txBody>
                    <a:bodyPr/>
                    <a:lstStyle/>
                    <a:p>
                      <a:pPr lvl="0" fontAlgn="base"/>
                      <a:r>
                        <a:rPr lang="en-US" sz="1500" b="1" dirty="0">
                          <a:solidFill>
                            <a:srgbClr val="292C2E"/>
                          </a:solidFill>
                          <a:effectLst/>
                          <a:latin typeface="inherit"/>
                        </a:rPr>
                        <a:t>ROMEO</a:t>
                      </a:r>
                    </a:p>
                    <a:p>
                      <a:pPr lvl="0" fontAlgn="base"/>
                      <a:r>
                        <a:rPr lang="en-US" sz="1500" b="0" dirty="0">
                          <a:solidFill>
                            <a:srgbClr val="292C2E"/>
                          </a:solidFill>
                          <a:effectLst/>
                          <a:latin typeface="inherit"/>
                        </a:rPr>
                        <a:t>He jests at scars that never felt a wound.</a:t>
                      </a:r>
                    </a:p>
                  </a:txBody>
                  <a:tcPr marL="50402" marR="25201" marT="25201" marB="16801">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US" sz="1500" b="1">
                          <a:solidFill>
                            <a:srgbClr val="292C2E"/>
                          </a:solidFill>
                          <a:effectLst/>
                          <a:latin typeface="inherit"/>
                        </a:rPr>
                        <a:t>ROMEO</a:t>
                      </a:r>
                    </a:p>
                    <a:p>
                      <a:pPr fontAlgn="base"/>
                      <a:r>
                        <a:rPr lang="en-US" sz="1500" b="0">
                          <a:solidFill>
                            <a:srgbClr val="292C2E"/>
                          </a:solidFill>
                          <a:effectLst/>
                          <a:latin typeface="inherit"/>
                        </a:rPr>
                        <a:t>It’s easy for someone to joke about scars if they’ve never been cut.</a:t>
                      </a:r>
                    </a:p>
                  </a:txBody>
                  <a:tcPr marL="25201" marR="25201" marT="25201" marB="16801"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45446995"/>
                  </a:ext>
                </a:extLst>
              </a:tr>
              <a:tr h="193206">
                <a:tc>
                  <a:txBody>
                    <a:bodyPr/>
                    <a:lstStyle/>
                    <a:p>
                      <a:pPr fontAlgn="base"/>
                      <a:r>
                        <a:rPr lang="en-US" sz="1500" b="1" i="1">
                          <a:solidFill>
                            <a:srgbClr val="292C2E"/>
                          </a:solidFill>
                          <a:effectLst/>
                          <a:latin typeface="inherit"/>
                        </a:rPr>
                        <a:t>JULIET</a:t>
                      </a:r>
                      <a:r>
                        <a:rPr lang="en-US" sz="1500" b="0" i="1">
                          <a:solidFill>
                            <a:srgbClr val="292C2E"/>
                          </a:solidFill>
                          <a:effectLst/>
                          <a:latin typeface="inherit"/>
                        </a:rPr>
                        <a:t> appears in a window above</a:t>
                      </a:r>
                    </a:p>
                  </a:txBody>
                  <a:tcPr marL="50402" marR="25201" marT="25201" marB="16801"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US" sz="1500" b="1" i="1">
                          <a:solidFill>
                            <a:srgbClr val="292C2E"/>
                          </a:solidFill>
                          <a:effectLst/>
                          <a:latin typeface="inherit"/>
                        </a:rPr>
                        <a:t>JULIET</a:t>
                      </a:r>
                      <a:r>
                        <a:rPr lang="en-US" sz="1500" b="0" i="1">
                          <a:solidFill>
                            <a:srgbClr val="292C2E"/>
                          </a:solidFill>
                          <a:effectLst/>
                          <a:latin typeface="inherit"/>
                        </a:rPr>
                        <a:t> enters on the balcony.</a:t>
                      </a:r>
                    </a:p>
                  </a:txBody>
                  <a:tcPr marL="25201" marR="25201" marT="25201" marB="16801"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55281410"/>
                  </a:ext>
                </a:extLst>
              </a:tr>
              <a:tr h="3595314">
                <a:tc>
                  <a:txBody>
                    <a:bodyPr/>
                    <a:lstStyle/>
                    <a:p>
                      <a:pPr fontAlgn="base"/>
                      <a:r>
                        <a:rPr lang="en-US" sz="1450" b="0" dirty="0">
                          <a:solidFill>
                            <a:srgbClr val="292C2E"/>
                          </a:solidFill>
                          <a:effectLst/>
                          <a:latin typeface="inherit"/>
                        </a:rPr>
                        <a:t>But soft! What light through yonder window breaks?</a:t>
                      </a:r>
                    </a:p>
                    <a:p>
                      <a:pPr fontAlgn="base"/>
                      <a:r>
                        <a:rPr lang="en-US" sz="1450" b="0" dirty="0">
                          <a:solidFill>
                            <a:srgbClr val="292C2E"/>
                          </a:solidFill>
                          <a:effectLst/>
                          <a:latin typeface="inherit"/>
                        </a:rPr>
                        <a:t>It is the east, and Juliet is the sun.</a:t>
                      </a:r>
                    </a:p>
                    <a:p>
                      <a:pPr fontAlgn="base"/>
                      <a:r>
                        <a:rPr lang="en-US" sz="1450" b="0" dirty="0">
                          <a:solidFill>
                            <a:srgbClr val="292C2E"/>
                          </a:solidFill>
                          <a:effectLst/>
                          <a:latin typeface="inherit"/>
                        </a:rPr>
                        <a:t>Arise, fair sun, and kill the envious moon,</a:t>
                      </a:r>
                    </a:p>
                    <a:p>
                      <a:pPr fontAlgn="base"/>
                      <a:r>
                        <a:rPr lang="en-US" sz="1450" b="0" dirty="0">
                          <a:solidFill>
                            <a:srgbClr val="8F8F8F"/>
                          </a:solidFill>
                          <a:effectLst/>
                          <a:latin typeface="inherit"/>
                        </a:rPr>
                        <a:t>5</a:t>
                      </a:r>
                      <a:r>
                        <a:rPr lang="en-US" sz="1450" b="0" dirty="0">
                          <a:solidFill>
                            <a:srgbClr val="292C2E"/>
                          </a:solidFill>
                          <a:effectLst/>
                          <a:latin typeface="inherit"/>
                        </a:rPr>
                        <a:t>Who is already sick and pale with grief,</a:t>
                      </a:r>
                    </a:p>
                    <a:p>
                      <a:pPr fontAlgn="base"/>
                      <a:r>
                        <a:rPr lang="en-US" sz="1450" b="0" dirty="0">
                          <a:solidFill>
                            <a:srgbClr val="292C2E"/>
                          </a:solidFill>
                          <a:effectLst/>
                          <a:latin typeface="inherit"/>
                        </a:rPr>
                        <a:t>That thou, her maid, art far more fair than she.</a:t>
                      </a:r>
                    </a:p>
                    <a:p>
                      <a:pPr fontAlgn="base"/>
                      <a:r>
                        <a:rPr lang="en-US" sz="1450" b="0" dirty="0">
                          <a:solidFill>
                            <a:srgbClr val="292C2E"/>
                          </a:solidFill>
                          <a:effectLst/>
                          <a:latin typeface="inherit"/>
                        </a:rPr>
                        <a:t>Be not her maid since she is envious.</a:t>
                      </a:r>
                    </a:p>
                    <a:p>
                      <a:pPr fontAlgn="base"/>
                      <a:r>
                        <a:rPr lang="en-US" sz="1450" b="0" dirty="0">
                          <a:solidFill>
                            <a:srgbClr val="292C2E"/>
                          </a:solidFill>
                          <a:effectLst/>
                          <a:latin typeface="inherit"/>
                        </a:rPr>
                        <a:t>Her vestal livery is but sick and green,</a:t>
                      </a:r>
                    </a:p>
                    <a:p>
                      <a:pPr fontAlgn="base"/>
                      <a:r>
                        <a:rPr lang="en-US" sz="1450" b="0" dirty="0">
                          <a:solidFill>
                            <a:srgbClr val="292C2E"/>
                          </a:solidFill>
                          <a:effectLst/>
                          <a:latin typeface="inherit"/>
                        </a:rPr>
                        <a:t>And none but fools do wear it. Cast it off!</a:t>
                      </a:r>
                    </a:p>
                    <a:p>
                      <a:pPr fontAlgn="base"/>
                      <a:r>
                        <a:rPr lang="en-US" sz="1450" b="0" dirty="0">
                          <a:solidFill>
                            <a:srgbClr val="8F8F8F"/>
                          </a:solidFill>
                          <a:effectLst/>
                          <a:latin typeface="inherit"/>
                        </a:rPr>
                        <a:t>10</a:t>
                      </a:r>
                      <a:r>
                        <a:rPr lang="en-US" sz="1450" b="0" dirty="0">
                          <a:solidFill>
                            <a:srgbClr val="292C2E"/>
                          </a:solidFill>
                          <a:effectLst/>
                          <a:latin typeface="inherit"/>
                        </a:rPr>
                        <a:t>It is my lady. Oh, it is my love.</a:t>
                      </a:r>
                    </a:p>
                    <a:p>
                      <a:pPr fontAlgn="base"/>
                      <a:r>
                        <a:rPr lang="en-US" sz="1450" b="0" dirty="0">
                          <a:solidFill>
                            <a:srgbClr val="292C2E"/>
                          </a:solidFill>
                          <a:effectLst/>
                          <a:latin typeface="inherit"/>
                        </a:rPr>
                        <a:t>Oh, that she knew she were!</a:t>
                      </a:r>
                    </a:p>
                    <a:p>
                      <a:pPr fontAlgn="base"/>
                      <a:r>
                        <a:rPr lang="en-US" sz="1450" b="0" dirty="0">
                          <a:solidFill>
                            <a:srgbClr val="292C2E"/>
                          </a:solidFill>
                          <a:effectLst/>
                          <a:latin typeface="inherit"/>
                        </a:rPr>
                        <a:t>She speaks, yet she says nothing. What of that?</a:t>
                      </a:r>
                    </a:p>
                    <a:p>
                      <a:pPr fontAlgn="base"/>
                      <a:r>
                        <a:rPr lang="en-US" sz="1450" b="0" dirty="0">
                          <a:solidFill>
                            <a:srgbClr val="292C2E"/>
                          </a:solidFill>
                          <a:effectLst/>
                          <a:latin typeface="inherit"/>
                        </a:rPr>
                        <a:t>Her eye discourses. I will answer it.—</a:t>
                      </a:r>
                    </a:p>
                    <a:p>
                      <a:pPr fontAlgn="base"/>
                      <a:r>
                        <a:rPr lang="en-US" sz="1450" b="0" dirty="0">
                          <a:solidFill>
                            <a:srgbClr val="292C2E"/>
                          </a:solidFill>
                          <a:effectLst/>
                          <a:latin typeface="inherit"/>
                        </a:rPr>
                        <a:t>I am too bold. </a:t>
                      </a:r>
                      <a:r>
                        <a:rPr lang="en-US" sz="1450" b="0" dirty="0" err="1">
                          <a:solidFill>
                            <a:srgbClr val="292C2E"/>
                          </a:solidFill>
                          <a:effectLst/>
                          <a:latin typeface="inherit"/>
                        </a:rPr>
                        <a:t>'Tis</a:t>
                      </a:r>
                      <a:r>
                        <a:rPr lang="en-US" sz="1450" b="0" dirty="0">
                          <a:solidFill>
                            <a:srgbClr val="292C2E"/>
                          </a:solidFill>
                          <a:effectLst/>
                          <a:latin typeface="inherit"/>
                        </a:rPr>
                        <a:t> not to me she speaks.</a:t>
                      </a:r>
                    </a:p>
                    <a:p>
                      <a:pPr fontAlgn="base"/>
                      <a:r>
                        <a:rPr lang="en-US" sz="1450" b="0" dirty="0">
                          <a:solidFill>
                            <a:srgbClr val="8F8F8F"/>
                          </a:solidFill>
                          <a:effectLst/>
                          <a:latin typeface="inherit"/>
                        </a:rPr>
                        <a:t>15</a:t>
                      </a:r>
                      <a:r>
                        <a:rPr lang="en-US" sz="1450" b="0" dirty="0">
                          <a:solidFill>
                            <a:srgbClr val="292C2E"/>
                          </a:solidFill>
                          <a:effectLst/>
                          <a:latin typeface="inherit"/>
                        </a:rPr>
                        <a:t>Two of the fairest stars in all the heaven,</a:t>
                      </a:r>
                    </a:p>
                    <a:p>
                      <a:pPr fontAlgn="base"/>
                      <a:r>
                        <a:rPr lang="en-US" sz="1450" b="0" dirty="0">
                          <a:solidFill>
                            <a:srgbClr val="292C2E"/>
                          </a:solidFill>
                          <a:effectLst/>
                          <a:latin typeface="inherit"/>
                        </a:rPr>
                        <a:t>Having some business, do entreat her eyes</a:t>
                      </a:r>
                    </a:p>
                    <a:p>
                      <a:pPr fontAlgn="base"/>
                      <a:r>
                        <a:rPr lang="en-US" sz="1450" b="0" dirty="0">
                          <a:solidFill>
                            <a:srgbClr val="292C2E"/>
                          </a:solidFill>
                          <a:effectLst/>
                          <a:latin typeface="inherit"/>
                        </a:rPr>
                        <a:t>To twinkle in their spheres till they return.</a:t>
                      </a:r>
                    </a:p>
                    <a:p>
                      <a:pPr fontAlgn="base"/>
                      <a:r>
                        <a:rPr lang="en-US" sz="1450" b="0" dirty="0">
                          <a:solidFill>
                            <a:srgbClr val="292C2E"/>
                          </a:solidFill>
                          <a:effectLst/>
                          <a:latin typeface="inherit"/>
                        </a:rPr>
                        <a:t>What if her eyes were there, they in her head?</a:t>
                      </a:r>
                    </a:p>
                    <a:p>
                      <a:pPr fontAlgn="base"/>
                      <a:r>
                        <a:rPr lang="en-US" sz="1450" b="0" dirty="0">
                          <a:solidFill>
                            <a:srgbClr val="292C2E"/>
                          </a:solidFill>
                          <a:effectLst/>
                          <a:latin typeface="inherit"/>
                        </a:rPr>
                        <a:t>The brightness of her cheek would shame those stars</a:t>
                      </a:r>
                    </a:p>
                    <a:p>
                      <a:pPr fontAlgn="base"/>
                      <a:r>
                        <a:rPr lang="en-US" sz="1450" b="0" dirty="0">
                          <a:solidFill>
                            <a:srgbClr val="8F8F8F"/>
                          </a:solidFill>
                          <a:effectLst/>
                          <a:latin typeface="inherit"/>
                        </a:rPr>
                        <a:t>20</a:t>
                      </a:r>
                      <a:r>
                        <a:rPr lang="en-US" sz="1450" b="0" dirty="0">
                          <a:solidFill>
                            <a:srgbClr val="292C2E"/>
                          </a:solidFill>
                          <a:effectLst/>
                          <a:latin typeface="inherit"/>
                        </a:rPr>
                        <a:t>As daylight doth a lamp. Her eye in heaven</a:t>
                      </a:r>
                    </a:p>
                    <a:p>
                      <a:pPr fontAlgn="base"/>
                      <a:r>
                        <a:rPr lang="en-US" sz="1450" b="0" dirty="0">
                          <a:solidFill>
                            <a:srgbClr val="292C2E"/>
                          </a:solidFill>
                          <a:effectLst/>
                          <a:latin typeface="inherit"/>
                        </a:rPr>
                        <a:t>Would through the airy region stream so bright</a:t>
                      </a:r>
                    </a:p>
                    <a:p>
                      <a:pPr fontAlgn="base"/>
                      <a:r>
                        <a:rPr lang="en-US" sz="1450" b="0" dirty="0">
                          <a:solidFill>
                            <a:srgbClr val="292C2E"/>
                          </a:solidFill>
                          <a:effectLst/>
                          <a:latin typeface="inherit"/>
                        </a:rPr>
                        <a:t>That birds would sing and think it were not night.</a:t>
                      </a:r>
                    </a:p>
                    <a:p>
                      <a:pPr fontAlgn="base"/>
                      <a:r>
                        <a:rPr lang="en-US" sz="1450" b="0" dirty="0">
                          <a:solidFill>
                            <a:srgbClr val="292C2E"/>
                          </a:solidFill>
                          <a:effectLst/>
                          <a:latin typeface="inherit"/>
                        </a:rPr>
                        <a:t>See how she leans her cheek upon her hand.</a:t>
                      </a:r>
                    </a:p>
                    <a:p>
                      <a:pPr fontAlgn="base"/>
                      <a:r>
                        <a:rPr lang="en-US" sz="1450" b="0" dirty="0">
                          <a:solidFill>
                            <a:srgbClr val="292C2E"/>
                          </a:solidFill>
                          <a:effectLst/>
                          <a:latin typeface="inherit"/>
                        </a:rPr>
                        <a:t>Oh, that I were a glove upon that hand</a:t>
                      </a:r>
                    </a:p>
                    <a:p>
                      <a:pPr fontAlgn="base"/>
                      <a:r>
                        <a:rPr lang="en-US" sz="1450" b="0" dirty="0">
                          <a:solidFill>
                            <a:srgbClr val="8F8F8F"/>
                          </a:solidFill>
                          <a:effectLst/>
                          <a:latin typeface="inherit"/>
                        </a:rPr>
                        <a:t>25</a:t>
                      </a:r>
                      <a:r>
                        <a:rPr lang="en-US" sz="1450" b="0" dirty="0">
                          <a:solidFill>
                            <a:srgbClr val="292C2E"/>
                          </a:solidFill>
                          <a:effectLst/>
                          <a:latin typeface="inherit"/>
                        </a:rPr>
                        <a:t>That I might touch that cheek!</a:t>
                      </a:r>
                    </a:p>
                  </a:txBody>
                  <a:tcPr marL="50402" marR="25201" marT="25201" marB="16801"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US" sz="1500" b="0" dirty="0">
                          <a:solidFill>
                            <a:srgbClr val="292C2E"/>
                          </a:solidFill>
                          <a:effectLst/>
                          <a:latin typeface="inherit"/>
                        </a:rPr>
                        <a:t>But wait, what’s that light in the window over there? It is the east, and Juliet is the sun. Rise up, beautiful sun, and kill the </a:t>
                      </a:r>
                      <a:r>
                        <a:rPr lang="en-US" sz="1500" b="0" u="none" strike="noStrike" dirty="0">
                          <a:solidFill>
                            <a:srgbClr val="217CB5"/>
                          </a:solidFill>
                          <a:effectLst/>
                          <a:latin typeface="inherit"/>
                        </a:rPr>
                        <a:t>jealous moon </a:t>
                      </a:r>
                      <a:r>
                        <a:rPr lang="en-US" sz="1500" b="0" dirty="0">
                          <a:solidFill>
                            <a:srgbClr val="292C2E"/>
                          </a:solidFill>
                          <a:effectLst/>
                          <a:latin typeface="inherit"/>
                        </a:rPr>
                        <a:t>. The moon is already sick and pale with grief because you, Juliet, her maid, are more beautiful than she.</a:t>
                      </a:r>
                    </a:p>
                    <a:p>
                      <a:pPr fontAlgn="base"/>
                      <a:r>
                        <a:rPr lang="en-US" sz="1500" b="0" dirty="0">
                          <a:solidFill>
                            <a:srgbClr val="292C2E"/>
                          </a:solidFill>
                          <a:effectLst/>
                          <a:latin typeface="inherit"/>
                        </a:rPr>
                        <a:t>Don’t be her maid, because she is jealous. Virginity makes her look sick and green. Only fools hold on to their virginity. Let it go. Oh, there’s my lady! Oh, it is my love. Oh, I wish she knew how much I love her. She’s talking, but she’s not saying anything. So what? Her eyes are saying something. I will answer them. I am too bold. She’s not talking to me. Two of the brightest stars in the whole sky had to go away on business, and they’re asking her eyes to twinkle in their places until they return. What if her eyes were in the sky and the stars were in her head?—The brightness of her cheeks would outshine the stars the way the sun outshines a lamp. If her eyes were in the night sky, they would shine so brightly through space that birds would start singing, thinking her light was the light of day. Look how she leans her hand on her cheek. Oh, I wish I was the glove on that hand so that I could touch that cheek.</a:t>
                      </a:r>
                    </a:p>
                  </a:txBody>
                  <a:tcPr marL="25201" marR="25201" marT="25201" marB="16801"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68711078"/>
                  </a:ext>
                </a:extLst>
              </a:tr>
            </a:tbl>
          </a:graphicData>
        </a:graphic>
      </p:graphicFrame>
    </p:spTree>
    <p:extLst>
      <p:ext uri="{BB962C8B-B14F-4D97-AF65-F5344CB8AC3E}">
        <p14:creationId xmlns:p14="http://schemas.microsoft.com/office/powerpoint/2010/main" val="4136950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E2B7E5F-580F-4168-809E-F70C577C59E5}"/>
              </a:ext>
            </a:extLst>
          </p:cNvPr>
          <p:cNvGraphicFramePr>
            <a:graphicFrameLocks noGrp="1"/>
          </p:cNvGraphicFramePr>
          <p:nvPr>
            <p:extLst>
              <p:ext uri="{D42A27DB-BD31-4B8C-83A1-F6EECF244321}">
                <p14:modId xmlns:p14="http://schemas.microsoft.com/office/powerpoint/2010/main" val="1484140381"/>
              </p:ext>
            </p:extLst>
          </p:nvPr>
        </p:nvGraphicFramePr>
        <p:xfrm>
          <a:off x="0" y="0"/>
          <a:ext cx="9144000" cy="6343433"/>
        </p:xfrm>
        <a:graphic>
          <a:graphicData uri="http://schemas.openxmlformats.org/drawingml/2006/table">
            <a:tbl>
              <a:tblPr/>
              <a:tblGrid>
                <a:gridCol w="4584441">
                  <a:extLst>
                    <a:ext uri="{9D8B030D-6E8A-4147-A177-3AD203B41FA5}">
                      <a16:colId xmlns:a16="http://schemas.microsoft.com/office/drawing/2014/main" val="838039722"/>
                    </a:ext>
                  </a:extLst>
                </a:gridCol>
                <a:gridCol w="4559559">
                  <a:extLst>
                    <a:ext uri="{9D8B030D-6E8A-4147-A177-3AD203B41FA5}">
                      <a16:colId xmlns:a16="http://schemas.microsoft.com/office/drawing/2014/main" val="4027487135"/>
                    </a:ext>
                  </a:extLst>
                </a:gridCol>
              </a:tblGrid>
              <a:tr h="1730590">
                <a:tc>
                  <a:txBody>
                    <a:bodyPr/>
                    <a:lstStyle/>
                    <a:p>
                      <a:pPr algn="l" fontAlgn="base">
                        <a:spcBef>
                          <a:spcPts val="0"/>
                        </a:spcBef>
                        <a:spcAft>
                          <a:spcPts val="0"/>
                        </a:spcAft>
                      </a:pPr>
                      <a:r>
                        <a:rPr lang="en-US" sz="1400" b="1" i="0" u="none" strike="noStrike" dirty="0">
                          <a:solidFill>
                            <a:srgbClr val="292C2E"/>
                          </a:solidFill>
                          <a:effectLst/>
                          <a:latin typeface="inherit"/>
                        </a:rPr>
                        <a:t>JULIET</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a:solidFill>
                            <a:srgbClr val="292C2E"/>
                          </a:solidFill>
                          <a:effectLst/>
                          <a:latin typeface="inherit"/>
                        </a:rPr>
                        <a:t>O Romeo, Romeo! Wherefore art thou Romeo?</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a:solidFill>
                            <a:srgbClr val="292C2E"/>
                          </a:solidFill>
                          <a:effectLst/>
                          <a:latin typeface="inherit"/>
                        </a:rPr>
                        <a:t>Deny thy father and refuse thy name.</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a:solidFill>
                            <a:srgbClr val="8F8F8F"/>
                          </a:solidFill>
                          <a:effectLst/>
                          <a:latin typeface="inherit"/>
                        </a:rPr>
                        <a:t>35</a:t>
                      </a:r>
                      <a:r>
                        <a:rPr lang="en-US" sz="1400" b="0" i="0" u="none" strike="noStrike" dirty="0">
                          <a:solidFill>
                            <a:srgbClr val="292C2E"/>
                          </a:solidFill>
                          <a:effectLst/>
                          <a:latin typeface="inherit"/>
                        </a:rPr>
                        <a:t>Or, if thou wilt not, be but sworn my love,</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a:solidFill>
                            <a:srgbClr val="292C2E"/>
                          </a:solidFill>
                          <a:effectLst/>
                          <a:latin typeface="inherit"/>
                        </a:rPr>
                        <a:t>And I’ll no longer be a Capulet.</a:t>
                      </a:r>
                      <a:endParaRPr lang="en-US" sz="1400" b="0" i="0" u="none" strike="noStrike" dirty="0">
                        <a:effectLst/>
                        <a:latin typeface="Arial" panose="020B0604020202020204" pitchFamily="34" charset="0"/>
                      </a:endParaRPr>
                    </a:p>
                  </a:txBody>
                  <a:tcPr marL="129173" marR="64586" marT="64586" marB="43058"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algn="l" fontAlgn="base">
                        <a:spcBef>
                          <a:spcPts val="0"/>
                        </a:spcBef>
                        <a:spcAft>
                          <a:spcPts val="0"/>
                        </a:spcAft>
                      </a:pPr>
                      <a:r>
                        <a:rPr lang="en-US" sz="1400" b="1" i="0" u="none" strike="noStrike">
                          <a:solidFill>
                            <a:srgbClr val="292C2E"/>
                          </a:solidFill>
                          <a:effectLst/>
                          <a:latin typeface="inherit"/>
                        </a:rPr>
                        <a:t>JULIET</a:t>
                      </a:r>
                      <a:endParaRPr lang="en-US" sz="1400" b="0" i="0" u="none" strike="noStrike">
                        <a:effectLst/>
                        <a:latin typeface="Arial" panose="020B0604020202020204" pitchFamily="34" charset="0"/>
                      </a:endParaRPr>
                    </a:p>
                    <a:p>
                      <a:pPr algn="l" fontAlgn="base">
                        <a:spcBef>
                          <a:spcPts val="0"/>
                        </a:spcBef>
                        <a:spcAft>
                          <a:spcPts val="0"/>
                        </a:spcAft>
                      </a:pPr>
                      <a:r>
                        <a:rPr lang="en-US" sz="1400" b="0" i="1" u="none" strike="noStrike">
                          <a:solidFill>
                            <a:srgbClr val="292C2E"/>
                          </a:solidFill>
                          <a:effectLst/>
                          <a:latin typeface="inherit"/>
                        </a:rPr>
                        <a:t>(not knowing</a:t>
                      </a:r>
                      <a:r>
                        <a:rPr lang="en-US" sz="1400" b="0" i="0" u="none" strike="noStrike">
                          <a:solidFill>
                            <a:srgbClr val="292C2E"/>
                          </a:solidFill>
                          <a:effectLst/>
                          <a:latin typeface="inherit"/>
                        </a:rPr>
                        <a:t> ROMEO </a:t>
                      </a:r>
                      <a:r>
                        <a:rPr lang="en-US" sz="1400" b="0" i="1" u="none" strike="noStrike">
                          <a:solidFill>
                            <a:srgbClr val="292C2E"/>
                          </a:solidFill>
                          <a:effectLst/>
                          <a:latin typeface="inherit"/>
                        </a:rPr>
                        <a:t>hears her)</a:t>
                      </a:r>
                      <a:r>
                        <a:rPr lang="en-US" sz="1400" b="0" i="0" u="none" strike="noStrike">
                          <a:solidFill>
                            <a:srgbClr val="292C2E"/>
                          </a:solidFill>
                          <a:effectLst/>
                          <a:latin typeface="inherit"/>
                        </a:rPr>
                        <a:t> Oh, Romeo, Romeo, why do you have to be Romeo? Forget about your father and change your name. Or else, if you won’t change your name, just swear you love me and I’ll stop being a Capulet.</a:t>
                      </a:r>
                      <a:endParaRPr lang="en-US" sz="1400" b="0" i="0" u="none" strike="noStrike">
                        <a:effectLst/>
                        <a:latin typeface="Arial" panose="020B0604020202020204" pitchFamily="34" charset="0"/>
                      </a:endParaRPr>
                    </a:p>
                  </a:txBody>
                  <a:tcPr marL="64586" marR="64586" marT="64586" marB="43058"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27620106"/>
                  </a:ext>
                </a:extLst>
              </a:tr>
              <a:tr h="578284">
                <a:tc>
                  <a:txBody>
                    <a:bodyPr/>
                    <a:lstStyle/>
                    <a:p>
                      <a:pPr algn="l" fontAlgn="base">
                        <a:spcBef>
                          <a:spcPts val="0"/>
                        </a:spcBef>
                        <a:spcAft>
                          <a:spcPts val="0"/>
                        </a:spcAft>
                      </a:pPr>
                      <a:r>
                        <a:rPr lang="en-US" sz="1400" b="1" i="0" u="none" strike="noStrike">
                          <a:solidFill>
                            <a:srgbClr val="292C2E"/>
                          </a:solidFill>
                          <a:effectLst/>
                          <a:latin typeface="inherit"/>
                        </a:rPr>
                        <a:t>ROMEO</a:t>
                      </a:r>
                      <a:endParaRPr lang="en-US" sz="1400" b="0" i="0" u="none" strike="noStrike">
                        <a:effectLst/>
                        <a:latin typeface="Arial" panose="020B0604020202020204" pitchFamily="34" charset="0"/>
                      </a:endParaRPr>
                    </a:p>
                    <a:p>
                      <a:pPr algn="l" fontAlgn="base">
                        <a:spcBef>
                          <a:spcPts val="0"/>
                        </a:spcBef>
                        <a:spcAft>
                          <a:spcPts val="0"/>
                        </a:spcAft>
                      </a:pPr>
                      <a:r>
                        <a:rPr lang="en-US" sz="1400" b="0" i="1" u="none" strike="noStrike">
                          <a:solidFill>
                            <a:srgbClr val="292C2E"/>
                          </a:solidFill>
                          <a:effectLst/>
                          <a:latin typeface="inherit"/>
                        </a:rPr>
                        <a:t>(aside)</a:t>
                      </a:r>
                      <a:r>
                        <a:rPr lang="en-US" sz="1400" b="0" i="0" u="none" strike="noStrike">
                          <a:solidFill>
                            <a:srgbClr val="292C2E"/>
                          </a:solidFill>
                          <a:effectLst/>
                          <a:latin typeface="inherit"/>
                        </a:rPr>
                        <a:t> Shall I hear more, or shall I speak at this?</a:t>
                      </a:r>
                      <a:endParaRPr lang="en-US" sz="1400" b="0" i="0" u="none" strike="noStrike">
                        <a:effectLst/>
                        <a:latin typeface="Arial" panose="020B0604020202020204" pitchFamily="34" charset="0"/>
                      </a:endParaRPr>
                    </a:p>
                  </a:txBody>
                  <a:tcPr marL="129173" marR="64586" marT="64586" marB="43058"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algn="l" fontAlgn="base">
                        <a:spcBef>
                          <a:spcPts val="0"/>
                        </a:spcBef>
                        <a:spcAft>
                          <a:spcPts val="0"/>
                        </a:spcAft>
                      </a:pPr>
                      <a:r>
                        <a:rPr lang="en-US" sz="1400" b="1" i="0" u="none" strike="noStrike">
                          <a:solidFill>
                            <a:srgbClr val="292C2E"/>
                          </a:solidFill>
                          <a:effectLst/>
                          <a:latin typeface="inherit"/>
                        </a:rPr>
                        <a:t>ROMEO</a:t>
                      </a:r>
                      <a:endParaRPr lang="en-US" sz="1400" b="0" i="0" u="none" strike="noStrike">
                        <a:effectLst/>
                        <a:latin typeface="Arial" panose="020B0604020202020204" pitchFamily="34" charset="0"/>
                      </a:endParaRPr>
                    </a:p>
                    <a:p>
                      <a:pPr algn="l" fontAlgn="base">
                        <a:spcBef>
                          <a:spcPts val="0"/>
                        </a:spcBef>
                        <a:spcAft>
                          <a:spcPts val="0"/>
                        </a:spcAft>
                      </a:pPr>
                      <a:r>
                        <a:rPr lang="en-US" sz="1400" b="0" i="1" u="none" strike="noStrike">
                          <a:solidFill>
                            <a:srgbClr val="292C2E"/>
                          </a:solidFill>
                          <a:effectLst/>
                          <a:latin typeface="inherit"/>
                        </a:rPr>
                        <a:t>(to himself)</a:t>
                      </a:r>
                      <a:r>
                        <a:rPr lang="en-US" sz="1400" b="0" i="0" u="none" strike="noStrike">
                          <a:solidFill>
                            <a:srgbClr val="292C2E"/>
                          </a:solidFill>
                          <a:effectLst/>
                          <a:latin typeface="inherit"/>
                        </a:rPr>
                        <a:t> Should I listen for more, or should I speak now?</a:t>
                      </a:r>
                      <a:endParaRPr lang="en-US" sz="1400" b="0" i="0" u="none" strike="noStrike">
                        <a:effectLst/>
                        <a:latin typeface="Arial" panose="020B0604020202020204" pitchFamily="34" charset="0"/>
                      </a:endParaRPr>
                    </a:p>
                  </a:txBody>
                  <a:tcPr marL="64586" marR="64586" marT="64586" marB="43058"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607757463"/>
                  </a:ext>
                </a:extLst>
              </a:tr>
              <a:tr h="3028719">
                <a:tc>
                  <a:txBody>
                    <a:bodyPr/>
                    <a:lstStyle/>
                    <a:p>
                      <a:pPr algn="l" fontAlgn="base">
                        <a:spcBef>
                          <a:spcPts val="0"/>
                        </a:spcBef>
                        <a:spcAft>
                          <a:spcPts val="0"/>
                        </a:spcAft>
                      </a:pPr>
                      <a:r>
                        <a:rPr lang="en-US" sz="1400" b="1" i="0" u="none" strike="noStrike" dirty="0">
                          <a:solidFill>
                            <a:srgbClr val="292C2E"/>
                          </a:solidFill>
                          <a:effectLst/>
                          <a:latin typeface="inherit"/>
                        </a:rPr>
                        <a:t>JULIET</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err="1">
                          <a:solidFill>
                            <a:srgbClr val="292C2E"/>
                          </a:solidFill>
                          <a:effectLst/>
                          <a:latin typeface="inherit"/>
                        </a:rPr>
                        <a:t>'Tis</a:t>
                      </a:r>
                      <a:r>
                        <a:rPr lang="en-US" sz="1400" b="0" i="0" u="none" strike="noStrike" dirty="0">
                          <a:solidFill>
                            <a:srgbClr val="292C2E"/>
                          </a:solidFill>
                          <a:effectLst/>
                          <a:latin typeface="inherit"/>
                        </a:rPr>
                        <a:t> but thy name that is my enemy.</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a:solidFill>
                            <a:srgbClr val="292C2E"/>
                          </a:solidFill>
                          <a:effectLst/>
                          <a:latin typeface="inherit"/>
                        </a:rPr>
                        <a:t>Thou art thyself, though not a Montague.</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a:solidFill>
                            <a:srgbClr val="8F8F8F"/>
                          </a:solidFill>
                          <a:effectLst/>
                          <a:latin typeface="inherit"/>
                        </a:rPr>
                        <a:t>40</a:t>
                      </a:r>
                      <a:r>
                        <a:rPr lang="en-US" sz="1400" b="0" i="0" u="none" strike="noStrike" dirty="0">
                          <a:solidFill>
                            <a:srgbClr val="292C2E"/>
                          </a:solidFill>
                          <a:effectLst/>
                          <a:latin typeface="inherit"/>
                        </a:rPr>
                        <a:t>What’s Montague? It is nor hand, nor foot,</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a:solidFill>
                            <a:srgbClr val="292C2E"/>
                          </a:solidFill>
                          <a:effectLst/>
                          <a:latin typeface="inherit"/>
                        </a:rPr>
                        <a:t>Nor arm, nor face, nor any other part</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a:solidFill>
                            <a:srgbClr val="292C2E"/>
                          </a:solidFill>
                          <a:effectLst/>
                          <a:latin typeface="inherit"/>
                        </a:rPr>
                        <a:t>Belonging to a man. O, be some other name!</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a:solidFill>
                            <a:srgbClr val="292C2E"/>
                          </a:solidFill>
                          <a:effectLst/>
                          <a:latin typeface="inherit"/>
                        </a:rPr>
                        <a:t>What’s in a name? That which we call a rose</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a:solidFill>
                            <a:srgbClr val="292C2E"/>
                          </a:solidFill>
                          <a:effectLst/>
                          <a:latin typeface="inherit"/>
                        </a:rPr>
                        <a:t>By any other word would smell as sweet.</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a:solidFill>
                            <a:srgbClr val="8F8F8F"/>
                          </a:solidFill>
                          <a:effectLst/>
                          <a:latin typeface="inherit"/>
                        </a:rPr>
                        <a:t>45</a:t>
                      </a:r>
                      <a:r>
                        <a:rPr lang="en-US" sz="1400" b="0" i="0" u="none" strike="noStrike" dirty="0">
                          <a:solidFill>
                            <a:srgbClr val="292C2E"/>
                          </a:solidFill>
                          <a:effectLst/>
                          <a:latin typeface="inherit"/>
                        </a:rPr>
                        <a:t>So Romeo would, were he not Romeo called,</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a:solidFill>
                            <a:srgbClr val="292C2E"/>
                          </a:solidFill>
                          <a:effectLst/>
                          <a:latin typeface="inherit"/>
                        </a:rPr>
                        <a:t>Retain that dear perfection which he owes</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a:solidFill>
                            <a:srgbClr val="292C2E"/>
                          </a:solidFill>
                          <a:effectLst/>
                          <a:latin typeface="inherit"/>
                        </a:rPr>
                        <a:t>Without that title. Romeo, doff thy name,</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a:solidFill>
                            <a:srgbClr val="292C2E"/>
                          </a:solidFill>
                          <a:effectLst/>
                          <a:latin typeface="inherit"/>
                        </a:rPr>
                        <a:t>And for that name, which is no part of thee</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0" u="none" strike="noStrike" dirty="0">
                          <a:solidFill>
                            <a:srgbClr val="292C2E"/>
                          </a:solidFill>
                          <a:effectLst/>
                          <a:latin typeface="inherit"/>
                        </a:rPr>
                        <a:t>Take all myself.</a:t>
                      </a:r>
                      <a:endParaRPr lang="en-US" sz="1400" b="0" i="0" u="none" strike="noStrike" dirty="0">
                        <a:effectLst/>
                        <a:latin typeface="Arial" panose="020B0604020202020204" pitchFamily="34" charset="0"/>
                      </a:endParaRPr>
                    </a:p>
                  </a:txBody>
                  <a:tcPr marL="129173" marR="64586" marT="64586" marB="43058"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algn="l" fontAlgn="base">
                        <a:spcBef>
                          <a:spcPts val="0"/>
                        </a:spcBef>
                        <a:spcAft>
                          <a:spcPts val="0"/>
                        </a:spcAft>
                      </a:pPr>
                      <a:r>
                        <a:rPr lang="en-US" sz="1400" b="1" i="0" u="none" strike="noStrike" dirty="0">
                          <a:solidFill>
                            <a:srgbClr val="292C2E"/>
                          </a:solidFill>
                          <a:effectLst/>
                          <a:latin typeface="inherit"/>
                        </a:rPr>
                        <a:t>JULIET</a:t>
                      </a:r>
                      <a:endParaRPr lang="en-US" sz="1400" b="0" i="0" u="none" strike="noStrike" dirty="0">
                        <a:effectLst/>
                        <a:latin typeface="Arial" panose="020B0604020202020204" pitchFamily="34" charset="0"/>
                      </a:endParaRPr>
                    </a:p>
                    <a:p>
                      <a:pPr algn="l" fontAlgn="base">
                        <a:spcBef>
                          <a:spcPts val="0"/>
                        </a:spcBef>
                        <a:spcAft>
                          <a:spcPts val="0"/>
                        </a:spcAft>
                      </a:pPr>
                      <a:r>
                        <a:rPr lang="en-US" sz="1400" b="0" i="1" u="none" strike="noStrike" dirty="0">
                          <a:solidFill>
                            <a:srgbClr val="292C2E"/>
                          </a:solidFill>
                          <a:effectLst/>
                          <a:latin typeface="inherit"/>
                        </a:rPr>
                        <a:t>(still not knowing</a:t>
                      </a:r>
                      <a:r>
                        <a:rPr lang="en-US" sz="1400" b="0" i="0" u="none" strike="noStrike" dirty="0">
                          <a:solidFill>
                            <a:srgbClr val="292C2E"/>
                          </a:solidFill>
                          <a:effectLst/>
                          <a:latin typeface="inherit"/>
                        </a:rPr>
                        <a:t> ROMEO </a:t>
                      </a:r>
                      <a:r>
                        <a:rPr lang="en-US" sz="1400" b="0" i="1" u="none" strike="noStrike" dirty="0">
                          <a:solidFill>
                            <a:srgbClr val="292C2E"/>
                          </a:solidFill>
                          <a:effectLst/>
                          <a:latin typeface="inherit"/>
                        </a:rPr>
                        <a:t>hears her)</a:t>
                      </a:r>
                      <a:r>
                        <a:rPr lang="en-US" sz="1400" b="0" i="0" u="none" strike="noStrike" dirty="0">
                          <a:solidFill>
                            <a:srgbClr val="292C2E"/>
                          </a:solidFill>
                          <a:effectLst/>
                          <a:latin typeface="inherit"/>
                        </a:rPr>
                        <a:t> It’s only your name that’s my enemy. You’d still be yourself even if you stopped being a Montague. What’s a Montague anyway? It isn’t a hand, a foot, an arm, a face, or any other part of a man. Oh, be some other name! What does a name mean? The thing we call a rose would smell just as sweet if we called it by any other name. Romeo would be just as perfect even if he wasn’t called Romeo. Romeo, lose your name. Trade in your name—which really has nothing to do with you—and take all of me in exchange.</a:t>
                      </a:r>
                    </a:p>
                  </a:txBody>
                  <a:tcPr marL="64586" marR="64586" marT="64586" marB="43058"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49572865"/>
                  </a:ext>
                </a:extLst>
              </a:tr>
              <a:tr h="884296">
                <a:tc>
                  <a:txBody>
                    <a:bodyPr/>
                    <a:lstStyle/>
                    <a:p>
                      <a:pPr fontAlgn="base"/>
                      <a:r>
                        <a:rPr lang="en-US" sz="1400" b="1" dirty="0">
                          <a:solidFill>
                            <a:srgbClr val="292C2E"/>
                          </a:solidFill>
                          <a:effectLst/>
                          <a:latin typeface="inherit"/>
                        </a:rPr>
                        <a:t>ROMEO</a:t>
                      </a:r>
                    </a:p>
                    <a:p>
                      <a:pPr fontAlgn="base"/>
                      <a:r>
                        <a:rPr lang="en-US" sz="1400" b="0" dirty="0">
                          <a:solidFill>
                            <a:srgbClr val="292C2E"/>
                          </a:solidFill>
                          <a:effectLst/>
                          <a:latin typeface="inherit"/>
                        </a:rPr>
                        <a:t>   I take thee at thy word.</a:t>
                      </a:r>
                    </a:p>
                    <a:p>
                      <a:pPr fontAlgn="base"/>
                      <a:r>
                        <a:rPr lang="en-US" sz="1400" b="0" dirty="0">
                          <a:solidFill>
                            <a:srgbClr val="8F8F8F"/>
                          </a:solidFill>
                          <a:effectLst/>
                          <a:latin typeface="inherit"/>
                        </a:rPr>
                        <a:t>50</a:t>
                      </a:r>
                      <a:r>
                        <a:rPr lang="en-US" sz="1400" b="0" dirty="0">
                          <a:solidFill>
                            <a:srgbClr val="292C2E"/>
                          </a:solidFill>
                          <a:effectLst/>
                          <a:latin typeface="inherit"/>
                        </a:rPr>
                        <a:t>Call me but love, and I’ll be new baptized.</a:t>
                      </a:r>
                    </a:p>
                    <a:p>
                      <a:pPr fontAlgn="base"/>
                      <a:r>
                        <a:rPr lang="en-US" sz="1400" b="0" dirty="0">
                          <a:solidFill>
                            <a:srgbClr val="292C2E"/>
                          </a:solidFill>
                          <a:effectLst/>
                          <a:latin typeface="inherit"/>
                        </a:rPr>
                        <a:t>Henceforth I never will be Romeo.</a:t>
                      </a:r>
                    </a:p>
                  </a:txBody>
                  <a:tcPr marL="182880" marT="91440" marB="60960"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US" sz="1400" b="1" dirty="0">
                          <a:solidFill>
                            <a:srgbClr val="292C2E"/>
                          </a:solidFill>
                          <a:effectLst/>
                          <a:latin typeface="inherit"/>
                        </a:rPr>
                        <a:t>ROMEO</a:t>
                      </a:r>
                    </a:p>
                    <a:p>
                      <a:pPr fontAlgn="base"/>
                      <a:r>
                        <a:rPr lang="en-US" sz="1400" b="0" i="1" dirty="0">
                          <a:solidFill>
                            <a:srgbClr val="292C2E"/>
                          </a:solidFill>
                          <a:effectLst/>
                          <a:latin typeface="inherit"/>
                        </a:rPr>
                        <a:t>(to</a:t>
                      </a:r>
                      <a:r>
                        <a:rPr lang="en-US" sz="1400" b="0" dirty="0">
                          <a:solidFill>
                            <a:srgbClr val="292C2E"/>
                          </a:solidFill>
                          <a:effectLst/>
                          <a:latin typeface="inherit"/>
                        </a:rPr>
                        <a:t> JULIET</a:t>
                      </a:r>
                      <a:r>
                        <a:rPr lang="en-US" sz="1400" b="0" i="1" dirty="0">
                          <a:solidFill>
                            <a:srgbClr val="292C2E"/>
                          </a:solidFill>
                          <a:effectLst/>
                          <a:latin typeface="inherit"/>
                        </a:rPr>
                        <a:t>)</a:t>
                      </a:r>
                      <a:r>
                        <a:rPr lang="en-US" sz="1400" b="0" dirty="0">
                          <a:solidFill>
                            <a:srgbClr val="292C2E"/>
                          </a:solidFill>
                          <a:effectLst/>
                          <a:latin typeface="inherit"/>
                        </a:rPr>
                        <a:t> I trust your words. Just call me your love, and I will take a new name. From now on I will never be Romeo again.</a:t>
                      </a:r>
                    </a:p>
                  </a:txBody>
                  <a:tcPr marT="91440" marB="60960"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801836790"/>
                  </a:ext>
                </a:extLst>
              </a:tr>
            </a:tbl>
          </a:graphicData>
        </a:graphic>
      </p:graphicFrame>
    </p:spTree>
    <p:extLst>
      <p:ext uri="{BB962C8B-B14F-4D97-AF65-F5344CB8AC3E}">
        <p14:creationId xmlns:p14="http://schemas.microsoft.com/office/powerpoint/2010/main" val="4220857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0B452C4-5BAE-46AF-9A7A-8418998080D7}"/>
              </a:ext>
            </a:extLst>
          </p:cNvPr>
          <p:cNvGraphicFramePr>
            <a:graphicFrameLocks noGrp="1"/>
          </p:cNvGraphicFramePr>
          <p:nvPr>
            <p:extLst>
              <p:ext uri="{D42A27DB-BD31-4B8C-83A1-F6EECF244321}">
                <p14:modId xmlns:p14="http://schemas.microsoft.com/office/powerpoint/2010/main" val="637609925"/>
              </p:ext>
            </p:extLst>
          </p:nvPr>
        </p:nvGraphicFramePr>
        <p:xfrm>
          <a:off x="82063" y="1504809"/>
          <a:ext cx="5545016" cy="4491665"/>
        </p:xfrm>
        <a:graphic>
          <a:graphicData uri="http://schemas.openxmlformats.org/drawingml/2006/table">
            <a:tbl>
              <a:tblPr/>
              <a:tblGrid>
                <a:gridCol w="2775297">
                  <a:extLst>
                    <a:ext uri="{9D8B030D-6E8A-4147-A177-3AD203B41FA5}">
                      <a16:colId xmlns:a16="http://schemas.microsoft.com/office/drawing/2014/main" val="965048312"/>
                    </a:ext>
                  </a:extLst>
                </a:gridCol>
                <a:gridCol w="2769719">
                  <a:extLst>
                    <a:ext uri="{9D8B030D-6E8A-4147-A177-3AD203B41FA5}">
                      <a16:colId xmlns:a16="http://schemas.microsoft.com/office/drawing/2014/main" val="4165896409"/>
                    </a:ext>
                  </a:extLst>
                </a:gridCol>
              </a:tblGrid>
              <a:tr h="165801">
                <a:tc>
                  <a:txBody>
                    <a:bodyPr/>
                    <a:lstStyle/>
                    <a:p>
                      <a:pPr fontAlgn="base"/>
                      <a:r>
                        <a:rPr lang="en-GB" sz="900" b="0" cap="all" dirty="0" err="1">
                          <a:solidFill>
                            <a:srgbClr val="8F8F8F"/>
                          </a:solidFill>
                          <a:effectLst/>
                          <a:latin typeface="inherit"/>
                        </a:rPr>
                        <a:t>oRIGINAL</a:t>
                      </a:r>
                      <a:r>
                        <a:rPr lang="en-GB" sz="900" b="0" cap="all" dirty="0">
                          <a:solidFill>
                            <a:srgbClr val="8F8F8F"/>
                          </a:solidFill>
                          <a:effectLst/>
                          <a:latin typeface="inherit"/>
                        </a:rPr>
                        <a:t> TEXT</a:t>
                      </a:r>
                    </a:p>
                  </a:txBody>
                  <a:tcPr marL="50402" marR="25201" marT="2520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fontAlgn="base"/>
                      <a:r>
                        <a:rPr lang="en-GB" sz="900" b="0" cap="all">
                          <a:solidFill>
                            <a:srgbClr val="8F8F8F"/>
                          </a:solidFill>
                          <a:effectLst/>
                          <a:latin typeface="inherit"/>
                        </a:rPr>
                        <a:t>MODERN TEXT</a:t>
                      </a:r>
                    </a:p>
                  </a:txBody>
                  <a:tcPr marL="25201" marR="25201" marT="2520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1163633"/>
                  </a:ext>
                </a:extLst>
              </a:tr>
              <a:tr h="176777">
                <a:tc>
                  <a:txBody>
                    <a:bodyPr/>
                    <a:lstStyle/>
                    <a:p>
                      <a:pPr fontAlgn="base"/>
                      <a:r>
                        <a:rPr lang="en-GB" sz="900" b="1" i="1" dirty="0">
                          <a:solidFill>
                            <a:srgbClr val="292C2E"/>
                          </a:solidFill>
                          <a:effectLst/>
                          <a:latin typeface="inherit"/>
                        </a:rPr>
                        <a:t>ROMEO</a:t>
                      </a:r>
                      <a:r>
                        <a:rPr lang="en-GB" sz="900" b="0" i="1" dirty="0">
                          <a:solidFill>
                            <a:srgbClr val="292C2E"/>
                          </a:solidFill>
                          <a:effectLst/>
                          <a:latin typeface="inherit"/>
                        </a:rPr>
                        <a:t> returns</a:t>
                      </a:r>
                    </a:p>
                  </a:txBody>
                  <a:tcPr marL="50402" marR="25201" marT="25201" marB="16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fontAlgn="base"/>
                      <a:r>
                        <a:rPr lang="en-GB" sz="900" b="1" i="1" dirty="0">
                          <a:solidFill>
                            <a:srgbClr val="292C2E"/>
                          </a:solidFill>
                          <a:effectLst/>
                          <a:latin typeface="inherit"/>
                        </a:rPr>
                        <a:t>ROMEO</a:t>
                      </a:r>
                      <a:r>
                        <a:rPr lang="en-GB" sz="900" b="0" i="1" dirty="0">
                          <a:solidFill>
                            <a:srgbClr val="292C2E"/>
                          </a:solidFill>
                          <a:effectLst/>
                          <a:latin typeface="inherit"/>
                        </a:rPr>
                        <a:t> returns.</a:t>
                      </a:r>
                    </a:p>
                  </a:txBody>
                  <a:tcPr marL="25201" marR="25201" marT="25201" marB="16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4981502"/>
                  </a:ext>
                </a:extLst>
              </a:tr>
              <a:tr h="475454">
                <a:tc>
                  <a:txBody>
                    <a:bodyPr/>
                    <a:lstStyle/>
                    <a:p>
                      <a:pPr lvl="0" fontAlgn="base"/>
                      <a:r>
                        <a:rPr lang="en-US" sz="900" b="1" dirty="0">
                          <a:solidFill>
                            <a:srgbClr val="292C2E"/>
                          </a:solidFill>
                          <a:effectLst/>
                          <a:latin typeface="inherit"/>
                        </a:rPr>
                        <a:t>ROMEO</a:t>
                      </a:r>
                    </a:p>
                    <a:p>
                      <a:pPr lvl="0" fontAlgn="base"/>
                      <a:r>
                        <a:rPr lang="en-US" sz="900" b="0" dirty="0">
                          <a:solidFill>
                            <a:srgbClr val="292C2E"/>
                          </a:solidFill>
                          <a:effectLst/>
                          <a:latin typeface="inherit"/>
                        </a:rPr>
                        <a:t>He jests at scars that never felt a wound.</a:t>
                      </a:r>
                    </a:p>
                  </a:txBody>
                  <a:tcPr marL="50402" marR="25201" marT="25201" marB="168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fontAlgn="base"/>
                      <a:r>
                        <a:rPr lang="en-US" sz="900" b="1" dirty="0">
                          <a:solidFill>
                            <a:srgbClr val="292C2E"/>
                          </a:solidFill>
                          <a:effectLst/>
                          <a:latin typeface="inherit"/>
                        </a:rPr>
                        <a:t>ROMEO</a:t>
                      </a:r>
                    </a:p>
                    <a:p>
                      <a:pPr fontAlgn="base"/>
                      <a:r>
                        <a:rPr lang="en-US" sz="900" b="0" dirty="0">
                          <a:solidFill>
                            <a:srgbClr val="292C2E"/>
                          </a:solidFill>
                          <a:effectLst/>
                          <a:latin typeface="inherit"/>
                        </a:rPr>
                        <a:t>It’s easy for someone to joke about scars if they’ve never been cut.</a:t>
                      </a:r>
                    </a:p>
                  </a:txBody>
                  <a:tcPr marL="25201" marR="25201" marT="25201" marB="16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5446995"/>
                  </a:ext>
                </a:extLst>
              </a:tr>
              <a:tr h="176777">
                <a:tc>
                  <a:txBody>
                    <a:bodyPr/>
                    <a:lstStyle/>
                    <a:p>
                      <a:pPr fontAlgn="base"/>
                      <a:r>
                        <a:rPr lang="en-US" sz="900" b="1" i="1">
                          <a:solidFill>
                            <a:srgbClr val="292C2E"/>
                          </a:solidFill>
                          <a:effectLst/>
                          <a:latin typeface="inherit"/>
                        </a:rPr>
                        <a:t>JULIET</a:t>
                      </a:r>
                      <a:r>
                        <a:rPr lang="en-US" sz="900" b="0" i="1">
                          <a:solidFill>
                            <a:srgbClr val="292C2E"/>
                          </a:solidFill>
                          <a:effectLst/>
                          <a:latin typeface="inherit"/>
                        </a:rPr>
                        <a:t> appears in a window above</a:t>
                      </a:r>
                    </a:p>
                  </a:txBody>
                  <a:tcPr marL="50402" marR="25201" marT="25201" marB="16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fontAlgn="base"/>
                      <a:r>
                        <a:rPr lang="en-US" sz="900" b="1" i="1" dirty="0">
                          <a:solidFill>
                            <a:srgbClr val="292C2E"/>
                          </a:solidFill>
                          <a:effectLst/>
                          <a:latin typeface="inherit"/>
                        </a:rPr>
                        <a:t>JULIET</a:t>
                      </a:r>
                      <a:r>
                        <a:rPr lang="en-US" sz="900" b="0" i="1" dirty="0">
                          <a:solidFill>
                            <a:srgbClr val="292C2E"/>
                          </a:solidFill>
                          <a:effectLst/>
                          <a:latin typeface="inherit"/>
                        </a:rPr>
                        <a:t> enters on the balcony.</a:t>
                      </a:r>
                    </a:p>
                  </a:txBody>
                  <a:tcPr marL="25201" marR="25201" marT="25201" marB="16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5281410"/>
                  </a:ext>
                </a:extLst>
              </a:tr>
              <a:tr h="3492086">
                <a:tc>
                  <a:txBody>
                    <a:bodyPr/>
                    <a:lstStyle/>
                    <a:p>
                      <a:pPr fontAlgn="base"/>
                      <a:r>
                        <a:rPr lang="en-US" sz="900" b="0" dirty="0">
                          <a:solidFill>
                            <a:srgbClr val="292C2E"/>
                          </a:solidFill>
                          <a:effectLst/>
                          <a:latin typeface="inherit"/>
                        </a:rPr>
                        <a:t>But soft! What light through yonder window breaks?</a:t>
                      </a:r>
                    </a:p>
                    <a:p>
                      <a:pPr fontAlgn="base"/>
                      <a:r>
                        <a:rPr lang="en-US" sz="900" b="0" dirty="0">
                          <a:solidFill>
                            <a:srgbClr val="292C2E"/>
                          </a:solidFill>
                          <a:effectLst/>
                          <a:latin typeface="inherit"/>
                        </a:rPr>
                        <a:t>It is the east, and Juliet is the sun.</a:t>
                      </a:r>
                    </a:p>
                    <a:p>
                      <a:pPr fontAlgn="base"/>
                      <a:r>
                        <a:rPr lang="en-US" sz="900" b="0" dirty="0">
                          <a:solidFill>
                            <a:srgbClr val="292C2E"/>
                          </a:solidFill>
                          <a:effectLst/>
                          <a:latin typeface="inherit"/>
                        </a:rPr>
                        <a:t>Arise, fair sun, and kill the envious moon,</a:t>
                      </a:r>
                    </a:p>
                    <a:p>
                      <a:pPr fontAlgn="base"/>
                      <a:r>
                        <a:rPr lang="en-US" sz="900" b="0" dirty="0">
                          <a:solidFill>
                            <a:srgbClr val="8F8F8F"/>
                          </a:solidFill>
                          <a:effectLst/>
                          <a:latin typeface="inherit"/>
                        </a:rPr>
                        <a:t>5</a:t>
                      </a:r>
                      <a:r>
                        <a:rPr lang="en-US" sz="900" b="0" dirty="0">
                          <a:solidFill>
                            <a:srgbClr val="292C2E"/>
                          </a:solidFill>
                          <a:effectLst/>
                          <a:latin typeface="inherit"/>
                        </a:rPr>
                        <a:t>Who is already sick and pale with grief,</a:t>
                      </a:r>
                    </a:p>
                    <a:p>
                      <a:pPr fontAlgn="base"/>
                      <a:r>
                        <a:rPr lang="en-US" sz="900" b="0" dirty="0">
                          <a:solidFill>
                            <a:srgbClr val="292C2E"/>
                          </a:solidFill>
                          <a:effectLst/>
                          <a:latin typeface="inherit"/>
                        </a:rPr>
                        <a:t>That thou, her maid, art far more fair than she.</a:t>
                      </a:r>
                    </a:p>
                    <a:p>
                      <a:pPr fontAlgn="base"/>
                      <a:r>
                        <a:rPr lang="en-US" sz="900" b="0" dirty="0">
                          <a:solidFill>
                            <a:srgbClr val="292C2E"/>
                          </a:solidFill>
                          <a:effectLst/>
                          <a:latin typeface="inherit"/>
                        </a:rPr>
                        <a:t>Be not her maid since she is envious.</a:t>
                      </a:r>
                    </a:p>
                    <a:p>
                      <a:pPr fontAlgn="base"/>
                      <a:r>
                        <a:rPr lang="en-US" sz="900" b="0" dirty="0">
                          <a:solidFill>
                            <a:srgbClr val="292C2E"/>
                          </a:solidFill>
                          <a:effectLst/>
                          <a:latin typeface="inherit"/>
                        </a:rPr>
                        <a:t>Her vestal livery is but sick and green,</a:t>
                      </a:r>
                    </a:p>
                    <a:p>
                      <a:pPr fontAlgn="base"/>
                      <a:r>
                        <a:rPr lang="en-US" sz="900" b="0" dirty="0">
                          <a:solidFill>
                            <a:srgbClr val="292C2E"/>
                          </a:solidFill>
                          <a:effectLst/>
                          <a:latin typeface="inherit"/>
                        </a:rPr>
                        <a:t>And none but fools do wear it. Cast it off!</a:t>
                      </a:r>
                    </a:p>
                    <a:p>
                      <a:pPr fontAlgn="base"/>
                      <a:r>
                        <a:rPr lang="en-US" sz="900" b="0" dirty="0">
                          <a:solidFill>
                            <a:srgbClr val="8F8F8F"/>
                          </a:solidFill>
                          <a:effectLst/>
                          <a:latin typeface="inherit"/>
                        </a:rPr>
                        <a:t>10</a:t>
                      </a:r>
                      <a:r>
                        <a:rPr lang="en-US" sz="900" b="0" dirty="0">
                          <a:solidFill>
                            <a:srgbClr val="292C2E"/>
                          </a:solidFill>
                          <a:effectLst/>
                          <a:latin typeface="inherit"/>
                        </a:rPr>
                        <a:t>It is my lady. Oh, it is my love.</a:t>
                      </a:r>
                    </a:p>
                    <a:p>
                      <a:pPr fontAlgn="base"/>
                      <a:r>
                        <a:rPr lang="en-US" sz="900" b="0" dirty="0">
                          <a:solidFill>
                            <a:srgbClr val="292C2E"/>
                          </a:solidFill>
                          <a:effectLst/>
                          <a:latin typeface="inherit"/>
                        </a:rPr>
                        <a:t>Oh, that she knew she were!</a:t>
                      </a:r>
                    </a:p>
                    <a:p>
                      <a:pPr fontAlgn="base"/>
                      <a:r>
                        <a:rPr lang="en-US" sz="900" b="0" dirty="0">
                          <a:solidFill>
                            <a:srgbClr val="292C2E"/>
                          </a:solidFill>
                          <a:effectLst/>
                          <a:latin typeface="inherit"/>
                        </a:rPr>
                        <a:t>She speaks, yet she says nothing. What of that?</a:t>
                      </a:r>
                    </a:p>
                    <a:p>
                      <a:pPr fontAlgn="base"/>
                      <a:r>
                        <a:rPr lang="en-US" sz="900" b="0" dirty="0">
                          <a:solidFill>
                            <a:srgbClr val="292C2E"/>
                          </a:solidFill>
                          <a:effectLst/>
                          <a:latin typeface="inherit"/>
                        </a:rPr>
                        <a:t>Her eye discourses. I will answer it.—</a:t>
                      </a:r>
                    </a:p>
                    <a:p>
                      <a:pPr fontAlgn="base"/>
                      <a:r>
                        <a:rPr lang="en-US" sz="900" b="0" dirty="0">
                          <a:solidFill>
                            <a:srgbClr val="292C2E"/>
                          </a:solidFill>
                          <a:effectLst/>
                          <a:latin typeface="inherit"/>
                        </a:rPr>
                        <a:t>I am too bold. </a:t>
                      </a:r>
                      <a:r>
                        <a:rPr lang="en-US" sz="900" b="0" dirty="0" err="1">
                          <a:solidFill>
                            <a:srgbClr val="292C2E"/>
                          </a:solidFill>
                          <a:effectLst/>
                          <a:latin typeface="inherit"/>
                        </a:rPr>
                        <a:t>'Tis</a:t>
                      </a:r>
                      <a:r>
                        <a:rPr lang="en-US" sz="900" b="0" dirty="0">
                          <a:solidFill>
                            <a:srgbClr val="292C2E"/>
                          </a:solidFill>
                          <a:effectLst/>
                          <a:latin typeface="inherit"/>
                        </a:rPr>
                        <a:t> not to me she speaks.</a:t>
                      </a:r>
                    </a:p>
                    <a:p>
                      <a:pPr fontAlgn="base"/>
                      <a:r>
                        <a:rPr lang="en-US" sz="900" b="0" dirty="0">
                          <a:solidFill>
                            <a:srgbClr val="8F8F8F"/>
                          </a:solidFill>
                          <a:effectLst/>
                          <a:latin typeface="inherit"/>
                        </a:rPr>
                        <a:t>15</a:t>
                      </a:r>
                      <a:r>
                        <a:rPr lang="en-US" sz="900" b="0" dirty="0">
                          <a:solidFill>
                            <a:srgbClr val="292C2E"/>
                          </a:solidFill>
                          <a:effectLst/>
                          <a:latin typeface="inherit"/>
                        </a:rPr>
                        <a:t>Two of the fairest stars in all the heaven,</a:t>
                      </a:r>
                    </a:p>
                    <a:p>
                      <a:pPr fontAlgn="base"/>
                      <a:r>
                        <a:rPr lang="en-US" sz="900" b="0" dirty="0">
                          <a:solidFill>
                            <a:srgbClr val="292C2E"/>
                          </a:solidFill>
                          <a:effectLst/>
                          <a:latin typeface="inherit"/>
                        </a:rPr>
                        <a:t>Having some business, do entreat her eyes</a:t>
                      </a:r>
                    </a:p>
                    <a:p>
                      <a:pPr fontAlgn="base"/>
                      <a:r>
                        <a:rPr lang="en-US" sz="900" b="0" dirty="0">
                          <a:solidFill>
                            <a:srgbClr val="292C2E"/>
                          </a:solidFill>
                          <a:effectLst/>
                          <a:latin typeface="inherit"/>
                        </a:rPr>
                        <a:t>To twinkle in their spheres till they return.</a:t>
                      </a:r>
                    </a:p>
                    <a:p>
                      <a:pPr fontAlgn="base"/>
                      <a:r>
                        <a:rPr lang="en-US" sz="900" b="0" dirty="0">
                          <a:solidFill>
                            <a:srgbClr val="292C2E"/>
                          </a:solidFill>
                          <a:effectLst/>
                          <a:latin typeface="inherit"/>
                        </a:rPr>
                        <a:t>What if her eyes were there, they in her head?</a:t>
                      </a:r>
                    </a:p>
                    <a:p>
                      <a:pPr fontAlgn="base"/>
                      <a:r>
                        <a:rPr lang="en-US" sz="900" b="0" dirty="0">
                          <a:solidFill>
                            <a:srgbClr val="292C2E"/>
                          </a:solidFill>
                          <a:effectLst/>
                          <a:latin typeface="inherit"/>
                        </a:rPr>
                        <a:t>The brightness of her cheek would shame those stars</a:t>
                      </a:r>
                    </a:p>
                    <a:p>
                      <a:pPr fontAlgn="base"/>
                      <a:r>
                        <a:rPr lang="en-US" sz="900" b="0" dirty="0">
                          <a:solidFill>
                            <a:srgbClr val="8F8F8F"/>
                          </a:solidFill>
                          <a:effectLst/>
                          <a:latin typeface="inherit"/>
                        </a:rPr>
                        <a:t>20</a:t>
                      </a:r>
                      <a:r>
                        <a:rPr lang="en-US" sz="900" b="0" dirty="0">
                          <a:solidFill>
                            <a:srgbClr val="292C2E"/>
                          </a:solidFill>
                          <a:effectLst/>
                          <a:latin typeface="inherit"/>
                        </a:rPr>
                        <a:t>As daylight doth a lamp. Her eye in heaven</a:t>
                      </a:r>
                    </a:p>
                    <a:p>
                      <a:pPr fontAlgn="base"/>
                      <a:r>
                        <a:rPr lang="en-US" sz="900" b="0" dirty="0">
                          <a:solidFill>
                            <a:srgbClr val="292C2E"/>
                          </a:solidFill>
                          <a:effectLst/>
                          <a:latin typeface="inherit"/>
                        </a:rPr>
                        <a:t>Would through the airy region stream so bright</a:t>
                      </a:r>
                    </a:p>
                    <a:p>
                      <a:pPr fontAlgn="base"/>
                      <a:r>
                        <a:rPr lang="en-US" sz="900" b="0" dirty="0">
                          <a:solidFill>
                            <a:srgbClr val="292C2E"/>
                          </a:solidFill>
                          <a:effectLst/>
                          <a:latin typeface="inherit"/>
                        </a:rPr>
                        <a:t>That birds would sing and think it were not night.</a:t>
                      </a:r>
                    </a:p>
                    <a:p>
                      <a:pPr fontAlgn="base"/>
                      <a:r>
                        <a:rPr lang="en-US" sz="900" b="0" dirty="0">
                          <a:solidFill>
                            <a:srgbClr val="292C2E"/>
                          </a:solidFill>
                          <a:effectLst/>
                          <a:latin typeface="inherit"/>
                        </a:rPr>
                        <a:t>See how she leans her cheek upon her hand.</a:t>
                      </a:r>
                    </a:p>
                    <a:p>
                      <a:pPr fontAlgn="base"/>
                      <a:r>
                        <a:rPr lang="en-US" sz="900" b="0" dirty="0">
                          <a:solidFill>
                            <a:srgbClr val="292C2E"/>
                          </a:solidFill>
                          <a:effectLst/>
                          <a:latin typeface="inherit"/>
                        </a:rPr>
                        <a:t>Oh, that I were a glove upon that hand</a:t>
                      </a:r>
                    </a:p>
                    <a:p>
                      <a:pPr fontAlgn="base"/>
                      <a:r>
                        <a:rPr lang="en-US" sz="900" b="0" dirty="0">
                          <a:solidFill>
                            <a:srgbClr val="8F8F8F"/>
                          </a:solidFill>
                          <a:effectLst/>
                          <a:latin typeface="inherit"/>
                        </a:rPr>
                        <a:t>25</a:t>
                      </a:r>
                      <a:r>
                        <a:rPr lang="en-US" sz="900" b="0" dirty="0">
                          <a:solidFill>
                            <a:srgbClr val="292C2E"/>
                          </a:solidFill>
                          <a:effectLst/>
                          <a:latin typeface="inherit"/>
                        </a:rPr>
                        <a:t>That I might touch that cheek!</a:t>
                      </a:r>
                    </a:p>
                  </a:txBody>
                  <a:tcPr marL="50402" marR="25201" marT="25201" marB="16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fontAlgn="base"/>
                      <a:r>
                        <a:rPr lang="en-US" sz="900" b="0" dirty="0">
                          <a:solidFill>
                            <a:srgbClr val="292C2E"/>
                          </a:solidFill>
                          <a:effectLst/>
                          <a:latin typeface="inherit"/>
                        </a:rPr>
                        <a:t>But wait, what’s that light in the window over there? It is the east, and Juliet is the sun. Rise up, beautiful sun, and kill the </a:t>
                      </a:r>
                      <a:r>
                        <a:rPr lang="en-US" sz="900" b="0" u="none" strike="noStrike" dirty="0">
                          <a:solidFill>
                            <a:srgbClr val="217CB5"/>
                          </a:solidFill>
                          <a:effectLst/>
                          <a:latin typeface="inherit"/>
                        </a:rPr>
                        <a:t>jealous moon </a:t>
                      </a:r>
                      <a:r>
                        <a:rPr lang="en-US" sz="900" b="0" dirty="0">
                          <a:solidFill>
                            <a:srgbClr val="292C2E"/>
                          </a:solidFill>
                          <a:effectLst/>
                          <a:latin typeface="inherit"/>
                        </a:rPr>
                        <a:t>. The moon is already sick and pale with grief because you, Juliet, her maid, are more beautiful than she.</a:t>
                      </a:r>
                    </a:p>
                    <a:p>
                      <a:pPr fontAlgn="base"/>
                      <a:r>
                        <a:rPr lang="en-US" sz="900" b="0" dirty="0">
                          <a:solidFill>
                            <a:srgbClr val="292C2E"/>
                          </a:solidFill>
                          <a:effectLst/>
                          <a:latin typeface="inherit"/>
                        </a:rPr>
                        <a:t>Don’t be her maid, because she is jealous. Virginity makes her look sick and green. Only fools hold on to their virginity. Let it go. Oh, there’s my lady! Oh, it is my love. Oh, I wish she knew how much I love her. She’s talking, but she’s not saying anything. So what? Her eyes are saying something. I will answer them. I am too bold. She’s not talking to me. Two of the brightest stars in the whole sky had to go away on business, and they’re asking her eyes to twinkle in their places until they return. What if her eyes were in the sky and the stars were in her head?—The brightness of her cheeks would outshine the stars the way the sun outshines a lamp. If her eyes were in the night sky, they would shine so brightly through space that birds would start singing, thinking her light was the light of day. Look how she leans her hand on her cheek. Oh, I wish I was the glove on that hand so that I could touch that cheek.</a:t>
                      </a:r>
                    </a:p>
                  </a:txBody>
                  <a:tcPr marL="25201" marR="25201" marT="25201" marB="168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711078"/>
                  </a:ext>
                </a:extLst>
              </a:tr>
            </a:tbl>
          </a:graphicData>
        </a:graphic>
      </p:graphicFrame>
      <p:sp>
        <p:nvSpPr>
          <p:cNvPr id="2" name="Rectangle 1">
            <a:extLst>
              <a:ext uri="{FF2B5EF4-FFF2-40B4-BE49-F238E27FC236}">
                <a16:creationId xmlns:a16="http://schemas.microsoft.com/office/drawing/2014/main" id="{659DE693-FD81-4D02-99ED-80705D8ABB8B}"/>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7" name="TextBox 6">
            <a:extLst>
              <a:ext uri="{FF2B5EF4-FFF2-40B4-BE49-F238E27FC236}">
                <a16:creationId xmlns:a16="http://schemas.microsoft.com/office/drawing/2014/main" id="{BD5911E0-17C6-478D-BE4C-659C8CAFCA64}"/>
              </a:ext>
            </a:extLst>
          </p:cNvPr>
          <p:cNvSpPr txBox="1"/>
          <p:nvPr/>
        </p:nvSpPr>
        <p:spPr>
          <a:xfrm>
            <a:off x="143608" y="533238"/>
            <a:ext cx="8856783" cy="954107"/>
          </a:xfrm>
          <a:prstGeom prst="rect">
            <a:avLst/>
          </a:prstGeom>
          <a:noFill/>
        </p:spPr>
        <p:txBody>
          <a:bodyPr wrap="square" rtlCol="0">
            <a:spAutoFit/>
          </a:bodyPr>
          <a:lstStyle/>
          <a:p>
            <a:r>
              <a:rPr lang="en-US" sz="2800" dirty="0">
                <a:latin typeface="Gill Sans MT" panose="020B0502020104020203" pitchFamily="34" charset="0"/>
              </a:rPr>
              <a:t>On your copy of the text, identify the semantic field in either Romeo or Juliet’s monologue. What do they refer to?</a:t>
            </a:r>
            <a:endParaRPr lang="en-GB" sz="2800" dirty="0">
              <a:latin typeface="Gill Sans MT" panose="020B0502020104020203" pitchFamily="34" charset="0"/>
            </a:endParaRPr>
          </a:p>
        </p:txBody>
      </p:sp>
    </p:spTree>
    <p:extLst>
      <p:ext uri="{BB962C8B-B14F-4D97-AF65-F5344CB8AC3E}">
        <p14:creationId xmlns:p14="http://schemas.microsoft.com/office/powerpoint/2010/main" val="4138675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250635"/>
            <a:ext cx="9143999" cy="830997"/>
          </a:xfrm>
          <a:prstGeom prst="rect">
            <a:avLst/>
          </a:prstGeom>
          <a:ln w="19050">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GB" sz="2000" b="1" dirty="0">
                <a:latin typeface="Gill Sans MT" panose="020B0502020104020203" pitchFamily="34" charset="0"/>
              </a:rPr>
              <a:t>DEMONSTRATE: </a:t>
            </a:r>
            <a:r>
              <a:rPr lang="en-GB" sz="2400" dirty="0">
                <a:latin typeface="Gill Sans MT" panose="020B0502020104020203" pitchFamily="34" charset="0"/>
              </a:rPr>
              <a:t>How does Shakespeare present intense passion between Romeo and Juliet in the first part of Act 2, scene 2?</a:t>
            </a:r>
            <a:endParaRPr lang="en-GB" sz="2000" dirty="0">
              <a:latin typeface="Gill Sans MT" panose="020B0502020104020203" pitchFamily="34" charset="0"/>
            </a:endParaRPr>
          </a:p>
        </p:txBody>
      </p:sp>
      <p:sp>
        <p:nvSpPr>
          <p:cNvPr id="7" name="Content Placeholder 2">
            <a:extLst>
              <a:ext uri="{FF2B5EF4-FFF2-40B4-BE49-F238E27FC236}">
                <a16:creationId xmlns:a16="http://schemas.microsoft.com/office/drawing/2014/main" id="{E9BC9815-E255-46B9-8FB7-31B1564D0730}"/>
              </a:ext>
            </a:extLst>
          </p:cNvPr>
          <p:cNvSpPr txBox="1">
            <a:spLocks/>
          </p:cNvSpPr>
          <p:nvPr/>
        </p:nvSpPr>
        <p:spPr>
          <a:xfrm>
            <a:off x="145067" y="2213865"/>
            <a:ext cx="8853864" cy="3700139"/>
          </a:xfrm>
          <a:prstGeom prst="rect">
            <a:avLst/>
          </a:prstGeom>
          <a:solidFill>
            <a:schemeClr val="accent1">
              <a:lumMod val="20000"/>
              <a:lumOff val="80000"/>
            </a:schemeClr>
          </a:solidFill>
          <a:ln w="28575">
            <a:solidFill>
              <a:schemeClr val="tx1"/>
            </a:solidFill>
          </a:ln>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7030A0"/>
                </a:solidFill>
                <a:latin typeface="Gill Sans MT" panose="020B0502020104020203" pitchFamily="34" charset="0"/>
              </a:rPr>
              <a:t>WHAT? </a:t>
            </a:r>
            <a:r>
              <a:rPr lang="en-GB" dirty="0">
                <a:solidFill>
                  <a:srgbClr val="7030A0"/>
                </a:solidFill>
                <a:latin typeface="Gill Sans MT" panose="020B0502020104020203" pitchFamily="34" charset="0"/>
              </a:rPr>
              <a:t>is Shakespeare trying to tell us about their romance? What does the audience think of their passion?</a:t>
            </a:r>
          </a:p>
          <a:p>
            <a:pPr marL="0" indent="0">
              <a:buFont typeface="Arial" panose="020B0604020202020204" pitchFamily="34" charset="0"/>
              <a:buNone/>
            </a:pPr>
            <a:endParaRPr lang="en-GB" sz="2000" dirty="0">
              <a:solidFill>
                <a:srgbClr val="7030A0"/>
              </a:solidFill>
              <a:latin typeface="Gill Sans MT" panose="020B0502020104020203" pitchFamily="34" charset="0"/>
            </a:endParaRPr>
          </a:p>
          <a:p>
            <a:pPr marL="0" indent="0">
              <a:buFont typeface="Arial" panose="020B0604020202020204" pitchFamily="34" charset="0"/>
              <a:buNone/>
            </a:pPr>
            <a:r>
              <a:rPr lang="en-GB" b="1" dirty="0">
                <a:solidFill>
                  <a:srgbClr val="7030A0"/>
                </a:solidFill>
                <a:latin typeface="Gill Sans MT" panose="020B0502020104020203" pitchFamily="34" charset="0"/>
              </a:rPr>
              <a:t>HOW? </a:t>
            </a:r>
            <a:r>
              <a:rPr lang="en-GB" dirty="0">
                <a:solidFill>
                  <a:srgbClr val="7030A0"/>
                </a:solidFill>
                <a:latin typeface="Gill Sans MT" panose="020B0502020104020203" pitchFamily="34" charset="0"/>
              </a:rPr>
              <a:t>is Shakespeare doing this? How does he use Romeo and Juliet’s language to convey how he is feeling? How does he show the audience their impressions of passionate love?</a:t>
            </a:r>
          </a:p>
          <a:p>
            <a:pPr marL="0" indent="0">
              <a:buFont typeface="Arial" panose="020B0604020202020204" pitchFamily="34" charset="0"/>
              <a:buNone/>
            </a:pPr>
            <a:endParaRPr lang="en-GB" sz="2000" dirty="0">
              <a:solidFill>
                <a:srgbClr val="7030A0"/>
              </a:solidFill>
              <a:latin typeface="Gill Sans MT" panose="020B0502020104020203" pitchFamily="34" charset="0"/>
            </a:endParaRPr>
          </a:p>
          <a:p>
            <a:pPr marL="0" indent="0">
              <a:buFont typeface="Arial" panose="020B0604020202020204" pitchFamily="34" charset="0"/>
              <a:buNone/>
            </a:pPr>
            <a:r>
              <a:rPr lang="en-GB" b="1" dirty="0">
                <a:solidFill>
                  <a:srgbClr val="7030A0"/>
                </a:solidFill>
                <a:latin typeface="Gill Sans MT" panose="020B0502020104020203" pitchFamily="34" charset="0"/>
              </a:rPr>
              <a:t>WHY? </a:t>
            </a:r>
            <a:r>
              <a:rPr lang="en-GB" dirty="0">
                <a:solidFill>
                  <a:srgbClr val="7030A0"/>
                </a:solidFill>
                <a:latin typeface="Gill Sans MT" panose="020B0502020104020203" pitchFamily="34" charset="0"/>
              </a:rPr>
              <a:t>is he doing this? Why does Shakespeare present the intensity in this why? Why is this an integral scene?</a:t>
            </a:r>
          </a:p>
        </p:txBody>
      </p:sp>
      <p:sp>
        <p:nvSpPr>
          <p:cNvPr id="8" name="Rectangle 7">
            <a:extLst>
              <a:ext uri="{FF2B5EF4-FFF2-40B4-BE49-F238E27FC236}">
                <a16:creationId xmlns:a16="http://schemas.microsoft.com/office/drawing/2014/main" id="{2FE1A1B5-E208-4939-A656-6E9ABD8CFFEA}"/>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3" name="TextBox 2">
            <a:extLst>
              <a:ext uri="{FF2B5EF4-FFF2-40B4-BE49-F238E27FC236}">
                <a16:creationId xmlns:a16="http://schemas.microsoft.com/office/drawing/2014/main" id="{A38DFE99-90F3-425B-8735-7AD14895DE5B}"/>
              </a:ext>
            </a:extLst>
          </p:cNvPr>
          <p:cNvSpPr txBox="1"/>
          <p:nvPr/>
        </p:nvSpPr>
        <p:spPr>
          <a:xfrm>
            <a:off x="4271" y="542749"/>
            <a:ext cx="9139729" cy="707886"/>
          </a:xfrm>
          <a:prstGeom prst="rect">
            <a:avLst/>
          </a:prstGeom>
          <a:noFill/>
        </p:spPr>
        <p:txBody>
          <a:bodyPr wrap="square" rtlCol="0">
            <a:spAutoFit/>
          </a:bodyPr>
          <a:lstStyle/>
          <a:p>
            <a:r>
              <a:rPr lang="en-US" sz="2000" dirty="0">
                <a:latin typeface="Gill Sans MT" panose="020B0502020104020203" pitchFamily="34" charset="0"/>
              </a:rPr>
              <a:t>Using your Act 2 scene 2 analysis from the last two lessons – focusing on Shakespeare’s methods…</a:t>
            </a:r>
            <a:endParaRPr lang="en-GB" sz="2000" dirty="0">
              <a:latin typeface="Gill Sans MT" panose="020B0502020104020203" pitchFamily="34" charset="0"/>
            </a:endParaRPr>
          </a:p>
        </p:txBody>
      </p:sp>
    </p:spTree>
    <p:extLst>
      <p:ext uri="{BB962C8B-B14F-4D97-AF65-F5344CB8AC3E}">
        <p14:creationId xmlns:p14="http://schemas.microsoft.com/office/powerpoint/2010/main" val="24632984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1C59C4-B3D0-4665-AD88-80BFB15051A5}"/>
              </a:ext>
            </a:extLst>
          </p:cNvPr>
          <p:cNvSpPr txBox="1"/>
          <p:nvPr/>
        </p:nvSpPr>
        <p:spPr>
          <a:xfrm>
            <a:off x="42098" y="0"/>
            <a:ext cx="9101902" cy="830997"/>
          </a:xfrm>
          <a:prstGeom prst="rect">
            <a:avLst/>
          </a:prstGeom>
          <a:noFill/>
        </p:spPr>
        <p:txBody>
          <a:bodyPr wrap="square" rtlCol="0">
            <a:spAutoFit/>
          </a:bodyPr>
          <a:lstStyle/>
          <a:p>
            <a:r>
              <a:rPr lang="en-US" sz="2400" b="1" dirty="0">
                <a:solidFill>
                  <a:srgbClr val="FF0000"/>
                </a:solidFill>
                <a:latin typeface="Gill Sans MT" panose="020B0502020104020203" pitchFamily="34" charset="0"/>
              </a:rPr>
              <a:t>DNA: </a:t>
            </a:r>
            <a:r>
              <a:rPr lang="en-US" sz="2400" b="1" dirty="0" err="1">
                <a:solidFill>
                  <a:srgbClr val="FF0000"/>
                </a:solidFill>
                <a:latin typeface="Gill Sans MT" panose="020B0502020104020203" pitchFamily="34" charset="0"/>
              </a:rPr>
              <a:t>Honour</a:t>
            </a:r>
            <a:endParaRPr lang="en-US" sz="2400" dirty="0">
              <a:solidFill>
                <a:srgbClr val="FF0000"/>
              </a:solidFill>
              <a:latin typeface="Gill Sans MT" panose="020B0502020104020203" pitchFamily="34" charset="0"/>
            </a:endParaRPr>
          </a:p>
          <a:p>
            <a:r>
              <a:rPr lang="en-US" sz="2400" b="1" dirty="0">
                <a:solidFill>
                  <a:srgbClr val="FF0000"/>
                </a:solidFill>
                <a:latin typeface="Gill Sans MT" panose="020B0502020104020203" pitchFamily="34" charset="0"/>
              </a:rPr>
              <a:t>  </a:t>
            </a:r>
            <a:endParaRPr lang="en-GB" sz="2400" dirty="0">
              <a:latin typeface="Gill Sans MT" panose="020B0502020104020203" pitchFamily="34" charset="0"/>
            </a:endParaRPr>
          </a:p>
        </p:txBody>
      </p:sp>
      <p:sp>
        <p:nvSpPr>
          <p:cNvPr id="2" name="TextBox 1">
            <a:extLst>
              <a:ext uri="{FF2B5EF4-FFF2-40B4-BE49-F238E27FC236}">
                <a16:creationId xmlns:a16="http://schemas.microsoft.com/office/drawing/2014/main" id="{EC59D77F-C7CE-4071-85BD-5553A06B0E23}"/>
              </a:ext>
            </a:extLst>
          </p:cNvPr>
          <p:cNvSpPr txBox="1"/>
          <p:nvPr/>
        </p:nvSpPr>
        <p:spPr>
          <a:xfrm>
            <a:off x="159657" y="2151727"/>
            <a:ext cx="8599515" cy="2554545"/>
          </a:xfrm>
          <a:prstGeom prst="rect">
            <a:avLst/>
          </a:prstGeom>
          <a:noFill/>
        </p:spPr>
        <p:txBody>
          <a:bodyPr wrap="square" rtlCol="0">
            <a:spAutoFit/>
          </a:bodyPr>
          <a:lstStyle/>
          <a:p>
            <a:pPr algn="ctr"/>
            <a:r>
              <a:rPr lang="en-GB" sz="3200" dirty="0">
                <a:latin typeface="Gill Sans MT" panose="020B0502020104020203" pitchFamily="34" charset="0"/>
              </a:rPr>
              <a:t>What is ‘honour’? </a:t>
            </a:r>
          </a:p>
          <a:p>
            <a:pPr algn="ctr"/>
            <a:endParaRPr lang="en-GB" sz="3200" dirty="0">
              <a:latin typeface="Gill Sans MT" panose="020B0502020104020203" pitchFamily="34" charset="0"/>
            </a:endParaRPr>
          </a:p>
          <a:p>
            <a:pPr algn="ctr"/>
            <a:r>
              <a:rPr lang="en-GB" sz="3200" dirty="0">
                <a:latin typeface="Gill Sans MT" panose="020B0502020104020203" pitchFamily="34" charset="0"/>
              </a:rPr>
              <a:t>Why was it important in Shakespeare’s time?</a:t>
            </a:r>
          </a:p>
          <a:p>
            <a:pPr algn="ctr"/>
            <a:endParaRPr lang="en-GB" sz="3200" dirty="0">
              <a:latin typeface="Gill Sans MT" panose="020B0502020104020203" pitchFamily="34" charset="0"/>
            </a:endParaRPr>
          </a:p>
          <a:p>
            <a:pPr algn="ctr"/>
            <a:r>
              <a:rPr lang="en-GB" sz="3200" dirty="0">
                <a:latin typeface="Gill Sans MT" panose="020B0502020104020203" pitchFamily="34" charset="0"/>
              </a:rPr>
              <a:t>Is it still an important concept in the 21</a:t>
            </a:r>
            <a:r>
              <a:rPr lang="en-GB" sz="3200" baseline="30000" dirty="0">
                <a:latin typeface="Gill Sans MT" panose="020B0502020104020203" pitchFamily="34" charset="0"/>
              </a:rPr>
              <a:t>st</a:t>
            </a:r>
            <a:r>
              <a:rPr lang="en-GB" sz="3200" dirty="0">
                <a:latin typeface="Gill Sans MT" panose="020B0502020104020203" pitchFamily="34" charset="0"/>
              </a:rPr>
              <a:t> century?</a:t>
            </a:r>
          </a:p>
        </p:txBody>
      </p:sp>
    </p:spTree>
    <p:extLst>
      <p:ext uri="{BB962C8B-B14F-4D97-AF65-F5344CB8AC3E}">
        <p14:creationId xmlns:p14="http://schemas.microsoft.com/office/powerpoint/2010/main" val="28910040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4">
            <a:extLst>
              <a:ext uri="{FF2B5EF4-FFF2-40B4-BE49-F238E27FC236}">
                <a16:creationId xmlns:a16="http://schemas.microsoft.com/office/drawing/2014/main" id="{28829875-38DA-4E3A-8313-0E226DEB175E}"/>
              </a:ext>
            </a:extLst>
          </p:cNvPr>
          <p:cNvSpPr txBox="1">
            <a:spLocks/>
          </p:cNvSpPr>
          <p:nvPr/>
        </p:nvSpPr>
        <p:spPr>
          <a:xfrm>
            <a:off x="176298" y="951838"/>
            <a:ext cx="8791404" cy="2315395"/>
          </a:xfrm>
          <a:prstGeom prst="rect">
            <a:avLst/>
          </a:prstGeom>
          <a:solidFill>
            <a:sysClr val="window" lastClr="FFFFFF">
              <a:alpha val="64000"/>
            </a:sysClr>
          </a:solidFill>
          <a:ln w="38100">
            <a:solidFill>
              <a:sysClr val="windowText" lastClr="000000"/>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C/W</a:t>
            </a:r>
            <a:r>
              <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rPr>
              <a:t>				</a:t>
            </a:r>
            <a:fld id="{F7DACEB3-584C-4E4B-8945-DB08BFD8E158}" type="datetime2">
              <a:rPr lang="en-GB" sz="3500" u="sng" smtClean="0">
                <a:solidFill>
                  <a:sysClr val="windowText" lastClr="000000"/>
                </a:solidFill>
                <a:latin typeface="Gill Sans MT" panose="020B0502020104020203" pitchFamily="34" charset="0"/>
              </a:rPr>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t>Monday, 28 June 2021</a:t>
            </a:fld>
            <a:endPar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endParaRP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‘The Lovers’</a:t>
            </a:r>
          </a:p>
          <a:p>
            <a:pPr>
              <a:lnSpc>
                <a:spcPct val="110000"/>
              </a:lnSpc>
              <a:defRPr/>
            </a:pPr>
            <a:r>
              <a:rPr kumimoji="0" lang="en-GB" sz="3000" b="1" i="0" u="none" strike="noStrike" kern="1200" cap="none" spc="0" normalizeH="0" baseline="0" noProof="0" dirty="0">
                <a:ln>
                  <a:noFill/>
                </a:ln>
                <a:solidFill>
                  <a:sysClr val="windowText" lastClr="000000"/>
                </a:solidFill>
                <a:effectLst/>
                <a:uLnTx/>
                <a:uFillTx/>
                <a:latin typeface="Gill Sans MT" panose="020B0502020104020203" pitchFamily="34" charset="0"/>
              </a:rPr>
              <a:t>Lesson Focus: </a:t>
            </a:r>
            <a:r>
              <a:rPr kumimoji="0" lang="en-GB" sz="3000" i="0" u="none" strike="noStrike" kern="1200" cap="none" spc="0" normalizeH="0" baseline="0" noProof="0" dirty="0">
                <a:ln>
                  <a:noFill/>
                </a:ln>
                <a:solidFill>
                  <a:sysClr val="windowText" lastClr="000000"/>
                </a:solidFill>
                <a:effectLst/>
                <a:uLnTx/>
                <a:uFillTx/>
                <a:latin typeface="Gill Sans MT" panose="020B0502020104020203" pitchFamily="34" charset="0"/>
              </a:rPr>
              <a:t>To</a:t>
            </a:r>
            <a:r>
              <a:rPr kumimoji="0" lang="en-GB" sz="3000" b="1" i="0" u="none" strike="noStrike" kern="1200" cap="none" spc="0" normalizeH="0" baseline="0" noProof="0" dirty="0">
                <a:ln>
                  <a:noFill/>
                </a:ln>
                <a:solidFill>
                  <a:sysClr val="windowText" lastClr="000000"/>
                </a:solidFill>
                <a:effectLst/>
                <a:uLnTx/>
                <a:uFillTx/>
                <a:latin typeface="Gill Sans MT" panose="020B0502020104020203" pitchFamily="34" charset="0"/>
              </a:rPr>
              <a:t> </a:t>
            </a:r>
            <a:r>
              <a:rPr lang="en-US" sz="3000" dirty="0">
                <a:solidFill>
                  <a:sysClr val="windowText" lastClr="000000"/>
                </a:solidFill>
                <a:latin typeface="Gill Sans MT" panose="020B0502020104020203" pitchFamily="34" charset="0"/>
              </a:rPr>
              <a:t>explore the concept of ‘</a:t>
            </a:r>
            <a:r>
              <a:rPr lang="en-US" sz="3000" dirty="0" err="1">
                <a:solidFill>
                  <a:sysClr val="windowText" lastClr="000000"/>
                </a:solidFill>
                <a:latin typeface="Gill Sans MT" panose="020B0502020104020203" pitchFamily="34" charset="0"/>
              </a:rPr>
              <a:t>honour</a:t>
            </a:r>
            <a:r>
              <a:rPr lang="en-US" sz="3000" dirty="0">
                <a:solidFill>
                  <a:sysClr val="windowText" lastClr="000000"/>
                </a:solidFill>
                <a:latin typeface="Gill Sans MT" panose="020B0502020104020203" pitchFamily="34" charset="0"/>
              </a:rPr>
              <a:t>’ in a contemporary non-fiction text. </a:t>
            </a:r>
          </a:p>
          <a:p>
            <a:pPr>
              <a:lnSpc>
                <a:spcPct val="110000"/>
              </a:lnSpc>
              <a:defRPr/>
            </a:pPr>
            <a:endParaRPr lang="en-GB" sz="2200" noProof="0" dirty="0">
              <a:latin typeface="+mj-lt"/>
            </a:endParaRPr>
          </a:p>
        </p:txBody>
      </p:sp>
      <p:sp>
        <p:nvSpPr>
          <p:cNvPr id="5" name="Rectangle 4">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2726132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C476129-A0D7-4426-945D-70574FD44306}"/>
              </a:ext>
            </a:extLst>
          </p:cNvPr>
          <p:cNvSpPr txBox="1"/>
          <p:nvPr/>
        </p:nvSpPr>
        <p:spPr>
          <a:xfrm>
            <a:off x="216459" y="3738824"/>
            <a:ext cx="8361483" cy="2123658"/>
          </a:xfrm>
          <a:prstGeom prst="rect">
            <a:avLst/>
          </a:prstGeom>
          <a:solidFill>
            <a:schemeClr val="accent4">
              <a:lumMod val="20000"/>
              <a:lumOff val="80000"/>
            </a:schemeClr>
          </a:solidFill>
        </p:spPr>
        <p:txBody>
          <a:bodyPr wrap="square" rtlCol="0">
            <a:spAutoFit/>
          </a:bodyPr>
          <a:lstStyle/>
          <a:p>
            <a:pPr marL="342900" indent="-342900">
              <a:buAutoNum type="alphaUcParenR"/>
            </a:pPr>
            <a:r>
              <a:rPr lang="en-GB" sz="2200" dirty="0">
                <a:latin typeface="Gill Sans MT" panose="020B0502020104020203" pitchFamily="34" charset="0"/>
              </a:rPr>
              <a:t>What paper did </a:t>
            </a:r>
            <a:r>
              <a:rPr lang="en-GB" sz="2200" dirty="0" err="1">
                <a:latin typeface="Gill Sans MT" panose="020B0502020104020203" pitchFamily="34" charset="0"/>
              </a:rPr>
              <a:t>Zakia</a:t>
            </a:r>
            <a:r>
              <a:rPr lang="en-GB" sz="2200" dirty="0">
                <a:latin typeface="Gill Sans MT" panose="020B0502020104020203" pitchFamily="34" charset="0"/>
              </a:rPr>
              <a:t> &amp; Ali’s story first appear in?</a:t>
            </a:r>
          </a:p>
          <a:p>
            <a:pPr marL="342900" indent="-342900">
              <a:buAutoNum type="alphaUcParenR"/>
            </a:pPr>
            <a:r>
              <a:rPr lang="en-GB" sz="2200" dirty="0">
                <a:latin typeface="Gill Sans MT" panose="020B0502020104020203" pitchFamily="34" charset="0"/>
              </a:rPr>
              <a:t>What were their parents’ jobs?</a:t>
            </a:r>
          </a:p>
          <a:p>
            <a:pPr marL="342900" indent="-342900">
              <a:buAutoNum type="alphaUcParenR"/>
            </a:pPr>
            <a:r>
              <a:rPr lang="en-GB" sz="2200" dirty="0">
                <a:latin typeface="Gill Sans MT" panose="020B0502020104020203" pitchFamily="34" charset="0"/>
              </a:rPr>
              <a:t>What was the ‘powerful weapon’ that </a:t>
            </a:r>
            <a:r>
              <a:rPr lang="en-GB" sz="2200" dirty="0" err="1">
                <a:latin typeface="Gill Sans MT" panose="020B0502020104020203" pitchFamily="34" charset="0"/>
              </a:rPr>
              <a:t>Zakia’s</a:t>
            </a:r>
            <a:r>
              <a:rPr lang="en-GB" sz="2200" dirty="0">
                <a:latin typeface="Gill Sans MT" panose="020B0502020104020203" pitchFamily="34" charset="0"/>
              </a:rPr>
              <a:t> family had?</a:t>
            </a:r>
          </a:p>
          <a:p>
            <a:pPr marL="342900" indent="-342900">
              <a:buAutoNum type="alphaUcParenR"/>
            </a:pPr>
            <a:r>
              <a:rPr lang="en-GB" sz="2200" dirty="0">
                <a:latin typeface="Gill Sans MT" panose="020B0502020104020203" pitchFamily="34" charset="0"/>
              </a:rPr>
              <a:t>According to the reporter, what is an ‘honour killing’?</a:t>
            </a:r>
          </a:p>
          <a:p>
            <a:pPr marL="342900" indent="-342900">
              <a:buAutoNum type="alphaUcParenR"/>
            </a:pPr>
            <a:r>
              <a:rPr lang="en-GB" sz="2200" dirty="0">
                <a:latin typeface="Gill Sans MT" panose="020B0502020104020203" pitchFamily="34" charset="0"/>
              </a:rPr>
              <a:t>What does Norland admit that he did?</a:t>
            </a:r>
          </a:p>
          <a:p>
            <a:pPr marL="342900" indent="-342900">
              <a:buAutoNum type="alphaUcParenR"/>
            </a:pPr>
            <a:r>
              <a:rPr lang="en-GB" sz="2200" dirty="0">
                <a:latin typeface="Gill Sans MT" panose="020B0502020104020203" pitchFamily="34" charset="0"/>
              </a:rPr>
              <a:t>What are </a:t>
            </a:r>
            <a:r>
              <a:rPr lang="en-GB" sz="2200" dirty="0" err="1">
                <a:latin typeface="Gill Sans MT" panose="020B0502020104020203" pitchFamily="34" charset="0"/>
              </a:rPr>
              <a:t>Zakia’s</a:t>
            </a:r>
            <a:r>
              <a:rPr lang="en-GB" sz="2200" dirty="0">
                <a:latin typeface="Gill Sans MT" panose="020B0502020104020203" pitchFamily="34" charset="0"/>
              </a:rPr>
              <a:t> hopes for her daughter?</a:t>
            </a:r>
          </a:p>
        </p:txBody>
      </p:sp>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pic>
        <p:nvPicPr>
          <p:cNvPr id="3" name="Picture 2">
            <a:hlinkClick r:id="rId3"/>
            <a:extLst>
              <a:ext uri="{FF2B5EF4-FFF2-40B4-BE49-F238E27FC236}">
                <a16:creationId xmlns:a16="http://schemas.microsoft.com/office/drawing/2014/main" id="{2E6ABE58-2CB8-4230-B675-14A814407124}"/>
              </a:ext>
            </a:extLst>
          </p:cNvPr>
          <p:cNvPicPr>
            <a:picLocks noChangeAspect="1"/>
          </p:cNvPicPr>
          <p:nvPr/>
        </p:nvPicPr>
        <p:blipFill rotWithShape="1">
          <a:blip r:embed="rId4"/>
          <a:srcRect r="27585"/>
          <a:stretch/>
        </p:blipFill>
        <p:spPr>
          <a:xfrm>
            <a:off x="5457371" y="709500"/>
            <a:ext cx="3541487" cy="2393381"/>
          </a:xfrm>
          <a:prstGeom prst="rect">
            <a:avLst/>
          </a:prstGeom>
        </p:spPr>
      </p:pic>
      <p:sp>
        <p:nvSpPr>
          <p:cNvPr id="9" name="TextBox 8">
            <a:extLst>
              <a:ext uri="{FF2B5EF4-FFF2-40B4-BE49-F238E27FC236}">
                <a16:creationId xmlns:a16="http://schemas.microsoft.com/office/drawing/2014/main" id="{4284D39A-3D0C-4A88-95E7-9E3BE244446A}"/>
              </a:ext>
            </a:extLst>
          </p:cNvPr>
          <p:cNvSpPr txBox="1"/>
          <p:nvPr/>
        </p:nvSpPr>
        <p:spPr>
          <a:xfrm>
            <a:off x="261255" y="559837"/>
            <a:ext cx="4978401" cy="2923877"/>
          </a:xfrm>
          <a:prstGeom prst="rect">
            <a:avLst/>
          </a:prstGeom>
          <a:solidFill>
            <a:schemeClr val="bg1"/>
          </a:solidFill>
        </p:spPr>
        <p:txBody>
          <a:bodyPr wrap="square" rtlCol="0">
            <a:spAutoFit/>
          </a:bodyPr>
          <a:lstStyle/>
          <a:p>
            <a:pPr algn="ctr"/>
            <a:r>
              <a:rPr lang="en-GB" sz="2000" b="1" dirty="0">
                <a:latin typeface="Comic Sans MS" panose="030F0702030302020204" pitchFamily="66" charset="0"/>
              </a:rPr>
              <a:t>Active Listen</a:t>
            </a:r>
          </a:p>
          <a:p>
            <a:pPr algn="ctr"/>
            <a:endParaRPr lang="en-GB" sz="2000" b="1" dirty="0">
              <a:latin typeface="Comic Sans MS" panose="030F0702030302020204" pitchFamily="66" charset="0"/>
            </a:endParaRPr>
          </a:p>
          <a:p>
            <a:pPr marL="342900" indent="-342900">
              <a:buAutoNum type="arabicParenR"/>
            </a:pPr>
            <a:r>
              <a:rPr lang="en-GB" dirty="0">
                <a:latin typeface="Comic Sans MS" panose="030F0702030302020204" pitchFamily="66" charset="0"/>
              </a:rPr>
              <a:t> You are going to watch a video telling the story of </a:t>
            </a:r>
            <a:r>
              <a:rPr lang="en-GB" dirty="0" err="1">
                <a:latin typeface="Comic Sans MS" panose="030F0702030302020204" pitchFamily="66" charset="0"/>
              </a:rPr>
              <a:t>Zakia</a:t>
            </a:r>
            <a:r>
              <a:rPr lang="en-GB" dirty="0">
                <a:latin typeface="Comic Sans MS" panose="030F0702030302020204" pitchFamily="66" charset="0"/>
              </a:rPr>
              <a:t> and Ali, “</a:t>
            </a:r>
            <a:r>
              <a:rPr lang="en-GB" i="1" dirty="0">
                <a:latin typeface="Comic Sans MS" panose="030F0702030302020204" pitchFamily="66" charset="0"/>
              </a:rPr>
              <a:t>Afghanistan’s Romeo and Juliet</a:t>
            </a:r>
            <a:r>
              <a:rPr lang="en-GB" dirty="0">
                <a:latin typeface="Comic Sans MS" panose="030F0702030302020204" pitchFamily="66" charset="0"/>
              </a:rPr>
              <a:t>”. </a:t>
            </a:r>
          </a:p>
          <a:p>
            <a:pPr marL="342900" indent="-342900">
              <a:buAutoNum type="arabicParenR"/>
            </a:pPr>
            <a:r>
              <a:rPr lang="en-GB" dirty="0">
                <a:latin typeface="Comic Sans MS" panose="030F0702030302020204" pitchFamily="66" charset="0"/>
              </a:rPr>
              <a:t> As you watch, answer the following questions.</a:t>
            </a:r>
          </a:p>
          <a:p>
            <a:pPr marL="342900" indent="-342900">
              <a:buAutoNum type="arabicParenR"/>
            </a:pPr>
            <a:r>
              <a:rPr lang="en-GB" dirty="0">
                <a:latin typeface="Comic Sans MS" panose="030F0702030302020204" pitchFamily="66" charset="0"/>
              </a:rPr>
              <a:t>When we have finished, compare your answers with your table &amp; be ready to feed back to the class.</a:t>
            </a:r>
          </a:p>
        </p:txBody>
      </p:sp>
    </p:spTree>
    <p:extLst>
      <p:ext uri="{BB962C8B-B14F-4D97-AF65-F5344CB8AC3E}">
        <p14:creationId xmlns:p14="http://schemas.microsoft.com/office/powerpoint/2010/main" val="237906488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F7AF5301-BCAA-41A4-896D-386F0133B418}"/>
              </a:ext>
            </a:extLst>
          </p:cNvPr>
          <p:cNvSpPr txBox="1">
            <a:spLocks/>
          </p:cNvSpPr>
          <p:nvPr/>
        </p:nvSpPr>
        <p:spPr>
          <a:xfrm>
            <a:off x="0" y="1"/>
            <a:ext cx="9144000" cy="844062"/>
          </a:xfrm>
          <a:prstGeom prst="rect">
            <a:avLst/>
          </a:prstGeom>
          <a:solidFill>
            <a:sysClr val="window" lastClr="FFFFFF">
              <a:alpha val="64000"/>
            </a:sysClr>
          </a:solidFill>
          <a:ln w="38100">
            <a:solidFill>
              <a:sysClr val="windowText" lastClr="000000"/>
            </a:solidFill>
          </a:ln>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Segoe UI Semibold" panose="020B0702040204020203" pitchFamily="34" charset="0"/>
                <a:ea typeface="+mj-ea"/>
                <a:cs typeface="Segoe UI Semibold" panose="020B0702040204020203" pitchFamily="34" charset="0"/>
              </a:defRPr>
            </a:lvl1pPr>
          </a:lstStyle>
          <a:p>
            <a:pPr defTabSz="685783">
              <a:defRPr/>
            </a:pPr>
            <a:r>
              <a:rPr lang="en-GB" sz="2700" dirty="0">
                <a:solidFill>
                  <a:sysClr val="windowText" lastClr="000000"/>
                </a:solidFill>
              </a:rPr>
              <a:t>Word Consciousness – Please record on the back page of your exercise books</a:t>
            </a:r>
            <a:endParaRPr lang="en-US" sz="4500" dirty="0">
              <a:solidFill>
                <a:sysClr val="windowText" lastClr="0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4138579571"/>
              </p:ext>
            </p:extLst>
          </p:nvPr>
        </p:nvGraphicFramePr>
        <p:xfrm>
          <a:off x="543090" y="979617"/>
          <a:ext cx="8057820" cy="3840480"/>
        </p:xfrm>
        <a:graphic>
          <a:graphicData uri="http://schemas.openxmlformats.org/drawingml/2006/table">
            <a:tbl>
              <a:tblPr firstRow="1" bandRow="1">
                <a:tableStyleId>{073A0DAA-6AF3-43AB-8588-CEC1D06C72B9}</a:tableStyleId>
              </a:tblPr>
              <a:tblGrid>
                <a:gridCol w="3844249">
                  <a:extLst>
                    <a:ext uri="{9D8B030D-6E8A-4147-A177-3AD203B41FA5}">
                      <a16:colId xmlns:a16="http://schemas.microsoft.com/office/drawing/2014/main" val="4050230822"/>
                    </a:ext>
                  </a:extLst>
                </a:gridCol>
                <a:gridCol w="4213571">
                  <a:extLst>
                    <a:ext uri="{9D8B030D-6E8A-4147-A177-3AD203B41FA5}">
                      <a16:colId xmlns:a16="http://schemas.microsoft.com/office/drawing/2014/main" val="1989019206"/>
                    </a:ext>
                  </a:extLst>
                </a:gridCol>
              </a:tblGrid>
              <a:tr h="539204">
                <a:tc>
                  <a:txBody>
                    <a:bodyPr/>
                    <a:lstStyle/>
                    <a:p>
                      <a:r>
                        <a:rPr lang="en-GB" sz="2400" dirty="0"/>
                        <a:t>Word</a:t>
                      </a:r>
                      <a:r>
                        <a:rPr lang="en-GB" sz="2400" baseline="0" dirty="0"/>
                        <a:t> and definition </a:t>
                      </a:r>
                      <a:endParaRPr lang="en-GB" sz="2400" dirty="0"/>
                    </a:p>
                  </a:txBody>
                  <a:tcPr marL="68580" marR="68580" marT="34290" marB="34290"/>
                </a:tc>
                <a:tc>
                  <a:txBody>
                    <a:bodyPr/>
                    <a:lstStyle/>
                    <a:p>
                      <a:r>
                        <a:rPr lang="en-GB" sz="2400" dirty="0"/>
                        <a:t>Your definition </a:t>
                      </a:r>
                    </a:p>
                    <a:p>
                      <a:r>
                        <a:rPr lang="en-GB" sz="2400" dirty="0"/>
                        <a:t>Synonyms </a:t>
                      </a:r>
                    </a:p>
                  </a:txBody>
                  <a:tcPr marL="68580" marR="68580" marT="34290" marB="34290"/>
                </a:tc>
                <a:extLst>
                  <a:ext uri="{0D108BD9-81ED-4DB2-BD59-A6C34878D82A}">
                    <a16:rowId xmlns:a16="http://schemas.microsoft.com/office/drawing/2014/main" val="2258541173"/>
                  </a:ext>
                </a:extLst>
              </a:tr>
              <a:tr h="1154430">
                <a:tc>
                  <a:txBody>
                    <a:bodyPr/>
                    <a:lstStyle/>
                    <a:p>
                      <a:r>
                        <a:rPr lang="en-US" sz="2400" b="1" dirty="0"/>
                        <a:t>Contemplate (v) </a:t>
                      </a:r>
                      <a:r>
                        <a:rPr lang="en-US" sz="2400" b="0" dirty="0"/>
                        <a:t>think carefully about; look thoughtfully at</a:t>
                      </a:r>
                    </a:p>
                  </a:txBody>
                  <a:tcPr marL="68580" marR="68580" marT="34290" marB="34290"/>
                </a:tc>
                <a:tc>
                  <a:txBody>
                    <a:bodyPr/>
                    <a:lstStyle/>
                    <a:p>
                      <a:endParaRPr lang="en-GB" sz="2400" dirty="0"/>
                    </a:p>
                  </a:txBody>
                  <a:tcPr marL="68580" marR="68580" marT="34290" marB="34290"/>
                </a:tc>
                <a:extLst>
                  <a:ext uri="{0D108BD9-81ED-4DB2-BD59-A6C34878D82A}">
                    <a16:rowId xmlns:a16="http://schemas.microsoft.com/office/drawing/2014/main" val="2580010695"/>
                  </a:ext>
                </a:extLst>
              </a:tr>
              <a:tr h="937260">
                <a:tc>
                  <a:txBody>
                    <a:bodyPr/>
                    <a:lstStyle/>
                    <a:p>
                      <a:r>
                        <a:rPr lang="en-US" sz="2400" b="1" dirty="0"/>
                        <a:t>Deplorable (a) </a:t>
                      </a:r>
                      <a:r>
                        <a:rPr lang="en-US" sz="2400" b="0" dirty="0"/>
                        <a:t>completely unacceptable</a:t>
                      </a:r>
                      <a:endParaRPr lang="en-GB" sz="2400" b="0" dirty="0"/>
                    </a:p>
                  </a:txBody>
                  <a:tcPr marL="68580" marR="68580" marT="34290" marB="34290"/>
                </a:tc>
                <a:tc>
                  <a:txBody>
                    <a:bodyPr/>
                    <a:lstStyle/>
                    <a:p>
                      <a:endParaRPr lang="en-GB" sz="2400" dirty="0"/>
                    </a:p>
                  </a:txBody>
                  <a:tcPr marL="68580" marR="68580" marT="34290" marB="34290"/>
                </a:tc>
                <a:extLst>
                  <a:ext uri="{0D108BD9-81ED-4DB2-BD59-A6C34878D82A}">
                    <a16:rowId xmlns:a16="http://schemas.microsoft.com/office/drawing/2014/main" val="120393163"/>
                  </a:ext>
                </a:extLst>
              </a:tr>
              <a:tr h="937260">
                <a:tc>
                  <a:txBody>
                    <a:bodyPr/>
                    <a:lstStyle/>
                    <a:p>
                      <a:r>
                        <a:rPr lang="en-US" sz="2400" b="1" dirty="0"/>
                        <a:t>Vow (v) </a:t>
                      </a:r>
                      <a:r>
                        <a:rPr lang="en-US" sz="2400" b="0" dirty="0"/>
                        <a:t>to strongly promise</a:t>
                      </a:r>
                      <a:endParaRPr lang="en-GB" sz="2400" b="0" dirty="0"/>
                    </a:p>
                  </a:txBody>
                  <a:tcPr marL="68580" marR="68580" marT="34290" marB="34290"/>
                </a:tc>
                <a:tc>
                  <a:txBody>
                    <a:bodyPr/>
                    <a:lstStyle/>
                    <a:p>
                      <a:endParaRPr lang="en-GB" sz="2400" dirty="0"/>
                    </a:p>
                  </a:txBody>
                  <a:tcPr marL="68580" marR="68580" marT="34290" marB="34290"/>
                </a:tc>
                <a:extLst>
                  <a:ext uri="{0D108BD9-81ED-4DB2-BD59-A6C34878D82A}">
                    <a16:rowId xmlns:a16="http://schemas.microsoft.com/office/drawing/2014/main" val="3744648233"/>
                  </a:ext>
                </a:extLst>
              </a:tr>
            </a:tbl>
          </a:graphicData>
        </a:graphic>
      </p:graphicFrame>
    </p:spTree>
    <p:extLst>
      <p:ext uri="{BB962C8B-B14F-4D97-AF65-F5344CB8AC3E}">
        <p14:creationId xmlns:p14="http://schemas.microsoft.com/office/powerpoint/2010/main" val="3080979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6D4E4A7-9E9C-44AA-92C2-B112BFBACC1E}"/>
              </a:ext>
            </a:extLst>
          </p:cNvPr>
          <p:cNvGraphicFramePr>
            <a:graphicFrameLocks noGrp="1"/>
          </p:cNvGraphicFramePr>
          <p:nvPr>
            <p:extLst>
              <p:ext uri="{D42A27DB-BD31-4B8C-83A1-F6EECF244321}">
                <p14:modId xmlns:p14="http://schemas.microsoft.com/office/powerpoint/2010/main" val="3176355861"/>
              </p:ext>
            </p:extLst>
          </p:nvPr>
        </p:nvGraphicFramePr>
        <p:xfrm>
          <a:off x="351691" y="0"/>
          <a:ext cx="8522678" cy="6092480"/>
        </p:xfrm>
        <a:graphic>
          <a:graphicData uri="http://schemas.openxmlformats.org/drawingml/2006/table">
            <a:tbl>
              <a:tblPr/>
              <a:tblGrid>
                <a:gridCol w="4261339">
                  <a:extLst>
                    <a:ext uri="{9D8B030D-6E8A-4147-A177-3AD203B41FA5}">
                      <a16:colId xmlns:a16="http://schemas.microsoft.com/office/drawing/2014/main" val="1666968546"/>
                    </a:ext>
                  </a:extLst>
                </a:gridCol>
                <a:gridCol w="4261339">
                  <a:extLst>
                    <a:ext uri="{9D8B030D-6E8A-4147-A177-3AD203B41FA5}">
                      <a16:colId xmlns:a16="http://schemas.microsoft.com/office/drawing/2014/main" val="4189854440"/>
                    </a:ext>
                  </a:extLst>
                </a:gridCol>
              </a:tblGrid>
              <a:tr h="1068198">
                <a:tc>
                  <a:txBody>
                    <a:bodyPr/>
                    <a:lstStyle/>
                    <a:p>
                      <a:pPr fontAlgn="base"/>
                      <a:r>
                        <a:rPr lang="en-US" sz="1700" b="1">
                          <a:solidFill>
                            <a:srgbClr val="292C2E"/>
                          </a:solidFill>
                          <a:effectLst/>
                          <a:latin typeface="+mn-lt"/>
                        </a:rPr>
                        <a:t>LADY CAPULET</a:t>
                      </a:r>
                    </a:p>
                    <a:p>
                      <a:pPr fontAlgn="base"/>
                      <a:r>
                        <a:rPr lang="en-US" sz="1700" b="0">
                          <a:solidFill>
                            <a:srgbClr val="8F8F8F"/>
                          </a:solidFill>
                          <a:effectLst/>
                          <a:latin typeface="+mn-lt"/>
                        </a:rPr>
                        <a:t>65</a:t>
                      </a:r>
                      <a:r>
                        <a:rPr lang="en-US" sz="1700" b="0">
                          <a:solidFill>
                            <a:srgbClr val="292C2E"/>
                          </a:solidFill>
                          <a:effectLst/>
                          <a:latin typeface="+mn-lt"/>
                        </a:rPr>
                        <a:t>Marry, that “marry” is the very theme</a:t>
                      </a:r>
                    </a:p>
                    <a:p>
                      <a:pPr fontAlgn="base"/>
                      <a:r>
                        <a:rPr lang="en-US" sz="1700" b="0">
                          <a:solidFill>
                            <a:srgbClr val="292C2E"/>
                          </a:solidFill>
                          <a:effectLst/>
                          <a:latin typeface="+mn-lt"/>
                        </a:rPr>
                        <a:t>I came to talk of. Tell me, daughter Juliet,</a:t>
                      </a:r>
                    </a:p>
                    <a:p>
                      <a:pPr fontAlgn="base"/>
                      <a:r>
                        <a:rPr lang="en-US" sz="1700" b="0">
                          <a:solidFill>
                            <a:srgbClr val="292C2E"/>
                          </a:solidFill>
                          <a:effectLst/>
                          <a:latin typeface="+mn-lt"/>
                        </a:rPr>
                        <a:t>How stands your disposition to be married?</a:t>
                      </a:r>
                    </a:p>
                  </a:txBody>
                  <a:tcPr marL="94253" marR="47126" marT="47126" marB="31418"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US" sz="1700" b="1" dirty="0">
                          <a:solidFill>
                            <a:srgbClr val="292C2E"/>
                          </a:solidFill>
                          <a:effectLst/>
                          <a:latin typeface="+mn-lt"/>
                        </a:rPr>
                        <a:t>LADY CAPULET</a:t>
                      </a:r>
                    </a:p>
                    <a:p>
                      <a:pPr fontAlgn="base"/>
                      <a:r>
                        <a:rPr lang="en-US" sz="1700" b="0" dirty="0">
                          <a:solidFill>
                            <a:srgbClr val="292C2E"/>
                          </a:solidFill>
                          <a:effectLst/>
                          <a:latin typeface="+mn-lt"/>
                        </a:rPr>
                        <a:t>Well, marriage is exactly what we have to discuss. Tell me, my daughter Juliet, what is your attitude about getting married?</a:t>
                      </a:r>
                    </a:p>
                  </a:txBody>
                  <a:tcPr marL="47126" marR="47126" marT="47126" marB="31418"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102501655"/>
                  </a:ext>
                </a:extLst>
              </a:tr>
              <a:tr h="361302">
                <a:tc>
                  <a:txBody>
                    <a:bodyPr/>
                    <a:lstStyle/>
                    <a:p>
                      <a:pPr fontAlgn="base"/>
                      <a:r>
                        <a:rPr lang="en-US" sz="1700" b="1" dirty="0">
                          <a:solidFill>
                            <a:srgbClr val="292C2E"/>
                          </a:solidFill>
                          <a:effectLst/>
                          <a:latin typeface="+mn-lt"/>
                        </a:rPr>
                        <a:t>JULIET</a:t>
                      </a:r>
                    </a:p>
                    <a:p>
                      <a:pPr fontAlgn="base"/>
                      <a:r>
                        <a:rPr lang="en-US" sz="1700" b="0" dirty="0">
                          <a:solidFill>
                            <a:srgbClr val="292C2E"/>
                          </a:solidFill>
                          <a:effectLst/>
                          <a:highlight>
                            <a:srgbClr val="FFFF00"/>
                          </a:highlight>
                          <a:latin typeface="+mn-lt"/>
                        </a:rPr>
                        <a:t>It is an honor that I dream not of.</a:t>
                      </a:r>
                    </a:p>
                  </a:txBody>
                  <a:tcPr marL="94253" marR="47126" marT="47126" marB="31418"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US" sz="1700" b="1">
                          <a:solidFill>
                            <a:srgbClr val="292C2E"/>
                          </a:solidFill>
                          <a:effectLst/>
                          <a:latin typeface="+mn-lt"/>
                        </a:rPr>
                        <a:t>JULIET</a:t>
                      </a:r>
                    </a:p>
                    <a:p>
                      <a:pPr fontAlgn="base"/>
                      <a:r>
                        <a:rPr lang="en-US" sz="1700" b="0">
                          <a:solidFill>
                            <a:srgbClr val="292C2E"/>
                          </a:solidFill>
                          <a:effectLst/>
                          <a:latin typeface="+mn-lt"/>
                        </a:rPr>
                        <a:t>It is an honor that I do not dream of.</a:t>
                      </a:r>
                    </a:p>
                  </a:txBody>
                  <a:tcPr marL="47126" marR="47126" marT="47126" marB="31418"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97395112"/>
                  </a:ext>
                </a:extLst>
              </a:tr>
              <a:tr h="644061">
                <a:tc>
                  <a:txBody>
                    <a:bodyPr/>
                    <a:lstStyle/>
                    <a:p>
                      <a:pPr fontAlgn="base"/>
                      <a:r>
                        <a:rPr lang="en-US" sz="1700" b="1" dirty="0">
                          <a:solidFill>
                            <a:srgbClr val="292C2E"/>
                          </a:solidFill>
                          <a:effectLst/>
                          <a:latin typeface="+mn-lt"/>
                        </a:rPr>
                        <a:t>NURSE</a:t>
                      </a:r>
                    </a:p>
                    <a:p>
                      <a:pPr fontAlgn="base"/>
                      <a:r>
                        <a:rPr lang="en-US" sz="1700" b="0" dirty="0">
                          <a:solidFill>
                            <a:srgbClr val="292C2E"/>
                          </a:solidFill>
                          <a:effectLst/>
                          <a:latin typeface="+mn-lt"/>
                        </a:rPr>
                        <a:t>An honor! Were not I thine only nurse,</a:t>
                      </a:r>
                    </a:p>
                    <a:p>
                      <a:pPr fontAlgn="base"/>
                      <a:r>
                        <a:rPr lang="en-US" sz="1700" b="0" dirty="0">
                          <a:solidFill>
                            <a:srgbClr val="8F8F8F"/>
                          </a:solidFill>
                          <a:effectLst/>
                          <a:latin typeface="+mn-lt"/>
                        </a:rPr>
                        <a:t>70</a:t>
                      </a:r>
                      <a:r>
                        <a:rPr lang="en-US" sz="1700" b="0" dirty="0">
                          <a:solidFill>
                            <a:srgbClr val="292C2E"/>
                          </a:solidFill>
                          <a:effectLst/>
                          <a:latin typeface="+mn-lt"/>
                        </a:rPr>
                        <a:t>I would say thou </a:t>
                      </a:r>
                      <a:r>
                        <a:rPr lang="en-US" sz="1700" b="0" dirty="0" err="1">
                          <a:solidFill>
                            <a:srgbClr val="292C2E"/>
                          </a:solidFill>
                          <a:effectLst/>
                          <a:latin typeface="+mn-lt"/>
                        </a:rPr>
                        <a:t>hadst</a:t>
                      </a:r>
                      <a:r>
                        <a:rPr lang="en-US" sz="1700" b="0" dirty="0">
                          <a:solidFill>
                            <a:srgbClr val="292C2E"/>
                          </a:solidFill>
                          <a:effectLst/>
                          <a:latin typeface="+mn-lt"/>
                        </a:rPr>
                        <a:t> sucked wisdom from thy teat.</a:t>
                      </a:r>
                    </a:p>
                  </a:txBody>
                  <a:tcPr marL="94253" marR="47126" marT="47126" marB="31418"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US" sz="1700" b="1">
                          <a:solidFill>
                            <a:srgbClr val="292C2E"/>
                          </a:solidFill>
                          <a:effectLst/>
                          <a:latin typeface="+mn-lt"/>
                        </a:rPr>
                        <a:t>NURSE</a:t>
                      </a:r>
                    </a:p>
                    <a:p>
                      <a:pPr fontAlgn="base"/>
                      <a:r>
                        <a:rPr lang="en-US" sz="1700" b="0">
                          <a:solidFill>
                            <a:srgbClr val="292C2E"/>
                          </a:solidFill>
                          <a:effectLst/>
                          <a:latin typeface="+mn-lt"/>
                        </a:rPr>
                        <a:t>“An honor?” If I weren’t your only nurse, I’d say you had sucked wisdom from the breast that fed you.</a:t>
                      </a:r>
                    </a:p>
                  </a:txBody>
                  <a:tcPr marL="47126" marR="47126" marT="47126" marB="31418"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79917067"/>
                  </a:ext>
                </a:extLst>
              </a:tr>
              <a:tr h="1633715">
                <a:tc>
                  <a:txBody>
                    <a:bodyPr/>
                    <a:lstStyle/>
                    <a:p>
                      <a:pPr fontAlgn="base"/>
                      <a:r>
                        <a:rPr lang="en-US" sz="1700" b="1" dirty="0">
                          <a:solidFill>
                            <a:srgbClr val="292C2E"/>
                          </a:solidFill>
                          <a:effectLst/>
                          <a:latin typeface="+mn-lt"/>
                        </a:rPr>
                        <a:t>LADY CAPULET</a:t>
                      </a:r>
                    </a:p>
                    <a:p>
                      <a:pPr fontAlgn="base"/>
                      <a:r>
                        <a:rPr lang="en-US" sz="1700" b="0" dirty="0">
                          <a:solidFill>
                            <a:srgbClr val="292C2E"/>
                          </a:solidFill>
                          <a:effectLst/>
                          <a:latin typeface="+mn-lt"/>
                        </a:rPr>
                        <a:t>Well, think of marriage now. Younger than you</a:t>
                      </a:r>
                    </a:p>
                    <a:p>
                      <a:pPr fontAlgn="base"/>
                      <a:r>
                        <a:rPr lang="en-US" sz="1700" b="0" dirty="0">
                          <a:solidFill>
                            <a:srgbClr val="292C2E"/>
                          </a:solidFill>
                          <a:effectLst/>
                          <a:latin typeface="+mn-lt"/>
                        </a:rPr>
                        <a:t>Here in Verona, ladies of esteem</a:t>
                      </a:r>
                    </a:p>
                    <a:p>
                      <a:pPr fontAlgn="base"/>
                      <a:r>
                        <a:rPr lang="en-US" sz="1700" b="0" dirty="0">
                          <a:solidFill>
                            <a:srgbClr val="292C2E"/>
                          </a:solidFill>
                          <a:effectLst/>
                          <a:latin typeface="+mn-lt"/>
                        </a:rPr>
                        <a:t>Are made already mothers. By my count,</a:t>
                      </a:r>
                    </a:p>
                    <a:p>
                      <a:pPr fontAlgn="base"/>
                      <a:r>
                        <a:rPr lang="en-US" sz="1700" b="0" dirty="0">
                          <a:solidFill>
                            <a:srgbClr val="292C2E"/>
                          </a:solidFill>
                          <a:effectLst/>
                          <a:latin typeface="+mn-lt"/>
                        </a:rPr>
                        <a:t>I was your mother much upon these years</a:t>
                      </a:r>
                    </a:p>
                    <a:p>
                      <a:pPr fontAlgn="base"/>
                      <a:r>
                        <a:rPr lang="en-US" sz="1700" b="0" dirty="0">
                          <a:solidFill>
                            <a:srgbClr val="8F8F8F"/>
                          </a:solidFill>
                          <a:effectLst/>
                          <a:latin typeface="+mn-lt"/>
                        </a:rPr>
                        <a:t>75</a:t>
                      </a:r>
                      <a:r>
                        <a:rPr lang="en-US" sz="1700" b="0" dirty="0">
                          <a:solidFill>
                            <a:srgbClr val="292C2E"/>
                          </a:solidFill>
                          <a:effectLst/>
                          <a:latin typeface="+mn-lt"/>
                        </a:rPr>
                        <a:t>That you are now a maid. Thus then in brief:</a:t>
                      </a:r>
                    </a:p>
                    <a:p>
                      <a:pPr fontAlgn="base"/>
                      <a:r>
                        <a:rPr lang="en-US" sz="1700" b="0" dirty="0">
                          <a:solidFill>
                            <a:srgbClr val="292C2E"/>
                          </a:solidFill>
                          <a:effectLst/>
                          <a:latin typeface="+mn-lt"/>
                        </a:rPr>
                        <a:t>The valiant Paris seeks you for his love.</a:t>
                      </a:r>
                    </a:p>
                  </a:txBody>
                  <a:tcPr marL="94253" marR="47126" marT="47126" marB="31418"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US" sz="1700" b="1">
                          <a:solidFill>
                            <a:srgbClr val="292C2E"/>
                          </a:solidFill>
                          <a:effectLst/>
                          <a:latin typeface="+mn-lt"/>
                        </a:rPr>
                        <a:t>LADY CAPULET</a:t>
                      </a:r>
                    </a:p>
                    <a:p>
                      <a:pPr fontAlgn="base"/>
                      <a:r>
                        <a:rPr lang="en-US" sz="1700" b="0">
                          <a:solidFill>
                            <a:srgbClr val="292C2E"/>
                          </a:solidFill>
                          <a:effectLst/>
                          <a:latin typeface="+mn-lt"/>
                        </a:rPr>
                        <a:t>Well, start thinking about marriage now. Here in Verona there are girls younger than you—girls from noble families—who have already become mothers. By my count, I was already your mother at just about your age, while you remain a virgin. Well then, I’ll say this quickly: the valiant Paris wants you as his bride.</a:t>
                      </a:r>
                    </a:p>
                  </a:txBody>
                  <a:tcPr marL="47126" marR="47126" marT="47126" marB="31418"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99429343"/>
                  </a:ext>
                </a:extLst>
              </a:tr>
              <a:tr h="0">
                <a:tc>
                  <a:txBody>
                    <a:bodyPr/>
                    <a:lstStyle/>
                    <a:p>
                      <a:pPr fontAlgn="base"/>
                      <a:r>
                        <a:rPr lang="en-US" sz="1700" b="1" dirty="0">
                          <a:solidFill>
                            <a:srgbClr val="292C2E"/>
                          </a:solidFill>
                          <a:effectLst/>
                          <a:latin typeface="+mn-lt"/>
                        </a:rPr>
                        <a:t>NURSE</a:t>
                      </a:r>
                    </a:p>
                    <a:p>
                      <a:pPr fontAlgn="base"/>
                      <a:r>
                        <a:rPr lang="en-US" sz="1700" b="0" dirty="0">
                          <a:solidFill>
                            <a:srgbClr val="292C2E"/>
                          </a:solidFill>
                          <a:effectLst/>
                          <a:latin typeface="+mn-lt"/>
                        </a:rPr>
                        <a:t>A man, young lady! Lady, such a man</a:t>
                      </a:r>
                    </a:p>
                    <a:p>
                      <a:pPr fontAlgn="base"/>
                      <a:r>
                        <a:rPr lang="en-US" sz="1700" b="0" dirty="0">
                          <a:solidFill>
                            <a:srgbClr val="292C2E"/>
                          </a:solidFill>
                          <a:effectLst/>
                          <a:latin typeface="+mn-lt"/>
                        </a:rPr>
                        <a:t>As all the world. Why, he’s a man of wax.</a:t>
                      </a:r>
                    </a:p>
                  </a:txBody>
                  <a:tcPr marL="94253" marR="47126" marT="47126" marB="31418"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US" sz="1700" b="1" dirty="0">
                          <a:solidFill>
                            <a:srgbClr val="292C2E"/>
                          </a:solidFill>
                          <a:effectLst/>
                          <a:latin typeface="+mn-lt"/>
                        </a:rPr>
                        <a:t>NURSE</a:t>
                      </a:r>
                    </a:p>
                    <a:p>
                      <a:pPr fontAlgn="base"/>
                      <a:r>
                        <a:rPr lang="en-US" sz="1700" b="0" dirty="0">
                          <a:solidFill>
                            <a:srgbClr val="292C2E"/>
                          </a:solidFill>
                          <a:effectLst/>
                          <a:latin typeface="+mn-lt"/>
                        </a:rPr>
                        <a:t>What a man, young lady. He’s as great a man as any in the whole world. He’s as perfect as if he were sculpted from wax.</a:t>
                      </a:r>
                    </a:p>
                  </a:txBody>
                  <a:tcPr marL="47126" marR="47126" marT="47126" marB="31418"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99521686"/>
                  </a:ext>
                </a:extLst>
              </a:tr>
            </a:tbl>
          </a:graphicData>
        </a:graphic>
      </p:graphicFrame>
      <p:graphicFrame>
        <p:nvGraphicFramePr>
          <p:cNvPr id="3" name="Table 2">
            <a:extLst>
              <a:ext uri="{FF2B5EF4-FFF2-40B4-BE49-F238E27FC236}">
                <a16:creationId xmlns:a16="http://schemas.microsoft.com/office/drawing/2014/main" id="{F10245A5-830E-4CEF-AE41-46ECE58619A6}"/>
              </a:ext>
            </a:extLst>
          </p:cNvPr>
          <p:cNvGraphicFramePr>
            <a:graphicFrameLocks noGrp="1"/>
          </p:cNvGraphicFramePr>
          <p:nvPr>
            <p:extLst>
              <p:ext uri="{D42A27DB-BD31-4B8C-83A1-F6EECF244321}">
                <p14:modId xmlns:p14="http://schemas.microsoft.com/office/powerpoint/2010/main" val="2210763937"/>
              </p:ext>
            </p:extLst>
          </p:nvPr>
        </p:nvGraphicFramePr>
        <p:xfrm>
          <a:off x="351691" y="6078452"/>
          <a:ext cx="8522678" cy="779548"/>
        </p:xfrm>
        <a:graphic>
          <a:graphicData uri="http://schemas.openxmlformats.org/drawingml/2006/table">
            <a:tbl>
              <a:tblPr/>
              <a:tblGrid>
                <a:gridCol w="4267201">
                  <a:extLst>
                    <a:ext uri="{9D8B030D-6E8A-4147-A177-3AD203B41FA5}">
                      <a16:colId xmlns:a16="http://schemas.microsoft.com/office/drawing/2014/main" val="1479743502"/>
                    </a:ext>
                  </a:extLst>
                </a:gridCol>
                <a:gridCol w="4255477">
                  <a:extLst>
                    <a:ext uri="{9D8B030D-6E8A-4147-A177-3AD203B41FA5}">
                      <a16:colId xmlns:a16="http://schemas.microsoft.com/office/drawing/2014/main" val="1304631228"/>
                    </a:ext>
                  </a:extLst>
                </a:gridCol>
              </a:tblGrid>
              <a:tr h="357507">
                <a:tc>
                  <a:txBody>
                    <a:bodyPr/>
                    <a:lstStyle/>
                    <a:p>
                      <a:pPr fontAlgn="base"/>
                      <a:r>
                        <a:rPr lang="en-US" sz="1600" b="1" dirty="0">
                          <a:solidFill>
                            <a:srgbClr val="292C2E"/>
                          </a:solidFill>
                          <a:effectLst/>
                          <a:latin typeface="+mn-lt"/>
                        </a:rPr>
                        <a:t>LADY CAPULET</a:t>
                      </a:r>
                    </a:p>
                    <a:p>
                      <a:pPr fontAlgn="base"/>
                      <a:r>
                        <a:rPr lang="en-US" sz="1600" b="0" dirty="0">
                          <a:solidFill>
                            <a:srgbClr val="292C2E"/>
                          </a:solidFill>
                          <a:effectLst/>
                          <a:latin typeface="+mn-lt"/>
                        </a:rPr>
                        <a:t>Verona’s summer hath not such a flower.</a:t>
                      </a:r>
                    </a:p>
                  </a:txBody>
                  <a:tcPr marL="57634" marR="28817" marT="28817" marB="19211"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US" sz="1600" b="1" dirty="0">
                          <a:solidFill>
                            <a:srgbClr val="292C2E"/>
                          </a:solidFill>
                          <a:effectLst/>
                          <a:latin typeface="+mn-lt"/>
                        </a:rPr>
                        <a:t>LADY CAPULET</a:t>
                      </a:r>
                    </a:p>
                    <a:p>
                      <a:pPr fontAlgn="base"/>
                      <a:r>
                        <a:rPr lang="en-US" sz="1600" b="0" dirty="0">
                          <a:solidFill>
                            <a:srgbClr val="292C2E"/>
                          </a:solidFill>
                          <a:effectLst/>
                          <a:latin typeface="+mn-lt"/>
                        </a:rPr>
                        <a:t>Summertime in Verona has no flower as fine as him.</a:t>
                      </a:r>
                    </a:p>
                  </a:txBody>
                  <a:tcPr marL="28817" marR="28817" marT="28817" marB="19211"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794601489"/>
                  </a:ext>
                </a:extLst>
              </a:tr>
            </a:tbl>
          </a:graphicData>
        </a:graphic>
      </p:graphicFrame>
    </p:spTree>
    <p:extLst>
      <p:ext uri="{BB962C8B-B14F-4D97-AF65-F5344CB8AC3E}">
        <p14:creationId xmlns:p14="http://schemas.microsoft.com/office/powerpoint/2010/main" val="27964730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pic>
        <p:nvPicPr>
          <p:cNvPr id="3074" name="Picture 2" descr="The Lovers">
            <a:extLst>
              <a:ext uri="{FF2B5EF4-FFF2-40B4-BE49-F238E27FC236}">
                <a16:creationId xmlns:a16="http://schemas.microsoft.com/office/drawing/2014/main" id="{8C27B1B7-2831-4D17-8DC4-41057CDE4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16" y="1386970"/>
            <a:ext cx="2395084" cy="38321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2F2EC31-AAA5-4B83-A57A-B61385D31CC6}"/>
              </a:ext>
            </a:extLst>
          </p:cNvPr>
          <p:cNvSpPr txBox="1"/>
          <p:nvPr/>
        </p:nvSpPr>
        <p:spPr>
          <a:xfrm>
            <a:off x="3853316" y="1754473"/>
            <a:ext cx="4542972" cy="3046988"/>
          </a:xfrm>
          <a:prstGeom prst="rect">
            <a:avLst/>
          </a:prstGeom>
          <a:noFill/>
        </p:spPr>
        <p:txBody>
          <a:bodyPr wrap="square" rtlCol="0">
            <a:spAutoFit/>
          </a:bodyPr>
          <a:lstStyle/>
          <a:p>
            <a:r>
              <a:rPr lang="en-GB" sz="2400" dirty="0">
                <a:latin typeface="Gill Sans MT" panose="020B0502020104020203" pitchFamily="34" charset="0"/>
              </a:rPr>
              <a:t>We are going to read an extract from </a:t>
            </a:r>
            <a:r>
              <a:rPr lang="en-GB" sz="2400" i="1" dirty="0">
                <a:latin typeface="Gill Sans MT" panose="020B0502020104020203" pitchFamily="34" charset="0"/>
              </a:rPr>
              <a:t>The Lovers</a:t>
            </a:r>
            <a:r>
              <a:rPr lang="en-GB" sz="2400" dirty="0">
                <a:latin typeface="Gill Sans MT" panose="020B0502020104020203" pitchFamily="34" charset="0"/>
              </a:rPr>
              <a:t>, by Rod Norland, which tells </a:t>
            </a:r>
            <a:r>
              <a:rPr lang="en-GB" sz="2400" dirty="0" err="1">
                <a:latin typeface="Gill Sans MT" panose="020B0502020104020203" pitchFamily="34" charset="0"/>
              </a:rPr>
              <a:t>Zakia</a:t>
            </a:r>
            <a:r>
              <a:rPr lang="en-GB" sz="2400" dirty="0">
                <a:latin typeface="Gill Sans MT" panose="020B0502020104020203" pitchFamily="34" charset="0"/>
              </a:rPr>
              <a:t> and Ali’s story.</a:t>
            </a:r>
          </a:p>
          <a:p>
            <a:endParaRPr lang="en-GB" sz="2400" dirty="0">
              <a:latin typeface="Gill Sans MT" panose="020B0502020104020203" pitchFamily="34" charset="0"/>
            </a:endParaRPr>
          </a:p>
          <a:p>
            <a:r>
              <a:rPr lang="en-GB" sz="2400" dirty="0">
                <a:latin typeface="Gill Sans MT" panose="020B0502020104020203" pitchFamily="34" charset="0"/>
              </a:rPr>
              <a:t>As we read, highlight any similarities or differences you can find between </a:t>
            </a:r>
            <a:r>
              <a:rPr lang="en-GB" sz="2400" dirty="0" err="1">
                <a:latin typeface="Gill Sans MT" panose="020B0502020104020203" pitchFamily="34" charset="0"/>
              </a:rPr>
              <a:t>Zakia’s</a:t>
            </a:r>
            <a:r>
              <a:rPr lang="en-GB" sz="2400" dirty="0">
                <a:latin typeface="Gill Sans MT" panose="020B0502020104020203" pitchFamily="34" charset="0"/>
              </a:rPr>
              <a:t> situation and Juliet’s at the end of Act 2 Sc 2….</a:t>
            </a:r>
          </a:p>
        </p:txBody>
      </p:sp>
    </p:spTree>
    <p:extLst>
      <p:ext uri="{BB962C8B-B14F-4D97-AF65-F5344CB8AC3E}">
        <p14:creationId xmlns:p14="http://schemas.microsoft.com/office/powerpoint/2010/main" val="378827006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B569FD-E864-428E-91D0-0D2DEBCE16E1}"/>
              </a:ext>
            </a:extLst>
          </p:cNvPr>
          <p:cNvSpPr txBox="1"/>
          <p:nvPr/>
        </p:nvSpPr>
        <p:spPr>
          <a:xfrm>
            <a:off x="304800" y="248356"/>
            <a:ext cx="8534400" cy="6278642"/>
          </a:xfrm>
          <a:prstGeom prst="rect">
            <a:avLst/>
          </a:prstGeom>
          <a:noFill/>
        </p:spPr>
        <p:txBody>
          <a:bodyPr wrap="square" rtlCol="0">
            <a:spAutoFit/>
          </a:bodyPr>
          <a:lstStyle/>
          <a:p>
            <a:pPr>
              <a:lnSpc>
                <a:spcPct val="150000"/>
              </a:lnSpc>
              <a:spcAft>
                <a:spcPts val="0"/>
              </a:spcAft>
            </a:pPr>
            <a:r>
              <a:rPr lang="en-GB" sz="1400" dirty="0"/>
              <a:t>This extract comes from The Lovers by Rob </a:t>
            </a:r>
            <a:r>
              <a:rPr lang="en-GB" sz="1400" dirty="0" err="1"/>
              <a:t>Nordand</a:t>
            </a:r>
            <a:r>
              <a:rPr lang="en-GB" sz="1400" dirty="0"/>
              <a:t> and tells the story of </a:t>
            </a:r>
            <a:r>
              <a:rPr lang="en-GB" sz="1400" dirty="0" err="1"/>
              <a:t>Zakia</a:t>
            </a:r>
            <a:r>
              <a:rPr lang="en-GB" sz="1400" dirty="0"/>
              <a:t> &amp; Ali, two young Afghans who fell in love but whose families opposed their marriage.</a:t>
            </a:r>
          </a:p>
          <a:p>
            <a:pPr>
              <a:lnSpc>
                <a:spcPct val="150000"/>
              </a:lnSpc>
              <a:spcAft>
                <a:spcPts val="0"/>
              </a:spcAft>
            </a:pPr>
            <a:r>
              <a:rPr lang="en-GB" sz="1400" dirty="0"/>
              <a:t> </a:t>
            </a:r>
          </a:p>
          <a:p>
            <a:pPr>
              <a:lnSpc>
                <a:spcPct val="150000"/>
              </a:lnSpc>
              <a:spcAft>
                <a:spcPts val="0"/>
              </a:spcAft>
            </a:pPr>
            <a:r>
              <a:rPr lang="en-GB" sz="1400" dirty="0"/>
              <a:t>Her name was </a:t>
            </a:r>
            <a:r>
              <a:rPr lang="en-GB" sz="1400" dirty="0" err="1"/>
              <a:t>Zakia</a:t>
            </a:r>
            <a:r>
              <a:rPr lang="en-GB" sz="1400" dirty="0"/>
              <a:t>. Shortly before midnight on the freezing-cold eve of the Persian New Year of 1393 she lay fully clothed on her thin mattress on the concrete floor and considered what she was about to do. She had on all her </a:t>
            </a:r>
            <a:r>
              <a:rPr lang="en-GB" sz="1400" dirty="0" err="1"/>
              <a:t>colorful</a:t>
            </a:r>
            <a:r>
              <a:rPr lang="en-GB" sz="1400" dirty="0"/>
              <a:t> layers— a long dress with leggings under it, a ragged pink sweater, and a long orange-and-purple scarf— but no coat, because she did not own one. The only thing she did not have on were her four- inch open- toed high heels, since no one would wear shoes indoors in Afghanistan; instead the heels were positioned beside her mattress, neatly left shoe on the left, right on the right, next to the little photograph she had of Ali, the boy she loved. It was not the best escape gear for what she was about to do— climb a wall and run off into the mountains— but it would soon be her wedding day, and she wanted to look good. </a:t>
            </a:r>
          </a:p>
          <a:p>
            <a:pPr>
              <a:lnSpc>
                <a:spcPct val="150000"/>
              </a:lnSpc>
              <a:spcAft>
                <a:spcPts val="0"/>
              </a:spcAft>
            </a:pPr>
            <a:r>
              <a:rPr lang="en-GB" sz="1400" dirty="0"/>
              <a:t> </a:t>
            </a:r>
          </a:p>
          <a:p>
            <a:pPr>
              <a:lnSpc>
                <a:spcPct val="150000"/>
              </a:lnSpc>
              <a:spcAft>
                <a:spcPts val="0"/>
              </a:spcAft>
            </a:pPr>
            <a:r>
              <a:rPr lang="en-GB" sz="1400" dirty="0"/>
              <a:t>That night of March 20, 2014, was not the first time </a:t>
            </a:r>
            <a:r>
              <a:rPr lang="en-GB" sz="1400" dirty="0" err="1"/>
              <a:t>Zakia</a:t>
            </a:r>
            <a:r>
              <a:rPr lang="en-GB" sz="1400" dirty="0"/>
              <a:t> had contemplated escaping from the Bamiyan Women’s Shelter, which had been her home, her refuge, and her prison for the past six months, since the day she ran away from home in the hope of marrying Ali. Always before, her nerve had failed her. Two of the other girls who shared her room were awake as well, but they would make no move unless she did first. Though </a:t>
            </a:r>
            <a:r>
              <a:rPr lang="en-GB" sz="1400" dirty="0" err="1"/>
              <a:t>Zakia</a:t>
            </a:r>
            <a:r>
              <a:rPr lang="en-GB" sz="1400" dirty="0"/>
              <a:t> was still terrified and did not know if she had the courage to leave, she felt she was fast running out of both time and opportunity. </a:t>
            </a:r>
          </a:p>
          <a:p>
            <a:pPr>
              <a:lnSpc>
                <a:spcPct val="150000"/>
              </a:lnSpc>
              <a:spcAft>
                <a:spcPts val="0"/>
              </a:spcAft>
            </a:pPr>
            <a:r>
              <a:rPr lang="en-GB" dirty="0"/>
              <a:t> </a:t>
            </a:r>
          </a:p>
          <a:p>
            <a:endParaRPr lang="en-GB" dirty="0"/>
          </a:p>
        </p:txBody>
      </p:sp>
    </p:spTree>
    <p:extLst>
      <p:ext uri="{BB962C8B-B14F-4D97-AF65-F5344CB8AC3E}">
        <p14:creationId xmlns:p14="http://schemas.microsoft.com/office/powerpoint/2010/main" val="10230222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C5CD89-70D4-45A5-A2ED-4BDFE3A04AF9}"/>
              </a:ext>
            </a:extLst>
          </p:cNvPr>
          <p:cNvSpPr txBox="1"/>
          <p:nvPr/>
        </p:nvSpPr>
        <p:spPr>
          <a:xfrm>
            <a:off x="248355" y="-90311"/>
            <a:ext cx="8647289" cy="6278642"/>
          </a:xfrm>
          <a:prstGeom prst="rect">
            <a:avLst/>
          </a:prstGeom>
          <a:noFill/>
        </p:spPr>
        <p:txBody>
          <a:bodyPr wrap="square" rtlCol="0">
            <a:spAutoFit/>
          </a:bodyPr>
          <a:lstStyle/>
          <a:p>
            <a:pPr>
              <a:lnSpc>
                <a:spcPct val="150000"/>
              </a:lnSpc>
              <a:spcAft>
                <a:spcPts val="0"/>
              </a:spcAft>
            </a:pPr>
            <a:r>
              <a:rPr lang="en-GB" sz="1600" dirty="0"/>
              <a:t>This was no small thing, although </a:t>
            </a:r>
            <a:r>
              <a:rPr lang="en-GB" sz="1600" dirty="0" err="1"/>
              <a:t>Zakia</a:t>
            </a:r>
            <a:r>
              <a:rPr lang="en-GB" sz="1600" dirty="0"/>
              <a:t> was then eighteen and legally an adult, a voluntary shelter resident rather than a prisoner, and in the eyes of Afghan law she was free to go whenever she pleased. But the law is only what men make it, and nowhere is that more true than in Afghanistan. What </a:t>
            </a:r>
            <a:r>
              <a:rPr lang="en-GB" sz="1600" dirty="0" err="1"/>
              <a:t>Zakia</a:t>
            </a:r>
            <a:r>
              <a:rPr lang="en-GB" sz="1600" dirty="0"/>
              <a:t> was about to do would change not only her life and that of Ali, who waited for her call on the other side of the Bamiyan Valley. She understood that it would change the lives of nearly everyone they knew. Her father, Zaman, and her mother, </a:t>
            </a:r>
            <a:r>
              <a:rPr lang="en-GB" sz="1600" dirty="0" err="1"/>
              <a:t>Sabza</a:t>
            </a:r>
            <a:r>
              <a:rPr lang="en-GB" sz="1600" dirty="0"/>
              <a:t>; her many brothers; and her male first cousins— they would all give up their farm and devote their lives to hunting down </a:t>
            </a:r>
            <a:r>
              <a:rPr lang="en-GB" sz="1600" dirty="0" err="1"/>
              <a:t>Zakia</a:t>
            </a:r>
            <a:r>
              <a:rPr lang="en-GB" sz="1600" dirty="0"/>
              <a:t> and Ali, publicly vowing to kill them for the crime of being in love. Ali’s father, Anwar, would be forced into such debt that his eldest son would lose his inheritance, and most of the family’s crops would be forfeited for years to come. Others would be touched in unexpected ways. A woman named Fatima </a:t>
            </a:r>
            <a:r>
              <a:rPr lang="en-GB" sz="1600" dirty="0" err="1"/>
              <a:t>Kazimi</a:t>
            </a:r>
            <a:r>
              <a:rPr lang="en-GB" sz="1600" dirty="0"/>
              <a:t>, who ran the women’s ministry in Bamiyan and had recently saved </a:t>
            </a:r>
            <a:r>
              <a:rPr lang="en-GB" sz="1600" dirty="0" err="1"/>
              <a:t>Zakia</a:t>
            </a:r>
            <a:r>
              <a:rPr lang="en-GB" sz="1600" dirty="0"/>
              <a:t> from being killed by her family, would flee to exile in Africa. Shmuley Boteach, a rabbi from New Jersey who that night scarcely knew how to pronounce </a:t>
            </a:r>
            <a:r>
              <a:rPr lang="en-GB" sz="1600" dirty="0" err="1"/>
              <a:t>Zakia’s</a:t>
            </a:r>
            <a:r>
              <a:rPr lang="en-GB" sz="1600" dirty="0"/>
              <a:t> name, would end up consumed by her case, lobbying at the highest levels of the United States government to intervene on her behalf. In the course of it all, this illiterate and impoverished girl who did not know her numbers up to ten and had never seen a television set would become the most recognizable female face on the Afghan airwaves.  </a:t>
            </a:r>
          </a:p>
          <a:p>
            <a:endParaRPr lang="en-GB" dirty="0"/>
          </a:p>
        </p:txBody>
      </p:sp>
    </p:spTree>
    <p:extLst>
      <p:ext uri="{BB962C8B-B14F-4D97-AF65-F5344CB8AC3E}">
        <p14:creationId xmlns:p14="http://schemas.microsoft.com/office/powerpoint/2010/main" val="35960326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61B065-F92B-437B-9778-B7C687980D5B}"/>
              </a:ext>
            </a:extLst>
          </p:cNvPr>
          <p:cNvSpPr txBox="1"/>
          <p:nvPr/>
        </p:nvSpPr>
        <p:spPr>
          <a:xfrm>
            <a:off x="338667" y="327378"/>
            <a:ext cx="8410222" cy="4524315"/>
          </a:xfrm>
          <a:prstGeom prst="rect">
            <a:avLst/>
          </a:prstGeom>
          <a:noFill/>
        </p:spPr>
        <p:txBody>
          <a:bodyPr wrap="square" rtlCol="0">
            <a:spAutoFit/>
          </a:bodyPr>
          <a:lstStyle/>
          <a:p>
            <a:r>
              <a:rPr lang="en-GB" dirty="0"/>
              <a:t>She would become a hero to every young Afghan woman who dreams of marrying the one she loves rather than the one chosen for her by her family, sight unseen. To the conservative elders who preside over their country’s patriarchy, however, </a:t>
            </a:r>
            <a:r>
              <a:rPr lang="en-GB" dirty="0" err="1"/>
              <a:t>Zakia</a:t>
            </a:r>
            <a:r>
              <a:rPr lang="en-GB" dirty="0"/>
              <a:t> would become the fallen woman whose actions threatened the established social order, actions that were yet more evidence of the deplorable interference of foreigners in Afghanistan’s traditional culture. </a:t>
            </a:r>
          </a:p>
          <a:p>
            <a:endParaRPr lang="en-GB" dirty="0"/>
          </a:p>
          <a:p>
            <a:r>
              <a:rPr lang="en-GB" dirty="0"/>
              <a:t>That is where I came in, because the articles I wrote about </a:t>
            </a:r>
            <a:r>
              <a:rPr lang="en-GB" dirty="0" err="1"/>
              <a:t>Zakia</a:t>
            </a:r>
            <a:r>
              <a:rPr lang="en-GB" dirty="0"/>
              <a:t> and Ali in the New York Times in 2014 would bring them that fame and arouse the ire of the conservative Afghan establishment. I didn’t know it at the time, but before long I would become their best hope to survive, entangling myself in their lives in ways that threatened my own values and professional ethics. That night, though, on the eve of the spring equinox and the Persian New Year, I had no idea what they were up to and was three days’ travel away from them elsewhere in Afghanistan. We were the last  people on one another’s minds.</a:t>
            </a:r>
          </a:p>
          <a:p>
            <a:endParaRPr lang="en-GB" dirty="0"/>
          </a:p>
        </p:txBody>
      </p:sp>
    </p:spTree>
    <p:extLst>
      <p:ext uri="{BB962C8B-B14F-4D97-AF65-F5344CB8AC3E}">
        <p14:creationId xmlns:p14="http://schemas.microsoft.com/office/powerpoint/2010/main" val="14913532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2" name="TextBox 1">
            <a:extLst>
              <a:ext uri="{FF2B5EF4-FFF2-40B4-BE49-F238E27FC236}">
                <a16:creationId xmlns:a16="http://schemas.microsoft.com/office/drawing/2014/main" id="{F2F2EC31-AAA5-4B83-A57A-B61385D31CC6}"/>
              </a:ext>
            </a:extLst>
          </p:cNvPr>
          <p:cNvSpPr txBox="1"/>
          <p:nvPr/>
        </p:nvSpPr>
        <p:spPr>
          <a:xfrm>
            <a:off x="2873905" y="887137"/>
            <a:ext cx="2721655" cy="5355312"/>
          </a:xfrm>
          <a:prstGeom prst="rect">
            <a:avLst/>
          </a:prstGeom>
          <a:noFill/>
        </p:spPr>
        <p:txBody>
          <a:bodyPr wrap="square" rtlCol="0">
            <a:spAutoFit/>
          </a:bodyPr>
          <a:lstStyle/>
          <a:p>
            <a:r>
              <a:rPr lang="en-GB" sz="2400" dirty="0">
                <a:latin typeface="Gill Sans MT" panose="020B0502020104020203" pitchFamily="34" charset="0"/>
              </a:rPr>
              <a:t>Similarities</a:t>
            </a:r>
          </a:p>
          <a:p>
            <a:endParaRPr lang="en-GB" sz="2400" dirty="0">
              <a:latin typeface="Gill Sans MT" panose="020B0502020104020203" pitchFamily="34" charset="0"/>
            </a:endParaRPr>
          </a:p>
          <a:p>
            <a:pPr marL="342900" indent="-342900">
              <a:buFont typeface="Wingdings" panose="05000000000000000000" pitchFamily="2" charset="2"/>
              <a:buChar char="ü"/>
            </a:pPr>
            <a:r>
              <a:rPr lang="en-GB" dirty="0">
                <a:latin typeface="Gill Sans MT" panose="020B0502020104020203" pitchFamily="34" charset="0"/>
              </a:rPr>
              <a:t>They both love a man their family will not allow them to marry</a:t>
            </a:r>
          </a:p>
          <a:p>
            <a:pPr marL="342900" indent="-342900">
              <a:buFont typeface="Wingdings" panose="05000000000000000000" pitchFamily="2" charset="2"/>
              <a:buChar char="ü"/>
            </a:pPr>
            <a:r>
              <a:rPr lang="en-GB" dirty="0">
                <a:latin typeface="Gill Sans MT" panose="020B0502020104020203" pitchFamily="34" charset="0"/>
              </a:rPr>
              <a:t>They are both due to get married the next morning</a:t>
            </a:r>
          </a:p>
          <a:p>
            <a:pPr marL="342900" indent="-342900">
              <a:buFont typeface="Wingdings" panose="05000000000000000000" pitchFamily="2" charset="2"/>
              <a:buChar char="ü"/>
            </a:pPr>
            <a:r>
              <a:rPr lang="en-GB" dirty="0">
                <a:latin typeface="Gill Sans MT" panose="020B0502020104020203" pitchFamily="34" charset="0"/>
              </a:rPr>
              <a:t>They both live in a patriarchal society </a:t>
            </a:r>
          </a:p>
          <a:p>
            <a:pPr marL="342900" indent="-342900">
              <a:buFont typeface="Wingdings" panose="05000000000000000000" pitchFamily="2" charset="2"/>
              <a:buChar char="ü"/>
            </a:pPr>
            <a:r>
              <a:rPr lang="en-GB" dirty="0">
                <a:latin typeface="Gill Sans MT" panose="020B0502020104020203" pitchFamily="34" charset="0"/>
              </a:rPr>
              <a:t>They both risk a violent reaction if they disobey their families</a:t>
            </a:r>
          </a:p>
          <a:p>
            <a:pPr marL="342900" indent="-342900">
              <a:buFont typeface="Wingdings" panose="05000000000000000000" pitchFamily="2" charset="2"/>
              <a:buChar char="ü"/>
            </a:pPr>
            <a:r>
              <a:rPr lang="en-GB" dirty="0">
                <a:latin typeface="Gill Sans MT" panose="020B0502020104020203" pitchFamily="34" charset="0"/>
              </a:rPr>
              <a:t>They have both had their stories told by a 3</a:t>
            </a:r>
            <a:r>
              <a:rPr lang="en-GB" baseline="30000" dirty="0">
                <a:latin typeface="Gill Sans MT" panose="020B0502020104020203" pitchFamily="34" charset="0"/>
              </a:rPr>
              <a:t>rd</a:t>
            </a:r>
            <a:r>
              <a:rPr lang="en-GB" dirty="0">
                <a:latin typeface="Gill Sans MT" panose="020B0502020104020203" pitchFamily="34" charset="0"/>
              </a:rPr>
              <a:t> person </a:t>
            </a:r>
          </a:p>
          <a:p>
            <a:pPr marL="342900" indent="-342900">
              <a:buFont typeface="Wingdings" panose="05000000000000000000" pitchFamily="2" charset="2"/>
              <a:buChar char="ü"/>
            </a:pPr>
            <a:endParaRPr lang="en-GB" dirty="0">
              <a:latin typeface="Gill Sans MT" panose="020B0502020104020203" pitchFamily="34" charset="0"/>
            </a:endParaRPr>
          </a:p>
          <a:p>
            <a:endParaRPr lang="en-GB" sz="2400" dirty="0">
              <a:latin typeface="Gill Sans MT" panose="020B0502020104020203" pitchFamily="34" charset="0"/>
            </a:endParaRPr>
          </a:p>
        </p:txBody>
      </p:sp>
      <p:pic>
        <p:nvPicPr>
          <p:cNvPr id="3" name="Picture 2">
            <a:extLst>
              <a:ext uri="{FF2B5EF4-FFF2-40B4-BE49-F238E27FC236}">
                <a16:creationId xmlns:a16="http://schemas.microsoft.com/office/drawing/2014/main" id="{67854B65-13AE-4889-9294-8556C061FF3D}"/>
              </a:ext>
            </a:extLst>
          </p:cNvPr>
          <p:cNvPicPr>
            <a:picLocks noChangeAspect="1"/>
          </p:cNvPicPr>
          <p:nvPr/>
        </p:nvPicPr>
        <p:blipFill rotWithShape="1">
          <a:blip r:embed="rId3"/>
          <a:srcRect r="17081"/>
          <a:stretch/>
        </p:blipFill>
        <p:spPr>
          <a:xfrm>
            <a:off x="245910" y="937833"/>
            <a:ext cx="2047347" cy="1847248"/>
          </a:xfrm>
          <a:prstGeom prst="rect">
            <a:avLst/>
          </a:prstGeom>
        </p:spPr>
      </p:pic>
      <p:pic>
        <p:nvPicPr>
          <p:cNvPr id="4" name="Picture 3">
            <a:extLst>
              <a:ext uri="{FF2B5EF4-FFF2-40B4-BE49-F238E27FC236}">
                <a16:creationId xmlns:a16="http://schemas.microsoft.com/office/drawing/2014/main" id="{C040A016-7FAE-45A9-B2BB-2DE3F16A9169}"/>
              </a:ext>
            </a:extLst>
          </p:cNvPr>
          <p:cNvPicPr>
            <a:picLocks noChangeAspect="1"/>
          </p:cNvPicPr>
          <p:nvPr/>
        </p:nvPicPr>
        <p:blipFill>
          <a:blip r:embed="rId4"/>
          <a:stretch>
            <a:fillRect/>
          </a:stretch>
        </p:blipFill>
        <p:spPr>
          <a:xfrm>
            <a:off x="193551" y="3149295"/>
            <a:ext cx="2099706" cy="1847249"/>
          </a:xfrm>
          <a:prstGeom prst="rect">
            <a:avLst/>
          </a:prstGeom>
        </p:spPr>
      </p:pic>
      <p:sp>
        <p:nvSpPr>
          <p:cNvPr id="9" name="TextBox 8">
            <a:extLst>
              <a:ext uri="{FF2B5EF4-FFF2-40B4-BE49-F238E27FC236}">
                <a16:creationId xmlns:a16="http://schemas.microsoft.com/office/drawing/2014/main" id="{13028F6F-F490-45FA-B0B3-80C9C96EA8C5}"/>
              </a:ext>
            </a:extLst>
          </p:cNvPr>
          <p:cNvSpPr txBox="1"/>
          <p:nvPr/>
        </p:nvSpPr>
        <p:spPr>
          <a:xfrm>
            <a:off x="6169330" y="937833"/>
            <a:ext cx="2721655" cy="4524315"/>
          </a:xfrm>
          <a:prstGeom prst="rect">
            <a:avLst/>
          </a:prstGeom>
          <a:noFill/>
        </p:spPr>
        <p:txBody>
          <a:bodyPr wrap="square" rtlCol="0">
            <a:spAutoFit/>
          </a:bodyPr>
          <a:lstStyle/>
          <a:p>
            <a:r>
              <a:rPr lang="en-GB" sz="2400" dirty="0">
                <a:latin typeface="Gill Sans MT" panose="020B0502020104020203" pitchFamily="34" charset="0"/>
              </a:rPr>
              <a:t>Differences</a:t>
            </a:r>
          </a:p>
          <a:p>
            <a:endParaRPr lang="en-GB" sz="2400" dirty="0">
              <a:latin typeface="Gill Sans MT" panose="020B0502020104020203" pitchFamily="34" charset="0"/>
            </a:endParaRPr>
          </a:p>
          <a:p>
            <a:pPr marL="342900" indent="-342900">
              <a:buFont typeface="Arial" panose="020B0604020202020204" pitchFamily="34" charset="0"/>
              <a:buChar char="•"/>
            </a:pPr>
            <a:r>
              <a:rPr lang="en-GB" dirty="0" err="1">
                <a:latin typeface="Gill Sans MT" panose="020B0502020104020203" pitchFamily="34" charset="0"/>
              </a:rPr>
              <a:t>Zakia</a:t>
            </a:r>
            <a:r>
              <a:rPr lang="en-GB" dirty="0">
                <a:latin typeface="Gill Sans MT" panose="020B0502020104020203" pitchFamily="34" charset="0"/>
              </a:rPr>
              <a:t> is legally an adult, Juliet is 13</a:t>
            </a:r>
          </a:p>
          <a:p>
            <a:pPr marL="342900" indent="-342900">
              <a:buFont typeface="Arial" panose="020B0604020202020204" pitchFamily="34" charset="0"/>
              <a:buChar char="•"/>
            </a:pPr>
            <a:r>
              <a:rPr lang="en-GB" dirty="0" err="1">
                <a:latin typeface="Gill Sans MT" panose="020B0502020104020203" pitchFamily="34" charset="0"/>
              </a:rPr>
              <a:t>Zakia</a:t>
            </a:r>
            <a:r>
              <a:rPr lang="en-GB" dirty="0">
                <a:latin typeface="Gill Sans MT" panose="020B0502020104020203" pitchFamily="34" charset="0"/>
              </a:rPr>
              <a:t> is from a very poor family; Juliet is from an aristocratic family</a:t>
            </a:r>
          </a:p>
          <a:p>
            <a:pPr marL="342900" indent="-342900">
              <a:buFont typeface="Arial" panose="020B0604020202020204" pitchFamily="34" charset="0"/>
              <a:buChar char="•"/>
            </a:pPr>
            <a:r>
              <a:rPr lang="en-GB" dirty="0">
                <a:latin typeface="Gill Sans MT" panose="020B0502020104020203" pitchFamily="34" charset="0"/>
              </a:rPr>
              <a:t>One is a fictional character, one is real</a:t>
            </a:r>
          </a:p>
          <a:p>
            <a:pPr marL="342900" indent="-342900">
              <a:buFont typeface="Arial" panose="020B0604020202020204" pitchFamily="34" charset="0"/>
              <a:buChar char="•"/>
            </a:pPr>
            <a:r>
              <a:rPr lang="en-GB" dirty="0">
                <a:latin typeface="Gill Sans MT" panose="020B0502020104020203" pitchFamily="34" charset="0"/>
              </a:rPr>
              <a:t>Juliet ‘lived’ in the 14</a:t>
            </a:r>
            <a:r>
              <a:rPr lang="en-GB" baseline="30000" dirty="0">
                <a:latin typeface="Gill Sans MT" panose="020B0502020104020203" pitchFamily="34" charset="0"/>
              </a:rPr>
              <a:t>th</a:t>
            </a:r>
            <a:r>
              <a:rPr lang="en-GB" dirty="0">
                <a:latin typeface="Gill Sans MT" panose="020B0502020104020203" pitchFamily="34" charset="0"/>
              </a:rPr>
              <a:t> century; </a:t>
            </a:r>
            <a:r>
              <a:rPr lang="en-GB" dirty="0" err="1">
                <a:latin typeface="Gill Sans MT" panose="020B0502020104020203" pitchFamily="34" charset="0"/>
              </a:rPr>
              <a:t>Zakia</a:t>
            </a:r>
            <a:r>
              <a:rPr lang="en-GB" dirty="0">
                <a:latin typeface="Gill Sans MT" panose="020B0502020104020203" pitchFamily="34" charset="0"/>
              </a:rPr>
              <a:t> lives in the 21</a:t>
            </a:r>
            <a:r>
              <a:rPr lang="en-GB" baseline="30000" dirty="0">
                <a:latin typeface="Gill Sans MT" panose="020B0502020104020203" pitchFamily="34" charset="0"/>
              </a:rPr>
              <a:t>st</a:t>
            </a:r>
            <a:r>
              <a:rPr lang="en-GB" dirty="0">
                <a:latin typeface="Gill Sans MT" panose="020B0502020104020203" pitchFamily="34" charset="0"/>
              </a:rPr>
              <a:t> century</a:t>
            </a:r>
          </a:p>
          <a:p>
            <a:pPr marL="342900" indent="-342900">
              <a:buFont typeface="Wingdings" panose="05000000000000000000" pitchFamily="2" charset="2"/>
              <a:buChar char="ü"/>
            </a:pPr>
            <a:endParaRPr lang="en-GB" dirty="0">
              <a:latin typeface="Gill Sans MT" panose="020B0502020104020203" pitchFamily="34" charset="0"/>
            </a:endParaRPr>
          </a:p>
          <a:p>
            <a:endParaRPr lang="en-GB" sz="2400" dirty="0">
              <a:latin typeface="Gill Sans MT" panose="020B0502020104020203" pitchFamily="34" charset="0"/>
            </a:endParaRPr>
          </a:p>
        </p:txBody>
      </p:sp>
    </p:spTree>
    <p:extLst>
      <p:ext uri="{BB962C8B-B14F-4D97-AF65-F5344CB8AC3E}">
        <p14:creationId xmlns:p14="http://schemas.microsoft.com/office/powerpoint/2010/main" val="96113029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5" name="Rectangle 4">
            <a:extLst>
              <a:ext uri="{FF2B5EF4-FFF2-40B4-BE49-F238E27FC236}">
                <a16:creationId xmlns:a16="http://schemas.microsoft.com/office/drawing/2014/main" id="{A3D9AA0D-3226-4004-9EAE-92C5BD14298F}"/>
              </a:ext>
            </a:extLst>
          </p:cNvPr>
          <p:cNvSpPr/>
          <p:nvPr/>
        </p:nvSpPr>
        <p:spPr>
          <a:xfrm>
            <a:off x="762306" y="2410003"/>
            <a:ext cx="3476171" cy="2554545"/>
          </a:xfrm>
          <a:prstGeom prst="rect">
            <a:avLst/>
          </a:prstGeom>
        </p:spPr>
        <p:txBody>
          <a:bodyPr wrap="square">
            <a:spAutoFit/>
          </a:bodyPr>
          <a:lstStyle/>
          <a:p>
            <a:r>
              <a:rPr lang="en-GB" sz="2000" dirty="0">
                <a:latin typeface="Gill Sans MT" panose="020B0502020104020203" pitchFamily="34" charset="0"/>
                <a:ea typeface="Calibri" panose="020F0502020204030204" pitchFamily="34" charset="0"/>
              </a:rPr>
              <a:t>“Her father, Zaman, and her mother, </a:t>
            </a:r>
            <a:r>
              <a:rPr lang="en-GB" sz="2000" dirty="0" err="1">
                <a:latin typeface="Gill Sans MT" panose="020B0502020104020203" pitchFamily="34" charset="0"/>
                <a:ea typeface="Calibri" panose="020F0502020204030204" pitchFamily="34" charset="0"/>
              </a:rPr>
              <a:t>Sabza</a:t>
            </a:r>
            <a:r>
              <a:rPr lang="en-GB" sz="2000" dirty="0">
                <a:latin typeface="Gill Sans MT" panose="020B0502020104020203" pitchFamily="34" charset="0"/>
                <a:ea typeface="Calibri" panose="020F0502020204030204" pitchFamily="34" charset="0"/>
              </a:rPr>
              <a:t>; her many brothers; and her male first cousins— they would all give up their farm and devote their lives to hunting down </a:t>
            </a:r>
            <a:r>
              <a:rPr lang="en-GB" sz="2000" dirty="0" err="1">
                <a:latin typeface="Gill Sans MT" panose="020B0502020104020203" pitchFamily="34" charset="0"/>
                <a:ea typeface="Calibri" panose="020F0502020204030204" pitchFamily="34" charset="0"/>
              </a:rPr>
              <a:t>Zakia</a:t>
            </a:r>
            <a:r>
              <a:rPr lang="en-GB" sz="2000" dirty="0">
                <a:latin typeface="Gill Sans MT" panose="020B0502020104020203" pitchFamily="34" charset="0"/>
                <a:ea typeface="Calibri" panose="020F0502020204030204" pitchFamily="34" charset="0"/>
              </a:rPr>
              <a:t> and Ali, publicly vowing to kill them for the crime of being in love.“</a:t>
            </a:r>
            <a:endParaRPr lang="en-GB" sz="2000" dirty="0">
              <a:latin typeface="Gill Sans MT" panose="020B0502020104020203" pitchFamily="34" charset="0"/>
            </a:endParaRPr>
          </a:p>
        </p:txBody>
      </p:sp>
      <p:grpSp>
        <p:nvGrpSpPr>
          <p:cNvPr id="4" name="Group 3">
            <a:extLst>
              <a:ext uri="{FF2B5EF4-FFF2-40B4-BE49-F238E27FC236}">
                <a16:creationId xmlns:a16="http://schemas.microsoft.com/office/drawing/2014/main" id="{52BDB0D8-41C6-402C-A6C9-EE2506411E4A}"/>
              </a:ext>
            </a:extLst>
          </p:cNvPr>
          <p:cNvGrpSpPr/>
          <p:nvPr/>
        </p:nvGrpSpPr>
        <p:grpSpPr>
          <a:xfrm>
            <a:off x="5602116" y="2237660"/>
            <a:ext cx="2779578" cy="2899229"/>
            <a:chOff x="5595165" y="1291770"/>
            <a:chExt cx="2779578" cy="2899229"/>
          </a:xfrm>
        </p:grpSpPr>
        <p:pic>
          <p:nvPicPr>
            <p:cNvPr id="2" name="Picture 1">
              <a:extLst>
                <a:ext uri="{FF2B5EF4-FFF2-40B4-BE49-F238E27FC236}">
                  <a16:creationId xmlns:a16="http://schemas.microsoft.com/office/drawing/2014/main" id="{A0672C88-A1A9-4BBF-8A3E-2C92AB877274}"/>
                </a:ext>
              </a:extLst>
            </p:cNvPr>
            <p:cNvPicPr>
              <a:picLocks noChangeAspect="1"/>
            </p:cNvPicPr>
            <p:nvPr/>
          </p:nvPicPr>
          <p:blipFill rotWithShape="1">
            <a:blip r:embed="rId3"/>
            <a:srcRect l="23122" r="12963"/>
            <a:stretch/>
          </p:blipFill>
          <p:spPr>
            <a:xfrm>
              <a:off x="5595165" y="1291770"/>
              <a:ext cx="2779578" cy="2899229"/>
            </a:xfrm>
            <a:prstGeom prst="rect">
              <a:avLst/>
            </a:prstGeom>
          </p:spPr>
        </p:pic>
        <p:sp>
          <p:nvSpPr>
            <p:cNvPr id="3" name="TextBox 2">
              <a:extLst>
                <a:ext uri="{FF2B5EF4-FFF2-40B4-BE49-F238E27FC236}">
                  <a16:creationId xmlns:a16="http://schemas.microsoft.com/office/drawing/2014/main" id="{5CF8FDDA-5195-414A-8229-EAB34D4E9C48}"/>
                </a:ext>
              </a:extLst>
            </p:cNvPr>
            <p:cNvSpPr txBox="1"/>
            <p:nvPr/>
          </p:nvSpPr>
          <p:spPr>
            <a:xfrm>
              <a:off x="5595165" y="3821667"/>
              <a:ext cx="1422890" cy="369332"/>
            </a:xfrm>
            <a:prstGeom prst="rect">
              <a:avLst/>
            </a:prstGeom>
            <a:noFill/>
          </p:spPr>
          <p:txBody>
            <a:bodyPr wrap="none" rtlCol="0">
              <a:spAutoFit/>
            </a:bodyPr>
            <a:lstStyle/>
            <a:p>
              <a:r>
                <a:rPr lang="en-GB" dirty="0">
                  <a:solidFill>
                    <a:schemeClr val="bg1"/>
                  </a:solidFill>
                  <a:latin typeface="Gill Sans MT" panose="020B0502020104020203" pitchFamily="34" charset="0"/>
                </a:rPr>
                <a:t>Lord Capulet</a:t>
              </a:r>
            </a:p>
          </p:txBody>
        </p:sp>
      </p:grpSp>
      <p:sp>
        <p:nvSpPr>
          <p:cNvPr id="9" name="TextBox 8">
            <a:extLst>
              <a:ext uri="{FF2B5EF4-FFF2-40B4-BE49-F238E27FC236}">
                <a16:creationId xmlns:a16="http://schemas.microsoft.com/office/drawing/2014/main" id="{7AB2B457-D841-4B87-A770-399EEFBD1019}"/>
              </a:ext>
            </a:extLst>
          </p:cNvPr>
          <p:cNvSpPr txBox="1"/>
          <p:nvPr/>
        </p:nvSpPr>
        <p:spPr>
          <a:xfrm>
            <a:off x="838773" y="1121771"/>
            <a:ext cx="7582483" cy="830997"/>
          </a:xfrm>
          <a:prstGeom prst="rect">
            <a:avLst/>
          </a:prstGeom>
          <a:noFill/>
        </p:spPr>
        <p:txBody>
          <a:bodyPr wrap="square" rtlCol="0">
            <a:spAutoFit/>
          </a:bodyPr>
          <a:lstStyle/>
          <a:p>
            <a:r>
              <a:rPr lang="en-GB" sz="2400" dirty="0">
                <a:latin typeface="Gill Sans MT" panose="020B0502020104020203" pitchFamily="34" charset="0"/>
              </a:rPr>
              <a:t>This is how </a:t>
            </a:r>
            <a:r>
              <a:rPr lang="en-GB" sz="2400" dirty="0" err="1">
                <a:latin typeface="Gill Sans MT" panose="020B0502020104020203" pitchFamily="34" charset="0"/>
              </a:rPr>
              <a:t>Zakia’s</a:t>
            </a:r>
            <a:r>
              <a:rPr lang="en-GB" sz="2400" dirty="0">
                <a:latin typeface="Gill Sans MT" panose="020B0502020104020203" pitchFamily="34" charset="0"/>
              </a:rPr>
              <a:t> family reacted. How do you think Lord Capulet will react if Juliet disobeys him?</a:t>
            </a:r>
          </a:p>
        </p:txBody>
      </p:sp>
    </p:spTree>
    <p:extLst>
      <p:ext uri="{BB962C8B-B14F-4D97-AF65-F5344CB8AC3E}">
        <p14:creationId xmlns:p14="http://schemas.microsoft.com/office/powerpoint/2010/main" val="412271004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pic>
        <p:nvPicPr>
          <p:cNvPr id="6" name="Picture 5">
            <a:extLst>
              <a:ext uri="{FF2B5EF4-FFF2-40B4-BE49-F238E27FC236}">
                <a16:creationId xmlns:a16="http://schemas.microsoft.com/office/drawing/2014/main" id="{63C2FDB1-0A14-4689-83ED-C7FBD3E5FFB8}"/>
              </a:ext>
            </a:extLst>
          </p:cNvPr>
          <p:cNvPicPr>
            <a:picLocks noChangeAspect="1"/>
          </p:cNvPicPr>
          <p:nvPr/>
        </p:nvPicPr>
        <p:blipFill rotWithShape="1">
          <a:blip r:embed="rId3"/>
          <a:srcRect t="21423" r="41532" b="36252"/>
          <a:stretch/>
        </p:blipFill>
        <p:spPr>
          <a:xfrm>
            <a:off x="407204" y="930707"/>
            <a:ext cx="3206988" cy="2902648"/>
          </a:xfrm>
          <a:prstGeom prst="rect">
            <a:avLst/>
          </a:prstGeom>
        </p:spPr>
      </p:pic>
      <p:sp>
        <p:nvSpPr>
          <p:cNvPr id="11" name="Speech Bubble: Rectangle with Corners Rounded 10">
            <a:extLst>
              <a:ext uri="{FF2B5EF4-FFF2-40B4-BE49-F238E27FC236}">
                <a16:creationId xmlns:a16="http://schemas.microsoft.com/office/drawing/2014/main" id="{97628083-8807-49A9-B510-B9CB93DB4E1A}"/>
              </a:ext>
            </a:extLst>
          </p:cNvPr>
          <p:cNvSpPr/>
          <p:nvPr/>
        </p:nvSpPr>
        <p:spPr>
          <a:xfrm>
            <a:off x="3960928" y="814845"/>
            <a:ext cx="4862285" cy="2614155"/>
          </a:xfrm>
          <a:prstGeom prst="wedgeRoundRectCallout">
            <a:avLst>
              <a:gd name="adj1" fmla="val -75460"/>
              <a:gd name="adj2" fmla="val 268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6DA714F-DA59-4154-BD8D-132654817A06}"/>
              </a:ext>
            </a:extLst>
          </p:cNvPr>
          <p:cNvSpPr/>
          <p:nvPr/>
        </p:nvSpPr>
        <p:spPr>
          <a:xfrm>
            <a:off x="4411540" y="994713"/>
            <a:ext cx="4324454" cy="2308324"/>
          </a:xfrm>
          <a:prstGeom prst="rect">
            <a:avLst/>
          </a:prstGeom>
        </p:spPr>
        <p:txBody>
          <a:bodyPr wrap="square">
            <a:spAutoFit/>
          </a:bodyPr>
          <a:lstStyle/>
          <a:p>
            <a:pPr fontAlgn="base"/>
            <a:r>
              <a:rPr lang="en-GB" sz="2400" dirty="0">
                <a:solidFill>
                  <a:schemeClr val="bg1"/>
                </a:solidFill>
                <a:latin typeface="Comic Sans MS" panose="030F0702030302020204" pitchFamily="66" charset="0"/>
              </a:rPr>
              <a:t>“An you be not, hang, beg, starve, die in the streets,</a:t>
            </a:r>
          </a:p>
          <a:p>
            <a:pPr fontAlgn="base"/>
            <a:r>
              <a:rPr lang="en-GB" sz="2400" dirty="0">
                <a:solidFill>
                  <a:schemeClr val="bg1"/>
                </a:solidFill>
                <a:latin typeface="Comic Sans MS" panose="030F0702030302020204" pitchFamily="66" charset="0"/>
              </a:rPr>
              <a:t>For, by my soul, I’ll ne'er acknowledge thee,</a:t>
            </a:r>
          </a:p>
          <a:p>
            <a:pPr fontAlgn="base"/>
            <a:r>
              <a:rPr lang="en-GB" sz="2400" dirty="0">
                <a:solidFill>
                  <a:schemeClr val="bg1"/>
                </a:solidFill>
                <a:latin typeface="Comic Sans MS" panose="030F0702030302020204" pitchFamily="66" charset="0"/>
              </a:rPr>
              <a:t>Nor what is mine shall never do thee good.”</a:t>
            </a:r>
            <a:endParaRPr lang="en-GB" sz="2400" b="0" i="0" dirty="0">
              <a:solidFill>
                <a:schemeClr val="bg1"/>
              </a:solidFill>
              <a:effectLst/>
              <a:latin typeface="Comic Sans MS" panose="030F0702030302020204" pitchFamily="66" charset="0"/>
            </a:endParaRPr>
          </a:p>
        </p:txBody>
      </p:sp>
      <p:sp>
        <p:nvSpPr>
          <p:cNvPr id="12" name="TextBox 11">
            <a:extLst>
              <a:ext uri="{FF2B5EF4-FFF2-40B4-BE49-F238E27FC236}">
                <a16:creationId xmlns:a16="http://schemas.microsoft.com/office/drawing/2014/main" id="{29F96735-477B-423C-B276-D7D269D56296}"/>
              </a:ext>
            </a:extLst>
          </p:cNvPr>
          <p:cNvSpPr txBox="1"/>
          <p:nvPr/>
        </p:nvSpPr>
        <p:spPr>
          <a:xfrm>
            <a:off x="174573" y="3998709"/>
            <a:ext cx="8794853" cy="1785104"/>
          </a:xfrm>
          <a:prstGeom prst="rect">
            <a:avLst/>
          </a:prstGeom>
          <a:noFill/>
        </p:spPr>
        <p:txBody>
          <a:bodyPr wrap="square" rtlCol="0">
            <a:spAutoFit/>
          </a:bodyPr>
          <a:lstStyle/>
          <a:p>
            <a:r>
              <a:rPr lang="en-GB" sz="2200" dirty="0">
                <a:latin typeface="Gill Sans MT" panose="020B0502020104020203" pitchFamily="34" charset="0"/>
              </a:rPr>
              <a:t>Lord Capulet’s reaction – as we shall see later in Act 3 Sc 5 – when Juliet refuses to do as he wishes is </a:t>
            </a:r>
            <a:r>
              <a:rPr lang="en-GB" sz="2200" b="1" dirty="0">
                <a:latin typeface="Gill Sans MT" panose="020B0502020104020203" pitchFamily="34" charset="0"/>
              </a:rPr>
              <a:t>as shocking and violent as </a:t>
            </a:r>
            <a:r>
              <a:rPr lang="en-GB" sz="2200" b="1" dirty="0" err="1">
                <a:latin typeface="Gill Sans MT" panose="020B0502020104020203" pitchFamily="34" charset="0"/>
              </a:rPr>
              <a:t>Zakia’s</a:t>
            </a:r>
            <a:r>
              <a:rPr lang="en-GB" sz="2200" b="1" dirty="0">
                <a:latin typeface="Gill Sans MT" panose="020B0502020104020203" pitchFamily="34" charset="0"/>
              </a:rPr>
              <a:t> father</a:t>
            </a:r>
            <a:r>
              <a:rPr lang="en-GB" sz="2200" dirty="0">
                <a:latin typeface="Gill Sans MT" panose="020B0502020104020203" pitchFamily="34" charset="0"/>
              </a:rPr>
              <a:t>. </a:t>
            </a:r>
          </a:p>
          <a:p>
            <a:endParaRPr lang="en-GB" sz="2200" dirty="0">
              <a:latin typeface="Gill Sans MT" panose="020B0502020104020203" pitchFamily="34" charset="0"/>
            </a:endParaRPr>
          </a:p>
          <a:p>
            <a:r>
              <a:rPr lang="en-GB" sz="2200" dirty="0">
                <a:latin typeface="Gill Sans MT" panose="020B0502020104020203" pitchFamily="34" charset="0"/>
              </a:rPr>
              <a:t>Both men feel that their </a:t>
            </a:r>
            <a:r>
              <a:rPr lang="en-GB" sz="2200" b="1" dirty="0">
                <a:latin typeface="Gill Sans MT" panose="020B0502020104020203" pitchFamily="34" charset="0"/>
              </a:rPr>
              <a:t>honour</a:t>
            </a:r>
            <a:r>
              <a:rPr lang="en-GB" sz="2200" dirty="0">
                <a:latin typeface="Gill Sans MT" panose="020B0502020104020203" pitchFamily="34" charset="0"/>
              </a:rPr>
              <a:t> – and that of their families – has been damaged by their daughters’ disobedience and that they should be punished. </a:t>
            </a:r>
          </a:p>
        </p:txBody>
      </p:sp>
    </p:spTree>
    <p:extLst>
      <p:ext uri="{BB962C8B-B14F-4D97-AF65-F5344CB8AC3E}">
        <p14:creationId xmlns:p14="http://schemas.microsoft.com/office/powerpoint/2010/main" val="216657287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10" name="Rectangle 9">
            <a:extLst>
              <a:ext uri="{FF2B5EF4-FFF2-40B4-BE49-F238E27FC236}">
                <a16:creationId xmlns:a16="http://schemas.microsoft.com/office/drawing/2014/main" id="{DFDAD71B-B184-406C-9F0C-2C3F62376EE4}"/>
              </a:ext>
            </a:extLst>
          </p:cNvPr>
          <p:cNvSpPr/>
          <p:nvPr/>
        </p:nvSpPr>
        <p:spPr>
          <a:xfrm>
            <a:off x="355599" y="709674"/>
            <a:ext cx="8222343" cy="1323439"/>
          </a:xfrm>
          <a:prstGeom prst="rect">
            <a:avLst/>
          </a:prstGeom>
          <a:ln>
            <a:solidFill>
              <a:srgbClr val="7030A0"/>
            </a:solidFill>
          </a:ln>
        </p:spPr>
        <p:txBody>
          <a:bodyPr wrap="square">
            <a:spAutoFit/>
          </a:bodyPr>
          <a:lstStyle/>
          <a:p>
            <a:r>
              <a:rPr lang="en-GB" sz="2000" b="1" dirty="0">
                <a:latin typeface="Gill Sans MT" panose="020B0502020104020203" pitchFamily="34" charset="0"/>
              </a:rPr>
              <a:t>DEMONSTRATE:  You now need to refer to lines below. </a:t>
            </a:r>
          </a:p>
          <a:p>
            <a:endParaRPr lang="en-GB" sz="2000" b="1" dirty="0">
              <a:latin typeface="Gill Sans MT" panose="020B0502020104020203" pitchFamily="34" charset="0"/>
            </a:endParaRPr>
          </a:p>
          <a:p>
            <a:r>
              <a:rPr lang="en-GB" sz="2000" b="1" dirty="0">
                <a:latin typeface="Gill Sans MT" panose="020B0502020104020203" pitchFamily="34" charset="0"/>
              </a:rPr>
              <a:t>How does the writer use language to describe the impact of </a:t>
            </a:r>
            <a:r>
              <a:rPr lang="en-GB" sz="2000" b="1" dirty="0" err="1">
                <a:latin typeface="Gill Sans MT" panose="020B0502020104020203" pitchFamily="34" charset="0"/>
              </a:rPr>
              <a:t>Zakia</a:t>
            </a:r>
            <a:r>
              <a:rPr lang="en-GB" sz="2000" b="1" dirty="0">
                <a:latin typeface="Gill Sans MT" panose="020B0502020104020203" pitchFamily="34" charset="0"/>
              </a:rPr>
              <a:t> &amp; Ali’s relationship on their families?</a:t>
            </a:r>
          </a:p>
        </p:txBody>
      </p:sp>
      <p:sp>
        <p:nvSpPr>
          <p:cNvPr id="12" name="Rectangle 11">
            <a:extLst>
              <a:ext uri="{FF2B5EF4-FFF2-40B4-BE49-F238E27FC236}">
                <a16:creationId xmlns:a16="http://schemas.microsoft.com/office/drawing/2014/main" id="{62964B1D-3073-4CBF-8F64-C22E44B49E06}"/>
              </a:ext>
            </a:extLst>
          </p:cNvPr>
          <p:cNvSpPr/>
          <p:nvPr/>
        </p:nvSpPr>
        <p:spPr>
          <a:xfrm>
            <a:off x="355600" y="2339822"/>
            <a:ext cx="3234268" cy="4524315"/>
          </a:xfrm>
          <a:prstGeom prst="rect">
            <a:avLst/>
          </a:prstGeom>
        </p:spPr>
        <p:txBody>
          <a:bodyPr wrap="square">
            <a:spAutoFit/>
          </a:bodyPr>
          <a:lstStyle/>
          <a:p>
            <a:r>
              <a:rPr lang="en-GB" b="1" dirty="0">
                <a:solidFill>
                  <a:srgbClr val="00B050"/>
                </a:solidFill>
                <a:latin typeface="Gill Sans MT" panose="020B0502020104020203" pitchFamily="34" charset="0"/>
              </a:rPr>
              <a:t>WHAT? </a:t>
            </a:r>
            <a:r>
              <a:rPr lang="en-GB" dirty="0">
                <a:solidFill>
                  <a:srgbClr val="00B050"/>
                </a:solidFill>
                <a:latin typeface="Gill Sans MT" panose="020B0502020104020203" pitchFamily="34" charset="0"/>
              </a:rPr>
              <a:t>Does Norland want to show us about the impact of the lovers’ relationship on their families? What are the consequences?</a:t>
            </a:r>
          </a:p>
          <a:p>
            <a:endParaRPr lang="en-GB" b="1" dirty="0">
              <a:solidFill>
                <a:srgbClr val="7030A0"/>
              </a:solidFill>
              <a:latin typeface="Gill Sans MT" panose="020B0502020104020203" pitchFamily="34" charset="0"/>
            </a:endParaRPr>
          </a:p>
          <a:p>
            <a:r>
              <a:rPr lang="en-GB" b="1" dirty="0">
                <a:solidFill>
                  <a:schemeClr val="accent4">
                    <a:lumMod val="75000"/>
                  </a:schemeClr>
                </a:solidFill>
                <a:latin typeface="Gill Sans MT" panose="020B0502020104020203" pitchFamily="34" charset="0"/>
              </a:rPr>
              <a:t>HOW?</a:t>
            </a:r>
            <a:r>
              <a:rPr lang="en-GB" dirty="0">
                <a:solidFill>
                  <a:schemeClr val="accent4">
                    <a:lumMod val="75000"/>
                  </a:schemeClr>
                </a:solidFill>
                <a:latin typeface="Gill Sans MT" panose="020B0502020104020203" pitchFamily="34" charset="0"/>
              </a:rPr>
              <a:t> Does Norland do this? What kind of language does he use? What language techniques does he use?</a:t>
            </a:r>
          </a:p>
          <a:p>
            <a:endParaRPr lang="en-GB" b="1" dirty="0">
              <a:solidFill>
                <a:srgbClr val="7030A0"/>
              </a:solidFill>
              <a:latin typeface="Gill Sans MT" panose="020B0502020104020203" pitchFamily="34" charset="0"/>
            </a:endParaRPr>
          </a:p>
          <a:p>
            <a:r>
              <a:rPr lang="en-GB" b="1" dirty="0">
                <a:solidFill>
                  <a:srgbClr val="7030A0"/>
                </a:solidFill>
                <a:latin typeface="Gill Sans MT" panose="020B0502020104020203" pitchFamily="34" charset="0"/>
              </a:rPr>
              <a:t>WHY?</a:t>
            </a:r>
            <a:r>
              <a:rPr lang="en-GB" dirty="0">
                <a:solidFill>
                  <a:srgbClr val="7030A0"/>
                </a:solidFill>
                <a:latin typeface="Gill Sans MT" panose="020B0502020104020203" pitchFamily="34" charset="0"/>
              </a:rPr>
              <a:t> is he doing this? What is he trying to say about patriarchal societies? Does he think that ‘honour’ is a good thing? </a:t>
            </a:r>
          </a:p>
        </p:txBody>
      </p:sp>
      <p:sp>
        <p:nvSpPr>
          <p:cNvPr id="2" name="TextBox 1">
            <a:extLst>
              <a:ext uri="{FF2B5EF4-FFF2-40B4-BE49-F238E27FC236}">
                <a16:creationId xmlns:a16="http://schemas.microsoft.com/office/drawing/2014/main" id="{4D7E8EDF-0391-4058-B155-8E3C1EC8E465}"/>
              </a:ext>
            </a:extLst>
          </p:cNvPr>
          <p:cNvSpPr txBox="1"/>
          <p:nvPr/>
        </p:nvSpPr>
        <p:spPr>
          <a:xfrm>
            <a:off x="4030133" y="2201333"/>
            <a:ext cx="4758267" cy="4524315"/>
          </a:xfrm>
          <a:prstGeom prst="rect">
            <a:avLst/>
          </a:prstGeom>
          <a:noFill/>
        </p:spPr>
        <p:txBody>
          <a:bodyPr wrap="square" rtlCol="0">
            <a:spAutoFit/>
          </a:bodyPr>
          <a:lstStyle/>
          <a:p>
            <a:r>
              <a:rPr lang="en-GB" sz="1600" dirty="0"/>
              <a:t>This was no small thing, although </a:t>
            </a:r>
            <a:r>
              <a:rPr lang="en-GB" sz="1600" dirty="0" err="1"/>
              <a:t>Zakia</a:t>
            </a:r>
            <a:r>
              <a:rPr lang="en-GB" sz="1600" dirty="0"/>
              <a:t> was then eighteen and legally an adult, a voluntary shelter resident rather than a prisoner, and in the eyes of Afghan law she was free to go whenever she pleased. But the law is only what men make it, and nowhere is that more true than in Afghanistan. What </a:t>
            </a:r>
            <a:r>
              <a:rPr lang="en-GB" sz="1600" dirty="0" err="1"/>
              <a:t>Zakia</a:t>
            </a:r>
            <a:r>
              <a:rPr lang="en-GB" sz="1600" dirty="0"/>
              <a:t> was about to do would change not only her life and that of Ali, who waited for her call on the other side of the Bamiyan Valley. She understood that it would change the lives of nearly everyone they knew. Her father, Zaman, and her mother, </a:t>
            </a:r>
            <a:r>
              <a:rPr lang="en-GB" sz="1600" dirty="0" err="1"/>
              <a:t>Sabza</a:t>
            </a:r>
            <a:r>
              <a:rPr lang="en-GB" sz="1600" dirty="0"/>
              <a:t>; her many brothers; and her male first cousins— they would all give up their farm and devote their lives to hunting down </a:t>
            </a:r>
            <a:r>
              <a:rPr lang="en-GB" sz="1600" dirty="0" err="1"/>
              <a:t>Zakia</a:t>
            </a:r>
            <a:r>
              <a:rPr lang="en-GB" sz="1600" dirty="0"/>
              <a:t> and Ali, publicly vowing to kill them for the crime of being in love. Ali’s father, Anwar, would be forced into such debt that his eldest son would lose his inheritance, and most of the family’s crops would be forfeited for years to come.</a:t>
            </a:r>
          </a:p>
        </p:txBody>
      </p:sp>
    </p:spTree>
    <p:extLst>
      <p:ext uri="{BB962C8B-B14F-4D97-AF65-F5344CB8AC3E}">
        <p14:creationId xmlns:p14="http://schemas.microsoft.com/office/powerpoint/2010/main" val="3663548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wipe(left)">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wipe(left)">
                                      <p:cBhvr>
                                        <p:cTn id="1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10" name="Rectangle 9">
            <a:extLst>
              <a:ext uri="{FF2B5EF4-FFF2-40B4-BE49-F238E27FC236}">
                <a16:creationId xmlns:a16="http://schemas.microsoft.com/office/drawing/2014/main" id="{DFDAD71B-B184-406C-9F0C-2C3F62376EE4}"/>
              </a:ext>
            </a:extLst>
          </p:cNvPr>
          <p:cNvSpPr/>
          <p:nvPr/>
        </p:nvSpPr>
        <p:spPr>
          <a:xfrm>
            <a:off x="355599" y="709674"/>
            <a:ext cx="8222343" cy="1200329"/>
          </a:xfrm>
          <a:prstGeom prst="rect">
            <a:avLst/>
          </a:prstGeom>
        </p:spPr>
        <p:txBody>
          <a:bodyPr wrap="square">
            <a:spAutoFit/>
          </a:bodyPr>
          <a:lstStyle/>
          <a:p>
            <a:r>
              <a:rPr lang="en-GB" b="1" dirty="0">
                <a:latin typeface="Gill Sans MT" panose="020B0502020104020203" pitchFamily="34" charset="0"/>
              </a:rPr>
              <a:t>DEMONSTRATE:  You now need to refer to lines 20 to 29.</a:t>
            </a:r>
          </a:p>
          <a:p>
            <a:endParaRPr lang="en-GB" b="1" dirty="0">
              <a:latin typeface="Gill Sans MT" panose="020B0502020104020203" pitchFamily="34" charset="0"/>
            </a:endParaRPr>
          </a:p>
          <a:p>
            <a:r>
              <a:rPr lang="en-GB" b="1" dirty="0">
                <a:latin typeface="Gill Sans MT" panose="020B0502020104020203" pitchFamily="34" charset="0"/>
              </a:rPr>
              <a:t>How does the writer use language to describe the impact of </a:t>
            </a:r>
            <a:r>
              <a:rPr lang="en-GB" b="1" dirty="0" err="1">
                <a:latin typeface="Gill Sans MT" panose="020B0502020104020203" pitchFamily="34" charset="0"/>
              </a:rPr>
              <a:t>Zakia</a:t>
            </a:r>
            <a:r>
              <a:rPr lang="en-GB" b="1" dirty="0">
                <a:latin typeface="Gill Sans MT" panose="020B0502020104020203" pitchFamily="34" charset="0"/>
              </a:rPr>
              <a:t> &amp; Ali’s relationship on their families?</a:t>
            </a:r>
          </a:p>
        </p:txBody>
      </p:sp>
      <p:sp>
        <p:nvSpPr>
          <p:cNvPr id="2" name="TextBox 1">
            <a:extLst>
              <a:ext uri="{FF2B5EF4-FFF2-40B4-BE49-F238E27FC236}">
                <a16:creationId xmlns:a16="http://schemas.microsoft.com/office/drawing/2014/main" id="{BEDCE472-B553-4CB7-AED8-700FFA5C8E4A}"/>
              </a:ext>
            </a:extLst>
          </p:cNvPr>
          <p:cNvSpPr txBox="1"/>
          <p:nvPr/>
        </p:nvSpPr>
        <p:spPr>
          <a:xfrm>
            <a:off x="348340" y="2182505"/>
            <a:ext cx="8222344" cy="3477875"/>
          </a:xfrm>
          <a:prstGeom prst="rect">
            <a:avLst/>
          </a:prstGeom>
          <a:solidFill>
            <a:srgbClr val="FFCC99"/>
          </a:solidFill>
        </p:spPr>
        <p:txBody>
          <a:bodyPr wrap="square" rtlCol="0">
            <a:spAutoFit/>
          </a:bodyPr>
          <a:lstStyle/>
          <a:p>
            <a:r>
              <a:rPr lang="en-GB" sz="2200" b="1" dirty="0"/>
              <a:t>I DO</a:t>
            </a:r>
          </a:p>
          <a:p>
            <a:endParaRPr lang="en-GB" sz="2200" b="1" dirty="0"/>
          </a:p>
          <a:p>
            <a:r>
              <a:rPr lang="en-GB" sz="2200" dirty="0"/>
              <a:t>The writer is trying to show the devastating consequences of </a:t>
            </a:r>
            <a:r>
              <a:rPr lang="en-GB" sz="2200" dirty="0" err="1"/>
              <a:t>Zakia</a:t>
            </a:r>
            <a:r>
              <a:rPr lang="en-GB" sz="2200" dirty="0"/>
              <a:t> and Ali’s relationship on the lives of their families. He describes how her parents would now “devote” their lives to trying to find and kill her. The connotations of the word ‘devoted’ suggest love and kindness, which is the exact opposite of her parents’ response. Norland is trying to shock the reader in order to expose how horrific and barbaric their concept of honour is and how is it has turned them from parents into potential murders.</a:t>
            </a:r>
          </a:p>
        </p:txBody>
      </p:sp>
    </p:spTree>
    <p:extLst>
      <p:ext uri="{BB962C8B-B14F-4D97-AF65-F5344CB8AC3E}">
        <p14:creationId xmlns:p14="http://schemas.microsoft.com/office/powerpoint/2010/main" val="11307538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D137B3-0F21-4F6C-95B5-86007A05D644}"/>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10" name="Rectangle 9">
            <a:extLst>
              <a:ext uri="{FF2B5EF4-FFF2-40B4-BE49-F238E27FC236}">
                <a16:creationId xmlns:a16="http://schemas.microsoft.com/office/drawing/2014/main" id="{DFDAD71B-B184-406C-9F0C-2C3F62376EE4}"/>
              </a:ext>
            </a:extLst>
          </p:cNvPr>
          <p:cNvSpPr/>
          <p:nvPr/>
        </p:nvSpPr>
        <p:spPr>
          <a:xfrm>
            <a:off x="355599" y="709674"/>
            <a:ext cx="8222343" cy="1200329"/>
          </a:xfrm>
          <a:prstGeom prst="rect">
            <a:avLst/>
          </a:prstGeom>
        </p:spPr>
        <p:txBody>
          <a:bodyPr wrap="square">
            <a:spAutoFit/>
          </a:bodyPr>
          <a:lstStyle/>
          <a:p>
            <a:r>
              <a:rPr lang="en-GB" b="1" dirty="0">
                <a:latin typeface="Gill Sans MT" panose="020B0502020104020203" pitchFamily="34" charset="0"/>
              </a:rPr>
              <a:t>DEMONSTRATE:  You now need to refer to lines 20 to 29.</a:t>
            </a:r>
          </a:p>
          <a:p>
            <a:endParaRPr lang="en-GB" b="1" dirty="0">
              <a:latin typeface="Gill Sans MT" panose="020B0502020104020203" pitchFamily="34" charset="0"/>
            </a:endParaRPr>
          </a:p>
          <a:p>
            <a:r>
              <a:rPr lang="en-GB" b="1" dirty="0">
                <a:latin typeface="Gill Sans MT" panose="020B0502020104020203" pitchFamily="34" charset="0"/>
              </a:rPr>
              <a:t>How does the writer use language to describe the impact of </a:t>
            </a:r>
            <a:r>
              <a:rPr lang="en-GB" b="1" dirty="0" err="1">
                <a:latin typeface="Gill Sans MT" panose="020B0502020104020203" pitchFamily="34" charset="0"/>
              </a:rPr>
              <a:t>Zakia</a:t>
            </a:r>
            <a:r>
              <a:rPr lang="en-GB" b="1" dirty="0">
                <a:latin typeface="Gill Sans MT" panose="020B0502020104020203" pitchFamily="34" charset="0"/>
              </a:rPr>
              <a:t> &amp; Ali’s relationship on their families?</a:t>
            </a:r>
          </a:p>
        </p:txBody>
      </p:sp>
      <p:sp>
        <p:nvSpPr>
          <p:cNvPr id="2" name="TextBox 1">
            <a:extLst>
              <a:ext uri="{FF2B5EF4-FFF2-40B4-BE49-F238E27FC236}">
                <a16:creationId xmlns:a16="http://schemas.microsoft.com/office/drawing/2014/main" id="{BEDCE472-B553-4CB7-AED8-700FFA5C8E4A}"/>
              </a:ext>
            </a:extLst>
          </p:cNvPr>
          <p:cNvSpPr txBox="1"/>
          <p:nvPr/>
        </p:nvSpPr>
        <p:spPr>
          <a:xfrm>
            <a:off x="348340" y="2182505"/>
            <a:ext cx="4949374" cy="3477875"/>
          </a:xfrm>
          <a:prstGeom prst="rect">
            <a:avLst/>
          </a:prstGeom>
          <a:solidFill>
            <a:srgbClr val="FFFF00"/>
          </a:solidFill>
        </p:spPr>
        <p:txBody>
          <a:bodyPr wrap="square" rtlCol="0">
            <a:spAutoFit/>
          </a:bodyPr>
          <a:lstStyle/>
          <a:p>
            <a:r>
              <a:rPr lang="en-GB" sz="2200" b="1" dirty="0"/>
              <a:t>YOU DO</a:t>
            </a:r>
          </a:p>
          <a:p>
            <a:endParaRPr lang="en-GB" sz="2200" b="1" dirty="0"/>
          </a:p>
          <a:p>
            <a:endParaRPr lang="en-GB" sz="2200" b="1" dirty="0"/>
          </a:p>
          <a:p>
            <a:endParaRPr lang="en-GB" sz="2200" b="1" dirty="0"/>
          </a:p>
          <a:p>
            <a:endParaRPr lang="en-GB" sz="2200" b="1" dirty="0"/>
          </a:p>
          <a:p>
            <a:endParaRPr lang="en-GB" sz="2200" b="1" dirty="0"/>
          </a:p>
          <a:p>
            <a:endParaRPr lang="en-GB" sz="2200" b="1" dirty="0"/>
          </a:p>
          <a:p>
            <a:endParaRPr lang="en-GB" sz="2200" b="1" dirty="0"/>
          </a:p>
          <a:p>
            <a:endParaRPr lang="en-GB" sz="2200" b="1" dirty="0"/>
          </a:p>
          <a:p>
            <a:endParaRPr lang="en-GB" sz="2200" b="1" dirty="0"/>
          </a:p>
        </p:txBody>
      </p:sp>
      <p:sp>
        <p:nvSpPr>
          <p:cNvPr id="3" name="TextBox 2">
            <a:extLst>
              <a:ext uri="{FF2B5EF4-FFF2-40B4-BE49-F238E27FC236}">
                <a16:creationId xmlns:a16="http://schemas.microsoft.com/office/drawing/2014/main" id="{45331514-8D55-4098-B9D4-000CE9E2D409}"/>
              </a:ext>
            </a:extLst>
          </p:cNvPr>
          <p:cNvSpPr txBox="1"/>
          <p:nvPr/>
        </p:nvSpPr>
        <p:spPr>
          <a:xfrm>
            <a:off x="5529943" y="1927803"/>
            <a:ext cx="3396346" cy="4524315"/>
          </a:xfrm>
          <a:prstGeom prst="rect">
            <a:avLst/>
          </a:prstGeom>
          <a:noFill/>
        </p:spPr>
        <p:txBody>
          <a:bodyPr wrap="square" rtlCol="0">
            <a:spAutoFit/>
          </a:bodyPr>
          <a:lstStyle/>
          <a:p>
            <a:r>
              <a:rPr lang="en-GB" b="1" dirty="0">
                <a:latin typeface="Gill Sans MT" panose="020B0502020104020203" pitchFamily="34" charset="0"/>
              </a:rPr>
              <a:t>Success criteria:</a:t>
            </a:r>
          </a:p>
          <a:p>
            <a:pPr marL="285750" indent="-285750">
              <a:buFont typeface="Wingdings" panose="05000000000000000000" pitchFamily="2" charset="2"/>
              <a:buChar char="ü"/>
            </a:pPr>
            <a:r>
              <a:rPr lang="en-GB" dirty="0">
                <a:latin typeface="Gill Sans MT" panose="020B0502020104020203" pitchFamily="34" charset="0"/>
              </a:rPr>
              <a:t>Make a clear point about the impact on the families? </a:t>
            </a:r>
          </a:p>
          <a:p>
            <a:pPr marL="285750" indent="-285750">
              <a:buFont typeface="Wingdings" panose="05000000000000000000" pitchFamily="2" charset="2"/>
              <a:buChar char="ü"/>
            </a:pPr>
            <a:r>
              <a:rPr lang="en-GB" dirty="0">
                <a:latin typeface="Gill Sans MT" panose="020B0502020104020203" pitchFamily="34" charset="0"/>
              </a:rPr>
              <a:t>Provide evidence from the text?</a:t>
            </a:r>
          </a:p>
          <a:p>
            <a:pPr marL="285750" indent="-285750">
              <a:buFont typeface="Wingdings" panose="05000000000000000000" pitchFamily="2" charset="2"/>
              <a:buChar char="ü"/>
            </a:pPr>
            <a:r>
              <a:rPr lang="en-US" dirty="0">
                <a:latin typeface="Gill Sans MT" panose="020B0502020104020203" pitchFamily="34" charset="0"/>
              </a:rPr>
              <a:t>Zoom in further to </a:t>
            </a:r>
            <a:r>
              <a:rPr lang="en-US" dirty="0" err="1">
                <a:latin typeface="Gill Sans MT" panose="020B0502020104020203" pitchFamily="34" charset="0"/>
              </a:rPr>
              <a:t>analyse</a:t>
            </a:r>
            <a:r>
              <a:rPr lang="en-US" dirty="0">
                <a:latin typeface="Gill Sans MT" panose="020B0502020104020203" pitchFamily="34" charset="0"/>
              </a:rPr>
              <a:t> your evidence further (e.g. exploring connotations)?</a:t>
            </a:r>
            <a:endParaRPr lang="en-GB" dirty="0">
              <a:latin typeface="Gill Sans MT" panose="020B0502020104020203" pitchFamily="34" charset="0"/>
            </a:endParaRPr>
          </a:p>
          <a:p>
            <a:pPr marL="285750" indent="-285750">
              <a:buFont typeface="Wingdings" panose="05000000000000000000" pitchFamily="2" charset="2"/>
              <a:buChar char="ü"/>
            </a:pPr>
            <a:r>
              <a:rPr lang="en-GB" dirty="0">
                <a:latin typeface="Gill Sans MT" panose="020B0502020104020203" pitchFamily="34" charset="0"/>
              </a:rPr>
              <a:t>Use correct terminology to identify techniques? </a:t>
            </a:r>
          </a:p>
          <a:p>
            <a:pPr marL="285750" indent="-285750">
              <a:buFont typeface="Wingdings" panose="05000000000000000000" pitchFamily="2" charset="2"/>
              <a:buChar char="ü"/>
            </a:pPr>
            <a:r>
              <a:rPr lang="en-GB" dirty="0">
                <a:latin typeface="Gill Sans MT" panose="020B0502020104020203" pitchFamily="34" charset="0"/>
              </a:rPr>
              <a:t>Explain the writer’s intentions in their use of language?</a:t>
            </a:r>
          </a:p>
          <a:p>
            <a:pPr marL="285750" indent="-285750">
              <a:buFont typeface="Wingdings" panose="05000000000000000000" pitchFamily="2" charset="2"/>
              <a:buChar char="ü"/>
            </a:pPr>
            <a:r>
              <a:rPr lang="en-GB" dirty="0">
                <a:latin typeface="Gill Sans MT" panose="020B0502020104020203" pitchFamily="34" charset="0"/>
              </a:rPr>
              <a:t>Explore the effect on the reader?</a:t>
            </a:r>
          </a:p>
          <a:p>
            <a:pPr marL="285750" indent="-285750">
              <a:buFont typeface="Wingdings" panose="05000000000000000000" pitchFamily="2" charset="2"/>
              <a:buChar char="ü"/>
            </a:pPr>
            <a:endParaRPr lang="en-GB" dirty="0">
              <a:latin typeface="Gill Sans MT" panose="020B0502020104020203" pitchFamily="34" charset="0"/>
            </a:endParaRPr>
          </a:p>
          <a:p>
            <a:endParaRPr lang="en-GB" dirty="0">
              <a:latin typeface="Gill Sans MT" panose="020B0502020104020203" pitchFamily="34" charset="0"/>
            </a:endParaRPr>
          </a:p>
        </p:txBody>
      </p:sp>
    </p:spTree>
    <p:extLst>
      <p:ext uri="{BB962C8B-B14F-4D97-AF65-F5344CB8AC3E}">
        <p14:creationId xmlns:p14="http://schemas.microsoft.com/office/powerpoint/2010/main" val="23045238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964DE64-2073-4BE0-8303-A8D294B2E47E}"/>
              </a:ext>
            </a:extLst>
          </p:cNvPr>
          <p:cNvGraphicFramePr>
            <a:graphicFrameLocks noGrp="1"/>
          </p:cNvGraphicFramePr>
          <p:nvPr>
            <p:extLst>
              <p:ext uri="{D42A27DB-BD31-4B8C-83A1-F6EECF244321}">
                <p14:modId xmlns:p14="http://schemas.microsoft.com/office/powerpoint/2010/main" val="1482384473"/>
              </p:ext>
            </p:extLst>
          </p:nvPr>
        </p:nvGraphicFramePr>
        <p:xfrm>
          <a:off x="0" y="104720"/>
          <a:ext cx="9144000" cy="6648560"/>
        </p:xfrm>
        <a:graphic>
          <a:graphicData uri="http://schemas.openxmlformats.org/drawingml/2006/table">
            <a:tbl>
              <a:tblPr/>
              <a:tblGrid>
                <a:gridCol w="4572000">
                  <a:extLst>
                    <a:ext uri="{9D8B030D-6E8A-4147-A177-3AD203B41FA5}">
                      <a16:colId xmlns:a16="http://schemas.microsoft.com/office/drawing/2014/main" val="3509229982"/>
                    </a:ext>
                  </a:extLst>
                </a:gridCol>
                <a:gridCol w="4572000">
                  <a:extLst>
                    <a:ext uri="{9D8B030D-6E8A-4147-A177-3AD203B41FA5}">
                      <a16:colId xmlns:a16="http://schemas.microsoft.com/office/drawing/2014/main" val="3923164413"/>
                    </a:ext>
                  </a:extLst>
                </a:gridCol>
              </a:tblGrid>
              <a:tr h="307379">
                <a:tc>
                  <a:txBody>
                    <a:bodyPr/>
                    <a:lstStyle/>
                    <a:p>
                      <a:pPr fontAlgn="base"/>
                      <a:r>
                        <a:rPr lang="en-US" sz="1450" b="1" dirty="0">
                          <a:solidFill>
                            <a:srgbClr val="292C2E"/>
                          </a:solidFill>
                          <a:effectLst/>
                          <a:latin typeface="+mn-lt"/>
                        </a:rPr>
                        <a:t>NURSE</a:t>
                      </a:r>
                    </a:p>
                    <a:p>
                      <a:pPr fontAlgn="base"/>
                      <a:r>
                        <a:rPr lang="en-US" sz="1450" b="0" dirty="0">
                          <a:solidFill>
                            <a:srgbClr val="8F8F8F"/>
                          </a:solidFill>
                          <a:effectLst/>
                          <a:latin typeface="+mn-lt"/>
                        </a:rPr>
                        <a:t>80</a:t>
                      </a:r>
                      <a:r>
                        <a:rPr lang="en-US" sz="1450" b="0" dirty="0">
                          <a:solidFill>
                            <a:srgbClr val="292C2E"/>
                          </a:solidFill>
                          <a:effectLst/>
                          <a:latin typeface="+mn-lt"/>
                        </a:rPr>
                        <a:t>Nay, he’s a flower. In faith, a very flower.</a:t>
                      </a:r>
                    </a:p>
                  </a:txBody>
                  <a:tcPr marL="57634" marR="28817" marT="28817" marB="19211"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US" sz="1450" b="1" dirty="0">
                          <a:solidFill>
                            <a:srgbClr val="292C2E"/>
                          </a:solidFill>
                          <a:effectLst/>
                          <a:latin typeface="+mn-lt"/>
                        </a:rPr>
                        <a:t>NURSE</a:t>
                      </a:r>
                    </a:p>
                    <a:p>
                      <a:pPr fontAlgn="base"/>
                      <a:r>
                        <a:rPr lang="en-US" sz="1450" b="0" dirty="0">
                          <a:solidFill>
                            <a:srgbClr val="292C2E"/>
                          </a:solidFill>
                          <a:effectLst/>
                          <a:latin typeface="+mn-lt"/>
                        </a:rPr>
                        <a:t>No, he’s a fine flower, truly, a flower.</a:t>
                      </a:r>
                    </a:p>
                  </a:txBody>
                  <a:tcPr marL="28817" marR="28817" marT="28817" marB="19211"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97250763"/>
                  </a:ext>
                </a:extLst>
              </a:tr>
              <a:tr h="2468640">
                <a:tc>
                  <a:txBody>
                    <a:bodyPr/>
                    <a:lstStyle/>
                    <a:p>
                      <a:pPr fontAlgn="base"/>
                      <a:r>
                        <a:rPr lang="en-US" sz="1450" b="1">
                          <a:solidFill>
                            <a:srgbClr val="292C2E"/>
                          </a:solidFill>
                          <a:effectLst/>
                          <a:latin typeface="+mn-lt"/>
                        </a:rPr>
                        <a:t>LADY CAPULET</a:t>
                      </a:r>
                    </a:p>
                    <a:p>
                      <a:pPr fontAlgn="base"/>
                      <a:r>
                        <a:rPr lang="en-US" sz="1450" b="0">
                          <a:solidFill>
                            <a:srgbClr val="292C2E"/>
                          </a:solidFill>
                          <a:effectLst/>
                          <a:latin typeface="+mn-lt"/>
                        </a:rPr>
                        <a:t>What say you? Can you love the gentleman?</a:t>
                      </a:r>
                    </a:p>
                    <a:p>
                      <a:pPr fontAlgn="base"/>
                      <a:r>
                        <a:rPr lang="en-US" sz="1450" b="0">
                          <a:solidFill>
                            <a:srgbClr val="292C2E"/>
                          </a:solidFill>
                          <a:effectLst/>
                          <a:latin typeface="+mn-lt"/>
                        </a:rPr>
                        <a:t>This night you shall behold him at our feast.</a:t>
                      </a:r>
                    </a:p>
                    <a:p>
                      <a:pPr fontAlgn="base"/>
                      <a:r>
                        <a:rPr lang="en-US" sz="1450" b="0">
                          <a:solidFill>
                            <a:srgbClr val="292C2E"/>
                          </a:solidFill>
                          <a:effectLst/>
                          <a:latin typeface="+mn-lt"/>
                        </a:rPr>
                        <a:t>Read o'er the volume of young Paris' face</a:t>
                      </a:r>
                    </a:p>
                    <a:p>
                      <a:pPr fontAlgn="base"/>
                      <a:r>
                        <a:rPr lang="en-US" sz="1450" b="0">
                          <a:solidFill>
                            <a:srgbClr val="292C2E"/>
                          </a:solidFill>
                          <a:effectLst/>
                          <a:latin typeface="+mn-lt"/>
                        </a:rPr>
                        <a:t>And find delight writ there with beauty’s pen.</a:t>
                      </a:r>
                    </a:p>
                    <a:p>
                      <a:pPr fontAlgn="base"/>
                      <a:r>
                        <a:rPr lang="en-US" sz="1450" b="0">
                          <a:solidFill>
                            <a:srgbClr val="8F8F8F"/>
                          </a:solidFill>
                          <a:effectLst/>
                          <a:latin typeface="+mn-lt"/>
                        </a:rPr>
                        <a:t>85</a:t>
                      </a:r>
                      <a:r>
                        <a:rPr lang="en-US" sz="1450" b="0">
                          <a:solidFill>
                            <a:srgbClr val="292C2E"/>
                          </a:solidFill>
                          <a:effectLst/>
                          <a:latin typeface="+mn-lt"/>
                        </a:rPr>
                        <a:t>Examine every married lineament</a:t>
                      </a:r>
                    </a:p>
                    <a:p>
                      <a:pPr fontAlgn="base"/>
                      <a:r>
                        <a:rPr lang="en-US" sz="1450" b="0">
                          <a:solidFill>
                            <a:srgbClr val="292C2E"/>
                          </a:solidFill>
                          <a:effectLst/>
                          <a:latin typeface="+mn-lt"/>
                        </a:rPr>
                        <a:t>And see how one another lends content,</a:t>
                      </a:r>
                    </a:p>
                    <a:p>
                      <a:pPr fontAlgn="base"/>
                      <a:r>
                        <a:rPr lang="en-US" sz="1450" b="0">
                          <a:solidFill>
                            <a:srgbClr val="292C2E"/>
                          </a:solidFill>
                          <a:effectLst/>
                          <a:latin typeface="+mn-lt"/>
                        </a:rPr>
                        <a:t>And what obscured in this fair volume lies</a:t>
                      </a:r>
                    </a:p>
                    <a:p>
                      <a:pPr fontAlgn="base"/>
                      <a:r>
                        <a:rPr lang="en-US" sz="1450" b="0">
                          <a:solidFill>
                            <a:srgbClr val="292C2E"/>
                          </a:solidFill>
                          <a:effectLst/>
                          <a:latin typeface="+mn-lt"/>
                        </a:rPr>
                        <a:t>Find written in the margin of his eyes.</a:t>
                      </a:r>
                    </a:p>
                    <a:p>
                      <a:pPr fontAlgn="base"/>
                      <a:r>
                        <a:rPr lang="en-US" sz="1450" b="0">
                          <a:solidFill>
                            <a:srgbClr val="292C2E"/>
                          </a:solidFill>
                          <a:effectLst/>
                          <a:latin typeface="+mn-lt"/>
                        </a:rPr>
                        <a:t>This precious book of love, this unbound lover,</a:t>
                      </a:r>
                    </a:p>
                    <a:p>
                      <a:pPr fontAlgn="base"/>
                      <a:r>
                        <a:rPr lang="en-US" sz="1450" b="0">
                          <a:solidFill>
                            <a:srgbClr val="8F8F8F"/>
                          </a:solidFill>
                          <a:effectLst/>
                          <a:latin typeface="+mn-lt"/>
                        </a:rPr>
                        <a:t>90</a:t>
                      </a:r>
                      <a:r>
                        <a:rPr lang="en-US" sz="1450" b="0">
                          <a:solidFill>
                            <a:srgbClr val="292C2E"/>
                          </a:solidFill>
                          <a:effectLst/>
                          <a:latin typeface="+mn-lt"/>
                        </a:rPr>
                        <a:t>To beautify him only lacks a cover.</a:t>
                      </a:r>
                    </a:p>
                    <a:p>
                      <a:pPr fontAlgn="base"/>
                      <a:r>
                        <a:rPr lang="en-US" sz="1450" b="0">
                          <a:solidFill>
                            <a:srgbClr val="292C2E"/>
                          </a:solidFill>
                          <a:effectLst/>
                          <a:latin typeface="+mn-lt"/>
                        </a:rPr>
                        <a:t>The fish lives in the sea, and ’tis much pride</a:t>
                      </a:r>
                    </a:p>
                    <a:p>
                      <a:pPr fontAlgn="base"/>
                      <a:r>
                        <a:rPr lang="en-US" sz="1450" b="0">
                          <a:solidFill>
                            <a:srgbClr val="292C2E"/>
                          </a:solidFill>
                          <a:effectLst/>
                          <a:latin typeface="+mn-lt"/>
                        </a:rPr>
                        <a:t>For fair without the fair within to hide.</a:t>
                      </a:r>
                    </a:p>
                    <a:p>
                      <a:pPr fontAlgn="base"/>
                      <a:r>
                        <a:rPr lang="en-US" sz="1450" b="0">
                          <a:solidFill>
                            <a:srgbClr val="292C2E"/>
                          </a:solidFill>
                          <a:effectLst/>
                          <a:latin typeface="+mn-lt"/>
                        </a:rPr>
                        <a:t>That book in many’s eyes doth share the glory</a:t>
                      </a:r>
                    </a:p>
                    <a:p>
                      <a:pPr fontAlgn="base"/>
                      <a:r>
                        <a:rPr lang="en-US" sz="1450" b="0">
                          <a:solidFill>
                            <a:srgbClr val="292C2E"/>
                          </a:solidFill>
                          <a:effectLst/>
                          <a:latin typeface="+mn-lt"/>
                        </a:rPr>
                        <a:t>That in gold clasps locks in the golden story.</a:t>
                      </a:r>
                    </a:p>
                    <a:p>
                      <a:pPr fontAlgn="base"/>
                      <a:r>
                        <a:rPr lang="en-US" sz="1450" b="0">
                          <a:solidFill>
                            <a:srgbClr val="8F8F8F"/>
                          </a:solidFill>
                          <a:effectLst/>
                          <a:latin typeface="+mn-lt"/>
                        </a:rPr>
                        <a:t>95</a:t>
                      </a:r>
                      <a:r>
                        <a:rPr lang="en-US" sz="1450" b="0">
                          <a:solidFill>
                            <a:srgbClr val="292C2E"/>
                          </a:solidFill>
                          <a:effectLst/>
                          <a:latin typeface="+mn-lt"/>
                        </a:rPr>
                        <a:t>So shall you share all that he doth possess</a:t>
                      </a:r>
                    </a:p>
                    <a:p>
                      <a:pPr fontAlgn="base"/>
                      <a:r>
                        <a:rPr lang="en-US" sz="1450" b="0">
                          <a:solidFill>
                            <a:srgbClr val="292C2E"/>
                          </a:solidFill>
                          <a:effectLst/>
                          <a:latin typeface="+mn-lt"/>
                        </a:rPr>
                        <a:t>By having him, making yourself no less.</a:t>
                      </a:r>
                    </a:p>
                  </a:txBody>
                  <a:tcPr marL="57634" marR="28817" marT="28817" marB="19211"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US" sz="1450" b="1" dirty="0">
                          <a:solidFill>
                            <a:srgbClr val="292C2E"/>
                          </a:solidFill>
                          <a:effectLst/>
                          <a:latin typeface="+mn-lt"/>
                        </a:rPr>
                        <a:t>LADY CAPULET</a:t>
                      </a:r>
                    </a:p>
                    <a:p>
                      <a:pPr fontAlgn="base"/>
                      <a:r>
                        <a:rPr lang="en-US" sz="1450" b="0" i="1" dirty="0">
                          <a:solidFill>
                            <a:srgbClr val="292C2E"/>
                          </a:solidFill>
                          <a:effectLst/>
                          <a:latin typeface="+mn-lt"/>
                        </a:rPr>
                        <a:t>(to</a:t>
                      </a:r>
                      <a:r>
                        <a:rPr lang="en-US" sz="1450" b="0" dirty="0">
                          <a:solidFill>
                            <a:srgbClr val="292C2E"/>
                          </a:solidFill>
                          <a:effectLst/>
                          <a:latin typeface="+mn-lt"/>
                        </a:rPr>
                        <a:t> JULIET</a:t>
                      </a:r>
                      <a:r>
                        <a:rPr lang="en-US" sz="1450" b="0" i="1" dirty="0">
                          <a:solidFill>
                            <a:srgbClr val="292C2E"/>
                          </a:solidFill>
                          <a:effectLst/>
                          <a:latin typeface="+mn-lt"/>
                        </a:rPr>
                        <a:t>)</a:t>
                      </a:r>
                      <a:r>
                        <a:rPr lang="en-US" sz="1450" b="0" dirty="0">
                          <a:solidFill>
                            <a:srgbClr val="292C2E"/>
                          </a:solidFill>
                          <a:effectLst/>
                          <a:latin typeface="+mn-lt"/>
                        </a:rPr>
                        <a:t> What do you say? Can you love this gentleman? Tonight you’ll see him at our feast. Study Paris’s face and find pleasure in his beauty. Examine every line of his features and see how they work together to make him handsome. If you are confused, just look into his eyes. This man is single, and he lacks only a bride to make him perfect and complete. As is right, fish live in the sea, and it’s wrong for a beauty like you to hide from a handsome man like him. Many people think he’s handsome, and whoever becomes his bride will be just as admired. You would share all that he possesses, and by having him, you would lose nothing.</a:t>
                      </a:r>
                    </a:p>
                  </a:txBody>
                  <a:tcPr marL="28817" marR="28817" marT="28817" marB="19211"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50048100"/>
                  </a:ext>
                </a:extLst>
              </a:tr>
              <a:tr h="393830">
                <a:tc>
                  <a:txBody>
                    <a:bodyPr/>
                    <a:lstStyle/>
                    <a:p>
                      <a:pPr fontAlgn="base"/>
                      <a:r>
                        <a:rPr lang="en-US" sz="1450" b="1">
                          <a:solidFill>
                            <a:srgbClr val="292C2E"/>
                          </a:solidFill>
                          <a:effectLst/>
                          <a:latin typeface="+mn-lt"/>
                        </a:rPr>
                        <a:t>NURSE</a:t>
                      </a:r>
                    </a:p>
                    <a:p>
                      <a:pPr fontAlgn="base"/>
                      <a:r>
                        <a:rPr lang="en-US" sz="1450" b="0">
                          <a:solidFill>
                            <a:srgbClr val="292C2E"/>
                          </a:solidFill>
                          <a:effectLst/>
                          <a:latin typeface="+mn-lt"/>
                        </a:rPr>
                        <a:t>No less? Nay, bigger. Women grow by men.</a:t>
                      </a:r>
                    </a:p>
                  </a:txBody>
                  <a:tcPr marL="57634" marR="28817" marT="28817" marB="19211"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US" sz="1450" b="1" dirty="0">
                          <a:solidFill>
                            <a:srgbClr val="292C2E"/>
                          </a:solidFill>
                          <a:effectLst/>
                          <a:latin typeface="+mn-lt"/>
                        </a:rPr>
                        <a:t>NURSE</a:t>
                      </a:r>
                    </a:p>
                    <a:p>
                      <a:pPr fontAlgn="base"/>
                      <a:r>
                        <a:rPr lang="en-US" sz="1450" b="0" dirty="0">
                          <a:solidFill>
                            <a:srgbClr val="292C2E"/>
                          </a:solidFill>
                          <a:effectLst/>
                          <a:latin typeface="+mn-lt"/>
                        </a:rPr>
                        <a:t>Lose nothing? In fact, you’d get bigger. Men make women bigger by getting them pregnant.</a:t>
                      </a:r>
                    </a:p>
                  </a:txBody>
                  <a:tcPr marL="28817" marR="28817" marT="28817" marB="19211"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97288171"/>
                  </a:ext>
                </a:extLst>
              </a:tr>
              <a:tr h="307379">
                <a:tc>
                  <a:txBody>
                    <a:bodyPr/>
                    <a:lstStyle/>
                    <a:p>
                      <a:pPr fontAlgn="base"/>
                      <a:r>
                        <a:rPr lang="en-US" sz="1450" b="1">
                          <a:solidFill>
                            <a:srgbClr val="292C2E"/>
                          </a:solidFill>
                          <a:effectLst/>
                          <a:latin typeface="+mn-lt"/>
                        </a:rPr>
                        <a:t>LADY CAPULET</a:t>
                      </a:r>
                    </a:p>
                    <a:p>
                      <a:pPr fontAlgn="base"/>
                      <a:r>
                        <a:rPr lang="en-US" sz="1450" b="0">
                          <a:solidFill>
                            <a:srgbClr val="292C2E"/>
                          </a:solidFill>
                          <a:effectLst/>
                          <a:latin typeface="+mn-lt"/>
                        </a:rPr>
                        <a:t>Speak briefly. Can you like of Paris, love?</a:t>
                      </a:r>
                    </a:p>
                  </a:txBody>
                  <a:tcPr marL="57634" marR="28817" marT="28817" marB="19211"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US" sz="1450" b="1" dirty="0">
                          <a:solidFill>
                            <a:srgbClr val="292C2E"/>
                          </a:solidFill>
                          <a:effectLst/>
                          <a:latin typeface="+mn-lt"/>
                        </a:rPr>
                        <a:t>LADY CAPULET</a:t>
                      </a:r>
                    </a:p>
                    <a:p>
                      <a:pPr fontAlgn="base"/>
                      <a:r>
                        <a:rPr lang="en-US" sz="1450" b="0" i="1" dirty="0">
                          <a:solidFill>
                            <a:srgbClr val="292C2E"/>
                          </a:solidFill>
                          <a:effectLst/>
                          <a:latin typeface="+mn-lt"/>
                        </a:rPr>
                        <a:t>(to</a:t>
                      </a:r>
                      <a:r>
                        <a:rPr lang="en-US" sz="1450" b="0" dirty="0">
                          <a:solidFill>
                            <a:srgbClr val="292C2E"/>
                          </a:solidFill>
                          <a:effectLst/>
                          <a:latin typeface="+mn-lt"/>
                        </a:rPr>
                        <a:t> JULIET</a:t>
                      </a:r>
                      <a:r>
                        <a:rPr lang="en-US" sz="1450" b="0" i="1" dirty="0">
                          <a:solidFill>
                            <a:srgbClr val="292C2E"/>
                          </a:solidFill>
                          <a:effectLst/>
                          <a:latin typeface="+mn-lt"/>
                        </a:rPr>
                        <a:t>)</a:t>
                      </a:r>
                      <a:r>
                        <a:rPr lang="en-US" sz="1450" b="0" dirty="0">
                          <a:solidFill>
                            <a:srgbClr val="292C2E"/>
                          </a:solidFill>
                          <a:effectLst/>
                          <a:latin typeface="+mn-lt"/>
                        </a:rPr>
                        <a:t> Give us a quick answer. Can you accept Paris’s love?</a:t>
                      </a:r>
                    </a:p>
                  </a:txBody>
                  <a:tcPr marL="28817" marR="28817" marT="28817" marB="19211"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04733737"/>
                  </a:ext>
                </a:extLst>
              </a:tr>
              <a:tr h="566731">
                <a:tc>
                  <a:txBody>
                    <a:bodyPr/>
                    <a:lstStyle/>
                    <a:p>
                      <a:pPr fontAlgn="base"/>
                      <a:r>
                        <a:rPr lang="en-US" sz="1450" b="1" dirty="0">
                          <a:solidFill>
                            <a:srgbClr val="292C2E"/>
                          </a:solidFill>
                          <a:effectLst/>
                          <a:latin typeface="+mn-lt"/>
                        </a:rPr>
                        <a:t>JULIET</a:t>
                      </a:r>
                    </a:p>
                    <a:p>
                      <a:pPr fontAlgn="base"/>
                      <a:r>
                        <a:rPr lang="en-US" sz="1450" b="0" dirty="0">
                          <a:solidFill>
                            <a:srgbClr val="292C2E"/>
                          </a:solidFill>
                          <a:effectLst/>
                          <a:highlight>
                            <a:srgbClr val="FFFF00"/>
                          </a:highlight>
                          <a:latin typeface="+mn-lt"/>
                        </a:rPr>
                        <a:t>I’ll look to like if looking liking move.</a:t>
                      </a:r>
                    </a:p>
                    <a:p>
                      <a:pPr fontAlgn="base"/>
                      <a:r>
                        <a:rPr lang="en-US" sz="1450" b="0" dirty="0">
                          <a:solidFill>
                            <a:srgbClr val="8F8F8F"/>
                          </a:solidFill>
                          <a:effectLst/>
                          <a:highlight>
                            <a:srgbClr val="FFFF00"/>
                          </a:highlight>
                          <a:latin typeface="+mn-lt"/>
                        </a:rPr>
                        <a:t>100</a:t>
                      </a:r>
                      <a:r>
                        <a:rPr lang="en-US" sz="1450" b="0" dirty="0">
                          <a:solidFill>
                            <a:srgbClr val="292C2E"/>
                          </a:solidFill>
                          <a:effectLst/>
                          <a:highlight>
                            <a:srgbClr val="FFFF00"/>
                          </a:highlight>
                          <a:latin typeface="+mn-lt"/>
                        </a:rPr>
                        <a:t>But no more deep will I </a:t>
                      </a:r>
                      <a:r>
                        <a:rPr lang="en-US" sz="1450" b="0" dirty="0" err="1">
                          <a:solidFill>
                            <a:srgbClr val="292C2E"/>
                          </a:solidFill>
                          <a:effectLst/>
                          <a:highlight>
                            <a:srgbClr val="FFFF00"/>
                          </a:highlight>
                          <a:latin typeface="+mn-lt"/>
                        </a:rPr>
                        <a:t>endart</a:t>
                      </a:r>
                      <a:r>
                        <a:rPr lang="en-US" sz="1450" b="0" dirty="0">
                          <a:solidFill>
                            <a:srgbClr val="292C2E"/>
                          </a:solidFill>
                          <a:effectLst/>
                          <a:highlight>
                            <a:srgbClr val="FFFF00"/>
                          </a:highlight>
                          <a:latin typeface="+mn-lt"/>
                        </a:rPr>
                        <a:t> mine eye</a:t>
                      </a:r>
                    </a:p>
                    <a:p>
                      <a:pPr fontAlgn="base"/>
                      <a:r>
                        <a:rPr lang="en-US" sz="1450" b="0" dirty="0">
                          <a:solidFill>
                            <a:srgbClr val="292C2E"/>
                          </a:solidFill>
                          <a:effectLst/>
                          <a:highlight>
                            <a:srgbClr val="FFFF00"/>
                          </a:highlight>
                          <a:latin typeface="+mn-lt"/>
                        </a:rPr>
                        <a:t>Than your consent gives strength to make it fly.</a:t>
                      </a:r>
                    </a:p>
                  </a:txBody>
                  <a:tcPr marL="57634" marR="28817" marT="28817" marB="19211" anchor="ctr">
                    <a:lnL>
                      <a:noFill/>
                    </a:lnL>
                    <a:lnR w="7620" cap="flat" cmpd="sng" algn="ctr">
                      <a:solidFill>
                        <a:srgbClr val="E5E5E5"/>
                      </a:solidFill>
                      <a:prstDash val="solid"/>
                      <a:round/>
                      <a:headEnd type="none" w="med" len="med"/>
                      <a:tailEnd type="none" w="med" len="med"/>
                    </a:lnR>
                    <a:lnT>
                      <a:noFill/>
                    </a:lnT>
                    <a:lnB>
                      <a:noFill/>
                    </a:lnB>
                    <a:solidFill>
                      <a:srgbClr val="FAFAFA"/>
                    </a:solidFill>
                  </a:tcPr>
                </a:tc>
                <a:tc>
                  <a:txBody>
                    <a:bodyPr/>
                    <a:lstStyle/>
                    <a:p>
                      <a:pPr fontAlgn="base"/>
                      <a:r>
                        <a:rPr lang="en-US" sz="1450" b="1" dirty="0">
                          <a:solidFill>
                            <a:srgbClr val="292C2E"/>
                          </a:solidFill>
                          <a:effectLst/>
                          <a:latin typeface="+mn-lt"/>
                        </a:rPr>
                        <a:t>JULIET</a:t>
                      </a:r>
                    </a:p>
                    <a:p>
                      <a:pPr fontAlgn="base"/>
                      <a:r>
                        <a:rPr lang="en-US" sz="1450" b="0" dirty="0">
                          <a:solidFill>
                            <a:srgbClr val="292C2E"/>
                          </a:solidFill>
                          <a:effectLst/>
                          <a:latin typeface="+mn-lt"/>
                        </a:rPr>
                        <a:t>I’ll look at him and try to like him, at least if what I see is likable. But I won’t let myself fall for him any more than your permission allows.</a:t>
                      </a:r>
                    </a:p>
                  </a:txBody>
                  <a:tcPr marL="28817" marR="28817" marT="28817" marB="19211" anchor="ctr">
                    <a:lnL w="7620" cap="flat" cmpd="sng" algn="ctr">
                      <a:solidFill>
                        <a:srgbClr val="E5E5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28611700"/>
                  </a:ext>
                </a:extLst>
              </a:tr>
            </a:tbl>
          </a:graphicData>
        </a:graphic>
      </p:graphicFrame>
    </p:spTree>
    <p:extLst>
      <p:ext uri="{BB962C8B-B14F-4D97-AF65-F5344CB8AC3E}">
        <p14:creationId xmlns:p14="http://schemas.microsoft.com/office/powerpoint/2010/main" val="25582357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E00ABC-8C60-4CDB-ADE1-DD5D53E3C81A}"/>
              </a:ext>
            </a:extLst>
          </p:cNvPr>
          <p:cNvSpPr txBox="1"/>
          <p:nvPr/>
        </p:nvSpPr>
        <p:spPr>
          <a:xfrm>
            <a:off x="42098" y="0"/>
            <a:ext cx="9101902" cy="830997"/>
          </a:xfrm>
          <a:prstGeom prst="rect">
            <a:avLst/>
          </a:prstGeom>
          <a:noFill/>
        </p:spPr>
        <p:txBody>
          <a:bodyPr wrap="square" rtlCol="0">
            <a:spAutoFit/>
          </a:bodyPr>
          <a:lstStyle/>
          <a:p>
            <a:r>
              <a:rPr lang="en-US" sz="2400" b="1" dirty="0">
                <a:solidFill>
                  <a:srgbClr val="FF0000"/>
                </a:solidFill>
                <a:latin typeface="Gill Sans MT" panose="020B0502020104020203" pitchFamily="34" charset="0"/>
              </a:rPr>
              <a:t>DNA: Answer and Question</a:t>
            </a:r>
            <a:endParaRPr lang="en-US" sz="2400" dirty="0">
              <a:solidFill>
                <a:srgbClr val="FF0000"/>
              </a:solidFill>
              <a:latin typeface="Gill Sans MT" panose="020B0502020104020203" pitchFamily="34" charset="0"/>
            </a:endParaRPr>
          </a:p>
          <a:p>
            <a:r>
              <a:rPr lang="en-US" sz="2400" b="1" dirty="0">
                <a:solidFill>
                  <a:srgbClr val="FF0000"/>
                </a:solidFill>
                <a:latin typeface="Gill Sans MT" panose="020B0502020104020203" pitchFamily="34" charset="0"/>
              </a:rPr>
              <a:t>  </a:t>
            </a:r>
            <a:endParaRPr lang="en-GB" sz="2400" dirty="0">
              <a:latin typeface="Gill Sans MT" panose="020B0502020104020203" pitchFamily="34" charset="0"/>
            </a:endParaRPr>
          </a:p>
        </p:txBody>
      </p:sp>
      <p:sp>
        <p:nvSpPr>
          <p:cNvPr id="5" name="TextBox 4">
            <a:extLst>
              <a:ext uri="{FF2B5EF4-FFF2-40B4-BE49-F238E27FC236}">
                <a16:creationId xmlns:a16="http://schemas.microsoft.com/office/drawing/2014/main" id="{D0E1BD28-220C-41D6-8060-94F8270C5C29}"/>
              </a:ext>
            </a:extLst>
          </p:cNvPr>
          <p:cNvSpPr txBox="1"/>
          <p:nvPr/>
        </p:nvSpPr>
        <p:spPr>
          <a:xfrm>
            <a:off x="187569" y="415498"/>
            <a:ext cx="7092462" cy="3539430"/>
          </a:xfrm>
          <a:prstGeom prst="rect">
            <a:avLst/>
          </a:prstGeom>
          <a:noFill/>
        </p:spPr>
        <p:txBody>
          <a:bodyPr wrap="square">
            <a:spAutoFit/>
          </a:bodyPr>
          <a:lstStyle/>
          <a:p>
            <a:r>
              <a:rPr lang="en-GB" sz="3200" dirty="0">
                <a:latin typeface="Gill Sans MT" panose="020B0502020104020203" pitchFamily="34" charset="0"/>
              </a:rPr>
              <a:t>If this is the answer, what is the question?</a:t>
            </a:r>
          </a:p>
          <a:p>
            <a:pPr marL="457200" indent="-457200">
              <a:buAutoNum type="arabicParenR"/>
            </a:pPr>
            <a:r>
              <a:rPr lang="en-GB" sz="3200" dirty="0">
                <a:latin typeface="Gill Sans MT" panose="020B0502020104020203" pitchFamily="34" charset="0"/>
              </a:rPr>
              <a:t>Juliet</a:t>
            </a:r>
          </a:p>
          <a:p>
            <a:pPr marL="457200" indent="-457200">
              <a:buAutoNum type="arabicParenR"/>
            </a:pPr>
            <a:r>
              <a:rPr lang="en-GB" sz="3200" dirty="0">
                <a:latin typeface="Gill Sans MT" panose="020B0502020104020203" pitchFamily="34" charset="0"/>
              </a:rPr>
              <a:t>Lord Capulet refused to let Tybalt fight Romeo.</a:t>
            </a:r>
          </a:p>
          <a:p>
            <a:pPr marL="457200" indent="-457200">
              <a:buAutoNum type="arabicParenR"/>
            </a:pPr>
            <a:r>
              <a:rPr lang="en-GB" sz="3200" dirty="0">
                <a:latin typeface="Gill Sans MT" panose="020B0502020104020203" pitchFamily="34" charset="0"/>
              </a:rPr>
              <a:t>A shared sonnet</a:t>
            </a:r>
          </a:p>
          <a:p>
            <a:pPr marL="457200" indent="-457200">
              <a:buAutoNum type="arabicParenR"/>
            </a:pPr>
            <a:r>
              <a:rPr lang="en-GB" sz="3200" dirty="0">
                <a:latin typeface="Gill Sans MT" panose="020B0502020104020203" pitchFamily="34" charset="0"/>
              </a:rPr>
              <a:t>Romeo and Juliet were both thinking about the physical side of love.</a:t>
            </a:r>
          </a:p>
        </p:txBody>
      </p:sp>
    </p:spTree>
    <p:extLst>
      <p:ext uri="{BB962C8B-B14F-4D97-AF65-F5344CB8AC3E}">
        <p14:creationId xmlns:p14="http://schemas.microsoft.com/office/powerpoint/2010/main" val="8621478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4">
            <a:extLst>
              <a:ext uri="{FF2B5EF4-FFF2-40B4-BE49-F238E27FC236}">
                <a16:creationId xmlns:a16="http://schemas.microsoft.com/office/drawing/2014/main" id="{28829875-38DA-4E3A-8313-0E226DEB175E}"/>
              </a:ext>
            </a:extLst>
          </p:cNvPr>
          <p:cNvSpPr txBox="1">
            <a:spLocks/>
          </p:cNvSpPr>
          <p:nvPr/>
        </p:nvSpPr>
        <p:spPr>
          <a:xfrm>
            <a:off x="176298" y="951838"/>
            <a:ext cx="8791404" cy="2315395"/>
          </a:xfrm>
          <a:prstGeom prst="rect">
            <a:avLst/>
          </a:prstGeom>
          <a:solidFill>
            <a:sysClr val="window" lastClr="FFFFFF">
              <a:alpha val="64000"/>
            </a:sysClr>
          </a:solidFill>
          <a:ln w="38100">
            <a:solidFill>
              <a:sysClr val="windowText" lastClr="000000"/>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C/W</a:t>
            </a:r>
            <a:r>
              <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rPr>
              <a:t>				</a:t>
            </a:r>
            <a:fld id="{F7DACEB3-584C-4E4B-8945-DB08BFD8E158}" type="datetime2">
              <a:rPr lang="en-GB" sz="3500" u="sng" smtClean="0">
                <a:solidFill>
                  <a:sysClr val="windowText" lastClr="000000"/>
                </a:solidFill>
                <a:latin typeface="Gill Sans MT" panose="020B0502020104020203" pitchFamily="34" charset="0"/>
              </a:rPr>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t>Monday, 28 June 2021</a:t>
            </a:fld>
            <a:endPar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endParaRP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Making links</a:t>
            </a:r>
          </a:p>
          <a:p>
            <a:pPr>
              <a:lnSpc>
                <a:spcPct val="110000"/>
              </a:lnSpc>
              <a:defRPr/>
            </a:pPr>
            <a:r>
              <a:rPr kumimoji="0" lang="en-GB" sz="3000" b="1" i="0" u="none" strike="noStrike" kern="1200" cap="none" spc="0" normalizeH="0" baseline="0" noProof="0" dirty="0">
                <a:ln>
                  <a:noFill/>
                </a:ln>
                <a:solidFill>
                  <a:sysClr val="windowText" lastClr="000000"/>
                </a:solidFill>
                <a:effectLst/>
                <a:uLnTx/>
                <a:uFillTx/>
                <a:latin typeface="Gill Sans MT" panose="020B0502020104020203" pitchFamily="34" charset="0"/>
              </a:rPr>
              <a:t>Lesson Focus: </a:t>
            </a:r>
            <a:r>
              <a:rPr kumimoji="0" lang="en-GB" sz="3000" i="0" u="none" strike="noStrike" kern="1200" cap="none" spc="0" normalizeH="0" baseline="0" noProof="0" dirty="0">
                <a:ln>
                  <a:noFill/>
                </a:ln>
                <a:solidFill>
                  <a:sysClr val="windowText" lastClr="000000"/>
                </a:solidFill>
                <a:effectLst/>
                <a:uLnTx/>
                <a:uFillTx/>
                <a:latin typeface="Gill Sans MT" panose="020B0502020104020203" pitchFamily="34" charset="0"/>
              </a:rPr>
              <a:t>to</a:t>
            </a:r>
            <a:r>
              <a:rPr kumimoji="0" lang="en-GB" sz="3000" b="1" i="0" u="none" strike="noStrike" kern="1200" cap="none" spc="0" normalizeH="0" baseline="0" noProof="0" dirty="0">
                <a:ln>
                  <a:noFill/>
                </a:ln>
                <a:solidFill>
                  <a:sysClr val="windowText" lastClr="000000"/>
                </a:solidFill>
                <a:effectLst/>
                <a:uLnTx/>
                <a:uFillTx/>
                <a:latin typeface="Gill Sans MT" panose="020B0502020104020203" pitchFamily="34" charset="0"/>
              </a:rPr>
              <a:t> </a:t>
            </a:r>
            <a:r>
              <a:rPr kumimoji="0" lang="en-US" sz="3000" i="0" u="none" strike="noStrike" kern="1200" cap="none" spc="0" normalizeH="0" baseline="0" noProof="0" dirty="0">
                <a:ln>
                  <a:noFill/>
                </a:ln>
                <a:solidFill>
                  <a:sysClr val="windowText" lastClr="000000"/>
                </a:solidFill>
                <a:effectLst/>
                <a:uLnTx/>
                <a:uFillTx/>
                <a:latin typeface="Gill Sans MT" panose="020B0502020104020203" pitchFamily="34" charset="0"/>
              </a:rPr>
              <a:t>use a range of cohesive devices to connect ideas within and between paragraphs</a:t>
            </a:r>
            <a:endParaRPr lang="en-GB" sz="2200" noProof="0" dirty="0">
              <a:latin typeface="+mj-lt"/>
            </a:endParaRPr>
          </a:p>
        </p:txBody>
      </p:sp>
      <p:sp>
        <p:nvSpPr>
          <p:cNvPr id="5" name="Rectangle 4">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6695093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854" y="437859"/>
            <a:ext cx="7886700" cy="1325563"/>
          </a:xfrm>
        </p:spPr>
        <p:txBody>
          <a:bodyPr>
            <a:normAutofit/>
          </a:bodyPr>
          <a:lstStyle/>
          <a:p>
            <a:r>
              <a:rPr lang="en-GB" sz="3600" dirty="0">
                <a:latin typeface="Gill Sans MT" panose="020B0502020104020203" pitchFamily="34" charset="0"/>
              </a:rPr>
              <a:t>Act 2 Scene 3 Summary</a:t>
            </a:r>
          </a:p>
        </p:txBody>
      </p:sp>
      <p:sp>
        <p:nvSpPr>
          <p:cNvPr id="3" name="Content Placeholder 2"/>
          <p:cNvSpPr>
            <a:spLocks noGrp="1"/>
          </p:cNvSpPr>
          <p:nvPr>
            <p:ph idx="1"/>
          </p:nvPr>
        </p:nvSpPr>
        <p:spPr/>
        <p:txBody>
          <a:bodyPr/>
          <a:lstStyle/>
          <a:p>
            <a:r>
              <a:rPr lang="en-GB" dirty="0">
                <a:latin typeface="Gill Sans MT" panose="020B0502020104020203" pitchFamily="34" charset="0"/>
              </a:rPr>
              <a:t>Romeo visits Friar Lawrence and tells him that he and Juliet have fallen in love.</a:t>
            </a:r>
          </a:p>
          <a:p>
            <a:r>
              <a:rPr lang="en-GB" dirty="0">
                <a:latin typeface="Gill Sans MT" panose="020B0502020104020203" pitchFamily="34" charset="0"/>
              </a:rPr>
              <a:t>The Friar finally agrees to marry the couple, believing that their marriage will bring their two families together.</a:t>
            </a:r>
          </a:p>
        </p:txBody>
      </p:sp>
      <p:pic>
        <p:nvPicPr>
          <p:cNvPr id="1026" name="Picture 2" descr="http://blackwalnutdispatch.files.wordpress.com/2011/12/friar-laurenc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690570"/>
            <a:ext cx="4200525" cy="2886076"/>
          </a:xfrm>
          <a:prstGeom prst="rect">
            <a:avLst/>
          </a:prstGeom>
          <a:ln>
            <a:noFill/>
          </a:ln>
          <a:effectLst/>
        </p:spPr>
      </p:pic>
      <p:sp>
        <p:nvSpPr>
          <p:cNvPr id="4" name="Rectangle 3">
            <a:extLst>
              <a:ext uri="{FF2B5EF4-FFF2-40B4-BE49-F238E27FC236}">
                <a16:creationId xmlns:a16="http://schemas.microsoft.com/office/drawing/2014/main" id="{7C9C6F57-D28C-4C30-9462-0923CDC85712}"/>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pic>
        <p:nvPicPr>
          <p:cNvPr id="6" name="Picture 2" descr="Fast forward button | Free Icon">
            <a:extLst>
              <a:ext uri="{FF2B5EF4-FFF2-40B4-BE49-F238E27FC236}">
                <a16:creationId xmlns:a16="http://schemas.microsoft.com/office/drawing/2014/main" id="{7BDFB3A7-E1CE-42C7-ABB9-719219B49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6" y="622697"/>
            <a:ext cx="1078523" cy="1078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82760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437859"/>
            <a:ext cx="7886700" cy="1325563"/>
          </a:xfrm>
        </p:spPr>
        <p:txBody>
          <a:bodyPr/>
          <a:lstStyle/>
          <a:p>
            <a:r>
              <a:rPr lang="en-GB" dirty="0">
                <a:latin typeface="Gill Sans MT" panose="020B0502020104020203" pitchFamily="34" charset="0"/>
              </a:rPr>
              <a:t>Act 2 Scene 4 Summary</a:t>
            </a:r>
          </a:p>
        </p:txBody>
      </p:sp>
      <p:sp>
        <p:nvSpPr>
          <p:cNvPr id="3" name="Content Placeholder 2"/>
          <p:cNvSpPr>
            <a:spLocks noGrp="1"/>
          </p:cNvSpPr>
          <p:nvPr>
            <p:ph idx="1"/>
          </p:nvPr>
        </p:nvSpPr>
        <p:spPr/>
        <p:txBody>
          <a:bodyPr/>
          <a:lstStyle/>
          <a:p>
            <a:r>
              <a:rPr lang="en-GB" dirty="0">
                <a:latin typeface="Gill Sans MT" panose="020B0502020104020203" pitchFamily="34" charset="0"/>
              </a:rPr>
              <a:t>Mercutio and Benvolio discuss Tybalt, who has sent Romeo a challenge to a duel.</a:t>
            </a:r>
          </a:p>
          <a:p>
            <a:r>
              <a:rPr lang="en-GB" dirty="0">
                <a:latin typeface="Gill Sans MT" panose="020B0502020104020203" pitchFamily="34" charset="0"/>
              </a:rPr>
              <a:t>Romeo appears and enjoys some wordplay with Mercutio</a:t>
            </a:r>
          </a:p>
          <a:p>
            <a:r>
              <a:rPr lang="en-GB" dirty="0">
                <a:latin typeface="Gill Sans MT" panose="020B0502020104020203" pitchFamily="34" charset="0"/>
              </a:rPr>
              <a:t>The Nurse arrives, looking for Romeo. He gives her instructions  about when and where Juliet is to meet him so that they can be married.</a:t>
            </a:r>
          </a:p>
        </p:txBody>
      </p:sp>
      <p:pic>
        <p:nvPicPr>
          <p:cNvPr id="3074" name="Picture 2" descr="http://photos-ak.sparkpeople.com/7/1/b7169746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1569" y="4967087"/>
            <a:ext cx="2993781" cy="1688222"/>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5BFD8EA-48A8-488B-A6DA-E8D36B866E3E}"/>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pic>
        <p:nvPicPr>
          <p:cNvPr id="6" name="Picture 2" descr="Fast forward button | Free Icon">
            <a:extLst>
              <a:ext uri="{FF2B5EF4-FFF2-40B4-BE49-F238E27FC236}">
                <a16:creationId xmlns:a16="http://schemas.microsoft.com/office/drawing/2014/main" id="{36BC218F-2F72-4A64-AE5D-CC7C05DB2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6" y="622697"/>
            <a:ext cx="1078523" cy="1078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34984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247" y="505697"/>
            <a:ext cx="5889226" cy="958426"/>
          </a:xfrm>
        </p:spPr>
        <p:txBody>
          <a:bodyPr>
            <a:normAutofit/>
          </a:bodyPr>
          <a:lstStyle/>
          <a:p>
            <a:r>
              <a:rPr lang="en-GB" sz="4000" dirty="0">
                <a:latin typeface="Gill Sans MT" panose="020B0502020104020203" pitchFamily="34" charset="0"/>
              </a:rPr>
              <a:t>Act 2 Scene 5 Summary</a:t>
            </a:r>
          </a:p>
        </p:txBody>
      </p:sp>
      <p:sp>
        <p:nvSpPr>
          <p:cNvPr id="3" name="Content Placeholder 2"/>
          <p:cNvSpPr>
            <a:spLocks noGrp="1"/>
          </p:cNvSpPr>
          <p:nvPr>
            <p:ph idx="1"/>
          </p:nvPr>
        </p:nvSpPr>
        <p:spPr>
          <a:xfrm>
            <a:off x="860697" y="1701220"/>
            <a:ext cx="7620000" cy="4800600"/>
          </a:xfrm>
        </p:spPr>
        <p:txBody>
          <a:bodyPr/>
          <a:lstStyle/>
          <a:p>
            <a:r>
              <a:rPr lang="en-GB" dirty="0">
                <a:latin typeface="Gill Sans MT" panose="020B0502020104020203" pitchFamily="34" charset="0"/>
              </a:rPr>
              <a:t>When the nurse returns to Juliet, she keeps putting off giving Romeo’s message, complaining of tiredness.</a:t>
            </a:r>
          </a:p>
          <a:p>
            <a:r>
              <a:rPr lang="en-GB" dirty="0">
                <a:latin typeface="Gill Sans MT" panose="020B0502020104020203" pitchFamily="34" charset="0"/>
              </a:rPr>
              <a:t>She finally tells Juliet when and where she is to meet Romeo and be married.</a:t>
            </a:r>
          </a:p>
        </p:txBody>
      </p:sp>
      <p:pic>
        <p:nvPicPr>
          <p:cNvPr id="4102" name="Picture 6" descr="http://2009.playingshakespeare.org/files/images/Romeo&amp;Juliet%20119%20cropped.previ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8369" y="3597611"/>
            <a:ext cx="3118337" cy="311833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755576" y="5013176"/>
            <a:ext cx="2952328" cy="1152128"/>
          </a:xfrm>
          <a:prstGeom prst="wedgeRoundRectCallout">
            <a:avLst>
              <a:gd name="adj1" fmla="val 155145"/>
              <a:gd name="adj2" fmla="val -1027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chemeClr val="tx1"/>
                </a:solidFill>
              </a:rPr>
              <a:t>‘I am </a:t>
            </a:r>
            <a:r>
              <a:rPr lang="en-GB" dirty="0" err="1">
                <a:solidFill>
                  <a:schemeClr val="tx1"/>
                </a:solidFill>
              </a:rPr>
              <a:t>aweary</a:t>
            </a:r>
            <a:r>
              <a:rPr lang="en-GB" dirty="0">
                <a:solidFill>
                  <a:schemeClr val="tx1"/>
                </a:solidFill>
              </a:rPr>
              <a:t>: give me leave a while. Fie, how my bones ache!’</a:t>
            </a:r>
          </a:p>
        </p:txBody>
      </p:sp>
      <p:sp>
        <p:nvSpPr>
          <p:cNvPr id="5" name="Rectangle 4">
            <a:extLst>
              <a:ext uri="{FF2B5EF4-FFF2-40B4-BE49-F238E27FC236}">
                <a16:creationId xmlns:a16="http://schemas.microsoft.com/office/drawing/2014/main" id="{71AF10F0-4ED0-45D4-A545-F3F6BD84585F}"/>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pic>
        <p:nvPicPr>
          <p:cNvPr id="7" name="Picture 2" descr="Fast forward button | Free Icon">
            <a:extLst>
              <a:ext uri="{FF2B5EF4-FFF2-40B4-BE49-F238E27FC236}">
                <a16:creationId xmlns:a16="http://schemas.microsoft.com/office/drawing/2014/main" id="{92AA1251-5CC5-47FF-BE3F-F5610C9C2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6" y="622697"/>
            <a:ext cx="1078523" cy="1078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00159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6146" name="Picture 2" descr="Image result for romeo and juliet act 2 summary">
            <a:hlinkClick r:id="rId3"/>
          </p:cNvPr>
          <p:cNvPicPr>
            <a:picLocks noChangeAspect="1" noChangeArrowheads="1"/>
          </p:cNvPicPr>
          <p:nvPr/>
        </p:nvPicPr>
        <p:blipFill>
          <a:blip r:embed="rId4" cstate="print"/>
          <a:srcRect l="15050" t="7736" r="3951" b="4463"/>
          <a:stretch>
            <a:fillRect/>
          </a:stretch>
        </p:blipFill>
        <p:spPr bwMode="auto">
          <a:xfrm>
            <a:off x="0" y="0"/>
            <a:ext cx="4644008" cy="3429000"/>
          </a:xfrm>
          <a:prstGeom prst="rect">
            <a:avLst/>
          </a:prstGeom>
          <a:noFill/>
        </p:spPr>
      </p:pic>
      <p:pic>
        <p:nvPicPr>
          <p:cNvPr id="6147" name="Picture 3"/>
          <p:cNvPicPr>
            <a:picLocks noChangeAspect="1" noChangeArrowheads="1"/>
          </p:cNvPicPr>
          <p:nvPr/>
        </p:nvPicPr>
        <p:blipFill>
          <a:blip r:embed="rId5" cstate="print"/>
          <a:srcRect l="17812" t="8462" b="12616"/>
          <a:stretch>
            <a:fillRect/>
          </a:stretch>
        </p:blipFill>
        <p:spPr bwMode="auto">
          <a:xfrm>
            <a:off x="4640688" y="0"/>
            <a:ext cx="4503312" cy="3429000"/>
          </a:xfrm>
          <a:prstGeom prst="rect">
            <a:avLst/>
          </a:prstGeom>
          <a:noFill/>
          <a:ln w="9525">
            <a:noFill/>
            <a:miter lim="800000"/>
            <a:headEnd/>
            <a:tailEnd/>
          </a:ln>
        </p:spPr>
      </p:pic>
      <p:pic>
        <p:nvPicPr>
          <p:cNvPr id="6149" name="Picture 5" descr="Image result for romeo and juliet act 2 summary">
            <a:hlinkClick r:id="rId6"/>
          </p:cNvPr>
          <p:cNvPicPr>
            <a:picLocks noChangeAspect="1" noChangeArrowheads="1"/>
          </p:cNvPicPr>
          <p:nvPr/>
        </p:nvPicPr>
        <p:blipFill>
          <a:blip r:embed="rId7" cstate="print"/>
          <a:srcRect l="15577" b="6396"/>
          <a:stretch>
            <a:fillRect/>
          </a:stretch>
        </p:blipFill>
        <p:spPr bwMode="auto">
          <a:xfrm>
            <a:off x="0" y="3429000"/>
            <a:ext cx="4716016" cy="3429000"/>
          </a:xfrm>
          <a:prstGeom prst="rect">
            <a:avLst/>
          </a:prstGeom>
          <a:noFill/>
        </p:spPr>
      </p:pic>
      <p:pic>
        <p:nvPicPr>
          <p:cNvPr id="6153" name="Picture 9" descr="Image result for romeo and juliet act 2 summary">
            <a:hlinkClick r:id="rId8"/>
          </p:cNvPr>
          <p:cNvPicPr>
            <a:picLocks noChangeAspect="1" noChangeArrowheads="1"/>
          </p:cNvPicPr>
          <p:nvPr/>
        </p:nvPicPr>
        <p:blipFill>
          <a:blip r:embed="rId9" cstate="print"/>
          <a:srcRect l="16676" t="6942" r="2722" b="14000"/>
          <a:stretch>
            <a:fillRect/>
          </a:stretch>
        </p:blipFill>
        <p:spPr bwMode="auto">
          <a:xfrm>
            <a:off x="4678475" y="3429000"/>
            <a:ext cx="4465525" cy="3429000"/>
          </a:xfrm>
          <a:prstGeom prst="rect">
            <a:avLst/>
          </a:prstGeom>
          <a:noFill/>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87D3B00-4596-4840-A6B0-A8B812C73515}"/>
              </a:ext>
            </a:extLst>
          </p:cNvPr>
          <p:cNvPicPr>
            <a:picLocks noChangeAspect="1" noChangeArrowheads="1"/>
          </p:cNvPicPr>
          <p:nvPr/>
        </p:nvPicPr>
        <p:blipFill>
          <a:blip r:embed="rId2" cstate="print"/>
          <a:srcRect/>
          <a:stretch>
            <a:fillRect/>
          </a:stretch>
        </p:blipFill>
        <p:spPr bwMode="auto">
          <a:xfrm>
            <a:off x="6461613" y="4046022"/>
            <a:ext cx="2295525" cy="1990725"/>
          </a:xfrm>
          <a:prstGeom prst="rect">
            <a:avLst/>
          </a:prstGeom>
          <a:noFill/>
          <a:ln w="9525">
            <a:noFill/>
            <a:miter lim="800000"/>
            <a:headEnd/>
            <a:tailEnd/>
          </a:ln>
        </p:spPr>
      </p:pic>
      <p:sp>
        <p:nvSpPr>
          <p:cNvPr id="14" name="Speech Bubble: Rectangle 13">
            <a:extLst>
              <a:ext uri="{FF2B5EF4-FFF2-40B4-BE49-F238E27FC236}">
                <a16:creationId xmlns:a16="http://schemas.microsoft.com/office/drawing/2014/main" id="{67512F13-DEA5-40C2-8F08-0AAD25F77CA1}"/>
              </a:ext>
            </a:extLst>
          </p:cNvPr>
          <p:cNvSpPr/>
          <p:nvPr/>
        </p:nvSpPr>
        <p:spPr>
          <a:xfrm>
            <a:off x="6224222" y="2377375"/>
            <a:ext cx="2532916" cy="846472"/>
          </a:xfrm>
          <a:prstGeom prst="wedgeRectCallout">
            <a:avLst>
              <a:gd name="adj1" fmla="val 9867"/>
              <a:gd name="adj2" fmla="val 2552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u="sng" dirty="0">
                <a:latin typeface="Gill Sans MT" panose="020B0502020104020203" pitchFamily="34" charset="0"/>
              </a:rPr>
              <a:t>The Marriage of Romeo and Juliet</a:t>
            </a:r>
          </a:p>
        </p:txBody>
      </p:sp>
      <p:sp>
        <p:nvSpPr>
          <p:cNvPr id="3" name="Content Placeholder 2"/>
          <p:cNvSpPr>
            <a:spLocks noGrp="1"/>
          </p:cNvSpPr>
          <p:nvPr>
            <p:ph idx="1"/>
          </p:nvPr>
        </p:nvSpPr>
        <p:spPr>
          <a:xfrm>
            <a:off x="285750" y="1570037"/>
            <a:ext cx="6372958" cy="4525963"/>
          </a:xfrm>
        </p:spPr>
        <p:txBody>
          <a:bodyPr>
            <a:normAutofit/>
          </a:bodyPr>
          <a:lstStyle/>
          <a:p>
            <a:pPr>
              <a:buNone/>
            </a:pPr>
            <a:r>
              <a:rPr lang="en-GB" dirty="0">
                <a:latin typeface="Gill Sans MT" panose="020B0502020104020203" pitchFamily="34" charset="0"/>
              </a:rPr>
              <a:t>Why does the Friar think that Juliet and Romeo getting married is a good thing?</a:t>
            </a:r>
          </a:p>
          <a:p>
            <a:pPr>
              <a:buNone/>
            </a:pPr>
            <a:endParaRPr lang="en-GB" dirty="0">
              <a:latin typeface="Gill Sans MT" panose="020B0502020104020203" pitchFamily="34" charset="0"/>
            </a:endParaRPr>
          </a:p>
          <a:p>
            <a:pPr>
              <a:buNone/>
            </a:pPr>
            <a:r>
              <a:rPr lang="en-GB" dirty="0">
                <a:latin typeface="Gill Sans MT" panose="020B0502020104020203" pitchFamily="34" charset="0"/>
              </a:rPr>
              <a:t>In Elizabethan times, marriages were arranged by the bride and groom’s fathers.</a:t>
            </a:r>
          </a:p>
          <a:p>
            <a:pPr>
              <a:buNone/>
            </a:pPr>
            <a:endParaRPr lang="en-GB" dirty="0">
              <a:latin typeface="Gill Sans MT" panose="020B0502020104020203" pitchFamily="34" charset="0"/>
            </a:endParaRPr>
          </a:p>
          <a:p>
            <a:pPr>
              <a:buNone/>
            </a:pPr>
            <a:r>
              <a:rPr lang="en-GB" dirty="0">
                <a:latin typeface="Gill Sans MT" panose="020B0502020104020203" pitchFamily="34" charset="0"/>
              </a:rPr>
              <a:t>What does the secrecy show the audience?</a:t>
            </a:r>
          </a:p>
        </p:txBody>
      </p:sp>
      <p:sp>
        <p:nvSpPr>
          <p:cNvPr id="4" name="Rectangle 3">
            <a:extLst>
              <a:ext uri="{FF2B5EF4-FFF2-40B4-BE49-F238E27FC236}">
                <a16:creationId xmlns:a16="http://schemas.microsoft.com/office/drawing/2014/main" id="{F756CCAA-31BD-4379-9632-625D2E1CEF12}"/>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8" name="TextBox 7">
            <a:extLst>
              <a:ext uri="{FF2B5EF4-FFF2-40B4-BE49-F238E27FC236}">
                <a16:creationId xmlns:a16="http://schemas.microsoft.com/office/drawing/2014/main" id="{8D54C2F0-21CA-4081-B359-3BAB524DED81}"/>
              </a:ext>
            </a:extLst>
          </p:cNvPr>
          <p:cNvSpPr txBox="1"/>
          <p:nvPr/>
        </p:nvSpPr>
        <p:spPr>
          <a:xfrm>
            <a:off x="6224222" y="2439327"/>
            <a:ext cx="2725615" cy="646331"/>
          </a:xfrm>
          <a:prstGeom prst="rect">
            <a:avLst/>
          </a:prstGeom>
          <a:noFill/>
        </p:spPr>
        <p:txBody>
          <a:bodyPr wrap="square">
            <a:spAutoFit/>
          </a:bodyPr>
          <a:lstStyle/>
          <a:p>
            <a:r>
              <a:rPr lang="en-US" dirty="0">
                <a:latin typeface="Gill Sans MT" panose="020B0502020104020203" pitchFamily="34" charset="0"/>
              </a:rPr>
              <a:t>To turn your households' </a:t>
            </a:r>
            <a:r>
              <a:rPr lang="en-US" dirty="0" err="1">
                <a:latin typeface="Gill Sans MT" panose="020B0502020104020203" pitchFamily="34" charset="0"/>
              </a:rPr>
              <a:t>rancour</a:t>
            </a:r>
            <a:r>
              <a:rPr lang="en-US" dirty="0">
                <a:latin typeface="Gill Sans MT" panose="020B0502020104020203" pitchFamily="34" charset="0"/>
              </a:rPr>
              <a:t> to pure love"</a:t>
            </a:r>
            <a:endParaRPr lang="en-GB" dirty="0">
              <a:latin typeface="Gill Sans MT" panose="020B0502020104020203"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latin typeface="Gill Sans MT" panose="020B0502020104020203" pitchFamily="34" charset="0"/>
              </a:rPr>
              <a:t>Context</a:t>
            </a:r>
          </a:p>
        </p:txBody>
      </p:sp>
      <p:sp>
        <p:nvSpPr>
          <p:cNvPr id="3" name="Content Placeholder 2"/>
          <p:cNvSpPr>
            <a:spLocks noGrp="1"/>
          </p:cNvSpPr>
          <p:nvPr>
            <p:ph idx="1"/>
          </p:nvPr>
        </p:nvSpPr>
        <p:spPr>
          <a:xfrm>
            <a:off x="628650" y="1690689"/>
            <a:ext cx="7886700" cy="4351338"/>
          </a:xfrm>
        </p:spPr>
        <p:txBody>
          <a:bodyPr>
            <a:normAutofit/>
          </a:bodyPr>
          <a:lstStyle/>
          <a:p>
            <a:pPr>
              <a:buNone/>
            </a:pPr>
            <a:r>
              <a:rPr lang="en-GB" dirty="0">
                <a:latin typeface="Gill Sans MT" panose="020B0502020104020203" pitchFamily="34" charset="0"/>
              </a:rPr>
              <a:t>Elizabethan England was a Protestant country, but </a:t>
            </a:r>
          </a:p>
          <a:p>
            <a:pPr>
              <a:buNone/>
            </a:pPr>
            <a:r>
              <a:rPr lang="en-GB" dirty="0">
                <a:latin typeface="Gill Sans MT" panose="020B0502020104020203" pitchFamily="34" charset="0"/>
              </a:rPr>
              <a:t>the characters in Romeo and Juliet are Italian </a:t>
            </a:r>
          </a:p>
          <a:p>
            <a:pPr>
              <a:buNone/>
            </a:pPr>
            <a:r>
              <a:rPr lang="en-GB" dirty="0">
                <a:latin typeface="Gill Sans MT" panose="020B0502020104020203" pitchFamily="34" charset="0"/>
              </a:rPr>
              <a:t>Catholics.</a:t>
            </a:r>
          </a:p>
          <a:p>
            <a:pPr>
              <a:buNone/>
            </a:pPr>
            <a:endParaRPr lang="en-GB" dirty="0">
              <a:latin typeface="Gill Sans MT" panose="020B0502020104020203" pitchFamily="34" charset="0"/>
            </a:endParaRPr>
          </a:p>
          <a:p>
            <a:pPr>
              <a:buNone/>
            </a:pPr>
            <a:r>
              <a:rPr lang="en-GB" dirty="0">
                <a:latin typeface="Gill Sans MT" panose="020B0502020104020203" pitchFamily="34" charset="0"/>
              </a:rPr>
              <a:t>The fact that the Elizabethan audience see Catholics </a:t>
            </a:r>
          </a:p>
          <a:p>
            <a:pPr>
              <a:buNone/>
            </a:pPr>
            <a:r>
              <a:rPr lang="en-GB" dirty="0">
                <a:latin typeface="Gill Sans MT" panose="020B0502020104020203" pitchFamily="34" charset="0"/>
              </a:rPr>
              <a:t>making silly choices and being guided by a Catholic </a:t>
            </a:r>
          </a:p>
          <a:p>
            <a:pPr>
              <a:buNone/>
            </a:pPr>
            <a:r>
              <a:rPr lang="en-GB" dirty="0">
                <a:latin typeface="Gill Sans MT" panose="020B0502020104020203" pitchFamily="34" charset="0"/>
              </a:rPr>
              <a:t>priest into making those decisions would have given </a:t>
            </a:r>
          </a:p>
          <a:p>
            <a:pPr>
              <a:buNone/>
            </a:pPr>
            <a:r>
              <a:rPr lang="en-GB" dirty="0">
                <a:latin typeface="Gill Sans MT" panose="020B0502020104020203" pitchFamily="34" charset="0"/>
              </a:rPr>
              <a:t>The audience a sense of superiority.</a:t>
            </a:r>
          </a:p>
        </p:txBody>
      </p:sp>
      <p:pic>
        <p:nvPicPr>
          <p:cNvPr id="171010" name="Picture 2"/>
          <p:cNvPicPr>
            <a:picLocks noChangeAspect="1" noChangeArrowheads="1"/>
          </p:cNvPicPr>
          <p:nvPr/>
        </p:nvPicPr>
        <p:blipFill>
          <a:blip r:embed="rId2" cstate="print"/>
          <a:srcRect/>
          <a:stretch>
            <a:fillRect/>
          </a:stretch>
        </p:blipFill>
        <p:spPr bwMode="auto">
          <a:xfrm>
            <a:off x="6115050" y="5343525"/>
            <a:ext cx="3028950" cy="1514475"/>
          </a:xfrm>
          <a:prstGeom prst="rect">
            <a:avLst/>
          </a:prstGeom>
          <a:noFill/>
          <a:ln w="9525">
            <a:noFill/>
            <a:miter lim="800000"/>
            <a:headEnd/>
            <a:tailEnd/>
          </a:ln>
        </p:spPr>
      </p:pic>
      <p:sp>
        <p:nvSpPr>
          <p:cNvPr id="4" name="Rectangle 3">
            <a:extLst>
              <a:ext uri="{FF2B5EF4-FFF2-40B4-BE49-F238E27FC236}">
                <a16:creationId xmlns:a16="http://schemas.microsoft.com/office/drawing/2014/main" id="{F05AE1EB-5F15-4DE9-9D43-B9272CABAED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37B3A6-DC33-45DE-AD1F-099F9B90B847}"/>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7" name="TextBox 6">
            <a:extLst>
              <a:ext uri="{FF2B5EF4-FFF2-40B4-BE49-F238E27FC236}">
                <a16:creationId xmlns:a16="http://schemas.microsoft.com/office/drawing/2014/main" id="{314D20F2-EECC-46DD-9B60-75046AE1B2D5}"/>
              </a:ext>
            </a:extLst>
          </p:cNvPr>
          <p:cNvSpPr txBox="1"/>
          <p:nvPr/>
        </p:nvSpPr>
        <p:spPr>
          <a:xfrm>
            <a:off x="390430" y="758953"/>
            <a:ext cx="8519108" cy="830997"/>
          </a:xfrm>
          <a:prstGeom prst="rect">
            <a:avLst/>
          </a:prstGeom>
          <a:solidFill>
            <a:srgbClr val="FFC000"/>
          </a:solidFill>
        </p:spPr>
        <p:txBody>
          <a:bodyPr wrap="square" rtlCol="0">
            <a:spAutoFit/>
          </a:bodyPr>
          <a:lstStyle/>
          <a:p>
            <a:pPr algn="ctr"/>
            <a:r>
              <a:rPr lang="en-GB" sz="2400" dirty="0">
                <a:latin typeface="Gill Sans MT" panose="020B0502020104020203" pitchFamily="34" charset="0"/>
              </a:rPr>
              <a:t>TASK: Write a diary as Juliet, describing the events of arranging to get married in secret and her feelings waiting for her wedding day.</a:t>
            </a:r>
          </a:p>
        </p:txBody>
      </p:sp>
      <p:sp>
        <p:nvSpPr>
          <p:cNvPr id="9" name="TextBox 8">
            <a:extLst>
              <a:ext uri="{FF2B5EF4-FFF2-40B4-BE49-F238E27FC236}">
                <a16:creationId xmlns:a16="http://schemas.microsoft.com/office/drawing/2014/main" id="{464AFBBE-95F3-4A35-8190-E99A8DCBEA2A}"/>
              </a:ext>
            </a:extLst>
          </p:cNvPr>
          <p:cNvSpPr txBox="1"/>
          <p:nvPr/>
        </p:nvSpPr>
        <p:spPr>
          <a:xfrm>
            <a:off x="5076093" y="4915252"/>
            <a:ext cx="3750366" cy="954107"/>
          </a:xfrm>
          <a:prstGeom prst="rect">
            <a:avLst/>
          </a:prstGeom>
          <a:solidFill>
            <a:srgbClr val="00B050"/>
          </a:solidFill>
        </p:spPr>
        <p:txBody>
          <a:bodyPr wrap="square" rtlCol="0">
            <a:spAutoFit/>
          </a:bodyPr>
          <a:lstStyle/>
          <a:p>
            <a:r>
              <a:rPr lang="en-GB" u="sng" dirty="0">
                <a:latin typeface="Gill Sans MT" panose="020B0502020104020203" pitchFamily="34" charset="0"/>
              </a:rPr>
              <a:t>CHALLENGE: </a:t>
            </a:r>
            <a:r>
              <a:rPr lang="en-GB" dirty="0">
                <a:latin typeface="Gill Sans MT" panose="020B0502020104020203" pitchFamily="34" charset="0"/>
              </a:rPr>
              <a:t>Go through your book and find quotes from the play that you can use as part of your diary entry</a:t>
            </a:r>
            <a:r>
              <a:rPr lang="en-GB" sz="2000" dirty="0">
                <a:latin typeface="Gill Sans MT" panose="020B0502020104020203" pitchFamily="34" charset="0"/>
              </a:rPr>
              <a:t>.</a:t>
            </a:r>
          </a:p>
        </p:txBody>
      </p:sp>
      <p:sp>
        <p:nvSpPr>
          <p:cNvPr id="11" name="TextBox 10">
            <a:extLst>
              <a:ext uri="{FF2B5EF4-FFF2-40B4-BE49-F238E27FC236}">
                <a16:creationId xmlns:a16="http://schemas.microsoft.com/office/drawing/2014/main" id="{461FFCA7-B2BD-40B8-97D0-48409190D3BE}"/>
              </a:ext>
            </a:extLst>
          </p:cNvPr>
          <p:cNvSpPr txBox="1"/>
          <p:nvPr/>
        </p:nvSpPr>
        <p:spPr>
          <a:xfrm>
            <a:off x="4087022" y="2036397"/>
            <a:ext cx="4822516" cy="2862322"/>
          </a:xfrm>
          <a:prstGeom prst="rect">
            <a:avLst/>
          </a:prstGeom>
          <a:solidFill>
            <a:schemeClr val="bg1"/>
          </a:solidFill>
          <a:ln>
            <a:solidFill>
              <a:schemeClr val="tx1"/>
            </a:solidFill>
          </a:ln>
        </p:spPr>
        <p:txBody>
          <a:bodyPr wrap="square" rtlCol="0">
            <a:spAutoFit/>
          </a:bodyPr>
          <a:lstStyle/>
          <a:p>
            <a:r>
              <a:rPr lang="en-GB" u="sng" dirty="0">
                <a:latin typeface="Gill Sans MT" panose="020B0502020104020203" pitchFamily="34" charset="0"/>
              </a:rPr>
              <a:t>Success Criteria</a:t>
            </a:r>
          </a:p>
          <a:p>
            <a:pPr marL="257175" indent="-257175">
              <a:buFont typeface="Wingdings" panose="05000000000000000000" pitchFamily="2" charset="2"/>
              <a:buChar char="q"/>
            </a:pPr>
            <a:r>
              <a:rPr lang="en-GB" dirty="0">
                <a:solidFill>
                  <a:srgbClr val="00B050"/>
                </a:solidFill>
                <a:latin typeface="Gill Sans MT" panose="020B0502020104020203" pitchFamily="34" charset="0"/>
              </a:rPr>
              <a:t>Focus on making links about the information we have just gathered about their marriage</a:t>
            </a:r>
          </a:p>
          <a:p>
            <a:pPr marL="257175" indent="-257175">
              <a:buFont typeface="Wingdings" panose="05000000000000000000" pitchFamily="2" charset="2"/>
              <a:buChar char="q"/>
            </a:pPr>
            <a:r>
              <a:rPr lang="en-GB" dirty="0">
                <a:solidFill>
                  <a:srgbClr val="00B050"/>
                </a:solidFill>
                <a:latin typeface="Gill Sans MT" panose="020B0502020104020203" pitchFamily="34" charset="0"/>
              </a:rPr>
              <a:t> At least one word from your word consciousness</a:t>
            </a:r>
          </a:p>
          <a:p>
            <a:pPr marL="257175" indent="-257175">
              <a:buFont typeface="Wingdings" panose="05000000000000000000" pitchFamily="2" charset="2"/>
              <a:buChar char="q"/>
            </a:pPr>
            <a:r>
              <a:rPr lang="en-GB" dirty="0">
                <a:solidFill>
                  <a:srgbClr val="00B050"/>
                </a:solidFill>
                <a:latin typeface="Gill Sans MT" panose="020B0502020104020203" pitchFamily="34" charset="0"/>
              </a:rPr>
              <a:t> </a:t>
            </a:r>
          </a:p>
          <a:p>
            <a:pPr marL="257175" indent="-257175">
              <a:buFont typeface="Wingdings" panose="05000000000000000000" pitchFamily="2" charset="2"/>
              <a:buChar char="q"/>
            </a:pPr>
            <a:r>
              <a:rPr lang="en-GB" dirty="0">
                <a:solidFill>
                  <a:srgbClr val="FFC000"/>
                </a:solidFill>
                <a:latin typeface="Gill Sans MT" panose="020B0502020104020203" pitchFamily="34" charset="0"/>
              </a:rPr>
              <a:t> </a:t>
            </a:r>
          </a:p>
          <a:p>
            <a:pPr marL="257175" indent="-257175">
              <a:buFont typeface="Wingdings" panose="05000000000000000000" pitchFamily="2" charset="2"/>
              <a:buChar char="q"/>
            </a:pPr>
            <a:r>
              <a:rPr lang="en-GB" dirty="0">
                <a:solidFill>
                  <a:srgbClr val="FFC000"/>
                </a:solidFill>
                <a:latin typeface="Gill Sans MT" panose="020B0502020104020203" pitchFamily="34" charset="0"/>
              </a:rPr>
              <a:t> </a:t>
            </a:r>
            <a:endParaRPr lang="en-GB" dirty="0">
              <a:solidFill>
                <a:srgbClr val="FF0000"/>
              </a:solidFill>
              <a:latin typeface="Gill Sans MT" panose="020B0502020104020203" pitchFamily="34" charset="0"/>
            </a:endParaRPr>
          </a:p>
          <a:p>
            <a:pPr marL="257175" indent="-257175">
              <a:buFont typeface="Wingdings" panose="05000000000000000000" pitchFamily="2" charset="2"/>
              <a:buChar char="q"/>
            </a:pPr>
            <a:r>
              <a:rPr lang="en-GB" dirty="0">
                <a:solidFill>
                  <a:srgbClr val="FF0000"/>
                </a:solidFill>
                <a:latin typeface="Gill Sans MT" panose="020B0502020104020203" pitchFamily="34" charset="0"/>
              </a:rPr>
              <a:t> </a:t>
            </a:r>
          </a:p>
          <a:p>
            <a:pPr marL="257175" indent="-257175">
              <a:buFont typeface="Wingdings" panose="05000000000000000000" pitchFamily="2" charset="2"/>
              <a:buChar char="q"/>
            </a:pPr>
            <a:r>
              <a:rPr lang="en-GB" dirty="0">
                <a:solidFill>
                  <a:srgbClr val="FF0000"/>
                </a:solidFill>
                <a:latin typeface="Gill Sans MT" panose="020B0502020104020203" pitchFamily="34" charset="0"/>
              </a:rPr>
              <a:t> Write your diary in the style of Shakespeare</a:t>
            </a:r>
          </a:p>
        </p:txBody>
      </p:sp>
      <p:sp>
        <p:nvSpPr>
          <p:cNvPr id="13" name="TextBox 12">
            <a:extLst>
              <a:ext uri="{FF2B5EF4-FFF2-40B4-BE49-F238E27FC236}">
                <a16:creationId xmlns:a16="http://schemas.microsoft.com/office/drawing/2014/main" id="{1813FF4E-8632-4FCC-A892-A715C950F029}"/>
              </a:ext>
            </a:extLst>
          </p:cNvPr>
          <p:cNvSpPr txBox="1"/>
          <p:nvPr/>
        </p:nvSpPr>
        <p:spPr>
          <a:xfrm>
            <a:off x="358956" y="2141649"/>
            <a:ext cx="3728066" cy="3970318"/>
          </a:xfrm>
          <a:prstGeom prst="rect">
            <a:avLst/>
          </a:prstGeom>
          <a:noFill/>
        </p:spPr>
        <p:txBody>
          <a:bodyPr wrap="square">
            <a:spAutoFit/>
          </a:bodyPr>
          <a:lstStyle/>
          <a:p>
            <a:r>
              <a:rPr lang="en-GB" sz="1800" b="1" dirty="0">
                <a:latin typeface="Gill Sans MT" panose="020B0502020104020203" pitchFamily="34" charset="0"/>
              </a:rPr>
              <a:t>Ideas:</a:t>
            </a:r>
          </a:p>
          <a:p>
            <a:pPr marL="285750" indent="-285750">
              <a:buFont typeface="Arial" panose="020B0604020202020204" pitchFamily="34" charset="0"/>
              <a:buChar char="•"/>
            </a:pPr>
            <a:r>
              <a:rPr lang="en-GB" sz="1800" dirty="0">
                <a:latin typeface="Gill Sans MT" panose="020B0502020104020203" pitchFamily="34" charset="0"/>
              </a:rPr>
              <a:t>Does she feel any remorse towards God/expectations of women?</a:t>
            </a:r>
          </a:p>
          <a:p>
            <a:pPr marL="285750" indent="-285750">
              <a:buFont typeface="Arial" panose="020B0604020202020204" pitchFamily="34" charset="0"/>
              <a:buChar char="•"/>
            </a:pPr>
            <a:r>
              <a:rPr lang="en-GB" dirty="0">
                <a:latin typeface="Gill Sans MT" panose="020B0502020104020203" pitchFamily="34" charset="0"/>
              </a:rPr>
              <a:t>How does she feel about disobeying her father?</a:t>
            </a:r>
          </a:p>
          <a:p>
            <a:pPr marL="285750" indent="-285750">
              <a:buFont typeface="Arial" panose="020B0604020202020204" pitchFamily="34" charset="0"/>
              <a:buChar char="•"/>
            </a:pPr>
            <a:r>
              <a:rPr lang="en-GB" dirty="0">
                <a:latin typeface="Gill Sans MT" panose="020B0502020104020203" pitchFamily="34" charset="0"/>
              </a:rPr>
              <a:t>Give bird references – use them as metaphors</a:t>
            </a:r>
          </a:p>
          <a:p>
            <a:pPr marL="285750" indent="-285750">
              <a:buFont typeface="Arial" panose="020B0604020202020204" pitchFamily="34" charset="0"/>
              <a:buChar char="•"/>
            </a:pPr>
            <a:r>
              <a:rPr lang="en-GB" dirty="0">
                <a:latin typeface="Gill Sans MT" panose="020B0502020104020203" pitchFamily="34" charset="0"/>
              </a:rPr>
              <a:t>Describe her feelings as she waited for the Nurse to arrive with the news.</a:t>
            </a:r>
          </a:p>
          <a:p>
            <a:pPr marL="285750" indent="-285750">
              <a:buFont typeface="Arial" panose="020B0604020202020204" pitchFamily="34" charset="0"/>
              <a:buChar char="•"/>
            </a:pPr>
            <a:endParaRPr lang="en-GB" dirty="0">
              <a:latin typeface="Gill Sans MT" panose="020B0502020104020203" pitchFamily="34" charset="0"/>
            </a:endParaRPr>
          </a:p>
          <a:p>
            <a:endParaRPr lang="en-GB" dirty="0">
              <a:latin typeface="Gill Sans MT" panose="020B0502020104020203" pitchFamily="34" charset="0"/>
            </a:endParaRPr>
          </a:p>
          <a:p>
            <a:endParaRPr lang="en-GB" dirty="0"/>
          </a:p>
        </p:txBody>
      </p:sp>
    </p:spTree>
    <p:extLst>
      <p:ext uri="{BB962C8B-B14F-4D97-AF65-F5344CB8AC3E}">
        <p14:creationId xmlns:p14="http://schemas.microsoft.com/office/powerpoint/2010/main" val="14940144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cstate="print"/>
          <a:srcRect/>
          <a:stretch>
            <a:fillRect/>
          </a:stretch>
        </p:blipFill>
        <p:spPr bwMode="auto">
          <a:xfrm>
            <a:off x="6660232" y="2636912"/>
            <a:ext cx="2295525" cy="1990725"/>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GB" sz="4000" dirty="0">
                <a:solidFill>
                  <a:srgbClr val="FF0000"/>
                </a:solidFill>
                <a:latin typeface="Gill Sans MT" panose="020B0502020104020203" pitchFamily="34" charset="0"/>
              </a:rPr>
              <a:t>Plenary: </a:t>
            </a:r>
            <a:r>
              <a:rPr lang="en-GB" sz="4000" dirty="0">
                <a:latin typeface="Gill Sans MT" panose="020B0502020104020203" pitchFamily="34" charset="0"/>
              </a:rPr>
              <a:t>Friar Lawrence foreshadows</a:t>
            </a:r>
          </a:p>
        </p:txBody>
      </p:sp>
      <p:sp>
        <p:nvSpPr>
          <p:cNvPr id="3" name="Content Placeholder 2"/>
          <p:cNvSpPr>
            <a:spLocks noGrp="1"/>
          </p:cNvSpPr>
          <p:nvPr>
            <p:ph idx="1"/>
          </p:nvPr>
        </p:nvSpPr>
        <p:spPr>
          <a:xfrm>
            <a:off x="457200" y="1600201"/>
            <a:ext cx="5915000" cy="2188839"/>
          </a:xfrm>
          <a:prstGeom prst="wedgeRectCallout">
            <a:avLst>
              <a:gd name="adj1" fmla="val 68408"/>
              <a:gd name="adj2" fmla="val 51107"/>
            </a:avLst>
          </a:prstGeom>
        </p:spPr>
        <p:style>
          <a:lnRef idx="2">
            <a:schemeClr val="dk1"/>
          </a:lnRef>
          <a:fillRef idx="1">
            <a:schemeClr val="lt1"/>
          </a:fillRef>
          <a:effectRef idx="0">
            <a:schemeClr val="dk1"/>
          </a:effectRef>
          <a:fontRef idx="minor">
            <a:schemeClr val="dk1"/>
          </a:fontRef>
        </p:style>
        <p:txBody>
          <a:bodyPr>
            <a:normAutofit/>
          </a:bodyPr>
          <a:lstStyle/>
          <a:p>
            <a:pPr>
              <a:buNone/>
            </a:pPr>
            <a:r>
              <a:rPr lang="en-GB" sz="2400" dirty="0"/>
              <a:t>“These violent delights have violent ends,</a:t>
            </a:r>
          </a:p>
          <a:p>
            <a:pPr>
              <a:buNone/>
            </a:pPr>
            <a:r>
              <a:rPr lang="en-GB" sz="2400" dirty="0"/>
              <a:t>And in their triumph die like fire and powder,</a:t>
            </a:r>
          </a:p>
          <a:p>
            <a:pPr>
              <a:buNone/>
            </a:pPr>
            <a:r>
              <a:rPr lang="en-GB" sz="2400" dirty="0"/>
              <a:t>Which as they kiss consume. The sweetest honey</a:t>
            </a:r>
          </a:p>
          <a:p>
            <a:pPr>
              <a:buNone/>
            </a:pPr>
            <a:r>
              <a:rPr lang="en-GB" sz="2400" dirty="0"/>
              <a:t>Is loathsome in his own deliciousness”</a:t>
            </a:r>
          </a:p>
        </p:txBody>
      </p:sp>
      <p:sp>
        <p:nvSpPr>
          <p:cNvPr id="5" name="TextBox 4"/>
          <p:cNvSpPr txBox="1"/>
          <p:nvPr/>
        </p:nvSpPr>
        <p:spPr>
          <a:xfrm>
            <a:off x="395536" y="5013176"/>
            <a:ext cx="6984776"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dirty="0"/>
              <a:t>The Friar says this to Romeo shortly before he conducts the marriage in act 2 scene 6.</a:t>
            </a:r>
          </a:p>
          <a:p>
            <a:r>
              <a:rPr lang="en-GB" sz="2400" dirty="0"/>
              <a:t>What does he mean?  What does he hint will happen?</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354" y="819230"/>
            <a:ext cx="8745415" cy="2677656"/>
          </a:xfrm>
          <a:prstGeom prst="rect">
            <a:avLst/>
          </a:prstGeom>
          <a:noFill/>
        </p:spPr>
        <p:txBody>
          <a:bodyPr wrap="square" rtlCol="0">
            <a:spAutoFit/>
          </a:bodyPr>
          <a:lstStyle/>
          <a:p>
            <a:r>
              <a:rPr lang="en-GB" sz="2400" dirty="0">
                <a:latin typeface="Gill Sans MT" panose="020B0502020104020203" pitchFamily="34" charset="0"/>
              </a:rPr>
              <a:t>Juliet is </a:t>
            </a:r>
            <a:r>
              <a:rPr lang="en-GB" sz="2400" u="sng" dirty="0">
                <a:latin typeface="Gill Sans MT" panose="020B0502020104020203" pitchFamily="34" charset="0"/>
              </a:rPr>
              <a:t>much closer </a:t>
            </a:r>
            <a:r>
              <a:rPr lang="en-GB" sz="2400" dirty="0">
                <a:latin typeface="Gill Sans MT" panose="020B0502020104020203" pitchFamily="34" charset="0"/>
              </a:rPr>
              <a:t>to the Nurse than she is to her mother.  The Nurse has taken care of her since she was born, and was even her “wet nurse” when she was a baby (this means that the Nurse breastfed Juliet, not Lady Capulet).</a:t>
            </a:r>
          </a:p>
          <a:p>
            <a:endParaRPr lang="en-GB" sz="2400" dirty="0">
              <a:latin typeface="Gill Sans MT" panose="020B0502020104020203" pitchFamily="34" charset="0"/>
            </a:endParaRPr>
          </a:p>
          <a:p>
            <a:r>
              <a:rPr lang="en-GB" sz="2400" dirty="0">
                <a:latin typeface="Gill Sans MT" panose="020B0502020104020203" pitchFamily="34" charset="0"/>
              </a:rPr>
              <a:t>This was very common in wealthy families in Elizabethan times.</a:t>
            </a:r>
          </a:p>
          <a:p>
            <a:endParaRPr lang="en-GB" sz="2400" dirty="0">
              <a:latin typeface="Gill Sans MT" panose="020B0502020104020203" pitchFamily="34" charset="0"/>
            </a:endParaRPr>
          </a:p>
        </p:txBody>
      </p:sp>
      <p:pic>
        <p:nvPicPr>
          <p:cNvPr id="3" name="Picture 4" descr="http://www.rsc.org.uk/images/content/Photo-Galleries-2010/rom_2010_gallery_02_lady_capulet_dre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3807" y="3263488"/>
            <a:ext cx="2987824" cy="19937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images5.fanpop.com/image/photos/28100000/Nurse-R-J-1968-Film-1968-romeo-and-juliet-by-franco-zeffirelli-28125827-640-4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369" y="3272929"/>
            <a:ext cx="2195736" cy="19748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CB23BB4-BEE3-4FF7-BBE7-4A9CF3211220}"/>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pic>
        <p:nvPicPr>
          <p:cNvPr id="8" name="Picture 7">
            <a:extLst>
              <a:ext uri="{FF2B5EF4-FFF2-40B4-BE49-F238E27FC236}">
                <a16:creationId xmlns:a16="http://schemas.microsoft.com/office/drawing/2014/main" id="{1D2AD677-72AA-465E-B356-DE99AE71282E}"/>
              </a:ext>
            </a:extLst>
          </p:cNvPr>
          <p:cNvPicPr>
            <a:picLocks noChangeAspect="1"/>
          </p:cNvPicPr>
          <p:nvPr/>
        </p:nvPicPr>
        <p:blipFill>
          <a:blip r:embed="rId5"/>
          <a:stretch>
            <a:fillRect/>
          </a:stretch>
        </p:blipFill>
        <p:spPr>
          <a:xfrm>
            <a:off x="3076551" y="3272929"/>
            <a:ext cx="2257425" cy="2019300"/>
          </a:xfrm>
          <a:prstGeom prst="rect">
            <a:avLst/>
          </a:prstGeom>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30929278"/>
              </p:ext>
            </p:extLst>
          </p:nvPr>
        </p:nvGraphicFramePr>
        <p:xfrm>
          <a:off x="971550" y="2204864"/>
          <a:ext cx="7272339" cy="3529013"/>
        </p:xfrm>
        <a:graphic>
          <a:graphicData uri="http://schemas.openxmlformats.org/drawingml/2006/table">
            <a:tbl>
              <a:tblPr firstRow="1" bandRow="1">
                <a:tableStyleId>{5940675A-B579-460E-94D1-54222C63F5DA}</a:tableStyleId>
              </a:tblPr>
              <a:tblGrid>
                <a:gridCol w="2160101">
                  <a:extLst>
                    <a:ext uri="{9D8B030D-6E8A-4147-A177-3AD203B41FA5}">
                      <a16:colId xmlns:a16="http://schemas.microsoft.com/office/drawing/2014/main" val="20000"/>
                    </a:ext>
                  </a:extLst>
                </a:gridCol>
                <a:gridCol w="2688125">
                  <a:extLst>
                    <a:ext uri="{9D8B030D-6E8A-4147-A177-3AD203B41FA5}">
                      <a16:colId xmlns:a16="http://schemas.microsoft.com/office/drawing/2014/main" val="20001"/>
                    </a:ext>
                  </a:extLst>
                </a:gridCol>
                <a:gridCol w="2424113">
                  <a:extLst>
                    <a:ext uri="{9D8B030D-6E8A-4147-A177-3AD203B41FA5}">
                      <a16:colId xmlns:a16="http://schemas.microsoft.com/office/drawing/2014/main" val="20002"/>
                    </a:ext>
                  </a:extLst>
                </a:gridCol>
              </a:tblGrid>
              <a:tr h="398884">
                <a:tc>
                  <a:txBody>
                    <a:bodyPr/>
                    <a:lstStyle/>
                    <a:p>
                      <a:pPr algn="ctr"/>
                      <a:r>
                        <a:rPr lang="en-GB" sz="1800" dirty="0">
                          <a:latin typeface="Gill Sans MT" panose="020B0502020104020203" pitchFamily="34" charset="0"/>
                        </a:rPr>
                        <a:t>10 minutes before</a:t>
                      </a:r>
                    </a:p>
                  </a:txBody>
                  <a:tcPr marL="91434" marR="91434" marT="45728" marB="45728">
                    <a:solidFill>
                      <a:schemeClr val="bg2"/>
                    </a:solidFill>
                  </a:tcPr>
                </a:tc>
                <a:tc rowSpan="2">
                  <a:txBody>
                    <a:bodyPr/>
                    <a:lstStyle/>
                    <a:p>
                      <a:pPr algn="ctr"/>
                      <a:endParaRPr lang="en-GB" sz="1800" dirty="0">
                        <a:latin typeface="Gill Sans MT" panose="020B0502020104020203" pitchFamily="34" charset="0"/>
                      </a:endParaRPr>
                    </a:p>
                  </a:txBody>
                  <a:tcPr marL="91434" marR="91434" marT="45728" marB="45728">
                    <a:solidFill>
                      <a:schemeClr val="bg2"/>
                    </a:solidFill>
                  </a:tcPr>
                </a:tc>
                <a:tc>
                  <a:txBody>
                    <a:bodyPr/>
                    <a:lstStyle/>
                    <a:p>
                      <a:pPr algn="ctr"/>
                      <a:r>
                        <a:rPr lang="en-GB" sz="1800" dirty="0">
                          <a:latin typeface="Gill Sans MT" panose="020B0502020104020203" pitchFamily="34" charset="0"/>
                        </a:rPr>
                        <a:t>10 minutes after</a:t>
                      </a:r>
                    </a:p>
                  </a:txBody>
                  <a:tcPr marL="91434" marR="91434" marT="45728" marB="45728">
                    <a:solidFill>
                      <a:schemeClr val="bg2"/>
                    </a:solidFill>
                  </a:tcPr>
                </a:tc>
                <a:extLst>
                  <a:ext uri="{0D108BD9-81ED-4DB2-BD59-A6C34878D82A}">
                    <a16:rowId xmlns:a16="http://schemas.microsoft.com/office/drawing/2014/main" val="10000"/>
                  </a:ext>
                </a:extLst>
              </a:tr>
              <a:tr h="3130129">
                <a:tc>
                  <a:txBody>
                    <a:bodyPr/>
                    <a:lstStyle/>
                    <a:p>
                      <a:endParaRPr lang="en-GB" sz="1800" dirty="0"/>
                    </a:p>
                  </a:txBody>
                  <a:tcPr marL="91434" marR="91434" marT="45728" marB="45728">
                    <a:solidFill>
                      <a:schemeClr val="bg1"/>
                    </a:solidFill>
                  </a:tcPr>
                </a:tc>
                <a:tc vMerge="1">
                  <a:txBody>
                    <a:bodyPr/>
                    <a:lstStyle/>
                    <a:p>
                      <a:endParaRPr lang="en-GB" dirty="0"/>
                    </a:p>
                  </a:txBody>
                  <a:tcPr>
                    <a:solidFill>
                      <a:schemeClr val="bg1"/>
                    </a:solidFill>
                  </a:tcPr>
                </a:tc>
                <a:tc>
                  <a:txBody>
                    <a:bodyPr/>
                    <a:lstStyle/>
                    <a:p>
                      <a:endParaRPr lang="en-GB" sz="1800" dirty="0"/>
                    </a:p>
                  </a:txBody>
                  <a:tcPr marL="91434" marR="91434" marT="45728" marB="45728">
                    <a:solidFill>
                      <a:schemeClr val="bg1"/>
                    </a:solidFill>
                  </a:tcPr>
                </a:tc>
                <a:extLst>
                  <a:ext uri="{0D108BD9-81ED-4DB2-BD59-A6C34878D82A}">
                    <a16:rowId xmlns:a16="http://schemas.microsoft.com/office/drawing/2014/main" val="10001"/>
                  </a:ext>
                </a:extLst>
              </a:tr>
            </a:tbl>
          </a:graphicData>
        </a:graphic>
      </p:graphicFrame>
      <p:sp>
        <p:nvSpPr>
          <p:cNvPr id="3" name="TextBox 2"/>
          <p:cNvSpPr txBox="1"/>
          <p:nvPr/>
        </p:nvSpPr>
        <p:spPr>
          <a:xfrm>
            <a:off x="395510" y="6000654"/>
            <a:ext cx="8208963" cy="646331"/>
          </a:xfrm>
          <a:prstGeom prst="rect">
            <a:avLst/>
          </a:prstGeom>
          <a:noFill/>
        </p:spPr>
        <p:txBody>
          <a:bodyPr>
            <a:spAutoFit/>
          </a:bodyPr>
          <a:lstStyle/>
          <a:p>
            <a:pPr algn="ctr" fontAlgn="auto">
              <a:spcBef>
                <a:spcPts val="0"/>
              </a:spcBef>
              <a:spcAft>
                <a:spcPts val="0"/>
              </a:spcAft>
              <a:defRPr/>
            </a:pPr>
            <a:r>
              <a:rPr lang="en-GB" sz="3600" dirty="0">
                <a:solidFill>
                  <a:schemeClr val="accent2">
                    <a:lumMod val="50000"/>
                  </a:schemeClr>
                </a:solidFill>
                <a:latin typeface="Gill Sans MT" panose="020B0502020104020203" pitchFamily="34" charset="0"/>
              </a:rPr>
              <a:t>“They have made worms’ meat of me”</a:t>
            </a:r>
          </a:p>
        </p:txBody>
      </p:sp>
      <p:pic>
        <p:nvPicPr>
          <p:cNvPr id="187395" name="Picture 3"/>
          <p:cNvPicPr>
            <a:picLocks noChangeAspect="1" noChangeArrowheads="1"/>
          </p:cNvPicPr>
          <p:nvPr/>
        </p:nvPicPr>
        <p:blipFill>
          <a:blip r:embed="rId2" cstate="print"/>
          <a:srcRect/>
          <a:stretch>
            <a:fillRect/>
          </a:stretch>
        </p:blipFill>
        <p:spPr bwMode="auto">
          <a:xfrm>
            <a:off x="3131840" y="2205013"/>
            <a:ext cx="2736304" cy="3528392"/>
          </a:xfrm>
          <a:prstGeom prst="rect">
            <a:avLst/>
          </a:prstGeom>
          <a:noFill/>
          <a:ln w="9525">
            <a:noFill/>
            <a:miter lim="800000"/>
            <a:headEnd/>
            <a:tailEnd/>
          </a:ln>
        </p:spPr>
      </p:pic>
      <p:sp>
        <p:nvSpPr>
          <p:cNvPr id="8" name="TextBox 7"/>
          <p:cNvSpPr txBox="1"/>
          <p:nvPr/>
        </p:nvSpPr>
        <p:spPr>
          <a:xfrm>
            <a:off x="251520" y="203156"/>
            <a:ext cx="8568952"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dirty="0">
                <a:solidFill>
                  <a:srgbClr val="FF0000"/>
                </a:solidFill>
                <a:latin typeface="Gill Sans MT" panose="020B0502020104020203" pitchFamily="34" charset="0"/>
              </a:rPr>
              <a:t>DNA</a:t>
            </a:r>
          </a:p>
          <a:p>
            <a:r>
              <a:rPr lang="en-GB" sz="2400" dirty="0">
                <a:latin typeface="Gill Sans MT" panose="020B0502020104020203" pitchFamily="34" charset="0"/>
              </a:rPr>
              <a:t>What do you think happens in the run up to the event pictured (the death of </a:t>
            </a:r>
            <a:r>
              <a:rPr lang="en-GB" sz="2400" dirty="0" err="1">
                <a:latin typeface="Gill Sans MT" panose="020B0502020104020203" pitchFamily="34" charset="0"/>
              </a:rPr>
              <a:t>Mercutio</a:t>
            </a:r>
            <a:r>
              <a:rPr lang="en-GB" sz="2400" dirty="0">
                <a:latin typeface="Gill Sans MT" panose="020B0502020104020203" pitchFamily="34" charset="0"/>
              </a:rPr>
              <a:t>)?  What do you predict will happen in the immediate aftermath?</a:t>
            </a:r>
          </a:p>
        </p:txBody>
      </p:sp>
    </p:spTree>
    <p:extLst>
      <p:ext uri="{BB962C8B-B14F-4D97-AF65-F5344CB8AC3E}">
        <p14:creationId xmlns:p14="http://schemas.microsoft.com/office/powerpoint/2010/main" val="308855657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4">
            <a:extLst>
              <a:ext uri="{FF2B5EF4-FFF2-40B4-BE49-F238E27FC236}">
                <a16:creationId xmlns:a16="http://schemas.microsoft.com/office/drawing/2014/main" id="{28829875-38DA-4E3A-8313-0E226DEB175E}"/>
              </a:ext>
            </a:extLst>
          </p:cNvPr>
          <p:cNvSpPr txBox="1">
            <a:spLocks/>
          </p:cNvSpPr>
          <p:nvPr/>
        </p:nvSpPr>
        <p:spPr>
          <a:xfrm>
            <a:off x="176298" y="951838"/>
            <a:ext cx="8791404" cy="2315395"/>
          </a:xfrm>
          <a:prstGeom prst="rect">
            <a:avLst/>
          </a:prstGeom>
          <a:solidFill>
            <a:sysClr val="window" lastClr="FFFFFF">
              <a:alpha val="64000"/>
            </a:sysClr>
          </a:solidFill>
          <a:ln w="38100">
            <a:solidFill>
              <a:sysClr val="windowText" lastClr="000000"/>
            </a:solidFill>
          </a:ln>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C/W</a:t>
            </a:r>
            <a:r>
              <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rPr>
              <a:t>				</a:t>
            </a:r>
            <a:fld id="{F7DACEB3-584C-4E4B-8945-DB08BFD8E158}" type="datetime2">
              <a:rPr lang="en-GB" sz="3500" u="sng" smtClean="0">
                <a:solidFill>
                  <a:sysClr val="windowText" lastClr="000000"/>
                </a:solidFill>
                <a:latin typeface="Gill Sans MT" panose="020B0502020104020203" pitchFamily="34" charset="0"/>
              </a:rPr>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t>Monday, 28 June 2021</a:t>
            </a:fld>
            <a:r>
              <a:rPr kumimoji="0" lang="en-GB" sz="3500" i="0" strike="noStrike" kern="1200" cap="none" spc="0" normalizeH="0" baseline="0" noProof="0" dirty="0">
                <a:ln>
                  <a:noFill/>
                </a:ln>
                <a:solidFill>
                  <a:sysClr val="windowText" lastClr="000000"/>
                </a:solidFill>
                <a:effectLst/>
                <a:uLnTx/>
                <a:uFillTx/>
                <a:latin typeface="Gill Sans MT" panose="020B0502020104020203" pitchFamily="34" charset="0"/>
              </a:rPr>
              <a:t>	</a:t>
            </a:r>
            <a:r>
              <a:rPr lang="en-GB" sz="3500" u="sng" dirty="0">
                <a:solidFill>
                  <a:sysClr val="windowText" lastClr="000000"/>
                </a:solidFill>
                <a:latin typeface="Gill Sans MT" panose="020B0502020104020203" pitchFamily="34" charset="0"/>
              </a:rPr>
              <a:t>Act 3 scene 1</a:t>
            </a:r>
            <a:endPar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endParaRPr>
          </a:p>
          <a:p>
            <a:pPr>
              <a:lnSpc>
                <a:spcPct val="110000"/>
              </a:lnSpc>
              <a:defRPr/>
            </a:pPr>
            <a:r>
              <a:rPr kumimoji="0" lang="en-GB" sz="3000" b="1" i="0" u="none" strike="noStrike" kern="1200" cap="none" spc="0" normalizeH="0" baseline="0" noProof="0" dirty="0">
                <a:ln>
                  <a:noFill/>
                </a:ln>
                <a:solidFill>
                  <a:sysClr val="windowText" lastClr="000000"/>
                </a:solidFill>
                <a:effectLst/>
                <a:uLnTx/>
                <a:uFillTx/>
                <a:latin typeface="Gill Sans MT" panose="020B0502020104020203" pitchFamily="34" charset="0"/>
              </a:rPr>
              <a:t>Lesson Focus</a:t>
            </a:r>
            <a:r>
              <a:rPr lang="en-GB" sz="3000" b="1" dirty="0">
                <a:solidFill>
                  <a:sysClr val="windowText" lastClr="000000"/>
                </a:solidFill>
                <a:latin typeface="Gill Sans MT" panose="020B0502020104020203" pitchFamily="34" charset="0"/>
              </a:rPr>
              <a:t>: </a:t>
            </a:r>
            <a:r>
              <a:rPr lang="en-GB" sz="3000" dirty="0">
                <a:solidFill>
                  <a:sysClr val="windowText" lastClr="000000"/>
                </a:solidFill>
                <a:latin typeface="Gill Sans MT" panose="020B0502020104020203" pitchFamily="34" charset="0"/>
              </a:rPr>
              <a:t>To understand the events of Act 3 Scene 1 and identify Tybalt, Romeo and Mercutio’s motivations.</a:t>
            </a:r>
          </a:p>
          <a:p>
            <a:pPr>
              <a:lnSpc>
                <a:spcPct val="110000"/>
              </a:lnSpc>
              <a:defRPr/>
            </a:pPr>
            <a:endParaRPr lang="en-GB" sz="2200" noProof="0" dirty="0">
              <a:latin typeface="+mj-lt"/>
            </a:endParaRPr>
          </a:p>
        </p:txBody>
      </p:sp>
      <p:sp>
        <p:nvSpPr>
          <p:cNvPr id="5" name="Rectangle 4">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22845403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362" y="1410211"/>
            <a:ext cx="8287786" cy="3416320"/>
          </a:xfrm>
          <a:prstGeom prst="rect">
            <a:avLst/>
          </a:prstGeom>
        </p:spPr>
        <p:txBody>
          <a:bodyPr wrap="square">
            <a:spAutoFit/>
          </a:bodyPr>
          <a:lstStyle/>
          <a:p>
            <a:r>
              <a:rPr lang="en-GB" sz="2400" dirty="0">
                <a:latin typeface="Gill Sans MT" panose="020B0502020104020203" pitchFamily="34" charset="0"/>
                <a:cs typeface="Arial" panose="020B0604020202020204" pitchFamily="34" charset="0"/>
              </a:rPr>
              <a:t>At the beginning of Act 3, Scene 1, Mercutio and Benvolio are again discussing Tybalt’s challenge of a duel with Romeo. Benvolio creates a </a:t>
            </a:r>
            <a:r>
              <a:rPr lang="en-GB" sz="2400" b="1" dirty="0">
                <a:latin typeface="Gill Sans MT" panose="020B0502020104020203" pitchFamily="34" charset="0"/>
                <a:cs typeface="Arial" panose="020B0604020202020204" pitchFamily="34" charset="0"/>
              </a:rPr>
              <a:t>tense atmosphere </a:t>
            </a:r>
            <a:r>
              <a:rPr lang="en-GB" sz="2400" dirty="0">
                <a:latin typeface="Gill Sans MT" panose="020B0502020104020203" pitchFamily="34" charset="0"/>
                <a:cs typeface="Arial" panose="020B0604020202020204" pitchFamily="34" charset="0"/>
              </a:rPr>
              <a:t>when he says “mad blood is stirring”</a:t>
            </a:r>
          </a:p>
          <a:p>
            <a:endParaRPr lang="en-GB" sz="2400" dirty="0">
              <a:latin typeface="Gill Sans MT" panose="020B0502020104020203" pitchFamily="34" charset="0"/>
              <a:cs typeface="Arial" panose="020B0604020202020204" pitchFamily="34" charset="0"/>
            </a:endParaRPr>
          </a:p>
          <a:p>
            <a:r>
              <a:rPr lang="en-GB" sz="2400" dirty="0">
                <a:latin typeface="Gill Sans MT" panose="020B0502020104020203" pitchFamily="34" charset="0"/>
                <a:cs typeface="Arial" panose="020B0604020202020204" pitchFamily="34" charset="0"/>
              </a:rPr>
              <a:t>Tybalt enters the scene. The </a:t>
            </a:r>
          </a:p>
          <a:p>
            <a:r>
              <a:rPr lang="en-GB" sz="2400" b="1" dirty="0">
                <a:latin typeface="Gill Sans MT" panose="020B0502020104020203" pitchFamily="34" charset="0"/>
                <a:cs typeface="Arial" panose="020B0604020202020204" pitchFamily="34" charset="0"/>
              </a:rPr>
              <a:t>aggression</a:t>
            </a:r>
            <a:r>
              <a:rPr lang="en-GB" sz="2400" dirty="0">
                <a:latin typeface="Gill Sans MT" panose="020B0502020104020203" pitchFamily="34" charset="0"/>
                <a:cs typeface="Arial" panose="020B0604020202020204" pitchFamily="34" charset="0"/>
              </a:rPr>
              <a:t> from both Montagues</a:t>
            </a:r>
          </a:p>
          <a:p>
            <a:r>
              <a:rPr lang="en-GB" sz="2400" dirty="0">
                <a:latin typeface="Gill Sans MT" panose="020B0502020104020203" pitchFamily="34" charset="0"/>
                <a:cs typeface="Arial" panose="020B0604020202020204" pitchFamily="34" charset="0"/>
              </a:rPr>
              <a:t>and Capulets here foreshadows </a:t>
            </a:r>
          </a:p>
          <a:p>
            <a:r>
              <a:rPr lang="en-GB" sz="2400" dirty="0">
                <a:latin typeface="Gill Sans MT" panose="020B0502020104020203" pitchFamily="34" charset="0"/>
                <a:cs typeface="Arial" panose="020B0604020202020204" pitchFamily="34" charset="0"/>
              </a:rPr>
              <a:t>some </a:t>
            </a:r>
            <a:r>
              <a:rPr lang="en-GB" sz="2400" b="1" dirty="0">
                <a:latin typeface="Gill Sans MT" panose="020B0502020104020203" pitchFamily="34" charset="0"/>
                <a:cs typeface="Arial" panose="020B0604020202020204" pitchFamily="34" charset="0"/>
              </a:rPr>
              <a:t>fatal events.</a:t>
            </a:r>
          </a:p>
        </p:txBody>
      </p:sp>
      <p:sp>
        <p:nvSpPr>
          <p:cNvPr id="3" name="Rectangle 2">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5" name="TextBox 4"/>
          <p:cNvSpPr txBox="1"/>
          <p:nvPr/>
        </p:nvSpPr>
        <p:spPr>
          <a:xfrm>
            <a:off x="233362" y="559837"/>
            <a:ext cx="8677275" cy="646113"/>
          </a:xfrm>
          <a:prstGeom prst="rect">
            <a:avLst/>
          </a:prstGeom>
          <a:noFill/>
        </p:spPr>
        <p:txBody>
          <a:bodyPr>
            <a:spAutoFit/>
          </a:bodyPr>
          <a:lstStyle/>
          <a:p>
            <a:pPr algn="ctr" fontAlgn="auto">
              <a:spcBef>
                <a:spcPts val="0"/>
              </a:spcBef>
              <a:spcAft>
                <a:spcPts val="0"/>
              </a:spcAft>
              <a:defRPr/>
            </a:pPr>
            <a:r>
              <a:rPr lang="en-GB" sz="3600" dirty="0">
                <a:latin typeface="Gill Sans MT" panose="020B0502020104020203" pitchFamily="34" charset="0"/>
              </a:rPr>
              <a:t>New Information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0" y="3276533"/>
            <a:ext cx="4381500" cy="2628900"/>
          </a:xfrm>
          <a:prstGeom prst="rect">
            <a:avLst/>
          </a:prstGeom>
        </p:spPr>
      </p:pic>
    </p:spTree>
    <p:extLst>
      <p:ext uri="{BB962C8B-B14F-4D97-AF65-F5344CB8AC3E}">
        <p14:creationId xmlns:p14="http://schemas.microsoft.com/office/powerpoint/2010/main" val="24815881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362" y="734158"/>
            <a:ext cx="8677275" cy="646113"/>
          </a:xfrm>
          <a:prstGeom prst="rect">
            <a:avLst/>
          </a:prstGeom>
          <a:noFill/>
        </p:spPr>
        <p:txBody>
          <a:bodyPr>
            <a:spAutoFit/>
          </a:bodyPr>
          <a:lstStyle/>
          <a:p>
            <a:pPr algn="ctr" fontAlgn="auto">
              <a:spcBef>
                <a:spcPts val="0"/>
              </a:spcBef>
              <a:spcAft>
                <a:spcPts val="0"/>
              </a:spcAft>
              <a:defRPr/>
            </a:pPr>
            <a:r>
              <a:rPr lang="en-GB" sz="3600" dirty="0">
                <a:latin typeface="Gill Sans MT" panose="020B0502020104020203" pitchFamily="34" charset="0"/>
              </a:rPr>
              <a:t>Act 3 Scene 1</a:t>
            </a:r>
          </a:p>
        </p:txBody>
      </p:sp>
      <p:sp>
        <p:nvSpPr>
          <p:cNvPr id="6148" name="TextBox 4"/>
          <p:cNvSpPr txBox="1">
            <a:spLocks noChangeArrowheads="1"/>
          </p:cNvSpPr>
          <p:nvPr/>
        </p:nvSpPr>
        <p:spPr bwMode="auto">
          <a:xfrm>
            <a:off x="233362" y="1594877"/>
            <a:ext cx="4106718" cy="3416320"/>
          </a:xfrm>
          <a:prstGeom prst="rect">
            <a:avLst/>
          </a:prstGeom>
          <a:noFill/>
          <a:ln w="9525">
            <a:noFill/>
            <a:miter lim="800000"/>
            <a:headEnd/>
            <a:tailEnd/>
          </a:ln>
        </p:spPr>
        <p:txBody>
          <a:bodyPr wrap="square">
            <a:spAutoFit/>
          </a:bodyPr>
          <a:lstStyle/>
          <a:p>
            <a:r>
              <a:rPr lang="en-GB" sz="2400" dirty="0">
                <a:latin typeface="Gill Sans MT" panose="020B0502020104020203" pitchFamily="34" charset="0"/>
              </a:rPr>
              <a:t>As we watch, pay attention to the characters of Tybalt, Romeo and Mercutio. </a:t>
            </a:r>
          </a:p>
          <a:p>
            <a:r>
              <a:rPr lang="en-GB" sz="2400" dirty="0">
                <a:latin typeface="Gill Sans MT" panose="020B0502020104020203" pitchFamily="34" charset="0"/>
              </a:rPr>
              <a:t>1) Who starts the fight?</a:t>
            </a:r>
          </a:p>
          <a:p>
            <a:r>
              <a:rPr lang="en-GB" sz="2400" dirty="0">
                <a:latin typeface="Gill Sans MT" panose="020B0502020104020203" pitchFamily="34" charset="0"/>
              </a:rPr>
              <a:t>2) Who tries to calm things down?</a:t>
            </a:r>
          </a:p>
          <a:p>
            <a:r>
              <a:rPr lang="en-GB" sz="2400" dirty="0">
                <a:latin typeface="Gill Sans MT" panose="020B0502020104020203" pitchFamily="34" charset="0"/>
              </a:rPr>
              <a:t>3) Why won’t Romeo fight </a:t>
            </a:r>
            <a:r>
              <a:rPr lang="en-GB" sz="2400" dirty="0" err="1">
                <a:latin typeface="Gill Sans MT" panose="020B0502020104020203" pitchFamily="34" charset="0"/>
              </a:rPr>
              <a:t>Tybalt</a:t>
            </a:r>
            <a:r>
              <a:rPr lang="en-GB" sz="2400" dirty="0">
                <a:latin typeface="Gill Sans MT" panose="020B0502020104020203" pitchFamily="34" charset="0"/>
              </a:rPr>
              <a:t>?</a:t>
            </a:r>
          </a:p>
          <a:p>
            <a:r>
              <a:rPr lang="en-GB" sz="2400" dirty="0">
                <a:latin typeface="Gill Sans MT" panose="020B0502020104020203" pitchFamily="34" charset="0"/>
              </a:rPr>
              <a:t>4) Why does </a:t>
            </a:r>
            <a:r>
              <a:rPr lang="en-GB" sz="2400" dirty="0" err="1">
                <a:latin typeface="Gill Sans MT" panose="020B0502020104020203" pitchFamily="34" charset="0"/>
              </a:rPr>
              <a:t>Mercutio</a:t>
            </a:r>
            <a:r>
              <a:rPr lang="en-GB" sz="2400" dirty="0">
                <a:latin typeface="Gill Sans MT" panose="020B0502020104020203" pitchFamily="34" charset="0"/>
              </a:rPr>
              <a:t> step in?</a:t>
            </a:r>
          </a:p>
        </p:txBody>
      </p:sp>
      <p:pic>
        <p:nvPicPr>
          <p:cNvPr id="185345" name="Picture 1"/>
          <p:cNvPicPr>
            <a:picLocks noChangeAspect="1" noChangeArrowheads="1"/>
          </p:cNvPicPr>
          <p:nvPr/>
        </p:nvPicPr>
        <p:blipFill>
          <a:blip r:embed="rId2" cstate="print"/>
          <a:srcRect/>
          <a:stretch>
            <a:fillRect/>
          </a:stretch>
        </p:blipFill>
        <p:spPr bwMode="auto">
          <a:xfrm>
            <a:off x="4430246" y="1772816"/>
            <a:ext cx="4713754" cy="2664296"/>
          </a:xfrm>
          <a:prstGeom prst="rect">
            <a:avLst/>
          </a:prstGeom>
          <a:noFill/>
          <a:ln w="9525">
            <a:noFill/>
            <a:miter lim="800000"/>
            <a:headEnd/>
            <a:tailEnd/>
          </a:ln>
        </p:spPr>
      </p:pic>
      <p:sp>
        <p:nvSpPr>
          <p:cNvPr id="6" name="Rectangle 5">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3" name="Rectangle 2"/>
          <p:cNvSpPr/>
          <p:nvPr/>
        </p:nvSpPr>
        <p:spPr>
          <a:xfrm>
            <a:off x="4430246" y="4559221"/>
            <a:ext cx="4572000" cy="646331"/>
          </a:xfrm>
          <a:prstGeom prst="rect">
            <a:avLst/>
          </a:prstGeom>
        </p:spPr>
        <p:txBody>
          <a:bodyPr>
            <a:spAutoFit/>
          </a:bodyPr>
          <a:lstStyle/>
          <a:p>
            <a:r>
              <a:rPr lang="en-GB" dirty="0">
                <a:hlinkClick r:id="rId3"/>
              </a:rPr>
              <a:t>https://www.youtube.com/watch?v=eF7UwsuQYzg</a:t>
            </a:r>
            <a:endParaRPr lang="en-GB" dirty="0"/>
          </a:p>
        </p:txBody>
      </p:sp>
    </p:spTree>
    <p:extLst>
      <p:ext uri="{BB962C8B-B14F-4D97-AF65-F5344CB8AC3E}">
        <p14:creationId xmlns:p14="http://schemas.microsoft.com/office/powerpoint/2010/main" val="390418194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695355"/>
            <a:ext cx="8568952" cy="954107"/>
          </a:xfrm>
          <a:prstGeom prst="rect">
            <a:avLst/>
          </a:prstGeom>
          <a:noFill/>
        </p:spPr>
        <p:txBody>
          <a:bodyPr wrap="square" rtlCol="0">
            <a:spAutoFit/>
          </a:bodyPr>
          <a:lstStyle/>
          <a:p>
            <a:r>
              <a:rPr lang="en-GB" sz="2800" dirty="0">
                <a:solidFill>
                  <a:schemeClr val="accent6">
                    <a:lumMod val="50000"/>
                  </a:schemeClr>
                </a:solidFill>
                <a:latin typeface="Gill Sans MT" panose="020B0502020104020203" pitchFamily="34" charset="0"/>
              </a:rPr>
              <a:t>Who does Shakespeare suggest is to blame for Mercutio’s death?</a:t>
            </a:r>
          </a:p>
        </p:txBody>
      </p:sp>
      <p:sp>
        <p:nvSpPr>
          <p:cNvPr id="5" name="TextBox 4"/>
          <p:cNvSpPr txBox="1"/>
          <p:nvPr/>
        </p:nvSpPr>
        <p:spPr>
          <a:xfrm>
            <a:off x="755576" y="1614840"/>
            <a:ext cx="4968552" cy="461665"/>
          </a:xfrm>
          <a:prstGeom prst="rect">
            <a:avLst/>
          </a:prstGeom>
          <a:noFill/>
        </p:spPr>
        <p:txBody>
          <a:bodyPr wrap="square" rtlCol="0">
            <a:spAutoFit/>
          </a:bodyPr>
          <a:lstStyle/>
          <a:p>
            <a:r>
              <a:rPr lang="en-GB" sz="2400" dirty="0">
                <a:latin typeface="Gill Sans MT" panose="020B0502020104020203" pitchFamily="34" charset="0"/>
              </a:rPr>
              <a:t>“A plague on both your houses”</a:t>
            </a:r>
          </a:p>
        </p:txBody>
      </p:sp>
      <p:sp>
        <p:nvSpPr>
          <p:cNvPr id="6" name="TextBox 5"/>
          <p:cNvSpPr txBox="1"/>
          <p:nvPr/>
        </p:nvSpPr>
        <p:spPr>
          <a:xfrm>
            <a:off x="3779912" y="1984172"/>
            <a:ext cx="4608512" cy="830997"/>
          </a:xfrm>
          <a:prstGeom prst="rect">
            <a:avLst/>
          </a:prstGeom>
          <a:noFill/>
        </p:spPr>
        <p:txBody>
          <a:bodyPr wrap="square" rtlCol="0">
            <a:spAutoFit/>
          </a:bodyPr>
          <a:lstStyle/>
          <a:p>
            <a:r>
              <a:rPr lang="en-GB" sz="2400" dirty="0">
                <a:latin typeface="Gill Sans MT" panose="020B0502020104020203" pitchFamily="34" charset="0"/>
              </a:rPr>
              <a:t>“Why the devil came you between us?  I was hurt under your arm.”</a:t>
            </a:r>
          </a:p>
        </p:txBody>
      </p:sp>
      <p:sp>
        <p:nvSpPr>
          <p:cNvPr id="7" name="TextBox 6"/>
          <p:cNvSpPr txBox="1"/>
          <p:nvPr/>
        </p:nvSpPr>
        <p:spPr>
          <a:xfrm>
            <a:off x="4283968" y="5215240"/>
            <a:ext cx="4392488" cy="830997"/>
          </a:xfrm>
          <a:prstGeom prst="rect">
            <a:avLst/>
          </a:prstGeom>
          <a:noFill/>
        </p:spPr>
        <p:txBody>
          <a:bodyPr wrap="square" rtlCol="0">
            <a:spAutoFit/>
          </a:bodyPr>
          <a:lstStyle/>
          <a:p>
            <a:r>
              <a:rPr lang="en-GB" sz="2400" dirty="0">
                <a:latin typeface="Gill Sans MT" panose="020B0502020104020203" pitchFamily="34" charset="0"/>
              </a:rPr>
              <a:t>“Zounds, a dog, a rat, a mouse, a car, to scratch a man to death!”</a:t>
            </a:r>
          </a:p>
        </p:txBody>
      </p:sp>
      <p:sp>
        <p:nvSpPr>
          <p:cNvPr id="8" name="TextBox 7"/>
          <p:cNvSpPr txBox="1"/>
          <p:nvPr/>
        </p:nvSpPr>
        <p:spPr>
          <a:xfrm>
            <a:off x="1051992" y="3135392"/>
            <a:ext cx="4392488" cy="461665"/>
          </a:xfrm>
          <a:prstGeom prst="rect">
            <a:avLst/>
          </a:prstGeom>
          <a:noFill/>
        </p:spPr>
        <p:txBody>
          <a:bodyPr wrap="square" rtlCol="0">
            <a:spAutoFit/>
          </a:bodyPr>
          <a:lstStyle/>
          <a:p>
            <a:r>
              <a:rPr lang="en-GB" sz="2400" dirty="0">
                <a:latin typeface="Gill Sans MT" panose="020B0502020104020203" pitchFamily="34" charset="0"/>
              </a:rPr>
              <a:t>“Is he gone and hath nothing?”</a:t>
            </a:r>
          </a:p>
        </p:txBody>
      </p:sp>
      <p:sp>
        <p:nvSpPr>
          <p:cNvPr id="9" name="TextBox 8"/>
          <p:cNvSpPr txBox="1"/>
          <p:nvPr/>
        </p:nvSpPr>
        <p:spPr>
          <a:xfrm>
            <a:off x="3419872" y="3847088"/>
            <a:ext cx="4392488" cy="830997"/>
          </a:xfrm>
          <a:prstGeom prst="rect">
            <a:avLst/>
          </a:prstGeom>
          <a:noFill/>
        </p:spPr>
        <p:txBody>
          <a:bodyPr wrap="square" rtlCol="0">
            <a:spAutoFit/>
          </a:bodyPr>
          <a:lstStyle/>
          <a:p>
            <a:r>
              <a:rPr lang="en-GB" sz="2400" dirty="0">
                <a:latin typeface="Gill Sans MT" panose="020B0502020104020203" pitchFamily="34" charset="0"/>
              </a:rPr>
              <a:t>“A braggart, a rogue, a villain, that fights by the book of arithmetic!”</a:t>
            </a:r>
          </a:p>
        </p:txBody>
      </p:sp>
      <p:sp>
        <p:nvSpPr>
          <p:cNvPr id="10" name="TextBox 9"/>
          <p:cNvSpPr txBox="1"/>
          <p:nvPr/>
        </p:nvSpPr>
        <p:spPr>
          <a:xfrm>
            <a:off x="395536" y="4711184"/>
            <a:ext cx="4392488" cy="830997"/>
          </a:xfrm>
          <a:prstGeom prst="rect">
            <a:avLst/>
          </a:prstGeom>
          <a:noFill/>
        </p:spPr>
        <p:txBody>
          <a:bodyPr wrap="square" rtlCol="0">
            <a:spAutoFit/>
          </a:bodyPr>
          <a:lstStyle/>
          <a:p>
            <a:r>
              <a:rPr lang="en-GB" sz="2400" dirty="0">
                <a:latin typeface="Gill Sans MT" panose="020B0502020104020203" pitchFamily="34" charset="0"/>
              </a:rPr>
              <a:t>“They have made worms’ meat of me”</a:t>
            </a:r>
          </a:p>
        </p:txBody>
      </p:sp>
      <p:sp>
        <p:nvSpPr>
          <p:cNvPr id="12" name="Rectangle 11">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3695260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729" y="540971"/>
            <a:ext cx="8712968" cy="3170099"/>
          </a:xfrm>
          <a:prstGeom prst="rect">
            <a:avLst/>
          </a:prstGeom>
          <a:noFill/>
        </p:spPr>
        <p:txBody>
          <a:bodyPr wrap="square" rtlCol="0">
            <a:spAutoFit/>
          </a:bodyPr>
          <a:lstStyle/>
          <a:p>
            <a:r>
              <a:rPr lang="en-GB" sz="2000" dirty="0">
                <a:latin typeface="Gill Sans MT" panose="020B0502020104020203" pitchFamily="34" charset="0"/>
              </a:rPr>
              <a:t>The word “plague” is associated with:</a:t>
            </a:r>
          </a:p>
          <a:p>
            <a:endParaRPr lang="en-GB" sz="2000" dirty="0">
              <a:latin typeface="Gill Sans MT" panose="020B0502020104020203" pitchFamily="34" charset="0"/>
            </a:endParaRPr>
          </a:p>
          <a:p>
            <a:r>
              <a:rPr lang="en-GB" sz="2000" dirty="0">
                <a:latin typeface="Gill Sans MT" panose="020B0502020104020203" pitchFamily="34" charset="0"/>
              </a:rPr>
              <a:t>The Black Death (1347 onwards) – the bubonic plague killed 1.5 million people in England (out of a population of 4 million).  It was highly contagious.  It started in Italy.</a:t>
            </a:r>
          </a:p>
          <a:p>
            <a:endParaRPr lang="en-GB" sz="2000" dirty="0">
              <a:latin typeface="Gill Sans MT" panose="020B0502020104020203" pitchFamily="34" charset="0"/>
            </a:endParaRPr>
          </a:p>
          <a:p>
            <a:r>
              <a:rPr lang="en-GB" sz="2000" dirty="0">
                <a:latin typeface="Gill Sans MT" panose="020B0502020104020203" pitchFamily="34" charset="0"/>
              </a:rPr>
              <a:t>The Bible – God sent 10 plagues to Egypt to punish the Pharaoh for his treatment of the Israelites. </a:t>
            </a:r>
          </a:p>
          <a:p>
            <a:r>
              <a:rPr lang="en-GB" sz="2000" dirty="0">
                <a:latin typeface="Gill Sans MT" panose="020B0502020104020203" pitchFamily="34" charset="0"/>
              </a:rPr>
              <a:t>The plagues included: water turning into blood, locusts, darkness, frogs, boils, and the death of the first-born child.</a:t>
            </a:r>
          </a:p>
        </p:txBody>
      </p:sp>
      <p:sp>
        <p:nvSpPr>
          <p:cNvPr id="3" name="TextBox 2"/>
          <p:cNvSpPr txBox="1"/>
          <p:nvPr/>
        </p:nvSpPr>
        <p:spPr>
          <a:xfrm>
            <a:off x="853805" y="3821584"/>
            <a:ext cx="7344816" cy="646331"/>
          </a:xfrm>
          <a:prstGeom prst="rect">
            <a:avLst/>
          </a:prstGeom>
          <a:solidFill>
            <a:srgbClr val="FFFF00"/>
          </a:solidFill>
        </p:spPr>
        <p:txBody>
          <a:bodyPr wrap="square" rtlCol="0">
            <a:spAutoFit/>
          </a:bodyPr>
          <a:lstStyle/>
          <a:p>
            <a:pPr algn="ctr"/>
            <a:r>
              <a:rPr lang="en-GB" sz="3600" dirty="0">
                <a:latin typeface="Gill Sans MT" panose="020B0502020104020203" pitchFamily="34" charset="0"/>
              </a:rPr>
              <a:t>“A plague on both your houses”</a:t>
            </a:r>
          </a:p>
        </p:txBody>
      </p:sp>
      <p:sp>
        <p:nvSpPr>
          <p:cNvPr id="4" name="TextBox 3"/>
          <p:cNvSpPr txBox="1"/>
          <p:nvPr/>
        </p:nvSpPr>
        <p:spPr>
          <a:xfrm>
            <a:off x="395536" y="4518412"/>
            <a:ext cx="8352928" cy="1477328"/>
          </a:xfrm>
          <a:prstGeom prst="rect">
            <a:avLst/>
          </a:prstGeom>
          <a:solidFill>
            <a:schemeClr val="accent1">
              <a:lumMod val="40000"/>
              <a:lumOff val="60000"/>
            </a:schemeClr>
          </a:solidFill>
        </p:spPr>
        <p:txBody>
          <a:bodyPr wrap="square" rtlCol="0">
            <a:spAutoFit/>
          </a:bodyPr>
          <a:lstStyle/>
          <a:p>
            <a:r>
              <a:rPr lang="en-GB" dirty="0">
                <a:latin typeface="Gill Sans MT" panose="020B0502020104020203" pitchFamily="34" charset="0"/>
              </a:rPr>
              <a:t>Use the quote above (and others from act 3 scene 1), to answer the question:</a:t>
            </a:r>
          </a:p>
          <a:p>
            <a:endParaRPr lang="en-GB" sz="2400" dirty="0">
              <a:latin typeface="Gill Sans MT" panose="020B0502020104020203" pitchFamily="34" charset="0"/>
            </a:endParaRPr>
          </a:p>
          <a:p>
            <a:r>
              <a:rPr lang="en-GB" sz="2400" dirty="0">
                <a:latin typeface="Gill Sans MT" panose="020B0502020104020203" pitchFamily="34" charset="0"/>
              </a:rPr>
              <a:t>DISCUSS: How does Shakespeare present Mercutio’s death in act 3 scene 1?</a:t>
            </a:r>
          </a:p>
        </p:txBody>
      </p:sp>
      <p:sp>
        <p:nvSpPr>
          <p:cNvPr id="5" name="Rectangle 4">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3290025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49" y="1060173"/>
            <a:ext cx="8322365" cy="1139688"/>
          </a:xfrm>
        </p:spPr>
        <p:style>
          <a:lnRef idx="2">
            <a:schemeClr val="accent1"/>
          </a:lnRef>
          <a:fillRef idx="1">
            <a:schemeClr val="lt1"/>
          </a:fillRef>
          <a:effectRef idx="0">
            <a:schemeClr val="accent1"/>
          </a:effectRef>
          <a:fontRef idx="minor">
            <a:schemeClr val="dk1"/>
          </a:fontRef>
        </p:style>
        <p:txBody>
          <a:bodyPr>
            <a:noAutofit/>
          </a:bodyPr>
          <a:lstStyle/>
          <a:p>
            <a:r>
              <a:rPr lang="en-GB" sz="2800" dirty="0">
                <a:latin typeface="Gill Sans MT" panose="020B0502020104020203" pitchFamily="34" charset="0"/>
              </a:rPr>
              <a:t>Romeo, as usual, does not accept any responsibility for the death of Mercutio.  </a:t>
            </a:r>
            <a:br>
              <a:rPr lang="en-GB" sz="2800" dirty="0">
                <a:latin typeface="Gill Sans MT" panose="020B0502020104020203" pitchFamily="34" charset="0"/>
              </a:rPr>
            </a:br>
            <a:r>
              <a:rPr lang="en-GB" sz="2800" dirty="0">
                <a:latin typeface="Gill Sans MT" panose="020B0502020104020203" pitchFamily="34" charset="0"/>
              </a:rPr>
              <a:t>Look carefully at his words, who does he blame?</a:t>
            </a:r>
          </a:p>
        </p:txBody>
      </p:sp>
      <p:sp>
        <p:nvSpPr>
          <p:cNvPr id="3" name="Content Placeholder 2"/>
          <p:cNvSpPr>
            <a:spLocks noGrp="1"/>
          </p:cNvSpPr>
          <p:nvPr>
            <p:ph idx="1"/>
          </p:nvPr>
        </p:nvSpPr>
        <p:spPr>
          <a:xfrm>
            <a:off x="2239616" y="2398645"/>
            <a:ext cx="6368498" cy="2743200"/>
          </a:xfrm>
        </p:spPr>
        <p:txBody>
          <a:bodyPr/>
          <a:lstStyle/>
          <a:p>
            <a:pPr>
              <a:buNone/>
            </a:pPr>
            <a:r>
              <a:rPr lang="en-GB" sz="2400" b="1" dirty="0"/>
              <a:t>ROMEO </a:t>
            </a:r>
            <a:br>
              <a:rPr lang="en-GB" sz="2400" b="1" dirty="0"/>
            </a:br>
            <a:r>
              <a:rPr lang="en-GB" sz="2400" b="1" dirty="0"/>
              <a:t>This gentleman, the prince's near ally,</a:t>
            </a:r>
            <a:br>
              <a:rPr lang="en-GB" sz="2400" b="1" dirty="0"/>
            </a:br>
            <a:r>
              <a:rPr lang="en-GB" sz="2400" b="1" dirty="0"/>
              <a:t>My very friend, hath got his mortal hurt</a:t>
            </a:r>
            <a:br>
              <a:rPr lang="en-GB" sz="2400" b="1" dirty="0"/>
            </a:br>
            <a:r>
              <a:rPr lang="en-GB" sz="2400" b="1" dirty="0"/>
              <a:t>In my behalf; my reputation </a:t>
            </a:r>
            <a:r>
              <a:rPr lang="en-GB" sz="2400" b="1" dirty="0" err="1"/>
              <a:t>stain'd</a:t>
            </a:r>
            <a:br>
              <a:rPr lang="en-GB" sz="2400" b="1" dirty="0"/>
            </a:br>
            <a:r>
              <a:rPr lang="en-GB" sz="2400" b="1" dirty="0"/>
              <a:t>With </a:t>
            </a:r>
            <a:r>
              <a:rPr lang="en-GB" sz="2400" b="1" dirty="0" err="1"/>
              <a:t>Tybalt's</a:t>
            </a:r>
            <a:r>
              <a:rPr lang="en-GB" sz="2400" b="1" dirty="0"/>
              <a:t> slander,--</a:t>
            </a:r>
            <a:r>
              <a:rPr lang="en-GB" sz="2400" b="1" dirty="0" err="1"/>
              <a:t>Tybalt</a:t>
            </a:r>
            <a:r>
              <a:rPr lang="en-GB" sz="2400" b="1" dirty="0"/>
              <a:t>, that an hour</a:t>
            </a:r>
            <a:br>
              <a:rPr lang="en-GB" sz="2400" b="1" dirty="0"/>
            </a:br>
            <a:r>
              <a:rPr lang="en-GB" sz="2400" b="1" dirty="0"/>
              <a:t>Hath been my kinsman! O sweet Juliet,</a:t>
            </a:r>
            <a:br>
              <a:rPr lang="en-GB" sz="2400" b="1" dirty="0"/>
            </a:br>
            <a:r>
              <a:rPr lang="en-GB" sz="2400" b="1" dirty="0"/>
              <a:t>Thy beauty hath made me effeminate</a:t>
            </a:r>
            <a:br>
              <a:rPr lang="en-GB" sz="2400" b="1" dirty="0"/>
            </a:br>
            <a:r>
              <a:rPr lang="en-GB" sz="2400" b="1" dirty="0"/>
              <a:t>And in my temper </a:t>
            </a:r>
            <a:r>
              <a:rPr lang="en-GB" sz="2400" b="1" dirty="0" err="1"/>
              <a:t>soften'd</a:t>
            </a:r>
            <a:r>
              <a:rPr lang="en-GB" sz="2400" b="1" dirty="0"/>
              <a:t> valour's steel!</a:t>
            </a:r>
            <a:endParaRPr lang="en-GB" dirty="0"/>
          </a:p>
        </p:txBody>
      </p:sp>
      <p:sp>
        <p:nvSpPr>
          <p:cNvPr id="5" name="Rectangle 4">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396696331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pic>
        <p:nvPicPr>
          <p:cNvPr id="6" name="Picture 5"/>
          <p:cNvPicPr>
            <a:picLocks noChangeAspect="1"/>
          </p:cNvPicPr>
          <p:nvPr/>
        </p:nvPicPr>
        <p:blipFill rotWithShape="1">
          <a:blip r:embed="rId3"/>
          <a:srcRect l="21652" t="27344" r="26957" b="8347"/>
          <a:stretch/>
        </p:blipFill>
        <p:spPr>
          <a:xfrm>
            <a:off x="92767" y="1159362"/>
            <a:ext cx="6446040" cy="4537315"/>
          </a:xfrm>
          <a:prstGeom prst="rect">
            <a:avLst/>
          </a:prstGeom>
        </p:spPr>
      </p:pic>
      <p:sp>
        <p:nvSpPr>
          <p:cNvPr id="7" name="Rectangle 6"/>
          <p:cNvSpPr/>
          <p:nvPr/>
        </p:nvSpPr>
        <p:spPr>
          <a:xfrm>
            <a:off x="6679095" y="1159362"/>
            <a:ext cx="2279374" cy="2448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Gill Sans MT" panose="020B0502020104020203" pitchFamily="34" charset="0"/>
              </a:rPr>
              <a:t>Let’s read how Romeo reacts to the news of Mercutio’s death and see how he responds…</a:t>
            </a:r>
          </a:p>
        </p:txBody>
      </p:sp>
      <p:sp>
        <p:nvSpPr>
          <p:cNvPr id="8" name="Rectangle 7"/>
          <p:cNvSpPr/>
          <p:nvPr/>
        </p:nvSpPr>
        <p:spPr>
          <a:xfrm>
            <a:off x="6679095" y="3826429"/>
            <a:ext cx="2279374" cy="1870248"/>
          </a:xfrm>
          <a:prstGeom prst="rect">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Gill Sans MT" panose="020B0502020104020203" pitchFamily="34" charset="0"/>
              </a:rPr>
              <a:t>Does his actions surprise you? Why? Why not?</a:t>
            </a:r>
          </a:p>
        </p:txBody>
      </p:sp>
    </p:spTree>
    <p:extLst>
      <p:ext uri="{BB962C8B-B14F-4D97-AF65-F5344CB8AC3E}">
        <p14:creationId xmlns:p14="http://schemas.microsoft.com/office/powerpoint/2010/main" val="22060898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12300" y="1941669"/>
            <a:ext cx="6624736" cy="954107"/>
          </a:xfrm>
          <a:prstGeom prst="rect">
            <a:avLst/>
          </a:prstGeom>
          <a:noFill/>
        </p:spPr>
        <p:txBody>
          <a:bodyPr wrap="square" rtlCol="0">
            <a:spAutoFit/>
          </a:bodyPr>
          <a:lstStyle/>
          <a:p>
            <a:r>
              <a:rPr lang="en-GB" sz="2800" dirty="0">
                <a:solidFill>
                  <a:schemeClr val="accent4">
                    <a:lumMod val="75000"/>
                  </a:schemeClr>
                </a:solidFill>
              </a:rPr>
              <a:t>“Away to heaven, respective lenity,</a:t>
            </a:r>
          </a:p>
          <a:p>
            <a:r>
              <a:rPr lang="en-GB" sz="2800" dirty="0">
                <a:solidFill>
                  <a:schemeClr val="accent4">
                    <a:lumMod val="75000"/>
                  </a:schemeClr>
                </a:solidFill>
              </a:rPr>
              <a:t>And fire-eyed fury be my conduct now!”</a:t>
            </a:r>
          </a:p>
        </p:txBody>
      </p:sp>
      <p:sp>
        <p:nvSpPr>
          <p:cNvPr id="5" name="Rectangle 4"/>
          <p:cNvSpPr/>
          <p:nvPr/>
        </p:nvSpPr>
        <p:spPr>
          <a:xfrm>
            <a:off x="447531" y="2925996"/>
            <a:ext cx="6125547" cy="2246769"/>
          </a:xfrm>
          <a:prstGeom prst="rect">
            <a:avLst/>
          </a:prstGeom>
        </p:spPr>
        <p:txBody>
          <a:bodyPr wrap="square">
            <a:spAutoFit/>
          </a:bodyPr>
          <a:lstStyle/>
          <a:p>
            <a:pPr>
              <a:buNone/>
            </a:pPr>
            <a:r>
              <a:rPr lang="en-GB" sz="2800" dirty="0">
                <a:solidFill>
                  <a:srgbClr val="00B050"/>
                </a:solidFill>
              </a:rPr>
              <a:t>“</a:t>
            </a:r>
            <a:r>
              <a:rPr lang="en-GB" sz="2800" dirty="0" err="1">
                <a:solidFill>
                  <a:srgbClr val="00B050"/>
                </a:solidFill>
              </a:rPr>
              <a:t>Mercutio’s</a:t>
            </a:r>
            <a:r>
              <a:rPr lang="en-GB" sz="2800" dirty="0">
                <a:solidFill>
                  <a:srgbClr val="00B050"/>
                </a:solidFill>
              </a:rPr>
              <a:t> soul</a:t>
            </a:r>
          </a:p>
          <a:p>
            <a:pPr>
              <a:buNone/>
            </a:pPr>
            <a:r>
              <a:rPr lang="en-GB" sz="2800" dirty="0">
                <a:solidFill>
                  <a:srgbClr val="00B050"/>
                </a:solidFill>
              </a:rPr>
              <a:t>Is but a little way above our heads,</a:t>
            </a:r>
          </a:p>
          <a:p>
            <a:pPr>
              <a:buNone/>
            </a:pPr>
            <a:r>
              <a:rPr lang="en-GB" sz="2800" dirty="0">
                <a:solidFill>
                  <a:srgbClr val="00B050"/>
                </a:solidFill>
              </a:rPr>
              <a:t>Staying for </a:t>
            </a:r>
            <a:r>
              <a:rPr lang="en-GB" sz="2800" dirty="0" err="1">
                <a:solidFill>
                  <a:srgbClr val="00B050"/>
                </a:solidFill>
              </a:rPr>
              <a:t>thine</a:t>
            </a:r>
            <a:r>
              <a:rPr lang="en-GB" sz="2800" dirty="0">
                <a:solidFill>
                  <a:srgbClr val="00B050"/>
                </a:solidFill>
              </a:rPr>
              <a:t> to keep him company:</a:t>
            </a:r>
          </a:p>
          <a:p>
            <a:pPr>
              <a:buNone/>
            </a:pPr>
            <a:r>
              <a:rPr lang="en-GB" sz="2800" dirty="0">
                <a:solidFill>
                  <a:srgbClr val="00B050"/>
                </a:solidFill>
              </a:rPr>
              <a:t>Either thou, or I, or both, must go with him”</a:t>
            </a:r>
          </a:p>
        </p:txBody>
      </p:sp>
      <p:sp>
        <p:nvSpPr>
          <p:cNvPr id="6" name="Rectangle 5"/>
          <p:cNvSpPr/>
          <p:nvPr/>
        </p:nvSpPr>
        <p:spPr>
          <a:xfrm>
            <a:off x="2215547" y="5120052"/>
            <a:ext cx="3780928" cy="523220"/>
          </a:xfrm>
          <a:prstGeom prst="rect">
            <a:avLst/>
          </a:prstGeom>
        </p:spPr>
        <p:txBody>
          <a:bodyPr wrap="square">
            <a:spAutoFit/>
          </a:bodyPr>
          <a:lstStyle/>
          <a:p>
            <a:pPr>
              <a:buNone/>
            </a:pPr>
            <a:r>
              <a:rPr lang="en-GB" sz="2800" dirty="0">
                <a:solidFill>
                  <a:srgbClr val="FF0000"/>
                </a:solidFill>
              </a:rPr>
              <a:t>“O, I am fortune’s fool!”</a:t>
            </a:r>
          </a:p>
        </p:txBody>
      </p:sp>
      <p:sp>
        <p:nvSpPr>
          <p:cNvPr id="8" name="Title 1"/>
          <p:cNvSpPr>
            <a:spLocks noGrp="1"/>
          </p:cNvSpPr>
          <p:nvPr>
            <p:ph type="title"/>
          </p:nvPr>
        </p:nvSpPr>
        <p:spPr>
          <a:xfrm>
            <a:off x="529208" y="596286"/>
            <a:ext cx="8229600" cy="1498178"/>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algn="l"/>
            <a:r>
              <a:rPr lang="en-GB" sz="2800" dirty="0">
                <a:latin typeface="Gill Sans MT" panose="020B0502020104020203" pitchFamily="34" charset="0"/>
              </a:rPr>
              <a:t>It’s clear that Romeo is furiously angry with </a:t>
            </a:r>
            <a:r>
              <a:rPr lang="en-GB" sz="2800" dirty="0" err="1">
                <a:latin typeface="Gill Sans MT" panose="020B0502020104020203" pitchFamily="34" charset="0"/>
              </a:rPr>
              <a:t>Tybalt</a:t>
            </a:r>
            <a:r>
              <a:rPr lang="en-GB" sz="2800" dirty="0">
                <a:latin typeface="Gill Sans MT" panose="020B0502020104020203" pitchFamily="34" charset="0"/>
              </a:rPr>
              <a:t>.</a:t>
            </a:r>
            <a:br>
              <a:rPr lang="en-GB" sz="2800" dirty="0">
                <a:latin typeface="Gill Sans MT" panose="020B0502020104020203" pitchFamily="34" charset="0"/>
              </a:rPr>
            </a:br>
            <a:r>
              <a:rPr lang="en-GB" sz="2800" dirty="0">
                <a:latin typeface="Gill Sans MT" panose="020B0502020104020203" pitchFamily="34" charset="0"/>
              </a:rPr>
              <a:t>How has Shakespeare used language and structure to show that?</a:t>
            </a:r>
          </a:p>
        </p:txBody>
      </p:sp>
      <p:sp>
        <p:nvSpPr>
          <p:cNvPr id="9" name="TextBox 8"/>
          <p:cNvSpPr txBox="1"/>
          <p:nvPr/>
        </p:nvSpPr>
        <p:spPr>
          <a:xfrm>
            <a:off x="6573078" y="4353466"/>
            <a:ext cx="2570922" cy="1692771"/>
          </a:xfrm>
          <a:prstGeom prst="rect">
            <a:avLst/>
          </a:prstGeom>
          <a:solidFill>
            <a:srgbClr val="FFCC99"/>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400" dirty="0">
                <a:solidFill>
                  <a:srgbClr val="FF0000"/>
                </a:solidFill>
                <a:latin typeface="Gill Sans MT" panose="020B0502020104020203" pitchFamily="34" charset="0"/>
              </a:rPr>
              <a:t>SUPPORT:</a:t>
            </a:r>
          </a:p>
          <a:p>
            <a:r>
              <a:rPr lang="en-GB" sz="2000" dirty="0">
                <a:latin typeface="Gill Sans MT" panose="020B0502020104020203" pitchFamily="34" charset="0"/>
              </a:rPr>
              <a:t>Contrasts</a:t>
            </a:r>
          </a:p>
          <a:p>
            <a:r>
              <a:rPr lang="en-GB" sz="2000" dirty="0" err="1">
                <a:latin typeface="Gill Sans MT" panose="020B0502020104020203" pitchFamily="34" charset="0"/>
              </a:rPr>
              <a:t>Exclamative</a:t>
            </a:r>
            <a:r>
              <a:rPr lang="en-GB" sz="2000" dirty="0">
                <a:latin typeface="Gill Sans MT" panose="020B0502020104020203" pitchFamily="34" charset="0"/>
              </a:rPr>
              <a:t> sentences</a:t>
            </a:r>
          </a:p>
          <a:p>
            <a:r>
              <a:rPr lang="en-GB" sz="2000" dirty="0">
                <a:latin typeface="Gill Sans MT" panose="020B0502020104020203" pitchFamily="34" charset="0"/>
              </a:rPr>
              <a:t>Repetition</a:t>
            </a:r>
          </a:p>
          <a:p>
            <a:r>
              <a:rPr lang="en-GB" sz="2000" dirty="0">
                <a:latin typeface="Gill Sans MT" panose="020B0502020104020203" pitchFamily="34" charset="0"/>
              </a:rPr>
              <a:t>Imagery </a:t>
            </a:r>
          </a:p>
        </p:txBody>
      </p:sp>
      <p:sp>
        <p:nvSpPr>
          <p:cNvPr id="7" name="Rectangle 6">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3456081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0EDCDA-3C7E-4096-B0A5-DF96B1E0143E}"/>
              </a:ext>
            </a:extLst>
          </p:cNvPr>
          <p:cNvSpPr/>
          <p:nvPr/>
        </p:nvSpPr>
        <p:spPr>
          <a:xfrm>
            <a:off x="0" y="6046237"/>
            <a:ext cx="9144000" cy="8117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Gill Sans MT" panose="020B0502020104020203" pitchFamily="34" charset="0"/>
              </a:rPr>
              <a:t>Progress Indicators:</a:t>
            </a:r>
          </a:p>
          <a:p>
            <a:r>
              <a:rPr lang="en-US" dirty="0">
                <a:solidFill>
                  <a:schemeClr val="tx1"/>
                </a:solidFill>
                <a:latin typeface="Gill Sans MT" panose="020B0502020104020203" pitchFamily="34" charset="0"/>
              </a:rPr>
              <a:t>Good –</a:t>
            </a:r>
          </a:p>
          <a:p>
            <a:r>
              <a:rPr lang="en-US" dirty="0">
                <a:solidFill>
                  <a:schemeClr val="tx1"/>
                </a:solidFill>
                <a:latin typeface="Gill Sans MT" panose="020B0502020104020203" pitchFamily="34" charset="0"/>
              </a:rPr>
              <a:t>Outstanding - </a:t>
            </a:r>
            <a:endParaRPr lang="en-GB" dirty="0">
              <a:solidFill>
                <a:schemeClr val="tx1"/>
              </a:solidFill>
              <a:latin typeface="Gill Sans MT" panose="020B0502020104020203" pitchFamily="34" charset="0"/>
            </a:endParaRPr>
          </a:p>
        </p:txBody>
      </p:sp>
      <p:sp>
        <p:nvSpPr>
          <p:cNvPr id="9" name="Content Placeholder 2">
            <a:extLst>
              <a:ext uri="{FF2B5EF4-FFF2-40B4-BE49-F238E27FC236}">
                <a16:creationId xmlns:a16="http://schemas.microsoft.com/office/drawing/2014/main" id="{74249B57-679E-4FCF-B59D-B8C5D9A4D788}"/>
              </a:ext>
            </a:extLst>
          </p:cNvPr>
          <p:cNvSpPr txBox="1">
            <a:spLocks/>
          </p:cNvSpPr>
          <p:nvPr/>
        </p:nvSpPr>
        <p:spPr>
          <a:xfrm>
            <a:off x="145068" y="1595813"/>
            <a:ext cx="8853864" cy="4393244"/>
          </a:xfrm>
          <a:prstGeom prst="rect">
            <a:avLst/>
          </a:prstGeom>
          <a:solidFill>
            <a:srgbClr val="FFCC99"/>
          </a:solidFill>
          <a:ln w="28575">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Gill Sans MT" panose="020B0502020104020203" pitchFamily="34" charset="0"/>
              </a:rPr>
              <a:t>YOU DO:</a:t>
            </a:r>
          </a:p>
          <a:p>
            <a:pPr marL="0" indent="0">
              <a:buFont typeface="Arial" panose="020B0604020202020204" pitchFamily="34" charset="0"/>
              <a:buNone/>
            </a:pPr>
            <a:endParaRPr lang="en-US" b="1" dirty="0">
              <a:latin typeface="Gill Sans MT" panose="020B0502020104020203" pitchFamily="34" charset="0"/>
            </a:endParaRPr>
          </a:p>
          <a:p>
            <a:pPr marL="0" indent="0">
              <a:buFont typeface="Arial" panose="020B0604020202020204" pitchFamily="34" charset="0"/>
              <a:buNone/>
            </a:pPr>
            <a:r>
              <a:rPr lang="en-US" b="1" dirty="0">
                <a:solidFill>
                  <a:srgbClr val="7030A0"/>
                </a:solidFill>
                <a:latin typeface="Gill Sans MT" panose="020B0502020104020203" pitchFamily="34" charset="0"/>
              </a:rPr>
              <a:t>What?</a:t>
            </a:r>
          </a:p>
          <a:p>
            <a:pPr marL="0" indent="0">
              <a:buFont typeface="Arial" panose="020B0604020202020204" pitchFamily="34" charset="0"/>
              <a:buNone/>
            </a:pPr>
            <a:endParaRPr lang="en-US" b="1" dirty="0">
              <a:solidFill>
                <a:srgbClr val="7030A0"/>
              </a:solidFill>
              <a:latin typeface="Gill Sans MT" panose="020B0502020104020203" pitchFamily="34" charset="0"/>
            </a:endParaRPr>
          </a:p>
          <a:p>
            <a:pPr marL="0" indent="0">
              <a:buFont typeface="Arial" panose="020B0604020202020204" pitchFamily="34" charset="0"/>
              <a:buNone/>
            </a:pPr>
            <a:r>
              <a:rPr lang="en-US" b="1" dirty="0">
                <a:solidFill>
                  <a:srgbClr val="7030A0"/>
                </a:solidFill>
                <a:latin typeface="Gill Sans MT" panose="020B0502020104020203" pitchFamily="34" charset="0"/>
              </a:rPr>
              <a:t>How?</a:t>
            </a:r>
          </a:p>
          <a:p>
            <a:pPr marL="0" indent="0">
              <a:buFont typeface="Arial" panose="020B0604020202020204" pitchFamily="34" charset="0"/>
              <a:buNone/>
            </a:pPr>
            <a:endParaRPr lang="en-US" b="1" dirty="0">
              <a:solidFill>
                <a:srgbClr val="7030A0"/>
              </a:solidFill>
              <a:latin typeface="Gill Sans MT" panose="020B0502020104020203" pitchFamily="34" charset="0"/>
            </a:endParaRPr>
          </a:p>
          <a:p>
            <a:pPr marL="0" indent="0">
              <a:buFont typeface="Arial" panose="020B0604020202020204" pitchFamily="34" charset="0"/>
              <a:buNone/>
            </a:pPr>
            <a:r>
              <a:rPr lang="en-US" b="1" dirty="0">
                <a:solidFill>
                  <a:srgbClr val="7030A0"/>
                </a:solidFill>
                <a:latin typeface="Gill Sans MT" panose="020B0502020104020203" pitchFamily="34" charset="0"/>
              </a:rPr>
              <a:t>Why?</a:t>
            </a:r>
            <a:endParaRPr lang="en-GB" dirty="0">
              <a:solidFill>
                <a:srgbClr val="7030A0"/>
              </a:solidFill>
              <a:latin typeface="Gill Sans MT" panose="020B0502020104020203" pitchFamily="34" charset="0"/>
            </a:endParaRPr>
          </a:p>
        </p:txBody>
      </p:sp>
      <p:sp>
        <p:nvSpPr>
          <p:cNvPr id="11" name="Rectangle 10">
            <a:extLst>
              <a:ext uri="{FF2B5EF4-FFF2-40B4-BE49-F238E27FC236}">
                <a16:creationId xmlns:a16="http://schemas.microsoft.com/office/drawing/2014/main" id="{BA2B8C69-D468-46C9-8386-F6BBEC6FD265}"/>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3" name="TextBox 2">
            <a:extLst>
              <a:ext uri="{FF2B5EF4-FFF2-40B4-BE49-F238E27FC236}">
                <a16:creationId xmlns:a16="http://schemas.microsoft.com/office/drawing/2014/main" id="{A272F9C6-F812-4875-8282-3F0A0E8AB066}"/>
              </a:ext>
            </a:extLst>
          </p:cNvPr>
          <p:cNvSpPr txBox="1"/>
          <p:nvPr/>
        </p:nvSpPr>
        <p:spPr>
          <a:xfrm>
            <a:off x="4572000" y="4821677"/>
            <a:ext cx="4248472" cy="1015663"/>
          </a:xfrm>
          <a:prstGeom prst="rect">
            <a:avLst/>
          </a:prstGeom>
          <a:solidFill>
            <a:schemeClr val="accent6"/>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2000" dirty="0">
                <a:solidFill>
                  <a:schemeClr val="tx1"/>
                </a:solidFill>
                <a:latin typeface="Gill Sans MT" panose="020B0502020104020203" pitchFamily="34" charset="0"/>
              </a:rPr>
              <a:t>CHALLENGE: How do the events in Act 1 and 2 foreshadow Tybalt’s death in Act 3?</a:t>
            </a:r>
            <a:endParaRPr lang="en-GB" sz="2000" dirty="0">
              <a:latin typeface="Gill Sans MT" panose="020B0502020104020203" pitchFamily="34" charset="0"/>
            </a:endParaRPr>
          </a:p>
        </p:txBody>
      </p:sp>
      <p:sp>
        <p:nvSpPr>
          <p:cNvPr id="8" name="TextBox 7"/>
          <p:cNvSpPr txBox="1"/>
          <p:nvPr/>
        </p:nvSpPr>
        <p:spPr>
          <a:xfrm>
            <a:off x="1" y="707635"/>
            <a:ext cx="9143999" cy="830997"/>
          </a:xfrm>
          <a:prstGeom prst="rect">
            <a:avLst/>
          </a:prstGeom>
          <a:ln w="19050">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GB" sz="2000" b="1" dirty="0">
                <a:latin typeface="Gill Sans MT" panose="020B0502020104020203" pitchFamily="34" charset="0"/>
              </a:rPr>
              <a:t>DEMONSTRATE: </a:t>
            </a:r>
            <a:r>
              <a:rPr lang="en-GB" sz="2400" dirty="0">
                <a:latin typeface="Gill Sans MT" panose="020B0502020104020203" pitchFamily="34" charset="0"/>
              </a:rPr>
              <a:t>How does Romeo react to Mercutio’s death in Act 3, scene 1?</a:t>
            </a:r>
            <a:endParaRPr lang="en-GB" sz="2000" dirty="0">
              <a:latin typeface="Gill Sans MT" panose="020B0502020104020203" pitchFamily="34" charset="0"/>
            </a:endParaRPr>
          </a:p>
        </p:txBody>
      </p:sp>
      <p:sp>
        <p:nvSpPr>
          <p:cNvPr id="2" name="Star: 5 Points 1">
            <a:extLst>
              <a:ext uri="{FF2B5EF4-FFF2-40B4-BE49-F238E27FC236}">
                <a16:creationId xmlns:a16="http://schemas.microsoft.com/office/drawing/2014/main" id="{428C18D9-E930-46D3-B4F6-D2E55C28AF55}"/>
              </a:ext>
            </a:extLst>
          </p:cNvPr>
          <p:cNvSpPr/>
          <p:nvPr/>
        </p:nvSpPr>
        <p:spPr>
          <a:xfrm>
            <a:off x="8254252" y="5262187"/>
            <a:ext cx="744680" cy="62784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977066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1"/>
          <p:cNvSpPr>
            <a:spLocks noChangeArrowheads="1"/>
          </p:cNvSpPr>
          <p:nvPr/>
        </p:nvSpPr>
        <p:spPr bwMode="auto">
          <a:xfrm>
            <a:off x="422787" y="2729009"/>
            <a:ext cx="327044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I can remember you, our first</a:t>
            </a:r>
          </a:p>
          <a:p>
            <a:pPr>
              <a:spcBef>
                <a:spcPct val="0"/>
              </a:spcBef>
              <a:buClrTx/>
              <a:buSzTx/>
              <a:buFontTx/>
              <a:buNone/>
            </a:pPr>
            <a:r>
              <a:rPr lang="en-GB" altLang="en-US" u="sng" dirty="0">
                <a:latin typeface="Gill Sans MT" panose="020B0502020104020203" pitchFamily="34" charset="0"/>
                <a:cs typeface="Times New Roman" panose="02020603050405020304" pitchFamily="18" charset="0"/>
              </a:rPr>
              <a:t>Fierce confrontation</a:t>
            </a:r>
            <a:r>
              <a:rPr lang="en-GB" altLang="en-US" dirty="0">
                <a:latin typeface="Gill Sans MT" panose="020B0502020104020203" pitchFamily="34" charset="0"/>
                <a:cs typeface="Times New Roman" panose="02020603050405020304" pitchFamily="18" charset="0"/>
              </a:rPr>
              <a:t>, the </a:t>
            </a:r>
            <a:r>
              <a:rPr lang="en-GB" altLang="en-US" u="sng" dirty="0">
                <a:latin typeface="Gill Sans MT" panose="020B0502020104020203" pitchFamily="34" charset="0"/>
                <a:cs typeface="Times New Roman" panose="02020603050405020304" pitchFamily="18" charset="0"/>
              </a:rPr>
              <a:t>tight</a:t>
            </a:r>
            <a:endParaRPr lang="en-GB" altLang="en-US" dirty="0">
              <a:latin typeface="Gill Sans MT" panose="020B0502020104020203" pitchFamily="34" charset="0"/>
              <a:cs typeface="Times New Roman" panose="02020603050405020304" pitchFamily="18" charset="0"/>
            </a:endParaRPr>
          </a:p>
          <a:p>
            <a:pPr>
              <a:spcBef>
                <a:spcPct val="0"/>
              </a:spcBef>
              <a:buClrTx/>
              <a:buSzTx/>
              <a:buFontTx/>
              <a:buNone/>
            </a:pPr>
            <a:endParaRPr lang="en-GB" altLang="en-US" dirty="0">
              <a:latin typeface="Gill Sans MT" panose="020B0502020104020203" pitchFamily="34" charset="0"/>
            </a:endParaRPr>
          </a:p>
        </p:txBody>
      </p:sp>
      <p:sp>
        <p:nvSpPr>
          <p:cNvPr id="8197" name="Rectangle 12"/>
          <p:cNvSpPr>
            <a:spLocks noChangeArrowheads="1"/>
          </p:cNvSpPr>
          <p:nvPr/>
        </p:nvSpPr>
        <p:spPr bwMode="auto">
          <a:xfrm>
            <a:off x="422787" y="3328523"/>
            <a:ext cx="353019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GB" altLang="en-US" u="sng" dirty="0">
                <a:latin typeface="Gill Sans MT" panose="020B0502020104020203" pitchFamily="34" charset="0"/>
                <a:cs typeface="Times New Roman" panose="02020603050405020304" pitchFamily="18" charset="0"/>
              </a:rPr>
              <a:t>Red rope of love </a:t>
            </a:r>
            <a:r>
              <a:rPr lang="en-GB" altLang="en-US" dirty="0">
                <a:latin typeface="Gill Sans MT" panose="020B0502020104020203" pitchFamily="34" charset="0"/>
                <a:cs typeface="Times New Roman" panose="02020603050405020304" pitchFamily="18" charset="0"/>
              </a:rPr>
              <a:t>which we both</a:t>
            </a:r>
          </a:p>
          <a:p>
            <a:pPr>
              <a:spcBef>
                <a:spcPct val="0"/>
              </a:spcBef>
              <a:buClrTx/>
              <a:buSzTx/>
              <a:buFontTx/>
              <a:buNone/>
            </a:pPr>
            <a:r>
              <a:rPr lang="en-GB" altLang="en-US" dirty="0">
                <a:latin typeface="Gill Sans MT" panose="020B0502020104020203" pitchFamily="34" charset="0"/>
                <a:cs typeface="Times New Roman" panose="02020603050405020304" pitchFamily="18" charset="0"/>
              </a:rPr>
              <a:t>Fought over. It was </a:t>
            </a:r>
            <a:r>
              <a:rPr lang="en-GB" altLang="en-US" u="sng" dirty="0">
                <a:latin typeface="Gill Sans MT" panose="020B0502020104020203" pitchFamily="34" charset="0"/>
                <a:cs typeface="Times New Roman" panose="02020603050405020304" pitchFamily="18" charset="0"/>
              </a:rPr>
              <a:t>a square</a:t>
            </a:r>
            <a:endParaRPr lang="en-GB" altLang="en-US" dirty="0">
              <a:latin typeface="Gill Sans MT" panose="020B0502020104020203" pitchFamily="34" charset="0"/>
              <a:cs typeface="Times New Roman" panose="02020603050405020304" pitchFamily="18" charset="0"/>
            </a:endParaRPr>
          </a:p>
          <a:p>
            <a:pPr>
              <a:spcBef>
                <a:spcPct val="0"/>
              </a:spcBef>
              <a:buClrTx/>
              <a:buSzTx/>
              <a:buFontTx/>
              <a:buNone/>
            </a:pPr>
            <a:r>
              <a:rPr lang="en-GB" altLang="en-US" u="sng" dirty="0">
                <a:latin typeface="Gill Sans MT" panose="020B0502020104020203" pitchFamily="34" charset="0"/>
                <a:cs typeface="Times New Roman" panose="02020603050405020304" pitchFamily="18" charset="0"/>
              </a:rPr>
              <a:t>Environmental blank</a:t>
            </a:r>
            <a:r>
              <a:rPr lang="en-GB" altLang="en-US" dirty="0">
                <a:latin typeface="Gill Sans MT" panose="020B0502020104020203" pitchFamily="34" charset="0"/>
                <a:cs typeface="Times New Roman" panose="02020603050405020304" pitchFamily="18" charset="0"/>
              </a:rPr>
              <a:t>, disinfected</a:t>
            </a:r>
          </a:p>
          <a:p>
            <a:pPr>
              <a:spcBef>
                <a:spcPct val="0"/>
              </a:spcBef>
              <a:buClrTx/>
              <a:buSzTx/>
              <a:buFontTx/>
              <a:buNone/>
            </a:pPr>
            <a:r>
              <a:rPr lang="en-GB" altLang="en-US" dirty="0">
                <a:latin typeface="Gill Sans MT" panose="020B0502020104020203" pitchFamily="34" charset="0"/>
                <a:cs typeface="Times New Roman" panose="02020603050405020304" pitchFamily="18" charset="0"/>
              </a:rPr>
              <a:t>Of paintings or toys. I </a:t>
            </a:r>
            <a:r>
              <a:rPr lang="en-GB" altLang="en-US" u="sng" dirty="0">
                <a:latin typeface="Gill Sans MT" panose="020B0502020104020203" pitchFamily="34" charset="0"/>
                <a:cs typeface="Times New Roman" panose="02020603050405020304" pitchFamily="18" charset="0"/>
              </a:rPr>
              <a:t>wrote</a:t>
            </a:r>
            <a:endParaRPr lang="en-GB" altLang="en-US" dirty="0">
              <a:latin typeface="Gill Sans MT" panose="020B0502020104020203" pitchFamily="34" charset="0"/>
            </a:endParaRPr>
          </a:p>
        </p:txBody>
      </p:sp>
      <p:sp>
        <p:nvSpPr>
          <p:cNvPr id="8198" name="Rectangle 11"/>
          <p:cNvSpPr>
            <a:spLocks noChangeArrowheads="1"/>
          </p:cNvSpPr>
          <p:nvPr/>
        </p:nvSpPr>
        <p:spPr bwMode="auto">
          <a:xfrm>
            <a:off x="422787" y="4526621"/>
            <a:ext cx="4572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GB" altLang="en-US" u="sng" dirty="0">
                <a:latin typeface="Gill Sans MT" panose="020B0502020104020203" pitchFamily="34" charset="0"/>
                <a:cs typeface="Times New Roman" panose="02020603050405020304" pitchFamily="18" charset="0"/>
              </a:rPr>
              <a:t>All over the walls with my</a:t>
            </a:r>
            <a:endParaRPr lang="en-GB" altLang="en-US" dirty="0">
              <a:latin typeface="Gill Sans MT" panose="020B0502020104020203" pitchFamily="34" charset="0"/>
              <a:cs typeface="Times New Roman" panose="02020603050405020304" pitchFamily="18" charset="0"/>
            </a:endParaRPr>
          </a:p>
          <a:p>
            <a:pPr eaLnBrk="1" hangingPunct="1">
              <a:spcBef>
                <a:spcPct val="0"/>
              </a:spcBef>
              <a:buClrTx/>
              <a:buSzTx/>
              <a:buFontTx/>
              <a:buNone/>
            </a:pPr>
            <a:r>
              <a:rPr lang="en-GB" altLang="en-US" u="sng" dirty="0">
                <a:latin typeface="Gill Sans MT" panose="020B0502020104020203" pitchFamily="34" charset="0"/>
                <a:cs typeface="Times New Roman" panose="02020603050405020304" pitchFamily="18" charset="0"/>
              </a:rPr>
              <a:t>Words</a:t>
            </a:r>
            <a:r>
              <a:rPr lang="en-GB" altLang="en-US" dirty="0">
                <a:latin typeface="Gill Sans MT" panose="020B0502020104020203" pitchFamily="34" charset="0"/>
                <a:cs typeface="Times New Roman" panose="02020603050405020304" pitchFamily="18" charset="0"/>
              </a:rPr>
              <a:t>, </a:t>
            </a:r>
            <a:r>
              <a:rPr lang="en-GB" altLang="en-US" u="sng" dirty="0">
                <a:latin typeface="Gill Sans MT" panose="020B0502020104020203" pitchFamily="34" charset="0"/>
                <a:cs typeface="Times New Roman" panose="02020603050405020304" pitchFamily="18" charset="0"/>
              </a:rPr>
              <a:t>coloured the clean squares</a:t>
            </a:r>
            <a:endParaRPr lang="en-GB" altLang="en-US" dirty="0">
              <a:latin typeface="Gill Sans MT" panose="020B0502020104020203" pitchFamily="34" charset="0"/>
              <a:cs typeface="Times New Roman" panose="02020603050405020304" pitchFamily="18" charset="0"/>
            </a:endParaRPr>
          </a:p>
          <a:p>
            <a:pPr eaLnBrk="1" hangingPunct="1">
              <a:spcBef>
                <a:spcPct val="0"/>
              </a:spcBef>
              <a:buClrTx/>
              <a:buSzTx/>
              <a:buFontTx/>
              <a:buNone/>
            </a:pPr>
            <a:r>
              <a:rPr lang="en-GB" altLang="en-US" u="sng" dirty="0">
                <a:latin typeface="Gill Sans MT" panose="020B0502020104020203" pitchFamily="34" charset="0"/>
                <a:cs typeface="Times New Roman" panose="02020603050405020304" pitchFamily="18" charset="0"/>
              </a:rPr>
              <a:t>With the wild, tender circles</a:t>
            </a:r>
            <a:endParaRPr lang="en-GB" altLang="en-US" dirty="0">
              <a:latin typeface="Gill Sans MT" panose="020B0502020104020203" pitchFamily="34" charset="0"/>
              <a:cs typeface="Times New Roman" panose="02020603050405020304" pitchFamily="18" charset="0"/>
            </a:endParaRPr>
          </a:p>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Of our struggle to become</a:t>
            </a:r>
          </a:p>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Separate. We want, we shouted,</a:t>
            </a:r>
          </a:p>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To be two, to be ourselves.</a:t>
            </a:r>
          </a:p>
        </p:txBody>
      </p:sp>
      <p:sp>
        <p:nvSpPr>
          <p:cNvPr id="8199" name="Rectangle 12"/>
          <p:cNvSpPr>
            <a:spLocks noChangeArrowheads="1"/>
          </p:cNvSpPr>
          <p:nvPr/>
        </p:nvSpPr>
        <p:spPr bwMode="auto">
          <a:xfrm>
            <a:off x="4149213" y="1187816"/>
            <a:ext cx="4572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Neither won nor lost the struggle</a:t>
            </a:r>
          </a:p>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In the </a:t>
            </a:r>
            <a:r>
              <a:rPr lang="en-GB" altLang="en-US" u="sng" dirty="0">
                <a:latin typeface="Gill Sans MT" panose="020B0502020104020203" pitchFamily="34" charset="0"/>
                <a:cs typeface="Times New Roman" panose="02020603050405020304" pitchFamily="18" charset="0"/>
              </a:rPr>
              <a:t>glass tank</a:t>
            </a:r>
            <a:r>
              <a:rPr lang="en-GB" altLang="en-US" dirty="0">
                <a:latin typeface="Gill Sans MT" panose="020B0502020104020203" pitchFamily="34" charset="0"/>
                <a:cs typeface="Times New Roman" panose="02020603050405020304" pitchFamily="18" charset="0"/>
              </a:rPr>
              <a:t> clouded with feelings</a:t>
            </a:r>
          </a:p>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Which changed us both. Still I am fighting</a:t>
            </a:r>
          </a:p>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You off, as you stand there</a:t>
            </a:r>
          </a:p>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With your straight, strong, long</a:t>
            </a:r>
          </a:p>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Brown hair and your rosy,</a:t>
            </a:r>
          </a:p>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Defiant glare, bringing up</a:t>
            </a:r>
          </a:p>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From the heart's pool that old rope,</a:t>
            </a:r>
          </a:p>
        </p:txBody>
      </p:sp>
      <p:sp>
        <p:nvSpPr>
          <p:cNvPr id="8200" name="Rectangle 13"/>
          <p:cNvSpPr>
            <a:spLocks noChangeArrowheads="1"/>
          </p:cNvSpPr>
          <p:nvPr/>
        </p:nvSpPr>
        <p:spPr bwMode="auto">
          <a:xfrm>
            <a:off x="4149213" y="3613191"/>
            <a:ext cx="457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Tightening about my life,</a:t>
            </a:r>
          </a:p>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Trailing love and conflict,</a:t>
            </a:r>
          </a:p>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As you ask may you skate</a:t>
            </a:r>
          </a:p>
          <a:p>
            <a:pPr eaLnBrk="1" hangingPunct="1">
              <a:spcBef>
                <a:spcPct val="0"/>
              </a:spcBef>
              <a:buClrTx/>
              <a:buSzTx/>
              <a:buFontTx/>
              <a:buNone/>
            </a:pPr>
            <a:r>
              <a:rPr lang="en-GB" altLang="en-US" dirty="0">
                <a:latin typeface="Gill Sans MT" panose="020B0502020104020203" pitchFamily="34" charset="0"/>
                <a:cs typeface="Times New Roman" panose="02020603050405020304" pitchFamily="18" charset="0"/>
              </a:rPr>
              <a:t>In the dark, for one more hour.</a:t>
            </a:r>
          </a:p>
        </p:txBody>
      </p:sp>
      <p:sp>
        <p:nvSpPr>
          <p:cNvPr id="14" name="TextBox 13">
            <a:extLst>
              <a:ext uri="{FF2B5EF4-FFF2-40B4-BE49-F238E27FC236}">
                <a16:creationId xmlns:a16="http://schemas.microsoft.com/office/drawing/2014/main" id="{63D80031-2313-4057-912F-05E6B0A45D99}"/>
              </a:ext>
            </a:extLst>
          </p:cNvPr>
          <p:cNvSpPr txBox="1"/>
          <p:nvPr/>
        </p:nvSpPr>
        <p:spPr>
          <a:xfrm>
            <a:off x="422787" y="1197673"/>
            <a:ext cx="4572000" cy="1631216"/>
          </a:xfrm>
          <a:prstGeom prst="rect">
            <a:avLst/>
          </a:prstGeom>
          <a:noFill/>
        </p:spPr>
        <p:txBody>
          <a:bodyPr wrap="square">
            <a:spAutoFit/>
          </a:bodyPr>
          <a:lstStyle/>
          <a:p>
            <a:pPr marL="0" indent="0" defTabSz="457207" eaLnBrk="1" fontAlgn="auto" hangingPunct="1">
              <a:lnSpc>
                <a:spcPts val="2400"/>
              </a:lnSpc>
              <a:spcAft>
                <a:spcPts val="0"/>
              </a:spcAft>
              <a:buClr>
                <a:schemeClr val="bg2">
                  <a:lumMod val="40000"/>
                  <a:lumOff val="60000"/>
                </a:schemeClr>
              </a:buClr>
              <a:buFontTx/>
              <a:buNone/>
              <a:defRPr/>
            </a:pPr>
            <a:r>
              <a:rPr lang="en-GB" sz="2000" dirty="0">
                <a:latin typeface="Gill Sans MT" panose="020B0502020104020203" pitchFamily="34" charset="0"/>
              </a:rPr>
              <a:t>I can remember you, child,</a:t>
            </a:r>
          </a:p>
          <a:p>
            <a:pPr marL="0" indent="0" defTabSz="457207" eaLnBrk="1" fontAlgn="auto" hangingPunct="1">
              <a:lnSpc>
                <a:spcPts val="2400"/>
              </a:lnSpc>
              <a:spcAft>
                <a:spcPts val="0"/>
              </a:spcAft>
              <a:buClr>
                <a:schemeClr val="bg2">
                  <a:lumMod val="40000"/>
                  <a:lumOff val="60000"/>
                </a:schemeClr>
              </a:buClr>
              <a:buFontTx/>
              <a:buNone/>
              <a:defRPr/>
            </a:pPr>
            <a:r>
              <a:rPr lang="en-GB" sz="2000" dirty="0">
                <a:latin typeface="Gill Sans MT" panose="020B0502020104020203" pitchFamily="34" charset="0"/>
              </a:rPr>
              <a:t>As I stood in a </a:t>
            </a:r>
            <a:r>
              <a:rPr lang="en-GB" sz="2000" u="sng" dirty="0">
                <a:latin typeface="Gill Sans MT" panose="020B0502020104020203" pitchFamily="34" charset="0"/>
              </a:rPr>
              <a:t>hot, white</a:t>
            </a:r>
            <a:endParaRPr lang="en-GB" sz="2000" dirty="0">
              <a:latin typeface="Gill Sans MT" panose="020B0502020104020203" pitchFamily="34" charset="0"/>
            </a:endParaRPr>
          </a:p>
          <a:p>
            <a:pPr marL="0" indent="0" defTabSz="457207" eaLnBrk="1" fontAlgn="auto" hangingPunct="1">
              <a:lnSpc>
                <a:spcPts val="2400"/>
              </a:lnSpc>
              <a:spcAft>
                <a:spcPts val="0"/>
              </a:spcAft>
              <a:buClr>
                <a:schemeClr val="bg2">
                  <a:lumMod val="40000"/>
                  <a:lumOff val="60000"/>
                </a:schemeClr>
              </a:buClr>
              <a:buFontTx/>
              <a:buNone/>
              <a:defRPr/>
            </a:pPr>
            <a:r>
              <a:rPr lang="en-GB" sz="2000" u="sng" dirty="0">
                <a:latin typeface="Gill Sans MT" panose="020B0502020104020203" pitchFamily="34" charset="0"/>
              </a:rPr>
              <a:t>Room</a:t>
            </a:r>
            <a:r>
              <a:rPr lang="en-GB" sz="2000" dirty="0">
                <a:latin typeface="Gill Sans MT" panose="020B0502020104020203" pitchFamily="34" charset="0"/>
              </a:rPr>
              <a:t> at the window watching</a:t>
            </a:r>
          </a:p>
          <a:p>
            <a:pPr marL="0" indent="0" defTabSz="457207" eaLnBrk="1" fontAlgn="auto" hangingPunct="1">
              <a:lnSpc>
                <a:spcPts val="2400"/>
              </a:lnSpc>
              <a:spcAft>
                <a:spcPts val="0"/>
              </a:spcAft>
              <a:buClr>
                <a:schemeClr val="bg2">
                  <a:lumMod val="40000"/>
                  <a:lumOff val="60000"/>
                </a:schemeClr>
              </a:buClr>
              <a:buFontTx/>
              <a:buNone/>
              <a:defRPr/>
            </a:pPr>
            <a:r>
              <a:rPr lang="en-GB" sz="2000" dirty="0">
                <a:latin typeface="Gill Sans MT" panose="020B0502020104020203" pitchFamily="34" charset="0"/>
              </a:rPr>
              <a:t>The people and cars taking</a:t>
            </a:r>
          </a:p>
          <a:p>
            <a:pPr marL="0" indent="0" defTabSz="457207" eaLnBrk="1" fontAlgn="auto" hangingPunct="1">
              <a:lnSpc>
                <a:spcPts val="2400"/>
              </a:lnSpc>
              <a:spcAft>
                <a:spcPts val="0"/>
              </a:spcAft>
              <a:buClr>
                <a:schemeClr val="bg2">
                  <a:lumMod val="40000"/>
                  <a:lumOff val="60000"/>
                </a:schemeClr>
              </a:buClr>
              <a:buFontTx/>
              <a:buNone/>
              <a:defRPr/>
            </a:pPr>
            <a:r>
              <a:rPr lang="en-GB" sz="2000" dirty="0">
                <a:latin typeface="Gill Sans MT" panose="020B0502020104020203" pitchFamily="34" charset="0"/>
              </a:rPr>
              <a:t>Turn at the traffic lights.</a:t>
            </a:r>
          </a:p>
        </p:txBody>
      </p:sp>
      <p:sp>
        <p:nvSpPr>
          <p:cNvPr id="6" name="TextBox 5">
            <a:extLst>
              <a:ext uri="{FF2B5EF4-FFF2-40B4-BE49-F238E27FC236}">
                <a16:creationId xmlns:a16="http://schemas.microsoft.com/office/drawing/2014/main" id="{40E1D451-C487-4434-A88E-B1DD179E9560}"/>
              </a:ext>
            </a:extLst>
          </p:cNvPr>
          <p:cNvSpPr txBox="1"/>
          <p:nvPr/>
        </p:nvSpPr>
        <p:spPr>
          <a:xfrm>
            <a:off x="199292" y="683466"/>
            <a:ext cx="8636664" cy="461665"/>
          </a:xfrm>
          <a:prstGeom prst="rect">
            <a:avLst/>
          </a:prstGeom>
          <a:noFill/>
        </p:spPr>
        <p:txBody>
          <a:bodyPr wrap="square" rtlCol="0">
            <a:spAutoFit/>
          </a:bodyPr>
          <a:lstStyle/>
          <a:p>
            <a:r>
              <a:rPr lang="en-GB" sz="2400" dirty="0">
                <a:latin typeface="Gill Sans MT" panose="020B0502020104020203" pitchFamily="34" charset="0"/>
              </a:rPr>
              <a:t>Let’s read a modern poem called “</a:t>
            </a:r>
            <a:r>
              <a:rPr lang="en-GB" sz="2400" dirty="0" err="1">
                <a:latin typeface="Gill Sans MT" panose="020B0502020104020203" pitchFamily="34" charset="0"/>
              </a:rPr>
              <a:t>Catrin</a:t>
            </a:r>
            <a:r>
              <a:rPr lang="en-GB" sz="2400" dirty="0">
                <a:latin typeface="Gill Sans MT" panose="020B0502020104020203" pitchFamily="34" charset="0"/>
              </a:rPr>
              <a:t>” by Gillian Clarke.</a:t>
            </a:r>
          </a:p>
        </p:txBody>
      </p:sp>
      <p:sp>
        <p:nvSpPr>
          <p:cNvPr id="7" name="TextBox 6">
            <a:extLst>
              <a:ext uri="{FF2B5EF4-FFF2-40B4-BE49-F238E27FC236}">
                <a16:creationId xmlns:a16="http://schemas.microsoft.com/office/drawing/2014/main" id="{A05263A5-8891-4A29-83BF-3EE33A63C3B4}"/>
              </a:ext>
            </a:extLst>
          </p:cNvPr>
          <p:cNvSpPr txBox="1"/>
          <p:nvPr/>
        </p:nvSpPr>
        <p:spPr>
          <a:xfrm>
            <a:off x="4149213" y="4975290"/>
            <a:ext cx="4860032" cy="1785104"/>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200" dirty="0">
                <a:latin typeface="Gill Sans MT" panose="020B0502020104020203" pitchFamily="34" charset="0"/>
              </a:rPr>
              <a:t>How does this mother feel about her daughter? </a:t>
            </a:r>
          </a:p>
          <a:p>
            <a:r>
              <a:rPr lang="en-GB" sz="2200" dirty="0">
                <a:latin typeface="Gill Sans MT" panose="020B0502020104020203" pitchFamily="34" charset="0"/>
              </a:rPr>
              <a:t>Is it similar in any way to the relationship between Juliet and her mother? How do you know?</a:t>
            </a:r>
          </a:p>
        </p:txBody>
      </p:sp>
      <p:sp>
        <p:nvSpPr>
          <p:cNvPr id="8" name="Rectangle 7">
            <a:extLst>
              <a:ext uri="{FF2B5EF4-FFF2-40B4-BE49-F238E27FC236}">
                <a16:creationId xmlns:a16="http://schemas.microsoft.com/office/drawing/2014/main" id="{92743851-DF21-4F0C-B7C9-843EC7B0C038}"/>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4203368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1D599D-A33E-440F-9FDC-F4D871D0196C}"/>
              </a:ext>
            </a:extLst>
          </p:cNvPr>
          <p:cNvSpPr txBox="1"/>
          <p:nvPr/>
        </p:nvSpPr>
        <p:spPr>
          <a:xfrm>
            <a:off x="251520" y="203156"/>
            <a:ext cx="96768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dirty="0">
                <a:solidFill>
                  <a:srgbClr val="FF0000"/>
                </a:solidFill>
                <a:latin typeface="Gill Sans MT" panose="020B0502020104020203" pitchFamily="34" charset="0"/>
              </a:rPr>
              <a:t>DNA</a:t>
            </a:r>
          </a:p>
        </p:txBody>
      </p:sp>
      <p:pic>
        <p:nvPicPr>
          <p:cNvPr id="5" name="Picture 4">
            <a:extLst>
              <a:ext uri="{FF2B5EF4-FFF2-40B4-BE49-F238E27FC236}">
                <a16:creationId xmlns:a16="http://schemas.microsoft.com/office/drawing/2014/main" id="{0976A055-45F9-4CCC-B7DB-C117264238B6}"/>
              </a:ext>
            </a:extLst>
          </p:cNvPr>
          <p:cNvPicPr>
            <a:picLocks noChangeAspect="1"/>
          </p:cNvPicPr>
          <p:nvPr/>
        </p:nvPicPr>
        <p:blipFill>
          <a:blip r:embed="rId2"/>
          <a:stretch>
            <a:fillRect/>
          </a:stretch>
        </p:blipFill>
        <p:spPr>
          <a:xfrm>
            <a:off x="4572000" y="3963427"/>
            <a:ext cx="4292346" cy="2691417"/>
          </a:xfrm>
          <a:prstGeom prst="rect">
            <a:avLst/>
          </a:prstGeom>
        </p:spPr>
      </p:pic>
      <p:sp>
        <p:nvSpPr>
          <p:cNvPr id="6" name="TextBox 5">
            <a:extLst>
              <a:ext uri="{FF2B5EF4-FFF2-40B4-BE49-F238E27FC236}">
                <a16:creationId xmlns:a16="http://schemas.microsoft.com/office/drawing/2014/main" id="{FE5C10EC-01E6-42ED-8D27-D57B799A42BF}"/>
              </a:ext>
            </a:extLst>
          </p:cNvPr>
          <p:cNvSpPr txBox="1"/>
          <p:nvPr/>
        </p:nvSpPr>
        <p:spPr>
          <a:xfrm>
            <a:off x="591313" y="1117874"/>
            <a:ext cx="7284719" cy="2062103"/>
          </a:xfrm>
          <a:prstGeom prst="rect">
            <a:avLst/>
          </a:prstGeom>
          <a:noFill/>
        </p:spPr>
        <p:txBody>
          <a:bodyPr wrap="square" rtlCol="0">
            <a:spAutoFit/>
          </a:bodyPr>
          <a:lstStyle/>
          <a:p>
            <a:r>
              <a:rPr lang="en-US" sz="3200" dirty="0">
                <a:latin typeface="Gill Sans MT" panose="020B0502020104020203" pitchFamily="34" charset="0"/>
              </a:rPr>
              <a:t>Write down 3 examples of ‘dramatic irony’ in the play so far.</a:t>
            </a:r>
          </a:p>
          <a:p>
            <a:r>
              <a:rPr lang="en-US" sz="3200" dirty="0">
                <a:solidFill>
                  <a:srgbClr val="00B050"/>
                </a:solidFill>
                <a:latin typeface="Gill Sans MT" panose="020B0502020104020203" pitchFamily="34" charset="0"/>
              </a:rPr>
              <a:t>CHALLENGE: Why might Shakespeare use dramatic irony?</a:t>
            </a:r>
            <a:endParaRPr lang="en-GB" sz="2800" dirty="0">
              <a:solidFill>
                <a:srgbClr val="00B050"/>
              </a:solidFill>
              <a:latin typeface="Gill Sans MT" panose="020B0502020104020203" pitchFamily="34" charset="0"/>
            </a:endParaRPr>
          </a:p>
        </p:txBody>
      </p:sp>
      <p:sp>
        <p:nvSpPr>
          <p:cNvPr id="8" name="Star: 5 Points 7">
            <a:extLst>
              <a:ext uri="{FF2B5EF4-FFF2-40B4-BE49-F238E27FC236}">
                <a16:creationId xmlns:a16="http://schemas.microsoft.com/office/drawing/2014/main" id="{C95CC0C2-F199-4FEF-90C4-933CDEF9C473}"/>
              </a:ext>
            </a:extLst>
          </p:cNvPr>
          <p:cNvSpPr/>
          <p:nvPr/>
        </p:nvSpPr>
        <p:spPr>
          <a:xfrm>
            <a:off x="7503692" y="2405781"/>
            <a:ext cx="744680" cy="62784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8613650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4">
            <a:extLst>
              <a:ext uri="{FF2B5EF4-FFF2-40B4-BE49-F238E27FC236}">
                <a16:creationId xmlns:a16="http://schemas.microsoft.com/office/drawing/2014/main" id="{28829875-38DA-4E3A-8313-0E226DEB175E}"/>
              </a:ext>
            </a:extLst>
          </p:cNvPr>
          <p:cNvSpPr txBox="1">
            <a:spLocks/>
          </p:cNvSpPr>
          <p:nvPr/>
        </p:nvSpPr>
        <p:spPr>
          <a:xfrm>
            <a:off x="176298" y="951838"/>
            <a:ext cx="8791404" cy="2315395"/>
          </a:xfrm>
          <a:prstGeom prst="rect">
            <a:avLst/>
          </a:prstGeom>
          <a:solidFill>
            <a:sysClr val="window" lastClr="FFFFFF">
              <a:alpha val="64000"/>
            </a:sysClr>
          </a:solidFill>
          <a:ln w="38100">
            <a:solidFill>
              <a:sysClr val="windowText" lastClr="000000"/>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C/W</a:t>
            </a:r>
            <a:r>
              <a:rPr kumimoji="0" lang="en-GB" sz="3500" i="0" u="none" strike="noStrike" kern="1200" cap="none" spc="0" normalizeH="0" baseline="0" noProof="0" dirty="0">
                <a:ln>
                  <a:noFill/>
                </a:ln>
                <a:solidFill>
                  <a:sysClr val="windowText" lastClr="000000"/>
                </a:solidFill>
                <a:effectLst/>
                <a:uLnTx/>
                <a:uFillTx/>
                <a:latin typeface="Gill Sans MT" panose="020B0502020104020203" pitchFamily="34" charset="0"/>
              </a:rPr>
              <a:t>			</a:t>
            </a:r>
            <a:fld id="{F7DACEB3-584C-4E4B-8945-DB08BFD8E158}" type="datetime2">
              <a:rPr lang="en-GB" sz="3500" u="sng" smtClean="0">
                <a:solidFill>
                  <a:sysClr val="windowText" lastClr="000000"/>
                </a:solidFill>
                <a:latin typeface="Gill Sans MT" panose="020B0502020104020203" pitchFamily="34" charset="0"/>
              </a:rPr>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t>Monday, 28 June 2021</a:t>
            </a:fld>
            <a:endParaRPr lang="en-GB" sz="3500" u="sng" dirty="0">
              <a:solidFill>
                <a:sysClr val="windowText" lastClr="000000"/>
              </a:solidFill>
              <a:latin typeface="Gill Sans MT" panose="020B0502020104020203" pitchFamily="34" charset="0"/>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500" i="0" strike="noStrike" kern="1200" cap="none" spc="0" normalizeH="0" baseline="0" noProof="0" dirty="0">
                <a:ln>
                  <a:noFill/>
                </a:ln>
                <a:solidFill>
                  <a:sysClr val="windowText" lastClr="000000"/>
                </a:solidFill>
                <a:effectLst/>
                <a:uLnTx/>
                <a:uFillTx/>
                <a:latin typeface="Gill Sans MT" panose="020B0502020104020203" pitchFamily="34" charset="0"/>
              </a:rPr>
              <a:t>		</a:t>
            </a:r>
            <a:r>
              <a:rPr kumimoji="0" lang="en-GB" sz="3500" i="0" u="sng" strike="noStrike" kern="1200" cap="none" spc="0" normalizeH="0" baseline="0" noProof="0" dirty="0">
                <a:ln>
                  <a:noFill/>
                </a:ln>
                <a:solidFill>
                  <a:sysClr val="windowText" lastClr="000000"/>
                </a:solidFill>
                <a:effectLst/>
                <a:uLnTx/>
                <a:uFillTx/>
                <a:latin typeface="Gill Sans MT" panose="020B0502020104020203" pitchFamily="34" charset="0"/>
              </a:rPr>
              <a:t>Juliet’s wedding song</a:t>
            </a:r>
            <a:endParaRPr lang="en-GB" sz="3500" u="sng" noProof="0" dirty="0">
              <a:solidFill>
                <a:sysClr val="windowText" lastClr="000000"/>
              </a:solidFill>
              <a:latin typeface="Gill Sans MT" panose="020B0502020104020203" pitchFamily="34" charset="0"/>
            </a:endParaRPr>
          </a:p>
          <a:p>
            <a:pPr>
              <a:lnSpc>
                <a:spcPct val="110000"/>
              </a:lnSpc>
              <a:defRPr/>
            </a:pPr>
            <a:r>
              <a:rPr kumimoji="0" lang="en-GB" sz="3000" b="1" i="0" u="none" strike="noStrike" kern="1200" cap="none" spc="0" normalizeH="0" baseline="0" noProof="0" dirty="0">
                <a:ln>
                  <a:noFill/>
                </a:ln>
                <a:solidFill>
                  <a:sysClr val="windowText" lastClr="000000"/>
                </a:solidFill>
                <a:effectLst/>
                <a:uLnTx/>
                <a:uFillTx/>
                <a:latin typeface="Gill Sans MT" panose="020B0502020104020203" pitchFamily="34" charset="0"/>
              </a:rPr>
              <a:t>Lesson Focus</a:t>
            </a:r>
            <a:r>
              <a:rPr lang="en-GB" sz="3000" b="1" dirty="0">
                <a:solidFill>
                  <a:sysClr val="windowText" lastClr="000000"/>
                </a:solidFill>
                <a:latin typeface="Gill Sans MT" panose="020B0502020104020203" pitchFamily="34" charset="0"/>
              </a:rPr>
              <a:t>: </a:t>
            </a:r>
            <a:r>
              <a:rPr lang="en-US" sz="3000" dirty="0">
                <a:solidFill>
                  <a:sysClr val="windowText" lastClr="000000"/>
                </a:solidFill>
                <a:latin typeface="Gill Sans MT" panose="020B0502020104020203" pitchFamily="34" charset="0"/>
              </a:rPr>
              <a:t>explain how specific choices of form, layout and presentation create effect</a:t>
            </a:r>
            <a:endParaRPr lang="en-GB" sz="2200" noProof="0" dirty="0">
              <a:latin typeface="+mj-lt"/>
            </a:endParaRPr>
          </a:p>
        </p:txBody>
      </p:sp>
      <p:sp>
        <p:nvSpPr>
          <p:cNvPr id="5" name="Rectangle 4">
            <a:extLst>
              <a:ext uri="{FF2B5EF4-FFF2-40B4-BE49-F238E27FC236}">
                <a16:creationId xmlns:a16="http://schemas.microsoft.com/office/drawing/2014/main" id="{73F8D4F1-CBFC-4FEF-BA3F-1BD7B2918051}"/>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8767430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38" t="12601" r="25000"/>
          <a:stretch/>
        </p:blipFill>
        <p:spPr bwMode="auto">
          <a:xfrm>
            <a:off x="3770457" y="656492"/>
            <a:ext cx="5444145" cy="6201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10800000" flipV="1">
            <a:off x="-2756" y="505823"/>
            <a:ext cx="3773213" cy="1384995"/>
          </a:xfrm>
          <a:prstGeom prst="rect">
            <a:avLst/>
          </a:prstGeom>
          <a:noFill/>
        </p:spPr>
        <p:txBody>
          <a:bodyPr wrap="square" lIns="91440" tIns="45720" rIns="91440" bIns="45720">
            <a:spAutoFit/>
          </a:bodyPr>
          <a:lstStyle/>
          <a:p>
            <a:pPr algn="ctr"/>
            <a:r>
              <a:rPr lang="en-US" sz="2800" dirty="0">
                <a:ln w="0">
                  <a:noFill/>
                </a:ln>
                <a:latin typeface="Gill Sans MT" panose="020B0502020104020203" pitchFamily="34" charset="0"/>
              </a:rPr>
              <a:t>This is what your assessment question will look like</a:t>
            </a:r>
          </a:p>
        </p:txBody>
      </p:sp>
      <p:sp>
        <p:nvSpPr>
          <p:cNvPr id="7" name="Rectangle 6"/>
          <p:cNvSpPr/>
          <p:nvPr/>
        </p:nvSpPr>
        <p:spPr>
          <a:xfrm rot="10800000" flipV="1">
            <a:off x="153322" y="3582187"/>
            <a:ext cx="3461055" cy="138499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2800" cap="none" spc="0" dirty="0">
                <a:ln w="12700">
                  <a:noFill/>
                  <a:prstDash val="solid"/>
                </a:ln>
                <a:solidFill>
                  <a:schemeClr val="tx1"/>
                </a:solidFill>
                <a:latin typeface="Gill Sans MT" panose="020B0502020104020203" pitchFamily="34" charset="0"/>
              </a:rPr>
              <a:t>An extract – you must refer to this AND the rest of the play</a:t>
            </a:r>
          </a:p>
        </p:txBody>
      </p:sp>
      <p:sp>
        <p:nvSpPr>
          <p:cNvPr id="8" name="Line Callout 1 7"/>
          <p:cNvSpPr/>
          <p:nvPr/>
        </p:nvSpPr>
        <p:spPr>
          <a:xfrm rot="10800000" flipV="1">
            <a:off x="139444" y="1978354"/>
            <a:ext cx="3461055" cy="1384995"/>
          </a:xfrm>
          <a:prstGeom prst="borderCallout1">
            <a:avLst>
              <a:gd name="adj1" fmla="val 49965"/>
              <a:gd name="adj2" fmla="val -980"/>
              <a:gd name="adj3" fmla="val 25459"/>
              <a:gd name="adj4" fmla="val -41246"/>
            </a:avLst>
          </a:prstGeom>
          <a:noFill/>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en-US" sz="2800" cap="none" spc="0" dirty="0">
                <a:ln w="12700">
                  <a:noFill/>
                  <a:prstDash val="solid"/>
                </a:ln>
                <a:solidFill>
                  <a:schemeClr val="tx1"/>
                </a:solidFill>
                <a:latin typeface="Gill Sans MT" panose="020B0502020104020203" pitchFamily="34" charset="0"/>
              </a:rPr>
              <a:t>An explanation of where the extract is from</a:t>
            </a:r>
          </a:p>
        </p:txBody>
      </p:sp>
      <p:sp>
        <p:nvSpPr>
          <p:cNvPr id="9" name="Rectangle 8"/>
          <p:cNvSpPr/>
          <p:nvPr/>
        </p:nvSpPr>
        <p:spPr>
          <a:xfrm rot="10800000" flipV="1">
            <a:off x="203780" y="5285197"/>
            <a:ext cx="3461055" cy="95410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800" cap="none" spc="0" dirty="0">
                <a:ln w="12700">
                  <a:noFill/>
                  <a:prstDash val="solid"/>
                </a:ln>
                <a:solidFill>
                  <a:schemeClr val="tx1"/>
                </a:solidFill>
                <a:latin typeface="Gill Sans MT" panose="020B0502020104020203" pitchFamily="34" charset="0"/>
              </a:rPr>
              <a:t>The question and guiding bullet points</a:t>
            </a:r>
          </a:p>
        </p:txBody>
      </p:sp>
      <p:sp>
        <p:nvSpPr>
          <p:cNvPr id="2" name="Rectangle 1">
            <a:extLst>
              <a:ext uri="{FF2B5EF4-FFF2-40B4-BE49-F238E27FC236}">
                <a16:creationId xmlns:a16="http://schemas.microsoft.com/office/drawing/2014/main" id="{8E33690B-B2FB-4377-9735-4DE1FA7F33D8}"/>
              </a:ext>
            </a:extLst>
          </p:cNvPr>
          <p:cNvSpPr/>
          <p:nvPr/>
        </p:nvSpPr>
        <p:spPr>
          <a:xfrm>
            <a:off x="1" y="-70339"/>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23871763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71246"/>
            <a:ext cx="8686800" cy="5257800"/>
          </a:xfrm>
        </p:spPr>
        <p:txBody>
          <a:bodyPr>
            <a:normAutofit/>
          </a:bodyPr>
          <a:lstStyle/>
          <a:p>
            <a:pPr marL="0" indent="0">
              <a:buNone/>
            </a:pPr>
            <a:r>
              <a:rPr lang="en-GB" dirty="0">
                <a:latin typeface="Gill Sans MT" panose="020B0502020104020203" pitchFamily="34" charset="0"/>
                <a:cs typeface="Estrangelo Edessa" panose="03080600000000000000" pitchFamily="66" charset="0"/>
              </a:rPr>
              <a:t>Within the peaceful confines of her room, Juliet looks forward to the "amorous rites" of her marriage to Romeo. </a:t>
            </a:r>
          </a:p>
          <a:p>
            <a:pPr lvl="1"/>
            <a:r>
              <a:rPr lang="en-GB" dirty="0">
                <a:latin typeface="Gill Sans MT" panose="020B0502020104020203" pitchFamily="34" charset="0"/>
                <a:cs typeface="Estrangelo Edessa" panose="03080600000000000000" pitchFamily="66" charset="0"/>
              </a:rPr>
              <a:t>Juliet's impatience in anticipation of the nurse's arrival echoes her excited anticipation in Act II, Scene 5, when she had to wait for news of the wedding arrangements. </a:t>
            </a:r>
          </a:p>
          <a:p>
            <a:pPr marL="0" indent="0">
              <a:buNone/>
            </a:pPr>
            <a:r>
              <a:rPr lang="en-GB" dirty="0">
                <a:latin typeface="Gill Sans MT" panose="020B0502020104020203" pitchFamily="34" charset="0"/>
                <a:cs typeface="Estrangelo Edessa" panose="03080600000000000000" pitchFamily="66" charset="0"/>
              </a:rPr>
              <a:t>A considerable sense of impending doom hangs in the atmosphere:</a:t>
            </a:r>
          </a:p>
          <a:p>
            <a:pPr lvl="1"/>
            <a:r>
              <a:rPr lang="en-GB" dirty="0">
                <a:latin typeface="Gill Sans MT" panose="020B0502020104020203" pitchFamily="34" charset="0"/>
                <a:cs typeface="Estrangelo Edessa" panose="03080600000000000000" pitchFamily="66" charset="0"/>
              </a:rPr>
              <a:t>Although she is unaware of the tragic news that awaits her (but we as an audience know: dramatic irony), Juliet's soliloquy fantasizing about her wedding night works tragic images (death) into the fabric of her </a:t>
            </a:r>
            <a:r>
              <a:rPr lang="en-GB" i="1" dirty="0">
                <a:latin typeface="Gill Sans MT" panose="020B0502020104020203" pitchFamily="34" charset="0"/>
                <a:cs typeface="Estrangelo Edessa" panose="03080600000000000000" pitchFamily="66" charset="0"/>
              </a:rPr>
              <a:t>epithalamium</a:t>
            </a:r>
            <a:r>
              <a:rPr lang="en-GB" dirty="0">
                <a:latin typeface="Gill Sans MT" panose="020B0502020104020203" pitchFamily="34" charset="0"/>
                <a:cs typeface="Estrangelo Edessa" panose="03080600000000000000" pitchFamily="66" charset="0"/>
              </a:rPr>
              <a:t>, or wedding song.</a:t>
            </a:r>
          </a:p>
        </p:txBody>
      </p:sp>
      <p:sp>
        <p:nvSpPr>
          <p:cNvPr id="7" name="Rectangle 6">
            <a:extLst>
              <a:ext uri="{FF2B5EF4-FFF2-40B4-BE49-F238E27FC236}">
                <a16:creationId xmlns:a16="http://schemas.microsoft.com/office/drawing/2014/main" id="{33BA9907-0585-4837-9EDE-46D3052C6426}"/>
              </a:ext>
            </a:extLst>
          </p:cNvPr>
          <p:cNvSpPr/>
          <p:nvPr/>
        </p:nvSpPr>
        <p:spPr>
          <a:xfrm>
            <a:off x="1" y="-70339"/>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pic>
        <p:nvPicPr>
          <p:cNvPr id="8" name="Picture 7">
            <a:extLst>
              <a:ext uri="{FF2B5EF4-FFF2-40B4-BE49-F238E27FC236}">
                <a16:creationId xmlns:a16="http://schemas.microsoft.com/office/drawing/2014/main" id="{CC18B1BC-6725-4700-8A78-6201685D465C}"/>
              </a:ext>
            </a:extLst>
          </p:cNvPr>
          <p:cNvPicPr>
            <a:picLocks noChangeAspect="1"/>
          </p:cNvPicPr>
          <p:nvPr/>
        </p:nvPicPr>
        <p:blipFill rotWithShape="1">
          <a:blip r:embed="rId2"/>
          <a:srcRect t="18184" b="17568"/>
          <a:stretch/>
        </p:blipFill>
        <p:spPr>
          <a:xfrm>
            <a:off x="0" y="489498"/>
            <a:ext cx="2215662" cy="797169"/>
          </a:xfrm>
          <a:prstGeom prst="rect">
            <a:avLst/>
          </a:prstGeom>
        </p:spPr>
      </p:pic>
    </p:spTree>
    <p:extLst>
      <p:ext uri="{BB962C8B-B14F-4D97-AF65-F5344CB8AC3E}">
        <p14:creationId xmlns:p14="http://schemas.microsoft.com/office/powerpoint/2010/main" val="127967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37138"/>
            <a:ext cx="8229600" cy="4829907"/>
          </a:xfrm>
        </p:spPr>
        <p:txBody>
          <a:bodyPr>
            <a:normAutofit/>
          </a:bodyPr>
          <a:lstStyle/>
          <a:p>
            <a:pPr marL="0" indent="0">
              <a:buNone/>
            </a:pPr>
            <a:r>
              <a:rPr lang="en-GB" dirty="0">
                <a:latin typeface="Gill Sans MT" panose="020B0502020104020203" pitchFamily="34" charset="0"/>
                <a:cs typeface="Estrangelo Edessa" panose="03080600000000000000" pitchFamily="66" charset="0"/>
              </a:rPr>
              <a:t>2</a:t>
            </a:r>
            <a:r>
              <a:rPr lang="en-GB" baseline="30000" dirty="0">
                <a:latin typeface="Gill Sans MT" panose="020B0502020104020203" pitchFamily="34" charset="0"/>
                <a:cs typeface="Estrangelo Edessa" panose="03080600000000000000" pitchFamily="66" charset="0"/>
              </a:rPr>
              <a:t>nd</a:t>
            </a:r>
            <a:r>
              <a:rPr lang="en-GB" dirty="0">
                <a:latin typeface="Gill Sans MT" panose="020B0502020104020203" pitchFamily="34" charset="0"/>
                <a:cs typeface="Estrangelo Edessa" panose="03080600000000000000" pitchFamily="66" charset="0"/>
              </a:rPr>
              <a:t> half of Juliet’s 31 line </a:t>
            </a:r>
            <a:r>
              <a:rPr lang="en-GB" i="1" dirty="0">
                <a:latin typeface="Gill Sans MT" panose="020B0502020104020203" pitchFamily="34" charset="0"/>
                <a:cs typeface="Estrangelo Edessa" panose="03080600000000000000" pitchFamily="66" charset="0"/>
              </a:rPr>
              <a:t>epithalamium </a:t>
            </a:r>
            <a:r>
              <a:rPr lang="en-GB" dirty="0">
                <a:latin typeface="Gill Sans MT" panose="020B0502020104020203" pitchFamily="34" charset="0"/>
                <a:cs typeface="Estrangelo Edessa" panose="03080600000000000000" pitchFamily="66" charset="0"/>
              </a:rPr>
              <a:t>(wedding song)</a:t>
            </a:r>
          </a:p>
          <a:p>
            <a:pPr lvl="1"/>
            <a:r>
              <a:rPr lang="en-GB" dirty="0">
                <a:latin typeface="Gill Sans MT" panose="020B0502020104020203" pitchFamily="34" charset="0"/>
                <a:cs typeface="Estrangelo Edessa" panose="03080600000000000000" pitchFamily="66" charset="0"/>
              </a:rPr>
              <a:t>Audiences in Shakespeare’s time would recognise this feature; </a:t>
            </a:r>
          </a:p>
          <a:p>
            <a:pPr lvl="2"/>
            <a:r>
              <a:rPr lang="en-GB" dirty="0">
                <a:latin typeface="Gill Sans MT" panose="020B0502020104020203" pitchFamily="34" charset="0"/>
                <a:cs typeface="Estrangelo Edessa" panose="03080600000000000000" pitchFamily="66" charset="0"/>
              </a:rPr>
              <a:t>Traditionally would be a male role (especially one expressing eagerness for physical relationship).</a:t>
            </a:r>
          </a:p>
          <a:p>
            <a:pPr lvl="2"/>
            <a:r>
              <a:rPr lang="en-GB" dirty="0">
                <a:latin typeface="Gill Sans MT" panose="020B0502020104020203" pitchFamily="34" charset="0"/>
                <a:cs typeface="Estrangelo Edessa" panose="03080600000000000000" pitchFamily="66" charset="0"/>
              </a:rPr>
              <a:t>Most plays use similar female monologues to remind women in the audience of their roles as good wives.</a:t>
            </a:r>
          </a:p>
          <a:p>
            <a:pPr lvl="3"/>
            <a:r>
              <a:rPr lang="en-GB" dirty="0">
                <a:latin typeface="Gill Sans MT" panose="020B0502020104020203" pitchFamily="34" charset="0"/>
                <a:cs typeface="Estrangelo Edessa" panose="03080600000000000000" pitchFamily="66" charset="0"/>
              </a:rPr>
              <a:t>‘Taming of the Shrew’ Kate lectured Bianca at her wedding.</a:t>
            </a:r>
          </a:p>
          <a:p>
            <a:pPr lvl="3"/>
            <a:r>
              <a:rPr lang="en-GB" dirty="0">
                <a:latin typeface="Gill Sans MT" panose="020B0502020104020203" pitchFamily="34" charset="0"/>
                <a:cs typeface="Estrangelo Edessa" panose="03080600000000000000" pitchFamily="66" charset="0"/>
              </a:rPr>
              <a:t>Remember, women had limited rights and seen to </a:t>
            </a:r>
            <a:r>
              <a:rPr lang="en-GB" b="1" u="sng" dirty="0">
                <a:latin typeface="Gill Sans MT" panose="020B0502020104020203" pitchFamily="34" charset="0"/>
                <a:cs typeface="Estrangelo Edessa" panose="03080600000000000000" pitchFamily="66" charset="0"/>
              </a:rPr>
              <a:t>belong</a:t>
            </a:r>
            <a:r>
              <a:rPr lang="en-GB" dirty="0">
                <a:latin typeface="Gill Sans MT" panose="020B0502020104020203" pitchFamily="34" charset="0"/>
                <a:cs typeface="Estrangelo Edessa" panose="03080600000000000000" pitchFamily="66" charset="0"/>
              </a:rPr>
              <a:t> to men (father </a:t>
            </a:r>
            <a:r>
              <a:rPr lang="en-GB" dirty="0">
                <a:latin typeface="Gill Sans MT" panose="020B0502020104020203" pitchFamily="34" charset="0"/>
                <a:cs typeface="Estrangelo Edessa" panose="03080600000000000000" pitchFamily="66" charset="0"/>
                <a:sym typeface="Wingdings" panose="05000000000000000000" pitchFamily="2" charset="2"/>
              </a:rPr>
              <a:t> husband)</a:t>
            </a:r>
            <a:endParaRPr lang="en-GB" dirty="0">
              <a:latin typeface="Gill Sans MT" panose="020B0502020104020203" pitchFamily="34" charset="0"/>
              <a:cs typeface="Estrangelo Edessa" panose="03080600000000000000" pitchFamily="66" charset="0"/>
            </a:endParaRPr>
          </a:p>
          <a:p>
            <a:pPr lvl="1"/>
            <a:r>
              <a:rPr lang="en-GB" dirty="0">
                <a:latin typeface="Gill Sans MT" panose="020B0502020104020203" pitchFamily="34" charset="0"/>
                <a:cs typeface="Estrangelo Edessa" panose="03080600000000000000" pitchFamily="66" charset="0"/>
              </a:rPr>
              <a:t>Shakespeare uses Juliet’s speech to show she is impatiently longing for Romeo’s presence.</a:t>
            </a:r>
          </a:p>
          <a:p>
            <a:pPr lvl="2"/>
            <a:r>
              <a:rPr lang="en-GB" dirty="0">
                <a:latin typeface="Gill Sans MT" panose="020B0502020104020203" pitchFamily="34" charset="0"/>
                <a:cs typeface="Estrangelo Edessa" panose="03080600000000000000" pitchFamily="66" charset="0"/>
              </a:rPr>
              <a:t>A sentiment traditionally expressed by the men.</a:t>
            </a:r>
          </a:p>
        </p:txBody>
      </p:sp>
      <p:sp>
        <p:nvSpPr>
          <p:cNvPr id="9" name="Rectangle 8">
            <a:extLst>
              <a:ext uri="{FF2B5EF4-FFF2-40B4-BE49-F238E27FC236}">
                <a16:creationId xmlns:a16="http://schemas.microsoft.com/office/drawing/2014/main" id="{11D98C99-F99A-482E-BA37-212B23520CE1}"/>
              </a:ext>
            </a:extLst>
          </p:cNvPr>
          <p:cNvSpPr/>
          <p:nvPr/>
        </p:nvSpPr>
        <p:spPr>
          <a:xfrm>
            <a:off x="1" y="-70339"/>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256309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38" t="31685" r="39164" b="21546"/>
          <a:stretch/>
        </p:blipFill>
        <p:spPr bwMode="auto">
          <a:xfrm>
            <a:off x="4718396" y="2485292"/>
            <a:ext cx="4304058" cy="3446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B954BF78-DE15-4258-90C4-4DF96B92CAD6}"/>
              </a:ext>
            </a:extLst>
          </p:cNvPr>
          <p:cNvSpPr txBox="1"/>
          <p:nvPr/>
        </p:nvSpPr>
        <p:spPr>
          <a:xfrm>
            <a:off x="363414" y="597877"/>
            <a:ext cx="8780586" cy="4893647"/>
          </a:xfrm>
          <a:prstGeom prst="rect">
            <a:avLst/>
          </a:prstGeom>
          <a:noFill/>
        </p:spPr>
        <p:txBody>
          <a:bodyPr wrap="square" rtlCol="0">
            <a:spAutoFit/>
          </a:bodyPr>
          <a:lstStyle/>
          <a:p>
            <a:r>
              <a:rPr lang="en-US" sz="2400" b="1" u="sng" dirty="0">
                <a:latin typeface="Gill Sans MT" panose="020B0502020104020203" pitchFamily="34" charset="0"/>
              </a:rPr>
              <a:t>Text-dependent questions</a:t>
            </a:r>
          </a:p>
          <a:p>
            <a:endParaRPr lang="en-US" sz="2400" dirty="0">
              <a:latin typeface="Gill Sans MT" panose="020B0502020104020203" pitchFamily="34" charset="0"/>
            </a:endParaRPr>
          </a:p>
          <a:p>
            <a:pPr marL="342900" indent="-342900">
              <a:buAutoNum type="arabicPeriod"/>
            </a:pPr>
            <a:r>
              <a:rPr lang="en-US" sz="2400" dirty="0">
                <a:latin typeface="Gill Sans MT" panose="020B0502020104020203" pitchFamily="34" charset="0"/>
              </a:rPr>
              <a:t>Why is Juliet using the imperative verb “come, night, come”? Why does she want the day to arrive?</a:t>
            </a:r>
          </a:p>
          <a:p>
            <a:pPr marL="342900" indent="-342900">
              <a:buAutoNum type="arabicPeriod"/>
            </a:pPr>
            <a:r>
              <a:rPr lang="en-US" sz="2400" dirty="0">
                <a:latin typeface="Gill Sans MT" panose="020B0502020104020203" pitchFamily="34" charset="0"/>
              </a:rPr>
              <a:t>How does Juliet see Romeo? Find the metaphors to support this.</a:t>
            </a:r>
          </a:p>
          <a:p>
            <a:pPr marL="342900" indent="-342900">
              <a:buAutoNum type="arabicPeriod"/>
            </a:pPr>
            <a:r>
              <a:rPr lang="en-US" sz="2400" dirty="0">
                <a:latin typeface="Gill Sans MT" panose="020B0502020104020203" pitchFamily="34" charset="0"/>
              </a:rPr>
              <a:t>What does ‘night’ mean for </a:t>
            </a:r>
            <a:br>
              <a:rPr lang="en-US" sz="2400" dirty="0">
                <a:latin typeface="Gill Sans MT" panose="020B0502020104020203" pitchFamily="34" charset="0"/>
              </a:rPr>
            </a:br>
            <a:r>
              <a:rPr lang="en-US" sz="2400" dirty="0">
                <a:latin typeface="Gill Sans MT" panose="020B0502020104020203" pitchFamily="34" charset="0"/>
              </a:rPr>
              <a:t>Juliet? And her relationship </a:t>
            </a:r>
            <a:br>
              <a:rPr lang="en-US" sz="2400" dirty="0">
                <a:latin typeface="Gill Sans MT" panose="020B0502020104020203" pitchFamily="34" charset="0"/>
              </a:rPr>
            </a:br>
            <a:r>
              <a:rPr lang="en-US" sz="2400" dirty="0">
                <a:latin typeface="Gill Sans MT" panose="020B0502020104020203" pitchFamily="34" charset="0"/>
              </a:rPr>
              <a:t>with Romeo?</a:t>
            </a:r>
          </a:p>
          <a:p>
            <a:pPr marL="342900" indent="-342900">
              <a:buAutoNum type="arabicPeriod"/>
            </a:pPr>
            <a:r>
              <a:rPr lang="en-US" sz="2400" dirty="0">
                <a:latin typeface="Gill Sans MT" panose="020B0502020104020203" pitchFamily="34" charset="0"/>
              </a:rPr>
              <a:t>What is the significance of the</a:t>
            </a:r>
            <a:br>
              <a:rPr lang="en-US" sz="2400" dirty="0">
                <a:latin typeface="Gill Sans MT" panose="020B0502020104020203" pitchFamily="34" charset="0"/>
              </a:rPr>
            </a:br>
            <a:r>
              <a:rPr lang="en-US" sz="2400" dirty="0">
                <a:latin typeface="Gill Sans MT" panose="020B0502020104020203" pitchFamily="34" charset="0"/>
              </a:rPr>
              <a:t>reference to an “impatient </a:t>
            </a:r>
            <a:br>
              <a:rPr lang="en-US" sz="2400" dirty="0">
                <a:latin typeface="Gill Sans MT" panose="020B0502020104020203" pitchFamily="34" charset="0"/>
              </a:rPr>
            </a:br>
            <a:r>
              <a:rPr lang="en-US" sz="2400" dirty="0">
                <a:latin typeface="Gill Sans MT" panose="020B0502020104020203" pitchFamily="34" charset="0"/>
              </a:rPr>
              <a:t>child”?</a:t>
            </a:r>
          </a:p>
          <a:p>
            <a:pPr marL="342900" indent="-342900">
              <a:buAutoNum type="arabicPeriod"/>
            </a:pPr>
            <a:r>
              <a:rPr lang="en-US" sz="2400" dirty="0">
                <a:latin typeface="Gill Sans MT" panose="020B0502020104020203" pitchFamily="34" charset="0"/>
              </a:rPr>
              <a:t>How does Juliet see herself?</a:t>
            </a:r>
          </a:p>
          <a:p>
            <a:pPr marL="342900" indent="-342900">
              <a:buAutoNum type="arabicPeriod"/>
            </a:pPr>
            <a:r>
              <a:rPr lang="en-US" sz="2400" dirty="0">
                <a:latin typeface="Gill Sans MT" panose="020B0502020104020203" pitchFamily="34" charset="0"/>
              </a:rPr>
              <a:t>How is Juliet portrayed here?</a:t>
            </a:r>
            <a:endParaRPr lang="en-GB" sz="2400" dirty="0">
              <a:latin typeface="Gill Sans MT" panose="020B0502020104020203" pitchFamily="34" charset="0"/>
            </a:endParaRPr>
          </a:p>
        </p:txBody>
      </p:sp>
      <p:sp>
        <p:nvSpPr>
          <p:cNvPr id="10" name="Rectangle 9">
            <a:extLst>
              <a:ext uri="{FF2B5EF4-FFF2-40B4-BE49-F238E27FC236}">
                <a16:creationId xmlns:a16="http://schemas.microsoft.com/office/drawing/2014/main" id="{0261A81D-5FCE-45A2-9D28-4C88DB6316FB}"/>
              </a:ext>
            </a:extLst>
          </p:cNvPr>
          <p:cNvSpPr/>
          <p:nvPr/>
        </p:nvSpPr>
        <p:spPr>
          <a:xfrm>
            <a:off x="1" y="-70339"/>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35806221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35465"/>
            <a:ext cx="7886700" cy="1325563"/>
          </a:xfrm>
          <a:noFill/>
          <a:ln>
            <a:noFill/>
          </a:ln>
        </p:spPr>
        <p:style>
          <a:lnRef idx="2">
            <a:schemeClr val="accent5"/>
          </a:lnRef>
          <a:fillRef idx="1">
            <a:schemeClr val="lt1"/>
          </a:fillRef>
          <a:effectRef idx="0">
            <a:schemeClr val="accent5"/>
          </a:effectRef>
          <a:fontRef idx="minor">
            <a:schemeClr val="dk1"/>
          </a:fontRef>
        </p:style>
        <p:txBody>
          <a:bodyPr>
            <a:normAutofit fontScale="90000"/>
          </a:bodyPr>
          <a:lstStyle/>
          <a:p>
            <a:r>
              <a:rPr lang="en-GB" dirty="0">
                <a:latin typeface="Gill Sans MT" panose="020B0502020104020203" pitchFamily="34" charset="0"/>
              </a:rPr>
              <a:t>How does Shakespeare present attitudes towards love in this speech?</a:t>
            </a:r>
          </a:p>
        </p:txBody>
      </p:sp>
      <p:sp>
        <p:nvSpPr>
          <p:cNvPr id="7" name="Folded Corner 6"/>
          <p:cNvSpPr/>
          <p:nvPr/>
        </p:nvSpPr>
        <p:spPr>
          <a:xfrm rot="21124328">
            <a:off x="602212" y="1875069"/>
            <a:ext cx="3081966" cy="1769150"/>
          </a:xfrm>
          <a:prstGeom prst="foldedCorner">
            <a:avLst>
              <a:gd name="adj" fmla="val 32498"/>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GB" sz="3600" dirty="0">
                <a:latin typeface="Gill Sans MT" panose="020B0502020104020203" pitchFamily="34" charset="0"/>
              </a:rPr>
              <a:t>In his choice of </a:t>
            </a:r>
            <a:r>
              <a:rPr lang="en-GB" sz="3600" b="1" dirty="0">
                <a:latin typeface="Gill Sans MT" panose="020B0502020104020203" pitchFamily="34" charset="0"/>
              </a:rPr>
              <a:t>language</a:t>
            </a:r>
            <a:r>
              <a:rPr lang="en-GB" sz="3600" dirty="0">
                <a:latin typeface="Gill Sans MT" panose="020B0502020104020203" pitchFamily="34" charset="0"/>
              </a:rPr>
              <a:t>?</a:t>
            </a:r>
          </a:p>
        </p:txBody>
      </p:sp>
      <p:sp>
        <p:nvSpPr>
          <p:cNvPr id="8" name="Folded Corner 7"/>
          <p:cNvSpPr/>
          <p:nvPr/>
        </p:nvSpPr>
        <p:spPr>
          <a:xfrm>
            <a:off x="5352545" y="1761028"/>
            <a:ext cx="2865331" cy="1579424"/>
          </a:xfrm>
          <a:prstGeom prst="foldedCorner">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GB" sz="4000" dirty="0">
                <a:latin typeface="Gill Sans MT" panose="020B0502020104020203" pitchFamily="34" charset="0"/>
              </a:rPr>
              <a:t>In its </a:t>
            </a:r>
            <a:r>
              <a:rPr lang="en-GB" sz="4000" b="1" dirty="0">
                <a:latin typeface="Gill Sans MT" panose="020B0502020104020203" pitchFamily="34" charset="0"/>
              </a:rPr>
              <a:t>structure</a:t>
            </a:r>
            <a:r>
              <a:rPr lang="en-GB" sz="4000" dirty="0">
                <a:latin typeface="Gill Sans MT" panose="020B0502020104020203" pitchFamily="34" charset="0"/>
              </a:rPr>
              <a:t>?</a:t>
            </a:r>
          </a:p>
        </p:txBody>
      </p:sp>
      <p:sp>
        <p:nvSpPr>
          <p:cNvPr id="10" name="Folded Corner 9"/>
          <p:cNvSpPr/>
          <p:nvPr/>
        </p:nvSpPr>
        <p:spPr>
          <a:xfrm rot="562144">
            <a:off x="1845821" y="4000593"/>
            <a:ext cx="2030430" cy="1946731"/>
          </a:xfrm>
          <a:prstGeom prst="foldedCorner">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GB" sz="5000" dirty="0">
                <a:latin typeface="Gill Sans MT" panose="020B0502020104020203" pitchFamily="34" charset="0"/>
              </a:rPr>
              <a:t>In its </a:t>
            </a:r>
            <a:r>
              <a:rPr lang="en-GB" sz="5000" b="1" dirty="0">
                <a:latin typeface="Gill Sans MT" panose="020B0502020104020203" pitchFamily="34" charset="0"/>
              </a:rPr>
              <a:t>form</a:t>
            </a:r>
            <a:r>
              <a:rPr lang="en-GB" sz="5000" dirty="0">
                <a:latin typeface="Gill Sans MT" panose="020B0502020104020203" pitchFamily="34" charset="0"/>
              </a:rPr>
              <a:t>?</a:t>
            </a:r>
          </a:p>
        </p:txBody>
      </p:sp>
      <p:sp>
        <p:nvSpPr>
          <p:cNvPr id="4" name="Rectangle 3">
            <a:extLst>
              <a:ext uri="{FF2B5EF4-FFF2-40B4-BE49-F238E27FC236}">
                <a16:creationId xmlns:a16="http://schemas.microsoft.com/office/drawing/2014/main" id="{92985802-5DC6-4521-BEF0-04186FF39B81}"/>
              </a:ext>
            </a:extLst>
          </p:cNvPr>
          <p:cNvSpPr/>
          <p:nvPr/>
        </p:nvSpPr>
        <p:spPr>
          <a:xfrm>
            <a:off x="1" y="-70339"/>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2425324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74249B57-679E-4FCF-B59D-B8C5D9A4D788}"/>
              </a:ext>
            </a:extLst>
          </p:cNvPr>
          <p:cNvSpPr txBox="1">
            <a:spLocks/>
          </p:cNvSpPr>
          <p:nvPr/>
        </p:nvSpPr>
        <p:spPr>
          <a:xfrm>
            <a:off x="145068" y="1595813"/>
            <a:ext cx="8853864" cy="4393244"/>
          </a:xfrm>
          <a:prstGeom prst="rect">
            <a:avLst/>
          </a:prstGeom>
          <a:solidFill>
            <a:srgbClr val="FFCC99"/>
          </a:solidFill>
          <a:ln w="28575">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Gill Sans MT" panose="020B0502020104020203" pitchFamily="34" charset="0"/>
              </a:rPr>
              <a:t>YOU DO:</a:t>
            </a:r>
          </a:p>
          <a:p>
            <a:pPr marL="0" indent="0">
              <a:buFont typeface="Arial" panose="020B0604020202020204" pitchFamily="34" charset="0"/>
              <a:buNone/>
            </a:pPr>
            <a:endParaRPr lang="en-US" b="1" dirty="0">
              <a:latin typeface="Gill Sans MT" panose="020B0502020104020203" pitchFamily="34" charset="0"/>
            </a:endParaRPr>
          </a:p>
          <a:p>
            <a:pPr marL="0" indent="0">
              <a:buFont typeface="Arial" panose="020B0604020202020204" pitchFamily="34" charset="0"/>
              <a:buNone/>
            </a:pPr>
            <a:r>
              <a:rPr lang="en-US" b="1" dirty="0">
                <a:solidFill>
                  <a:srgbClr val="7030A0"/>
                </a:solidFill>
                <a:latin typeface="Gill Sans MT" panose="020B0502020104020203" pitchFamily="34" charset="0"/>
              </a:rPr>
              <a:t>What?</a:t>
            </a:r>
          </a:p>
          <a:p>
            <a:pPr marL="0" indent="0">
              <a:buFont typeface="Arial" panose="020B0604020202020204" pitchFamily="34" charset="0"/>
              <a:buNone/>
            </a:pPr>
            <a:endParaRPr lang="en-US" b="1" dirty="0">
              <a:solidFill>
                <a:srgbClr val="7030A0"/>
              </a:solidFill>
              <a:latin typeface="Gill Sans MT" panose="020B0502020104020203" pitchFamily="34" charset="0"/>
            </a:endParaRPr>
          </a:p>
          <a:p>
            <a:pPr marL="0" indent="0">
              <a:buFont typeface="Arial" panose="020B0604020202020204" pitchFamily="34" charset="0"/>
              <a:buNone/>
            </a:pPr>
            <a:r>
              <a:rPr lang="en-US" b="1" dirty="0">
                <a:solidFill>
                  <a:srgbClr val="7030A0"/>
                </a:solidFill>
                <a:latin typeface="Gill Sans MT" panose="020B0502020104020203" pitchFamily="34" charset="0"/>
              </a:rPr>
              <a:t>How?</a:t>
            </a:r>
          </a:p>
          <a:p>
            <a:pPr marL="0" indent="0">
              <a:buFont typeface="Arial" panose="020B0604020202020204" pitchFamily="34" charset="0"/>
              <a:buNone/>
            </a:pPr>
            <a:endParaRPr lang="en-US" b="1" dirty="0">
              <a:solidFill>
                <a:srgbClr val="7030A0"/>
              </a:solidFill>
              <a:latin typeface="Gill Sans MT" panose="020B0502020104020203" pitchFamily="34" charset="0"/>
            </a:endParaRPr>
          </a:p>
          <a:p>
            <a:pPr marL="0" indent="0">
              <a:buFont typeface="Arial" panose="020B0604020202020204" pitchFamily="34" charset="0"/>
              <a:buNone/>
            </a:pPr>
            <a:r>
              <a:rPr lang="en-US" b="1" dirty="0">
                <a:solidFill>
                  <a:srgbClr val="7030A0"/>
                </a:solidFill>
                <a:latin typeface="Gill Sans MT" panose="020B0502020104020203" pitchFamily="34" charset="0"/>
              </a:rPr>
              <a:t>Why?</a:t>
            </a:r>
            <a:endParaRPr lang="en-GB" dirty="0">
              <a:solidFill>
                <a:srgbClr val="7030A0"/>
              </a:solidFill>
              <a:latin typeface="Gill Sans MT" panose="020B0502020104020203" pitchFamily="34" charset="0"/>
            </a:endParaRPr>
          </a:p>
        </p:txBody>
      </p:sp>
      <p:sp>
        <p:nvSpPr>
          <p:cNvPr id="11" name="Rectangle 10">
            <a:extLst>
              <a:ext uri="{FF2B5EF4-FFF2-40B4-BE49-F238E27FC236}">
                <a16:creationId xmlns:a16="http://schemas.microsoft.com/office/drawing/2014/main" id="{BA2B8C69-D468-46C9-8386-F6BBEC6FD265}"/>
              </a:ext>
            </a:extLst>
          </p:cNvPr>
          <p:cNvSpPr/>
          <p:nvPr/>
        </p:nvSpPr>
        <p:spPr>
          <a:xfrm>
            <a:off x="1" y="0"/>
            <a:ext cx="9143999" cy="55983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BIG QUESTION: </a:t>
            </a:r>
            <a:r>
              <a:rPr lang="en-US" dirty="0">
                <a:solidFill>
                  <a:schemeClr val="tx1"/>
                </a:solidFill>
                <a:latin typeface="Gill Sans MT" panose="020B0502020104020203" pitchFamily="34" charset="0"/>
              </a:rPr>
              <a:t>Explore how Shakespeare presents the characters of Romeo and Juliet throughout the play.</a:t>
            </a:r>
            <a:endParaRPr lang="en-GB" dirty="0">
              <a:solidFill>
                <a:schemeClr val="tx1"/>
              </a:solidFill>
              <a:latin typeface="Gill Sans MT" panose="020B0502020104020203" pitchFamily="34" charset="0"/>
            </a:endParaRPr>
          </a:p>
        </p:txBody>
      </p:sp>
      <p:sp>
        <p:nvSpPr>
          <p:cNvPr id="3" name="TextBox 2">
            <a:extLst>
              <a:ext uri="{FF2B5EF4-FFF2-40B4-BE49-F238E27FC236}">
                <a16:creationId xmlns:a16="http://schemas.microsoft.com/office/drawing/2014/main" id="{A272F9C6-F812-4875-8282-3F0A0E8AB066}"/>
              </a:ext>
            </a:extLst>
          </p:cNvPr>
          <p:cNvSpPr txBox="1"/>
          <p:nvPr/>
        </p:nvSpPr>
        <p:spPr>
          <a:xfrm>
            <a:off x="4572000" y="4821677"/>
            <a:ext cx="4248472" cy="707886"/>
          </a:xfrm>
          <a:prstGeom prst="rect">
            <a:avLst/>
          </a:prstGeom>
          <a:solidFill>
            <a:schemeClr val="accent6"/>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2000" dirty="0">
                <a:solidFill>
                  <a:schemeClr val="tx1"/>
                </a:solidFill>
                <a:latin typeface="Gill Sans MT" panose="020B0502020104020203" pitchFamily="34" charset="0"/>
              </a:rPr>
              <a:t>CHALLENGE: Focus on the juxtaposition of light and dark imagery.</a:t>
            </a:r>
            <a:endParaRPr lang="en-GB" sz="2000" dirty="0">
              <a:latin typeface="Gill Sans MT" panose="020B0502020104020203" pitchFamily="34" charset="0"/>
            </a:endParaRPr>
          </a:p>
        </p:txBody>
      </p:sp>
      <p:sp>
        <p:nvSpPr>
          <p:cNvPr id="8" name="TextBox 7"/>
          <p:cNvSpPr txBox="1"/>
          <p:nvPr/>
        </p:nvSpPr>
        <p:spPr>
          <a:xfrm>
            <a:off x="1" y="707635"/>
            <a:ext cx="9143999" cy="830997"/>
          </a:xfrm>
          <a:prstGeom prst="rect">
            <a:avLst/>
          </a:prstGeom>
          <a:ln w="19050">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GB" sz="2000" b="1" dirty="0">
                <a:latin typeface="Gill Sans MT" panose="020B0502020104020203" pitchFamily="34" charset="0"/>
              </a:rPr>
              <a:t>DEMONSTRATE: </a:t>
            </a:r>
            <a:r>
              <a:rPr lang="en-US" sz="2400" dirty="0">
                <a:latin typeface="Gill Sans MT" panose="020B0502020104020203" pitchFamily="34" charset="0"/>
              </a:rPr>
              <a:t>How does Shakespeare present attitudes towards love in Act 3, scene 2?</a:t>
            </a:r>
            <a:endParaRPr lang="en-GB" sz="2000" dirty="0">
              <a:latin typeface="Gill Sans MT" panose="020B0502020104020203" pitchFamily="34" charset="0"/>
            </a:endParaRPr>
          </a:p>
        </p:txBody>
      </p:sp>
      <p:sp>
        <p:nvSpPr>
          <p:cNvPr id="2" name="Star: 5 Points 1">
            <a:extLst>
              <a:ext uri="{FF2B5EF4-FFF2-40B4-BE49-F238E27FC236}">
                <a16:creationId xmlns:a16="http://schemas.microsoft.com/office/drawing/2014/main" id="{428C18D9-E930-46D3-B4F6-D2E55C28AF55}"/>
              </a:ext>
            </a:extLst>
          </p:cNvPr>
          <p:cNvSpPr/>
          <p:nvPr/>
        </p:nvSpPr>
        <p:spPr>
          <a:xfrm>
            <a:off x="8254252" y="5262187"/>
            <a:ext cx="744680" cy="62784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0855845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9262" y="751344"/>
            <a:ext cx="7959970" cy="2677656"/>
          </a:xfrm>
          <a:prstGeom prst="rect">
            <a:avLst/>
          </a:prstGeom>
          <a:noFill/>
        </p:spPr>
        <p:txBody>
          <a:bodyPr wrap="square" rtlCol="0">
            <a:spAutoFit/>
          </a:bodyPr>
          <a:lstStyle/>
          <a:p>
            <a:pPr algn="ctr"/>
            <a:r>
              <a:rPr lang="en-GB" sz="2800" b="1" dirty="0">
                <a:solidFill>
                  <a:srgbClr val="FF0000"/>
                </a:solidFill>
                <a:latin typeface="Gill Sans MT" panose="020B0502020104020203" pitchFamily="34" charset="0"/>
              </a:rPr>
              <a:t>REVIEW:</a:t>
            </a:r>
          </a:p>
          <a:p>
            <a:r>
              <a:rPr lang="en-GB" sz="2800" dirty="0">
                <a:latin typeface="Gill Sans MT" panose="020B0502020104020203" pitchFamily="34" charset="0"/>
              </a:rPr>
              <a:t>WHO DO YOU FEEL MORE </a:t>
            </a:r>
            <a:r>
              <a:rPr lang="en-GB" sz="2800" dirty="0">
                <a:solidFill>
                  <a:srgbClr val="7030A0"/>
                </a:solidFill>
                <a:latin typeface="Gill Sans MT" panose="020B0502020104020203" pitchFamily="34" charset="0"/>
              </a:rPr>
              <a:t>SYMPATHY</a:t>
            </a:r>
            <a:r>
              <a:rPr lang="en-GB" sz="2800" dirty="0">
                <a:latin typeface="Gill Sans MT" panose="020B0502020104020203" pitchFamily="34" charset="0"/>
              </a:rPr>
              <a:t> FOR?</a:t>
            </a:r>
          </a:p>
          <a:p>
            <a:endParaRPr lang="en-GB" sz="2800" dirty="0">
              <a:latin typeface="Gill Sans MT" panose="020B0502020104020203" pitchFamily="34" charset="0"/>
            </a:endParaRPr>
          </a:p>
          <a:p>
            <a:r>
              <a:rPr lang="en-GB" sz="2800" dirty="0">
                <a:latin typeface="Gill Sans MT" panose="020B0502020104020203" pitchFamily="34" charset="0"/>
              </a:rPr>
              <a:t>I feel more sympathy for Juliet because …</a:t>
            </a:r>
          </a:p>
          <a:p>
            <a:pPr algn="ctr"/>
            <a:r>
              <a:rPr lang="en-GB" sz="2800" dirty="0">
                <a:latin typeface="Gill Sans MT" panose="020B0502020104020203" pitchFamily="34" charset="0"/>
              </a:rPr>
              <a:t>or</a:t>
            </a:r>
          </a:p>
          <a:p>
            <a:r>
              <a:rPr lang="en-GB" sz="2800" dirty="0">
                <a:latin typeface="Gill Sans MT" panose="020B0502020104020203" pitchFamily="34" charset="0"/>
              </a:rPr>
              <a:t>I feel more sympathy for Romeo because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433" y="3614379"/>
            <a:ext cx="3838580" cy="2227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9112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1D599D-A33E-440F-9FDC-F4D871D0196C}"/>
              </a:ext>
            </a:extLst>
          </p:cNvPr>
          <p:cNvSpPr txBox="1"/>
          <p:nvPr/>
        </p:nvSpPr>
        <p:spPr>
          <a:xfrm>
            <a:off x="251520" y="203156"/>
            <a:ext cx="856895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dirty="0">
                <a:solidFill>
                  <a:srgbClr val="FF0000"/>
                </a:solidFill>
                <a:latin typeface="Gill Sans MT" panose="020B0502020104020203" pitchFamily="34" charset="0"/>
              </a:rPr>
              <a:t>DNA: </a:t>
            </a:r>
            <a:r>
              <a:rPr lang="en-GB" sz="2400" dirty="0">
                <a:solidFill>
                  <a:schemeClr val="tx1"/>
                </a:solidFill>
                <a:latin typeface="Gill Sans MT" panose="020B0502020104020203" pitchFamily="34" charset="0"/>
              </a:rPr>
              <a:t>Colour-code the words into two themes</a:t>
            </a:r>
          </a:p>
        </p:txBody>
      </p:sp>
      <p:pic>
        <p:nvPicPr>
          <p:cNvPr id="2" name="Picture 2">
            <a:extLst>
              <a:ext uri="{FF2B5EF4-FFF2-40B4-BE49-F238E27FC236}">
                <a16:creationId xmlns:a16="http://schemas.microsoft.com/office/drawing/2014/main" id="{983FCC9F-6199-467B-BE42-C167430D0FB5}"/>
              </a:ext>
            </a:extLst>
          </p:cNvPr>
          <p:cNvPicPr>
            <a:picLocks noChangeAspect="1" noChangeArrowheads="1"/>
          </p:cNvPicPr>
          <p:nvPr/>
        </p:nvPicPr>
        <p:blipFill>
          <a:blip r:embed="rId3" cstate="print"/>
          <a:srcRect l="7736" t="24088" r="12167" b="30516"/>
          <a:stretch>
            <a:fillRect/>
          </a:stretch>
        </p:blipFill>
        <p:spPr bwMode="auto">
          <a:xfrm>
            <a:off x="-1" y="1013254"/>
            <a:ext cx="7722973" cy="5755750"/>
          </a:xfrm>
          <a:prstGeom prst="rect">
            <a:avLst/>
          </a:prstGeom>
          <a:noFill/>
          <a:ln w="9525">
            <a:noFill/>
            <a:miter lim="800000"/>
            <a:headEnd/>
            <a:tailEnd/>
          </a:ln>
          <a:effectLst/>
        </p:spPr>
      </p:pic>
      <p:sp>
        <p:nvSpPr>
          <p:cNvPr id="6" name="TextBox 5">
            <a:extLst>
              <a:ext uri="{FF2B5EF4-FFF2-40B4-BE49-F238E27FC236}">
                <a16:creationId xmlns:a16="http://schemas.microsoft.com/office/drawing/2014/main" id="{557658CB-8AA8-4741-90B8-C48CB7BD45EE}"/>
              </a:ext>
            </a:extLst>
          </p:cNvPr>
          <p:cNvSpPr txBox="1"/>
          <p:nvPr/>
        </p:nvSpPr>
        <p:spPr>
          <a:xfrm>
            <a:off x="6732240" y="4829083"/>
            <a:ext cx="2411760" cy="1015663"/>
          </a:xfrm>
          <a:prstGeom prst="rect">
            <a:avLst/>
          </a:prstGeom>
          <a:solidFill>
            <a:srgbClr val="FFCC99"/>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r>
              <a:rPr lang="en-GB" sz="2000" dirty="0">
                <a:solidFill>
                  <a:srgbClr val="FF0000"/>
                </a:solidFill>
                <a:latin typeface="Gill Sans MT" panose="020B0502020104020203" pitchFamily="34" charset="0"/>
              </a:rPr>
              <a:t>Support</a:t>
            </a:r>
          </a:p>
          <a:p>
            <a:pPr marL="342900" indent="-342900">
              <a:buAutoNum type="arabicParenR"/>
            </a:pPr>
            <a:r>
              <a:rPr lang="en-GB" sz="2000" dirty="0">
                <a:latin typeface="Gill Sans MT" panose="020B0502020104020203" pitchFamily="34" charset="0"/>
              </a:rPr>
              <a:t>Love</a:t>
            </a:r>
          </a:p>
          <a:p>
            <a:pPr marL="342900" indent="-342900">
              <a:buAutoNum type="arabicParenR"/>
            </a:pPr>
            <a:r>
              <a:rPr lang="en-GB" sz="2000" dirty="0">
                <a:latin typeface="Gill Sans MT" panose="020B0502020104020203" pitchFamily="34" charset="0"/>
              </a:rPr>
              <a:t>Sadness/death</a:t>
            </a:r>
            <a:endParaRPr lang="en-GB" sz="2400" dirty="0">
              <a:latin typeface="Gill Sans MT" panose="020B0502020104020203" pitchFamily="34" charset="0"/>
            </a:endParaRPr>
          </a:p>
        </p:txBody>
      </p:sp>
      <p:sp>
        <p:nvSpPr>
          <p:cNvPr id="7" name="Rectangle 6">
            <a:extLst>
              <a:ext uri="{FF2B5EF4-FFF2-40B4-BE49-F238E27FC236}">
                <a16:creationId xmlns:a16="http://schemas.microsoft.com/office/drawing/2014/main" id="{D134FEFE-8DF5-4DDB-9A99-21B87CEEAB70}"/>
              </a:ext>
            </a:extLst>
          </p:cNvPr>
          <p:cNvSpPr/>
          <p:nvPr/>
        </p:nvSpPr>
        <p:spPr>
          <a:xfrm>
            <a:off x="6732240" y="5844746"/>
            <a:ext cx="2411760" cy="1013254"/>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Gill Sans MT" panose="020B0502020104020203" pitchFamily="34" charset="0"/>
              </a:rPr>
              <a:t>Challenge: Identify the semantic fields</a:t>
            </a:r>
            <a:endParaRPr lang="en-GB" sz="20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1524826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13387</Words>
  <Application>Microsoft Office PowerPoint</Application>
  <PresentationFormat>On-screen Show (4:3)</PresentationFormat>
  <Paragraphs>1086</Paragraphs>
  <Slides>108</Slides>
  <Notes>41</Notes>
  <HiddenSlides>4</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108</vt:i4>
      </vt:variant>
    </vt:vector>
  </HeadingPairs>
  <TitlesOfParts>
    <vt:vector size="120" baseType="lpstr">
      <vt:lpstr>Arial</vt:lpstr>
      <vt:lpstr>Calibri</vt:lpstr>
      <vt:lpstr>Calibri Light</vt:lpstr>
      <vt:lpstr>Comic Sans MS</vt:lpstr>
      <vt:lpstr>Estrangelo Edessa</vt:lpstr>
      <vt:lpstr>Gill Sans MT</vt:lpstr>
      <vt:lpstr>inherit</vt:lpstr>
      <vt:lpstr>Segoe UI Light</vt:lpstr>
      <vt:lpstr>Segoe UI Semibold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key term: sonnet</vt:lpstr>
      <vt:lpstr>PowerPoint Presentation</vt:lpstr>
      <vt:lpstr>Romeo sees Juliet</vt:lpstr>
      <vt:lpstr>Romeo sees Juliet</vt:lpstr>
      <vt:lpstr>Romeo and Juliet meet</vt:lpstr>
      <vt:lpstr>PowerPoint Presentation</vt:lpstr>
      <vt:lpstr>Romeo and Juliet meet</vt:lpstr>
      <vt:lpstr>Romeo and Juliet meet</vt:lpstr>
      <vt:lpstr>PowerPoint Presentation</vt:lpstr>
      <vt:lpstr>PowerPoint Presentation</vt:lpstr>
      <vt:lpstr>PowerPoint Presentation</vt:lpstr>
      <vt:lpstr>PowerPoint Presentation</vt:lpstr>
      <vt:lpstr>Romeo and Juliet’s shared sonnet</vt:lpstr>
      <vt:lpstr>PowerPoint Presentation</vt:lpstr>
      <vt:lpstr>Religious imagery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 2 Scene 3 Summary</vt:lpstr>
      <vt:lpstr>Act 2 Scene 4 Summary</vt:lpstr>
      <vt:lpstr>Act 2 Scene 5 Summary</vt:lpstr>
      <vt:lpstr>PowerPoint Presentation</vt:lpstr>
      <vt:lpstr>The Marriage of Romeo and Juliet</vt:lpstr>
      <vt:lpstr>Context</vt:lpstr>
      <vt:lpstr>PowerPoint Presentation</vt:lpstr>
      <vt:lpstr>Plenary: Friar Lawrence foreshadows</vt:lpstr>
      <vt:lpstr>PowerPoint Presentation</vt:lpstr>
      <vt:lpstr>PowerPoint Presentation</vt:lpstr>
      <vt:lpstr>PowerPoint Presentation</vt:lpstr>
      <vt:lpstr>PowerPoint Presentation</vt:lpstr>
      <vt:lpstr>PowerPoint Presentation</vt:lpstr>
      <vt:lpstr>PowerPoint Presentation</vt:lpstr>
      <vt:lpstr>Romeo, as usual, does not accept any responsibility for the death of Mercutio.   Look carefully at his words, who does he blame?</vt:lpstr>
      <vt:lpstr>PowerPoint Presentation</vt:lpstr>
      <vt:lpstr>It’s clear that Romeo is furiously angry with Tybalt. How has Shakespeare used language and structure to show that?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Shakespeare present attitudes towards love in this speech?</vt:lpstr>
      <vt:lpstr>PowerPoint Presentation</vt:lpstr>
      <vt:lpstr>PowerPoint Presentation</vt:lpstr>
      <vt:lpstr>PowerPoint Presentation</vt:lpstr>
      <vt:lpstr>PowerPoint Presentation</vt:lpstr>
      <vt:lpstr>So what’s going on?</vt:lpstr>
      <vt:lpstr>PowerPoint Presentation</vt:lpstr>
      <vt:lpstr>PowerPoint Presentation</vt:lpstr>
      <vt:lpstr>PowerPoint Presentation</vt:lpstr>
      <vt:lpstr>PowerPoint Presentation</vt:lpstr>
      <vt:lpstr>“Fiend Angelical”</vt:lpstr>
      <vt:lpstr>PowerPoint Presentation</vt:lpstr>
      <vt:lpstr>Exit Ticket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Anneka</dc:creator>
  <cp:lastModifiedBy>Claire Stanford</cp:lastModifiedBy>
  <cp:revision>29</cp:revision>
  <dcterms:created xsi:type="dcterms:W3CDTF">2020-09-12T11:53:29Z</dcterms:created>
  <dcterms:modified xsi:type="dcterms:W3CDTF">2021-06-28T15:01:43Z</dcterms:modified>
</cp:coreProperties>
</file>