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370" r:id="rId6"/>
    <p:sldId id="264" r:id="rId7"/>
    <p:sldId id="265" r:id="rId8"/>
    <p:sldId id="258" r:id="rId9"/>
    <p:sldId id="263" r:id="rId10"/>
    <p:sldId id="266" r:id="rId11"/>
    <p:sldId id="281" r:id="rId12"/>
    <p:sldId id="282" r:id="rId13"/>
    <p:sldId id="271" r:id="rId14"/>
    <p:sldId id="280" r:id="rId15"/>
    <p:sldId id="273" r:id="rId16"/>
    <p:sldId id="274" r:id="rId17"/>
    <p:sldId id="278" r:id="rId18"/>
    <p:sldId id="279" r:id="rId19"/>
    <p:sldId id="262" r:id="rId20"/>
    <p:sldId id="285" r:id="rId21"/>
    <p:sldId id="283" r:id="rId22"/>
    <p:sldId id="286" r:id="rId23"/>
    <p:sldId id="26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D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0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3685C-AB7A-471E-80AE-309C917C9B2E}" type="datetimeFigureOut">
              <a:rPr lang="en-GB" smtClean="0"/>
              <a:t>17/09/2020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1EA19-4B08-4722-B94E-086E6F363088}" type="slidenum">
              <a:rPr lang="en-GB" smtClean="0"/>
              <a:t>‹#›</a:t>
            </a:fld>
            <a:endParaRPr lang="en-GB"/>
          </a:p>
        </p:txBody>
      </p:sp>
    </p:spTree>
    <p:extLst>
      <p:ext uri="{BB962C8B-B14F-4D97-AF65-F5344CB8AC3E}">
        <p14:creationId xmlns:p14="http://schemas.microsoft.com/office/powerpoint/2010/main" val="402090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397C15-A673-4C75-A316-4F30B0F8238A}" type="slidenum">
              <a:rPr lang="en-GB" smtClean="0"/>
              <a:t>4</a:t>
            </a:fld>
            <a:endParaRPr lang="en-GB"/>
          </a:p>
        </p:txBody>
      </p:sp>
    </p:spTree>
    <p:extLst>
      <p:ext uri="{BB962C8B-B14F-4D97-AF65-F5344CB8AC3E}">
        <p14:creationId xmlns:p14="http://schemas.microsoft.com/office/powerpoint/2010/main" val="349197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397C15-A673-4C75-A316-4F30B0F8238A}" type="slidenum">
              <a:rPr lang="en-GB" smtClean="0"/>
              <a:t>5</a:t>
            </a:fld>
            <a:endParaRPr lang="en-GB"/>
          </a:p>
        </p:txBody>
      </p:sp>
    </p:spTree>
    <p:extLst>
      <p:ext uri="{BB962C8B-B14F-4D97-AF65-F5344CB8AC3E}">
        <p14:creationId xmlns:p14="http://schemas.microsoft.com/office/powerpoint/2010/main" val="168697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7A1006-CAD8-413C-BCC6-140D76E5134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179378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A1006-CAD8-413C-BCC6-140D76E5134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419014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A1006-CAD8-413C-BCC6-140D76E5134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144017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A1006-CAD8-413C-BCC6-140D76E5134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166342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A1006-CAD8-413C-BCC6-140D76E5134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111402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7A1006-CAD8-413C-BCC6-140D76E51345}"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134885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7A1006-CAD8-413C-BCC6-140D76E51345}"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97728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7A1006-CAD8-413C-BCC6-140D76E51345}"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124260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A1006-CAD8-413C-BCC6-140D76E51345}"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1146249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7A1006-CAD8-413C-BCC6-140D76E51345}"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405980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7A1006-CAD8-413C-BCC6-140D76E51345}"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31B68-A001-44F5-AB9B-C9EF16975F27}" type="slidenum">
              <a:rPr lang="en-GB" smtClean="0"/>
              <a:t>‹#›</a:t>
            </a:fld>
            <a:endParaRPr lang="en-GB"/>
          </a:p>
        </p:txBody>
      </p:sp>
    </p:spTree>
    <p:extLst>
      <p:ext uri="{BB962C8B-B14F-4D97-AF65-F5344CB8AC3E}">
        <p14:creationId xmlns:p14="http://schemas.microsoft.com/office/powerpoint/2010/main" val="52237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A1006-CAD8-413C-BCC6-140D76E51345}" type="datetimeFigureOut">
              <a:rPr lang="en-GB" smtClean="0"/>
              <a:t>17/09/2020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31B68-A001-44F5-AB9B-C9EF16975F27}" type="slidenum">
              <a:rPr lang="en-GB" smtClean="0"/>
              <a:t>‹#›</a:t>
            </a:fld>
            <a:endParaRPr lang="en-GB"/>
          </a:p>
        </p:txBody>
      </p:sp>
    </p:spTree>
    <p:extLst>
      <p:ext uri="{BB962C8B-B14F-4D97-AF65-F5344CB8AC3E}">
        <p14:creationId xmlns:p14="http://schemas.microsoft.com/office/powerpoint/2010/main" val="2411038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x7GZ2DXef8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125" y="123825"/>
            <a:ext cx="8686800" cy="1314450"/>
          </a:xfrm>
          <a:prstGeom prst="roundRect">
            <a:avLst/>
          </a:prstGeom>
          <a:solidFill>
            <a:srgbClr val="DCFC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09575" y="304800"/>
            <a:ext cx="8353425" cy="981075"/>
          </a:xfrm>
        </p:spPr>
        <p:txBody>
          <a:bodyPr>
            <a:noAutofit/>
          </a:bodyPr>
          <a:lstStyle/>
          <a:p>
            <a:r>
              <a:rPr lang="en-US" dirty="0">
                <a:latin typeface="Comic Sans MS" panose="030F0702030302020204" pitchFamily="66" charset="0"/>
              </a:rPr>
              <a:t>Specific Latent Heat</a:t>
            </a:r>
            <a:endParaRPr lang="en-GB" dirty="0">
              <a:latin typeface="Comic Sans MS" panose="030F0702030302020204" pitchFamily="66" charset="0"/>
            </a:endParaRPr>
          </a:p>
        </p:txBody>
      </p:sp>
      <p:sp>
        <p:nvSpPr>
          <p:cNvPr id="3" name="Rectangle 2"/>
          <p:cNvSpPr/>
          <p:nvPr/>
        </p:nvSpPr>
        <p:spPr>
          <a:xfrm>
            <a:off x="238125" y="1465707"/>
            <a:ext cx="5800725" cy="5232202"/>
          </a:xfrm>
          <a:prstGeom prst="rect">
            <a:avLst/>
          </a:prstGeom>
        </p:spPr>
        <p:txBody>
          <a:bodyPr wrap="square">
            <a:spAutoFit/>
          </a:bodyPr>
          <a:lstStyle/>
          <a:p>
            <a:r>
              <a:rPr lang="en-GB" sz="3200" b="1" dirty="0"/>
              <a:t>Do now activity:</a:t>
            </a:r>
          </a:p>
          <a:p>
            <a:endParaRPr lang="en-GB" sz="3200" b="1" dirty="0"/>
          </a:p>
          <a:p>
            <a:pPr marL="457200" indent="-457200">
              <a:buFont typeface="+mj-lt"/>
              <a:buAutoNum type="arabicPeriod"/>
            </a:pPr>
            <a:r>
              <a:rPr lang="en-GB" sz="3000" dirty="0">
                <a:solidFill>
                  <a:srgbClr val="FF0000"/>
                </a:solidFill>
              </a:rPr>
              <a:t>Define the term ‘internal energy’.</a:t>
            </a:r>
          </a:p>
          <a:p>
            <a:pPr marL="457200" indent="-457200">
              <a:buFont typeface="+mj-lt"/>
              <a:buAutoNum type="arabicPeriod"/>
            </a:pPr>
            <a:endParaRPr lang="en-GB" sz="3000" dirty="0">
              <a:solidFill>
                <a:srgbClr val="FF0000"/>
              </a:solidFill>
            </a:endParaRPr>
          </a:p>
          <a:p>
            <a:pPr marL="457200" indent="-457200">
              <a:buFont typeface="+mj-lt"/>
              <a:buAutoNum type="arabicPeriod"/>
            </a:pPr>
            <a:r>
              <a:rPr lang="en-GB" sz="3000" dirty="0">
                <a:solidFill>
                  <a:srgbClr val="FFC000"/>
                </a:solidFill>
              </a:rPr>
              <a:t>Explain the differences in the forces of attraction found between particles of a gas compared to particles of a solid.</a:t>
            </a:r>
          </a:p>
          <a:p>
            <a:pPr marL="457200" indent="-457200">
              <a:buFont typeface="+mj-lt"/>
              <a:buAutoNum type="arabicPeriod"/>
            </a:pPr>
            <a:endParaRPr lang="en-GB" sz="3000" dirty="0">
              <a:solidFill>
                <a:srgbClr val="FFC000"/>
              </a:solidFill>
            </a:endParaRPr>
          </a:p>
          <a:p>
            <a:pPr marL="457200" indent="-457200">
              <a:buFont typeface="+mj-lt"/>
              <a:buAutoNum type="arabicPeriod"/>
            </a:pPr>
            <a:r>
              <a:rPr lang="en-GB" sz="3000" dirty="0">
                <a:solidFill>
                  <a:srgbClr val="00B050"/>
                </a:solidFill>
              </a:rPr>
              <a:t>Explain what is meant by ‘latent heat’</a:t>
            </a:r>
          </a:p>
        </p:txBody>
      </p:sp>
      <p:pic>
        <p:nvPicPr>
          <p:cNvPr id="1026" name="Picture 2" descr="Graphic, Icicle, Icicles, Cold, Winter, Ice, Frozen">
            <a:extLst>
              <a:ext uri="{FF2B5EF4-FFF2-40B4-BE49-F238E27FC236}">
                <a16:creationId xmlns:a16="http://schemas.microsoft.com/office/drawing/2014/main" id="{94B75E06-0030-43EE-9F4A-403332936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1619250"/>
            <a:ext cx="2893840" cy="26875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indrops, Water, Nature, Liquid, Wet, Blue">
            <a:extLst>
              <a:ext uri="{FF2B5EF4-FFF2-40B4-BE49-F238E27FC236}">
                <a16:creationId xmlns:a16="http://schemas.microsoft.com/office/drawing/2014/main" id="{226A4B9D-9CC6-4714-A86D-AE1BA05B8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029" y="4624295"/>
            <a:ext cx="2442971" cy="1814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0" y="245020"/>
            <a:ext cx="8763545" cy="2328363"/>
          </a:xfrm>
        </p:spPr>
        <p:txBody>
          <a:bodyPr>
            <a:normAutofit/>
          </a:bodyPr>
          <a:lstStyle/>
          <a:p>
            <a:pPr marL="0" indent="0" algn="ctr">
              <a:buNone/>
            </a:pPr>
            <a:r>
              <a:rPr lang="en-GB" sz="3200" dirty="0"/>
              <a:t>The specific latent heat of vaporisation</a:t>
            </a:r>
            <a:r>
              <a:rPr lang="en-GB" sz="3200" i="1" dirty="0"/>
              <a:t> </a:t>
            </a:r>
            <a:r>
              <a:rPr lang="en-GB" sz="3200" i="1" dirty="0" err="1"/>
              <a:t>L</a:t>
            </a:r>
            <a:r>
              <a:rPr lang="en-GB" sz="3200" i="1" baseline="-25000" dirty="0" err="1"/>
              <a:t>v</a:t>
            </a:r>
            <a:r>
              <a:rPr lang="en-GB" sz="3200" i="1" dirty="0"/>
              <a:t> </a:t>
            </a:r>
            <a:r>
              <a:rPr lang="en-GB" sz="3200" dirty="0"/>
              <a:t>of a substance is the energy needed to change the state of 1kg of a substance from liquid to vapour, at it’s boiling point (i.e. without changing its temperature)</a:t>
            </a:r>
          </a:p>
        </p:txBody>
      </p:sp>
      <p:sp>
        <p:nvSpPr>
          <p:cNvPr id="4" name="TextBox 3"/>
          <p:cNvSpPr txBox="1"/>
          <p:nvPr/>
        </p:nvSpPr>
        <p:spPr>
          <a:xfrm>
            <a:off x="223700" y="5304225"/>
            <a:ext cx="6007283" cy="523220"/>
          </a:xfrm>
          <a:prstGeom prst="rect">
            <a:avLst/>
          </a:prstGeom>
          <a:noFill/>
        </p:spPr>
        <p:txBody>
          <a:bodyPr wrap="square" rtlCol="0">
            <a:spAutoFit/>
          </a:bodyPr>
          <a:lstStyle/>
          <a:p>
            <a:r>
              <a:rPr lang="en-GB" sz="2800" dirty="0"/>
              <a:t>Specific latent heat of vaporisation , </a:t>
            </a:r>
            <a:r>
              <a:rPr lang="en-GB" sz="2800" i="1" dirty="0" err="1"/>
              <a:t>L</a:t>
            </a:r>
            <a:r>
              <a:rPr lang="en-GB" sz="2800" i="1" baseline="-25000" dirty="0" err="1"/>
              <a:t>v</a:t>
            </a:r>
            <a:r>
              <a:rPr lang="en-GB" sz="2800" i="1" baseline="-25000" dirty="0"/>
              <a:t> </a:t>
            </a:r>
            <a:r>
              <a:rPr lang="en-GB" sz="2800" dirty="0"/>
              <a:t>=</a:t>
            </a:r>
            <a:endParaRPr lang="en-GB" sz="2800" i="1" baseline="-25000" dirty="0"/>
          </a:p>
        </p:txBody>
      </p:sp>
      <p:sp>
        <p:nvSpPr>
          <p:cNvPr id="5" name="TextBox 4"/>
          <p:cNvSpPr txBox="1"/>
          <p:nvPr/>
        </p:nvSpPr>
        <p:spPr>
          <a:xfrm>
            <a:off x="6348547" y="4904115"/>
            <a:ext cx="2103120" cy="1323439"/>
          </a:xfrm>
          <a:prstGeom prst="rect">
            <a:avLst/>
          </a:prstGeom>
          <a:noFill/>
        </p:spPr>
        <p:txBody>
          <a:bodyPr wrap="square" rtlCol="0">
            <a:spAutoFit/>
          </a:bodyPr>
          <a:lstStyle/>
          <a:p>
            <a:pPr algn="ctr"/>
            <a:r>
              <a:rPr lang="en-GB" sz="3200" dirty="0"/>
              <a:t>energy, </a:t>
            </a:r>
            <a:r>
              <a:rPr lang="en-GB" sz="3200" i="1" dirty="0"/>
              <a:t>E</a:t>
            </a:r>
          </a:p>
          <a:p>
            <a:pPr algn="ctr"/>
            <a:endParaRPr lang="en-GB" sz="1600" dirty="0"/>
          </a:p>
          <a:p>
            <a:pPr algn="ctr"/>
            <a:r>
              <a:rPr lang="en-GB" sz="3200" dirty="0"/>
              <a:t>mass, </a:t>
            </a:r>
            <a:r>
              <a:rPr lang="en-GB" sz="3200" i="1" dirty="0"/>
              <a:t>m</a:t>
            </a:r>
          </a:p>
        </p:txBody>
      </p:sp>
      <p:cxnSp>
        <p:nvCxnSpPr>
          <p:cNvPr id="7" name="Straight Connector 6"/>
          <p:cNvCxnSpPr>
            <a:stCxn id="5" idx="1"/>
            <a:endCxn id="5" idx="3"/>
          </p:cNvCxnSpPr>
          <p:nvPr/>
        </p:nvCxnSpPr>
        <p:spPr>
          <a:xfrm>
            <a:off x="6348547" y="5565835"/>
            <a:ext cx="2103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611785" y="2109278"/>
            <a:ext cx="2779608" cy="2646670"/>
          </a:xfrm>
          <a:prstGeom prst="rect">
            <a:avLst/>
          </a:prstGeom>
        </p:spPr>
      </p:pic>
      <p:cxnSp>
        <p:nvCxnSpPr>
          <p:cNvPr id="9" name="Straight Arrow Connector 8"/>
          <p:cNvCxnSpPr/>
          <p:nvPr/>
        </p:nvCxnSpPr>
        <p:spPr>
          <a:xfrm>
            <a:off x="3037543" y="3415562"/>
            <a:ext cx="1991657" cy="170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1395" y="4444995"/>
            <a:ext cx="1340387" cy="646331"/>
          </a:xfrm>
          <a:prstGeom prst="rect">
            <a:avLst/>
          </a:prstGeom>
          <a:noFill/>
        </p:spPr>
        <p:txBody>
          <a:bodyPr wrap="square" rtlCol="0">
            <a:spAutoFit/>
          </a:bodyPr>
          <a:lstStyle/>
          <a:p>
            <a:pPr algn="ctr"/>
            <a:r>
              <a:rPr lang="en-GB" sz="3600" dirty="0">
                <a:latin typeface="Comic Sans MS" panose="030F0702030302020204" pitchFamily="66" charset="0"/>
              </a:rPr>
              <a:t>1 kg</a:t>
            </a:r>
          </a:p>
        </p:txBody>
      </p:sp>
      <p:pic>
        <p:nvPicPr>
          <p:cNvPr id="12" name="Picture 11"/>
          <p:cNvPicPr>
            <a:picLocks noChangeAspect="1"/>
          </p:cNvPicPr>
          <p:nvPr/>
        </p:nvPicPr>
        <p:blipFill>
          <a:blip r:embed="rId3"/>
          <a:stretch>
            <a:fillRect/>
          </a:stretch>
        </p:blipFill>
        <p:spPr>
          <a:xfrm>
            <a:off x="5385162" y="2368109"/>
            <a:ext cx="2857500" cy="1600200"/>
          </a:xfrm>
          <a:prstGeom prst="rect">
            <a:avLst/>
          </a:prstGeom>
        </p:spPr>
      </p:pic>
      <p:sp>
        <p:nvSpPr>
          <p:cNvPr id="13" name="TextBox 12"/>
          <p:cNvSpPr txBox="1"/>
          <p:nvPr/>
        </p:nvSpPr>
        <p:spPr>
          <a:xfrm>
            <a:off x="6230983" y="4050141"/>
            <a:ext cx="1340387" cy="646331"/>
          </a:xfrm>
          <a:prstGeom prst="rect">
            <a:avLst/>
          </a:prstGeom>
          <a:noFill/>
        </p:spPr>
        <p:txBody>
          <a:bodyPr wrap="square" rtlCol="0">
            <a:spAutoFit/>
          </a:bodyPr>
          <a:lstStyle/>
          <a:p>
            <a:pPr algn="ctr"/>
            <a:r>
              <a:rPr lang="en-GB" sz="3600" dirty="0">
                <a:latin typeface="Comic Sans MS" panose="030F0702030302020204" pitchFamily="66" charset="0"/>
              </a:rPr>
              <a:t>1 kg</a:t>
            </a:r>
          </a:p>
        </p:txBody>
      </p:sp>
    </p:spTree>
    <p:extLst>
      <p:ext uri="{BB962C8B-B14F-4D97-AF65-F5344CB8AC3E}">
        <p14:creationId xmlns:p14="http://schemas.microsoft.com/office/powerpoint/2010/main" val="69119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285810-943A-451B-BCCE-1FEB862A2B3A}"/>
              </a:ext>
            </a:extLst>
          </p:cNvPr>
          <p:cNvSpPr/>
          <p:nvPr/>
        </p:nvSpPr>
        <p:spPr>
          <a:xfrm>
            <a:off x="180975" y="1209675"/>
            <a:ext cx="8810625" cy="1571625"/>
          </a:xfrm>
          <a:prstGeom prst="roundRect">
            <a:avLst/>
          </a:prstGeom>
          <a:solidFill>
            <a:srgbClr val="EDFD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35800" y="394457"/>
            <a:ext cx="8763544" cy="5692018"/>
          </a:xfrm>
        </p:spPr>
        <p:txBody>
          <a:bodyPr>
            <a:normAutofit/>
          </a:bodyPr>
          <a:lstStyle/>
          <a:p>
            <a:pPr marL="0" indent="0">
              <a:buNone/>
            </a:pPr>
            <a:r>
              <a:rPr lang="en-GB" sz="3600" dirty="0">
                <a:solidFill>
                  <a:srgbClr val="0070C0"/>
                </a:solidFill>
                <a:latin typeface="Comic Sans MS" panose="030F0702030302020204" pitchFamily="66" charset="0"/>
              </a:rPr>
              <a:t>Rearranging the equation:</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r>
              <a:rPr lang="en-GB" sz="2400" dirty="0">
                <a:latin typeface="Comic Sans MS" panose="030F0702030302020204" pitchFamily="66" charset="0"/>
              </a:rPr>
              <a:t>Energy (joules, J) =</a:t>
            </a:r>
          </a:p>
          <a:p>
            <a:endParaRPr lang="en-GB" dirty="0">
              <a:latin typeface="Comic Sans MS" panose="030F0702030302020204" pitchFamily="66" charset="0"/>
            </a:endParaRPr>
          </a:p>
          <a:p>
            <a:endParaRPr lang="en-GB" dirty="0">
              <a:latin typeface="Comic Sans MS" panose="030F0702030302020204" pitchFamily="66" charset="0"/>
            </a:endParaRPr>
          </a:p>
          <a:p>
            <a:r>
              <a:rPr lang="en-GB" sz="2400" dirty="0">
                <a:latin typeface="Comic Sans MS" panose="030F0702030302020204" pitchFamily="66" charset="0"/>
              </a:rPr>
              <a:t>Mass (kilograms, kg) = </a:t>
            </a:r>
          </a:p>
        </p:txBody>
      </p:sp>
      <p:sp>
        <p:nvSpPr>
          <p:cNvPr id="4" name="Rectangle 3"/>
          <p:cNvSpPr/>
          <p:nvPr/>
        </p:nvSpPr>
        <p:spPr>
          <a:xfrm>
            <a:off x="3436370" y="3030702"/>
            <a:ext cx="5412356" cy="954107"/>
          </a:xfrm>
          <a:prstGeom prst="rect">
            <a:avLst/>
          </a:prstGeom>
          <a:solidFill>
            <a:srgbClr val="EDFDFA"/>
          </a:solidFill>
        </p:spPr>
        <p:txBody>
          <a:bodyPr wrap="square">
            <a:spAutoFit/>
          </a:bodyPr>
          <a:lstStyle/>
          <a:p>
            <a:pPr algn="ctr"/>
            <a:r>
              <a:rPr lang="en-GB" sz="2800" dirty="0"/>
              <a:t>Specific latent heat of vaporisation x mass</a:t>
            </a:r>
            <a:endParaRPr lang="en-GB" sz="2800" dirty="0">
              <a:latin typeface="Comic Sans MS" panose="030F0702030302020204" pitchFamily="66" charset="0"/>
            </a:endParaRPr>
          </a:p>
        </p:txBody>
      </p:sp>
      <p:sp>
        <p:nvSpPr>
          <p:cNvPr id="5" name="Rectangle 4"/>
          <p:cNvSpPr/>
          <p:nvPr/>
        </p:nvSpPr>
        <p:spPr>
          <a:xfrm>
            <a:off x="3614553" y="4362648"/>
            <a:ext cx="5227713" cy="954107"/>
          </a:xfrm>
          <a:prstGeom prst="rect">
            <a:avLst/>
          </a:prstGeom>
          <a:solidFill>
            <a:srgbClr val="EDFDFA"/>
          </a:solidFill>
        </p:spPr>
        <p:txBody>
          <a:bodyPr wrap="none">
            <a:spAutoFit/>
          </a:bodyPr>
          <a:lstStyle/>
          <a:p>
            <a:pPr algn="ctr"/>
            <a:r>
              <a:rPr lang="en-GB" sz="2800" dirty="0"/>
              <a:t>Energy</a:t>
            </a:r>
          </a:p>
          <a:p>
            <a:r>
              <a:rPr lang="en-GB" sz="2800" dirty="0"/>
              <a:t>Specific latent heat of vaporisation</a:t>
            </a:r>
            <a:endParaRPr lang="en-GB" sz="2800" dirty="0">
              <a:latin typeface="Comic Sans MS" panose="030F0702030302020204" pitchFamily="66" charset="0"/>
            </a:endParaRPr>
          </a:p>
        </p:txBody>
      </p:sp>
      <p:cxnSp>
        <p:nvCxnSpPr>
          <p:cNvPr id="7" name="Straight Connector 6"/>
          <p:cNvCxnSpPr>
            <a:stCxn id="5" idx="1"/>
            <a:endCxn id="5" idx="3"/>
          </p:cNvCxnSpPr>
          <p:nvPr/>
        </p:nvCxnSpPr>
        <p:spPr>
          <a:xfrm>
            <a:off x="3614553" y="4839702"/>
            <a:ext cx="52277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545311-BE8D-4976-8180-B90B656C6C7F}"/>
              </a:ext>
            </a:extLst>
          </p:cNvPr>
          <p:cNvSpPr/>
          <p:nvPr/>
        </p:nvSpPr>
        <p:spPr>
          <a:xfrm>
            <a:off x="266699" y="1285786"/>
            <a:ext cx="8620125" cy="1384995"/>
          </a:xfrm>
          <a:prstGeom prst="rect">
            <a:avLst/>
          </a:prstGeom>
        </p:spPr>
        <p:txBody>
          <a:bodyPr wrap="square">
            <a:spAutoFit/>
          </a:bodyPr>
          <a:lstStyle/>
          <a:p>
            <a:pPr algn="ctr"/>
            <a:r>
              <a:rPr lang="en-GB" sz="2800" dirty="0">
                <a:solidFill>
                  <a:srgbClr val="0070C0"/>
                </a:solidFill>
                <a:latin typeface="Comic Sans MS" panose="030F0702030302020204" pitchFamily="66" charset="0"/>
              </a:rPr>
              <a:t>Think &gt; Pair &gt; Share: </a:t>
            </a:r>
            <a:r>
              <a:rPr lang="en-GB" sz="2800" dirty="0">
                <a:latin typeface="Comic Sans MS" panose="030F0702030302020204" pitchFamily="66" charset="0"/>
              </a:rPr>
              <a:t>How would you rearrange the  formula for specific latent heat of fusion L</a:t>
            </a:r>
            <a:r>
              <a:rPr lang="en-GB" sz="2800" i="1" baseline="-25000" dirty="0">
                <a:latin typeface="Comic Sans MS" panose="030F0702030302020204" pitchFamily="66" charset="0"/>
              </a:rPr>
              <a:t>V</a:t>
            </a:r>
            <a:r>
              <a:rPr lang="en-GB" sz="2800" dirty="0">
                <a:latin typeface="Comic Sans MS" panose="030F0702030302020204" pitchFamily="66" charset="0"/>
              </a:rPr>
              <a:t>, in order to find out the:</a:t>
            </a:r>
          </a:p>
        </p:txBody>
      </p:sp>
    </p:spTree>
    <p:extLst>
      <p:ext uri="{BB962C8B-B14F-4D97-AF65-F5344CB8AC3E}">
        <p14:creationId xmlns:p14="http://schemas.microsoft.com/office/powerpoint/2010/main" val="7007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387" y="1118053"/>
            <a:ext cx="8881110" cy="4920797"/>
          </a:xfrm>
        </p:spPr>
        <p:txBody>
          <a:bodyPr>
            <a:normAutofit/>
          </a:bodyPr>
          <a:lstStyle/>
          <a:p>
            <a:pPr marL="514350" indent="-514350">
              <a:buAutoNum type="alphaLcParenR"/>
            </a:pPr>
            <a:r>
              <a:rPr lang="en-GB" sz="2400" dirty="0">
                <a:latin typeface="Comic Sans MS" panose="030F0702030302020204" pitchFamily="66" charset="0"/>
              </a:rPr>
              <a:t>A mass of water was weighed and found to be 0.152kg, the heater was turned on and the mass dropped to 0.144kg in the time taken to supply 18,400 J of energy to the boiling water. Use the data to calculate the specific latent heat of vaporisation of the water.</a:t>
            </a:r>
          </a:p>
          <a:p>
            <a:pPr marL="514350" indent="-514350">
              <a:buAutoNum type="alphaLcParenR"/>
            </a:pPr>
            <a:endParaRPr lang="en-GB" sz="2400" dirty="0">
              <a:latin typeface="Comic Sans MS" panose="030F0702030302020204" pitchFamily="66" charset="0"/>
            </a:endParaRPr>
          </a:p>
          <a:p>
            <a:pPr marL="514350" indent="-514350">
              <a:buAutoNum type="alphaLcParenR"/>
            </a:pPr>
            <a:r>
              <a:rPr lang="en-GB" sz="2400" dirty="0">
                <a:latin typeface="Comic Sans MS" panose="030F0702030302020204" pitchFamily="66" charset="0"/>
              </a:rPr>
              <a:t>A mass of water was weighed and found to be 0.6kg prior to a heater being turned on.  The heater was turned on for exactly 10 minutes and after the 10 minutes the mass of water was found to be 0.465kg. Use the specific latent heat of vaporisation of water from the previous question to calculate how much energy was transferred to the water?</a:t>
            </a:r>
          </a:p>
        </p:txBody>
      </p:sp>
      <p:sp>
        <p:nvSpPr>
          <p:cNvPr id="4" name="TextBox 3"/>
          <p:cNvSpPr txBox="1"/>
          <p:nvPr/>
        </p:nvSpPr>
        <p:spPr>
          <a:xfrm>
            <a:off x="6869702" y="2501809"/>
            <a:ext cx="1798048" cy="584775"/>
          </a:xfrm>
          <a:prstGeom prst="rect">
            <a:avLst/>
          </a:prstGeom>
          <a:noFill/>
        </p:spPr>
        <p:txBody>
          <a:bodyPr wrap="square" rtlCol="0">
            <a:spAutoFit/>
          </a:bodyPr>
          <a:lstStyle/>
          <a:p>
            <a:pPr algn="ctr"/>
            <a:r>
              <a:rPr lang="en-GB" sz="3200" b="1" i="1" dirty="0">
                <a:solidFill>
                  <a:srgbClr val="0070C0"/>
                </a:solidFill>
              </a:rPr>
              <a:t>(3 marks)</a:t>
            </a:r>
          </a:p>
        </p:txBody>
      </p:sp>
      <p:sp>
        <p:nvSpPr>
          <p:cNvPr id="5" name="TextBox 4"/>
          <p:cNvSpPr txBox="1"/>
          <p:nvPr/>
        </p:nvSpPr>
        <p:spPr>
          <a:xfrm>
            <a:off x="6945902" y="5434421"/>
            <a:ext cx="1836148" cy="584775"/>
          </a:xfrm>
          <a:prstGeom prst="rect">
            <a:avLst/>
          </a:prstGeom>
          <a:noFill/>
        </p:spPr>
        <p:txBody>
          <a:bodyPr wrap="square" rtlCol="0">
            <a:spAutoFit/>
          </a:bodyPr>
          <a:lstStyle/>
          <a:p>
            <a:r>
              <a:rPr lang="en-GB" sz="3200" b="1" i="1" dirty="0">
                <a:solidFill>
                  <a:srgbClr val="0070C0"/>
                </a:solidFill>
              </a:rPr>
              <a:t>(3 marks)</a:t>
            </a:r>
          </a:p>
        </p:txBody>
      </p:sp>
      <p:sp>
        <p:nvSpPr>
          <p:cNvPr id="6" name="TextBox 5">
            <a:extLst>
              <a:ext uri="{FF2B5EF4-FFF2-40B4-BE49-F238E27FC236}">
                <a16:creationId xmlns:a16="http://schemas.microsoft.com/office/drawing/2014/main" id="{4C8E55A2-056B-4EDF-ADD5-D89F97C0096A}"/>
              </a:ext>
            </a:extLst>
          </p:cNvPr>
          <p:cNvSpPr txBox="1"/>
          <p:nvPr/>
        </p:nvSpPr>
        <p:spPr>
          <a:xfrm>
            <a:off x="123824" y="219075"/>
            <a:ext cx="4314825" cy="769441"/>
          </a:xfrm>
          <a:prstGeom prst="rect">
            <a:avLst/>
          </a:prstGeom>
          <a:noFill/>
        </p:spPr>
        <p:txBody>
          <a:bodyPr wrap="square" rtlCol="0">
            <a:spAutoFit/>
          </a:bodyPr>
          <a:lstStyle/>
          <a:p>
            <a:r>
              <a:rPr lang="en-US" sz="4400" dirty="0">
                <a:solidFill>
                  <a:srgbClr val="0070C0"/>
                </a:solidFill>
                <a:latin typeface="Comic Sans MS" panose="030F0702030302020204" pitchFamily="66" charset="0"/>
              </a:rPr>
              <a:t>Quick Check</a:t>
            </a:r>
            <a:endParaRPr lang="en-GB" sz="4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86196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050" y="865233"/>
            <a:ext cx="8776607" cy="4525917"/>
          </a:xfrm>
        </p:spPr>
        <p:txBody>
          <a:bodyPr/>
          <a:lstStyle/>
          <a:p>
            <a:pPr marL="514350" indent="-514350">
              <a:buAutoNum type="alphaLcParenR"/>
            </a:pPr>
            <a:r>
              <a:rPr lang="en-GB" sz="3600" dirty="0"/>
              <a:t>0.152kg - 0.144kg = 0.008kg</a:t>
            </a:r>
          </a:p>
          <a:p>
            <a:pPr marL="0" indent="0">
              <a:buNone/>
            </a:pPr>
            <a:r>
              <a:rPr lang="en-GB" sz="3600" dirty="0"/>
              <a:t>	</a:t>
            </a:r>
            <a:r>
              <a:rPr lang="en-GB" sz="3600" i="1" dirty="0" err="1"/>
              <a:t>L</a:t>
            </a:r>
            <a:r>
              <a:rPr lang="en-GB" sz="3600" i="1" baseline="-25000" dirty="0" err="1"/>
              <a:t>v</a:t>
            </a:r>
            <a:r>
              <a:rPr lang="en-GB" sz="3600" dirty="0"/>
              <a:t> = </a:t>
            </a:r>
            <a:r>
              <a:rPr lang="en-GB" sz="3600" i="1" dirty="0"/>
              <a:t>E </a:t>
            </a:r>
            <a:r>
              <a:rPr lang="en-GB" sz="3600" dirty="0"/>
              <a:t>/ </a:t>
            </a:r>
            <a:r>
              <a:rPr lang="en-GB" sz="3600" i="1" dirty="0"/>
              <a:t>m</a:t>
            </a:r>
          </a:p>
          <a:p>
            <a:pPr marL="0" indent="0">
              <a:buNone/>
            </a:pPr>
            <a:r>
              <a:rPr lang="en-GB" sz="3600" dirty="0"/>
              <a:t>	</a:t>
            </a:r>
            <a:r>
              <a:rPr lang="en-GB" sz="3600" i="1" dirty="0" err="1"/>
              <a:t>L</a:t>
            </a:r>
            <a:r>
              <a:rPr lang="en-GB" sz="3600" i="1" baseline="-25000" dirty="0" err="1"/>
              <a:t>v</a:t>
            </a:r>
            <a:r>
              <a:rPr lang="en-GB" sz="3600" dirty="0"/>
              <a:t> = 18,000J/0.008kg = </a:t>
            </a:r>
            <a:r>
              <a:rPr lang="en-GB" sz="3600" dirty="0">
                <a:solidFill>
                  <a:srgbClr val="FF0000"/>
                </a:solidFill>
              </a:rPr>
              <a:t>2,300,000J/kg</a:t>
            </a:r>
          </a:p>
          <a:p>
            <a:pPr marL="0" indent="0">
              <a:buNone/>
            </a:pPr>
            <a:endParaRPr lang="en-GB" sz="3600" dirty="0"/>
          </a:p>
          <a:p>
            <a:pPr marL="0" indent="0">
              <a:buNone/>
            </a:pPr>
            <a:r>
              <a:rPr lang="en-GB" sz="3600" dirty="0"/>
              <a:t>b) 0.6kg – 0.465kg = 0.135kg</a:t>
            </a:r>
          </a:p>
          <a:p>
            <a:pPr marL="0" indent="0">
              <a:buNone/>
            </a:pPr>
            <a:r>
              <a:rPr lang="en-GB" sz="3600" dirty="0"/>
              <a:t>	E = </a:t>
            </a:r>
            <a:r>
              <a:rPr lang="en-GB" sz="3600" dirty="0" err="1"/>
              <a:t>Lv</a:t>
            </a:r>
            <a:r>
              <a:rPr lang="en-GB" sz="3600" dirty="0"/>
              <a:t> x m</a:t>
            </a:r>
          </a:p>
          <a:p>
            <a:pPr marL="0" indent="0">
              <a:buNone/>
            </a:pPr>
            <a:r>
              <a:rPr lang="en-GB" sz="3600" dirty="0"/>
              <a:t>	E = 2,300,000J/Kg x 0.135kg = </a:t>
            </a:r>
            <a:r>
              <a:rPr lang="en-GB" sz="3600" dirty="0">
                <a:solidFill>
                  <a:srgbClr val="FF0000"/>
                </a:solidFill>
              </a:rPr>
              <a:t>310,500J</a:t>
            </a:r>
          </a:p>
          <a:p>
            <a:pPr marL="0" indent="0">
              <a:buNone/>
            </a:pPr>
            <a:endParaRPr lang="en-GB" dirty="0"/>
          </a:p>
        </p:txBody>
      </p:sp>
      <p:pic>
        <p:nvPicPr>
          <p:cNvPr id="4" name="Picture 3" descr="red-tick[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433" y="4761684"/>
            <a:ext cx="2059699" cy="2096316"/>
          </a:xfrm>
          <a:prstGeom prst="rect">
            <a:avLst/>
          </a:prstGeom>
        </p:spPr>
      </p:pic>
      <p:sp>
        <p:nvSpPr>
          <p:cNvPr id="5" name="TextBox 4">
            <a:extLst>
              <a:ext uri="{FF2B5EF4-FFF2-40B4-BE49-F238E27FC236}">
                <a16:creationId xmlns:a16="http://schemas.microsoft.com/office/drawing/2014/main" id="{66693F86-1D1D-4274-937B-1645FDE48CD9}"/>
              </a:ext>
            </a:extLst>
          </p:cNvPr>
          <p:cNvSpPr txBox="1"/>
          <p:nvPr/>
        </p:nvSpPr>
        <p:spPr>
          <a:xfrm>
            <a:off x="123824" y="142875"/>
            <a:ext cx="4781551" cy="646331"/>
          </a:xfrm>
          <a:prstGeom prst="rect">
            <a:avLst/>
          </a:prstGeom>
          <a:noFill/>
        </p:spPr>
        <p:txBody>
          <a:bodyPr wrap="square" rtlCol="0">
            <a:spAutoFit/>
          </a:bodyPr>
          <a:lstStyle/>
          <a:p>
            <a:r>
              <a:rPr lang="en-US" sz="3600" dirty="0">
                <a:solidFill>
                  <a:srgbClr val="FF0000"/>
                </a:solidFill>
                <a:latin typeface="Comic Sans MS" panose="030F0702030302020204" pitchFamily="66" charset="0"/>
              </a:rPr>
              <a:t>Self-assessment:</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5750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F0E8B8-38DF-4A7B-ADF7-2EA26C4BD26F}"/>
              </a:ext>
            </a:extLst>
          </p:cNvPr>
          <p:cNvSpPr/>
          <p:nvPr/>
        </p:nvSpPr>
        <p:spPr>
          <a:xfrm>
            <a:off x="3829051" y="905559"/>
            <a:ext cx="5133974" cy="369332"/>
          </a:xfrm>
          <a:prstGeom prst="rect">
            <a:avLst/>
          </a:prstGeom>
        </p:spPr>
        <p:txBody>
          <a:bodyPr wrap="square">
            <a:spAutoFit/>
          </a:bodyPr>
          <a:lstStyle/>
          <a:p>
            <a:pPr algn="ctr"/>
            <a:r>
              <a:rPr lang="en-GB" dirty="0">
                <a:hlinkClick r:id="rId2"/>
              </a:rPr>
              <a:t>https://www.youtube.com/watch?v=x7GZ2DXef84</a:t>
            </a:r>
            <a:endParaRPr lang="en-GB" dirty="0"/>
          </a:p>
        </p:txBody>
      </p:sp>
      <p:sp>
        <p:nvSpPr>
          <p:cNvPr id="5" name="TextBox 4">
            <a:extLst>
              <a:ext uri="{FF2B5EF4-FFF2-40B4-BE49-F238E27FC236}">
                <a16:creationId xmlns:a16="http://schemas.microsoft.com/office/drawing/2014/main" id="{F8B30345-41E1-4318-B78B-1C4C256C7D46}"/>
              </a:ext>
            </a:extLst>
          </p:cNvPr>
          <p:cNvSpPr txBox="1"/>
          <p:nvPr/>
        </p:nvSpPr>
        <p:spPr>
          <a:xfrm>
            <a:off x="180975" y="285750"/>
            <a:ext cx="8791575" cy="4339650"/>
          </a:xfrm>
          <a:prstGeom prst="rect">
            <a:avLst/>
          </a:prstGeom>
          <a:noFill/>
        </p:spPr>
        <p:txBody>
          <a:bodyPr wrap="square" rtlCol="0">
            <a:spAutoFit/>
          </a:bodyPr>
          <a:lstStyle/>
          <a:p>
            <a:r>
              <a:rPr lang="en-US" sz="2800" b="1" dirty="0">
                <a:solidFill>
                  <a:srgbClr val="0070C0"/>
                </a:solidFill>
                <a:latin typeface="Comic Sans MS" panose="030F0702030302020204" pitchFamily="66" charset="0"/>
              </a:rPr>
              <a:t>Task: </a:t>
            </a:r>
            <a:r>
              <a:rPr lang="en-US" sz="2800" dirty="0">
                <a:latin typeface="Comic Sans MS" panose="030F0702030302020204" pitchFamily="66" charset="0"/>
              </a:rPr>
              <a:t>Watch this video and answer the following questions:</a:t>
            </a:r>
          </a:p>
          <a:p>
            <a:endParaRPr lang="en-US" sz="2800" dirty="0">
              <a:latin typeface="Comic Sans MS" panose="030F0702030302020204" pitchFamily="66" charset="0"/>
            </a:endParaRPr>
          </a:p>
          <a:p>
            <a:pPr marL="514350" indent="-514350">
              <a:buAutoNum type="arabicPeriod"/>
            </a:pPr>
            <a:r>
              <a:rPr lang="en-US" sz="2800" dirty="0">
                <a:latin typeface="Comic Sans MS" panose="030F0702030302020204" pitchFamily="66" charset="0"/>
              </a:rPr>
              <a:t>Calculate the energy required to 0.5kg of ice to water. The specific latent heat of fusion of water is 334,000 J/kg.</a:t>
            </a:r>
          </a:p>
          <a:p>
            <a:pPr marL="514350" indent="-514350">
              <a:buAutoNum type="arabicPeriod"/>
            </a:pPr>
            <a:endParaRPr lang="en-US" sz="2400" dirty="0">
              <a:latin typeface="Comic Sans MS" panose="030F0702030302020204" pitchFamily="66" charset="0"/>
            </a:endParaRPr>
          </a:p>
          <a:p>
            <a:pPr marL="514350" indent="-514350">
              <a:buAutoNum type="arabicPeriod"/>
            </a:pPr>
            <a:r>
              <a:rPr lang="en-US" sz="2800" dirty="0">
                <a:latin typeface="Comic Sans MS" panose="030F0702030302020204" pitchFamily="66" charset="0"/>
              </a:rPr>
              <a:t>Calculate the energy required to convert 0.15kg of ethanol from a liquid to a vapour. The specific heat of vaporisation of ethanol is 846,000 J/kg.</a:t>
            </a:r>
          </a:p>
        </p:txBody>
      </p:sp>
      <p:pic>
        <p:nvPicPr>
          <p:cNvPr id="2050" name="Picture 2" descr="Ice, Cube, Transparent, Water, Cold, Frozen, Clear">
            <a:extLst>
              <a:ext uri="{FF2B5EF4-FFF2-40B4-BE49-F238E27FC236}">
                <a16:creationId xmlns:a16="http://schemas.microsoft.com/office/drawing/2014/main" id="{265716A6-EF68-48F4-B144-1BE2F2C2E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689" y="5048250"/>
            <a:ext cx="1545749" cy="1485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ce, Cube, Transparent, Water, Cold, Frozen, Clear">
            <a:extLst>
              <a:ext uri="{FF2B5EF4-FFF2-40B4-BE49-F238E27FC236}">
                <a16:creationId xmlns:a16="http://schemas.microsoft.com/office/drawing/2014/main" id="{5A910B4A-851B-409F-AFDE-5F53446E2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14" y="5086350"/>
            <a:ext cx="1605201" cy="1543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ce, Cube, Transparent, Water, Cold, Frozen, Clear">
            <a:extLst>
              <a:ext uri="{FF2B5EF4-FFF2-40B4-BE49-F238E27FC236}">
                <a16:creationId xmlns:a16="http://schemas.microsoft.com/office/drawing/2014/main" id="{ADEE3985-CB1E-4783-AE1E-4DAB653DD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759" y="5591174"/>
            <a:ext cx="1179129"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1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E53866-5A20-4D51-AA36-E84F5D323CBB}"/>
              </a:ext>
            </a:extLst>
          </p:cNvPr>
          <p:cNvSpPr txBox="1"/>
          <p:nvPr/>
        </p:nvSpPr>
        <p:spPr>
          <a:xfrm>
            <a:off x="342900" y="314325"/>
            <a:ext cx="6800850" cy="4216539"/>
          </a:xfrm>
          <a:prstGeom prst="rect">
            <a:avLst/>
          </a:prstGeom>
          <a:noFill/>
        </p:spPr>
        <p:txBody>
          <a:bodyPr wrap="square" rtlCol="0">
            <a:spAutoFit/>
          </a:bodyPr>
          <a:lstStyle/>
          <a:p>
            <a:r>
              <a:rPr lang="en-US" sz="3600" dirty="0">
                <a:solidFill>
                  <a:srgbClr val="FF0000"/>
                </a:solidFill>
                <a:latin typeface="Comic Sans MS" panose="030F0702030302020204" pitchFamily="66" charset="0"/>
              </a:rPr>
              <a:t>Self-assessment:</a:t>
            </a:r>
          </a:p>
          <a:p>
            <a:endParaRPr lang="en-US" sz="2800" dirty="0">
              <a:solidFill>
                <a:srgbClr val="FF0000"/>
              </a:solidFill>
              <a:latin typeface="Comic Sans MS" panose="030F0702030302020204" pitchFamily="66" charset="0"/>
            </a:endParaRPr>
          </a:p>
          <a:p>
            <a:pPr marL="457200" indent="-457200">
              <a:buAutoNum type="arabicPeriod"/>
            </a:pPr>
            <a:r>
              <a:rPr lang="en-US" sz="2800" dirty="0">
                <a:latin typeface="Comic Sans MS" panose="030F0702030302020204" pitchFamily="66" charset="0"/>
              </a:rPr>
              <a:t>E = m x L,  </a:t>
            </a:r>
          </a:p>
          <a:p>
            <a:r>
              <a:rPr lang="en-US" sz="2800" dirty="0">
                <a:latin typeface="Comic Sans MS" panose="030F0702030302020204" pitchFamily="66" charset="0"/>
              </a:rPr>
              <a:t>	E = 0.5kg x 334,000 J/kg	</a:t>
            </a:r>
          </a:p>
          <a:p>
            <a:r>
              <a:rPr lang="en-US" sz="2800" dirty="0">
                <a:latin typeface="Comic Sans MS" panose="030F0702030302020204" pitchFamily="66" charset="0"/>
              </a:rPr>
              <a:t>	E = </a:t>
            </a:r>
            <a:r>
              <a:rPr lang="en-GB" sz="2800" dirty="0">
                <a:latin typeface="Comic Sans MS" panose="030F0702030302020204" pitchFamily="66" charset="0"/>
              </a:rPr>
              <a:t>167,000 J</a:t>
            </a:r>
          </a:p>
          <a:p>
            <a:endParaRPr lang="en-GB" sz="2800" dirty="0">
              <a:latin typeface="Comic Sans MS" panose="030F0702030302020204" pitchFamily="66" charset="0"/>
            </a:endParaRPr>
          </a:p>
          <a:p>
            <a:pPr marL="457200" indent="-457200">
              <a:buAutoNum type="arabicPeriod" startAt="2"/>
            </a:pPr>
            <a:r>
              <a:rPr lang="en-GB" sz="2800" dirty="0">
                <a:latin typeface="Comic Sans MS" panose="030F0702030302020204" pitchFamily="66" charset="0"/>
              </a:rPr>
              <a:t>E = m x L</a:t>
            </a:r>
          </a:p>
          <a:p>
            <a:r>
              <a:rPr lang="en-GB" sz="2800" dirty="0">
                <a:latin typeface="Comic Sans MS" panose="030F0702030302020204" pitchFamily="66" charset="0"/>
              </a:rPr>
              <a:t>	E = 0.15kg x 846,000 J/kg</a:t>
            </a:r>
          </a:p>
          <a:p>
            <a:r>
              <a:rPr lang="en-GB" sz="2800" dirty="0">
                <a:latin typeface="Comic Sans MS" panose="030F0702030302020204" pitchFamily="66" charset="0"/>
              </a:rPr>
              <a:t>	E = 126,900 J</a:t>
            </a:r>
          </a:p>
        </p:txBody>
      </p:sp>
      <p:pic>
        <p:nvPicPr>
          <p:cNvPr id="1026" name="Picture 2" descr="Mark, Check, Tick, Red, Correct, Symbol, Choice, Yes">
            <a:extLst>
              <a:ext uri="{FF2B5EF4-FFF2-40B4-BE49-F238E27FC236}">
                <a16:creationId xmlns:a16="http://schemas.microsoft.com/office/drawing/2014/main" id="{AC3F9FDE-AA88-43FA-9986-F173A233A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9" y="4762500"/>
            <a:ext cx="175514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25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218894"/>
            <a:ext cx="8752114" cy="4351338"/>
          </a:xfrm>
        </p:spPr>
        <p:txBody>
          <a:bodyPr>
            <a:normAutofit/>
          </a:bodyPr>
          <a:lstStyle/>
          <a:p>
            <a:pPr marL="0" indent="0">
              <a:buNone/>
            </a:pPr>
            <a:r>
              <a:rPr lang="en-GB" sz="3600" dirty="0">
                <a:solidFill>
                  <a:srgbClr val="0070C0"/>
                </a:solidFill>
                <a:latin typeface="Comic Sans MS" panose="030F0702030302020204" pitchFamily="66" charset="0"/>
              </a:rPr>
              <a:t>Task: </a:t>
            </a:r>
            <a:r>
              <a:rPr lang="en-GB" sz="3600" dirty="0">
                <a:latin typeface="Comic Sans MS" panose="030F0702030302020204" pitchFamily="66" charset="0"/>
              </a:rPr>
              <a:t>Complete the past-paper question</a:t>
            </a:r>
          </a:p>
        </p:txBody>
      </p:sp>
      <p:pic>
        <p:nvPicPr>
          <p:cNvPr id="4" name="Picture 3"/>
          <p:cNvPicPr>
            <a:picLocks noChangeAspect="1"/>
          </p:cNvPicPr>
          <p:nvPr/>
        </p:nvPicPr>
        <p:blipFill>
          <a:blip r:embed="rId2"/>
          <a:stretch>
            <a:fillRect/>
          </a:stretch>
        </p:blipFill>
        <p:spPr>
          <a:xfrm>
            <a:off x="471567" y="1503045"/>
            <a:ext cx="7956659" cy="3395935"/>
          </a:xfrm>
          <a:prstGeom prst="rect">
            <a:avLst/>
          </a:prstGeom>
        </p:spPr>
      </p:pic>
      <p:pic>
        <p:nvPicPr>
          <p:cNvPr id="5" name="Picture 4" descr="red-tick[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4277" y="5309893"/>
            <a:ext cx="1350717" cy="1374730"/>
          </a:xfrm>
          <a:prstGeom prst="rect">
            <a:avLst/>
          </a:prstGeom>
        </p:spPr>
      </p:pic>
    </p:spTree>
    <p:extLst>
      <p:ext uri="{BB962C8B-B14F-4D97-AF65-F5344CB8AC3E}">
        <p14:creationId xmlns:p14="http://schemas.microsoft.com/office/powerpoint/2010/main" val="200821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2369A3-3329-4DFD-862C-159082890B85}"/>
              </a:ext>
            </a:extLst>
          </p:cNvPr>
          <p:cNvSpPr/>
          <p:nvPr/>
        </p:nvSpPr>
        <p:spPr>
          <a:xfrm>
            <a:off x="494415" y="1658678"/>
            <a:ext cx="4444410" cy="3370523"/>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418E77-CB08-4115-B0DC-59A2F6F79066}"/>
              </a:ext>
            </a:extLst>
          </p:cNvPr>
          <p:cNvSpPr txBox="1"/>
          <p:nvPr/>
        </p:nvSpPr>
        <p:spPr>
          <a:xfrm>
            <a:off x="244548" y="233916"/>
            <a:ext cx="7474688" cy="707886"/>
          </a:xfrm>
          <a:prstGeom prst="rect">
            <a:avLst/>
          </a:prstGeom>
          <a:noFill/>
        </p:spPr>
        <p:txBody>
          <a:bodyPr wrap="square" rtlCol="0">
            <a:spAutoFit/>
          </a:bodyPr>
          <a:lstStyle/>
          <a:p>
            <a:r>
              <a:rPr lang="en-GB" sz="4000" dirty="0">
                <a:solidFill>
                  <a:srgbClr val="0070C0"/>
                </a:solidFill>
                <a:latin typeface="Comic Sans MS" panose="030F0702030302020204" pitchFamily="66" charset="0"/>
              </a:rPr>
              <a:t>Plenary </a:t>
            </a:r>
            <a:r>
              <a:rPr lang="en-GB" sz="4000" dirty="0">
                <a:latin typeface="Comic Sans MS" panose="030F0702030302020204" pitchFamily="66" charset="0"/>
              </a:rPr>
              <a:t>– WhatsApp message</a:t>
            </a:r>
            <a:endParaRPr lang="en-US" sz="4000" dirty="0">
              <a:latin typeface="Comic Sans MS" panose="030F0702030302020204" pitchFamily="66" charset="0"/>
            </a:endParaRPr>
          </a:p>
        </p:txBody>
      </p:sp>
      <p:pic>
        <p:nvPicPr>
          <p:cNvPr id="1026" name="Picture 2" descr="Soon, Vector, Whatsapp, Soon Whatsapp">
            <a:extLst>
              <a:ext uri="{FF2B5EF4-FFF2-40B4-BE49-F238E27FC236}">
                <a16:creationId xmlns:a16="http://schemas.microsoft.com/office/drawing/2014/main" id="{0CBDD028-D008-467C-BE4F-BD75367FB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929" y="1005597"/>
            <a:ext cx="3370523" cy="3370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9C6B59-462C-4F1F-B28A-1E22E56DA1B8}"/>
              </a:ext>
            </a:extLst>
          </p:cNvPr>
          <p:cNvSpPr txBox="1"/>
          <p:nvPr/>
        </p:nvSpPr>
        <p:spPr>
          <a:xfrm>
            <a:off x="728329" y="2062717"/>
            <a:ext cx="3960630" cy="2554545"/>
          </a:xfrm>
          <a:prstGeom prst="rect">
            <a:avLst/>
          </a:prstGeom>
          <a:noFill/>
        </p:spPr>
        <p:txBody>
          <a:bodyPr wrap="square" rtlCol="0">
            <a:spAutoFit/>
          </a:bodyPr>
          <a:lstStyle/>
          <a:p>
            <a:pPr algn="ctr"/>
            <a:r>
              <a:rPr lang="en-GB" sz="3200" dirty="0">
                <a:latin typeface="Comic Sans MS" panose="030F0702030302020204" pitchFamily="66" charset="0"/>
              </a:rPr>
              <a:t>Write a WhatsApp message to your friend telling them what you have learnt this lesson!!</a:t>
            </a:r>
            <a:endParaRPr lang="en-US" sz="3200" dirty="0">
              <a:latin typeface="Comic Sans MS" panose="030F0702030302020204" pitchFamily="66" charset="0"/>
            </a:endParaRPr>
          </a:p>
        </p:txBody>
      </p:sp>
      <p:pic>
        <p:nvPicPr>
          <p:cNvPr id="1028" name="Picture 4" descr="Emotions, Smileys, Feelings, Faces, Chat, Expression">
            <a:extLst>
              <a:ext uri="{FF2B5EF4-FFF2-40B4-BE49-F238E27FC236}">
                <a16:creationId xmlns:a16="http://schemas.microsoft.com/office/drawing/2014/main" id="{F14F918B-0D05-4CB7-9853-CA3012E45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651" y="4439916"/>
            <a:ext cx="3462300" cy="205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0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6264-50C1-411F-AFF9-25B96470D2C5}"/>
              </a:ext>
            </a:extLst>
          </p:cNvPr>
          <p:cNvSpPr>
            <a:spLocks noGrp="1"/>
          </p:cNvSpPr>
          <p:nvPr>
            <p:ph type="title"/>
          </p:nvPr>
        </p:nvSpPr>
        <p:spPr/>
        <p:txBody>
          <a:bodyPr>
            <a:normAutofit/>
          </a:bodyPr>
          <a:lstStyle/>
          <a:p>
            <a:pPr algn="ctr"/>
            <a:r>
              <a:rPr lang="en-US" sz="6000" b="1" dirty="0"/>
              <a:t>Resources</a:t>
            </a:r>
            <a:endParaRPr lang="en-GB" sz="6000" b="1" dirty="0"/>
          </a:p>
        </p:txBody>
      </p:sp>
    </p:spTree>
    <p:extLst>
      <p:ext uri="{BB962C8B-B14F-4D97-AF65-F5344CB8AC3E}">
        <p14:creationId xmlns:p14="http://schemas.microsoft.com/office/powerpoint/2010/main" val="79135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EE1E97-DEE5-4E4A-B6E9-6001B6C8383C}"/>
              </a:ext>
            </a:extLst>
          </p:cNvPr>
          <p:cNvSpPr/>
          <p:nvPr/>
        </p:nvSpPr>
        <p:spPr>
          <a:xfrm rot="16200000">
            <a:off x="-1676401" y="2433488"/>
            <a:ext cx="6334125" cy="2000548"/>
          </a:xfrm>
          <a:prstGeom prst="rect">
            <a:avLst/>
          </a:prstGeom>
        </p:spPr>
        <p:txBody>
          <a:bodyPr wrap="square">
            <a:spAutoFit/>
          </a:bodyPr>
          <a:lstStyle/>
          <a:p>
            <a:pPr marL="514350" indent="-514350">
              <a:buAutoNum type="arabicPeriod"/>
            </a:pPr>
            <a:r>
              <a:rPr lang="en-US" dirty="0">
                <a:latin typeface="Comic Sans MS" panose="030F0702030302020204" pitchFamily="66" charset="0"/>
              </a:rPr>
              <a:t>Calculate the energy required to 0.5kg of ice to water. The specific latent heat of fusion of water is 334,000 J/kg.</a:t>
            </a:r>
          </a:p>
          <a:p>
            <a:pPr marL="514350" indent="-514350">
              <a:buAutoNum type="arabicPeriod"/>
            </a:pPr>
            <a:endParaRPr lang="en-US" sz="1600" dirty="0">
              <a:latin typeface="Comic Sans MS" panose="030F0702030302020204" pitchFamily="66" charset="0"/>
            </a:endParaRPr>
          </a:p>
          <a:p>
            <a:pPr marL="514350" indent="-514350">
              <a:buAutoNum type="arabicPeriod"/>
            </a:pPr>
            <a:r>
              <a:rPr lang="en-US" dirty="0">
                <a:latin typeface="Comic Sans MS" panose="030F0702030302020204" pitchFamily="66" charset="0"/>
              </a:rPr>
              <a:t>Calculate the energy required to convert 0.15kg of ethanol from a liquid to a vapour. The specific heat of vaporisation of ethanol is 846,000 J/kg</a:t>
            </a:r>
            <a:endParaRPr lang="en-GB" dirty="0"/>
          </a:p>
        </p:txBody>
      </p:sp>
      <p:sp>
        <p:nvSpPr>
          <p:cNvPr id="5" name="Rectangle 4">
            <a:extLst>
              <a:ext uri="{FF2B5EF4-FFF2-40B4-BE49-F238E27FC236}">
                <a16:creationId xmlns:a16="http://schemas.microsoft.com/office/drawing/2014/main" id="{775F2445-80D6-4134-B30A-5F937D301935}"/>
              </a:ext>
            </a:extLst>
          </p:cNvPr>
          <p:cNvSpPr/>
          <p:nvPr/>
        </p:nvSpPr>
        <p:spPr>
          <a:xfrm rot="16200000">
            <a:off x="1104899" y="2414439"/>
            <a:ext cx="6334125" cy="2000548"/>
          </a:xfrm>
          <a:prstGeom prst="rect">
            <a:avLst/>
          </a:prstGeom>
        </p:spPr>
        <p:txBody>
          <a:bodyPr wrap="square">
            <a:spAutoFit/>
          </a:bodyPr>
          <a:lstStyle/>
          <a:p>
            <a:pPr marL="514350" indent="-514350">
              <a:buAutoNum type="arabicPeriod"/>
            </a:pPr>
            <a:r>
              <a:rPr lang="en-US" dirty="0">
                <a:latin typeface="Comic Sans MS" panose="030F0702030302020204" pitchFamily="66" charset="0"/>
              </a:rPr>
              <a:t>Calculate the energy required to 0.5kg of ice to water. The specific latent heat of fusion of water is 334,000 J/kg.</a:t>
            </a:r>
          </a:p>
          <a:p>
            <a:pPr marL="514350" indent="-514350">
              <a:buAutoNum type="arabicPeriod"/>
            </a:pPr>
            <a:endParaRPr lang="en-US" sz="1600" dirty="0">
              <a:latin typeface="Comic Sans MS" panose="030F0702030302020204" pitchFamily="66" charset="0"/>
            </a:endParaRPr>
          </a:p>
          <a:p>
            <a:pPr marL="514350" indent="-514350">
              <a:buAutoNum type="arabicPeriod"/>
            </a:pPr>
            <a:r>
              <a:rPr lang="en-US" dirty="0">
                <a:latin typeface="Comic Sans MS" panose="030F0702030302020204" pitchFamily="66" charset="0"/>
              </a:rPr>
              <a:t>Calculate the energy required to convert 0.15kg of ethanol from a liquid to a vapour. The specific heat of vaporisation of ethanol is 846,000 J/kg</a:t>
            </a:r>
            <a:endParaRPr lang="en-GB" dirty="0"/>
          </a:p>
        </p:txBody>
      </p:sp>
      <p:sp>
        <p:nvSpPr>
          <p:cNvPr id="6" name="Rectangle 5">
            <a:extLst>
              <a:ext uri="{FF2B5EF4-FFF2-40B4-BE49-F238E27FC236}">
                <a16:creationId xmlns:a16="http://schemas.microsoft.com/office/drawing/2014/main" id="{14067E1F-C910-4E86-80CC-6CC9149BF0AE}"/>
              </a:ext>
            </a:extLst>
          </p:cNvPr>
          <p:cNvSpPr/>
          <p:nvPr/>
        </p:nvSpPr>
        <p:spPr>
          <a:xfrm rot="16200000">
            <a:off x="4067175" y="2404913"/>
            <a:ext cx="6334125" cy="2000548"/>
          </a:xfrm>
          <a:prstGeom prst="rect">
            <a:avLst/>
          </a:prstGeom>
        </p:spPr>
        <p:txBody>
          <a:bodyPr wrap="square">
            <a:spAutoFit/>
          </a:bodyPr>
          <a:lstStyle/>
          <a:p>
            <a:pPr marL="514350" indent="-514350">
              <a:buAutoNum type="arabicPeriod"/>
            </a:pPr>
            <a:r>
              <a:rPr lang="en-US" dirty="0">
                <a:latin typeface="Comic Sans MS" panose="030F0702030302020204" pitchFamily="66" charset="0"/>
              </a:rPr>
              <a:t>Calculate the energy required to 0.5kg of ice to water. The specific latent heat of fusion of water is 334,000 J/kg.</a:t>
            </a:r>
          </a:p>
          <a:p>
            <a:pPr marL="514350" indent="-514350">
              <a:buAutoNum type="arabicPeriod"/>
            </a:pPr>
            <a:endParaRPr lang="en-US" sz="1600" dirty="0">
              <a:latin typeface="Comic Sans MS" panose="030F0702030302020204" pitchFamily="66" charset="0"/>
            </a:endParaRPr>
          </a:p>
          <a:p>
            <a:pPr marL="514350" indent="-514350">
              <a:buAutoNum type="arabicPeriod"/>
            </a:pPr>
            <a:r>
              <a:rPr lang="en-US" dirty="0">
                <a:latin typeface="Comic Sans MS" panose="030F0702030302020204" pitchFamily="66" charset="0"/>
              </a:rPr>
              <a:t>Calculate the energy required to convert 0.15kg of ethanol from a liquid to a vapour. The specific heat of vaporisation of ethanol is 846,000 J/kg</a:t>
            </a:r>
            <a:endParaRPr lang="en-GB" dirty="0"/>
          </a:p>
        </p:txBody>
      </p:sp>
    </p:spTree>
    <p:extLst>
      <p:ext uri="{BB962C8B-B14F-4D97-AF65-F5344CB8AC3E}">
        <p14:creationId xmlns:p14="http://schemas.microsoft.com/office/powerpoint/2010/main" val="24120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buNone/>
            </a:pPr>
            <a:r>
              <a:rPr lang="en-GB" dirty="0"/>
              <a:t>- Describe what is happening to the particles when a solid turns to liquid</a:t>
            </a:r>
          </a:p>
          <a:p>
            <a:pPr marL="0" indent="0">
              <a:buNone/>
            </a:pPr>
            <a:r>
              <a:rPr lang="en-GB" dirty="0"/>
              <a:t>- Explain what is meant by specific latent heat of fusion</a:t>
            </a:r>
          </a:p>
          <a:p>
            <a:pPr marL="0" indent="0">
              <a:buNone/>
            </a:pPr>
            <a:endParaRPr lang="en-GB" dirty="0"/>
          </a:p>
          <a:p>
            <a:pPr marL="0" indent="0">
              <a:buNone/>
            </a:pPr>
            <a:r>
              <a:rPr lang="en-GB" dirty="0"/>
              <a:t>OUTSTANDING PROGRESS:</a:t>
            </a:r>
          </a:p>
          <a:p>
            <a:pPr marL="0" indent="0">
              <a:buNone/>
            </a:pPr>
            <a:r>
              <a:rPr lang="en-GB" dirty="0"/>
              <a:t>- </a:t>
            </a:r>
            <a:r>
              <a:rPr lang="en-GB" dirty="0">
                <a:solidFill>
                  <a:schemeClr val="dk1"/>
                </a:solidFill>
              </a:rPr>
              <a:t>To be able to use and rearrange the calculation for specific latent heat of fusion </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58938" y="-26126"/>
            <a:ext cx="4585062" cy="6884125"/>
          </a:xfrm>
          <a:prstGeom prst="rect">
            <a:avLst/>
          </a:prstGeom>
        </p:spPr>
      </p:pic>
      <p:pic>
        <p:nvPicPr>
          <p:cNvPr id="10" name="Picture 9"/>
          <p:cNvPicPr>
            <a:picLocks noChangeAspect="1"/>
          </p:cNvPicPr>
          <p:nvPr/>
        </p:nvPicPr>
        <p:blipFill>
          <a:blip r:embed="rId2"/>
          <a:stretch>
            <a:fillRect/>
          </a:stretch>
        </p:blipFill>
        <p:spPr>
          <a:xfrm>
            <a:off x="130629" y="0"/>
            <a:ext cx="4428309" cy="6858000"/>
          </a:xfrm>
          <a:prstGeom prst="rect">
            <a:avLst/>
          </a:prstGeom>
        </p:spPr>
      </p:pic>
    </p:spTree>
    <p:extLst>
      <p:ext uri="{BB962C8B-B14F-4D97-AF65-F5344CB8AC3E}">
        <p14:creationId xmlns:p14="http://schemas.microsoft.com/office/powerpoint/2010/main" val="60320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0" y="205831"/>
            <a:ext cx="8698231" cy="2602683"/>
          </a:xfrm>
        </p:spPr>
        <p:txBody>
          <a:bodyPr>
            <a:normAutofit/>
          </a:bodyPr>
          <a:lstStyle/>
          <a:p>
            <a:pPr marL="0" indent="0" algn="ctr">
              <a:buNone/>
            </a:pPr>
            <a:r>
              <a:rPr lang="en-GB" sz="3200" dirty="0">
                <a:latin typeface="Comic Sans MS" panose="030F0702030302020204" pitchFamily="66" charset="0"/>
              </a:rPr>
              <a:t>‘Latent heat’ is the energy transferred to a substance when it changes state.</a:t>
            </a:r>
          </a:p>
          <a:p>
            <a:pPr marL="0" indent="0" algn="ctr">
              <a:buNone/>
            </a:pPr>
            <a:endParaRPr lang="en-GB" dirty="0">
              <a:latin typeface="Comic Sans MS" panose="030F0702030302020204" pitchFamily="66" charset="0"/>
            </a:endParaRPr>
          </a:p>
          <a:p>
            <a:pPr marL="0" indent="0" algn="ctr">
              <a:buNone/>
            </a:pPr>
            <a:r>
              <a:rPr lang="en-GB" sz="3200" dirty="0">
                <a:latin typeface="Comic Sans MS" panose="030F0702030302020204" pitchFamily="66" charset="0"/>
              </a:rPr>
              <a:t>It is the energy needed by the particles to break free from one another</a:t>
            </a:r>
          </a:p>
        </p:txBody>
      </p:sp>
      <p:pic>
        <p:nvPicPr>
          <p:cNvPr id="11" name="Picture 10"/>
          <p:cNvPicPr>
            <a:picLocks noChangeAspect="1"/>
          </p:cNvPicPr>
          <p:nvPr/>
        </p:nvPicPr>
        <p:blipFill>
          <a:blip r:embed="rId2"/>
          <a:stretch>
            <a:fillRect/>
          </a:stretch>
        </p:blipFill>
        <p:spPr>
          <a:xfrm>
            <a:off x="1228995" y="3045822"/>
            <a:ext cx="6801215" cy="3221628"/>
          </a:xfrm>
          <a:prstGeom prst="rect">
            <a:avLst/>
          </a:prstGeom>
        </p:spPr>
      </p:pic>
    </p:spTree>
    <p:extLst>
      <p:ext uri="{BB962C8B-B14F-4D97-AF65-F5344CB8AC3E}">
        <p14:creationId xmlns:p14="http://schemas.microsoft.com/office/powerpoint/2010/main" val="235995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74079" y="194065"/>
            <a:ext cx="8795839" cy="1815882"/>
          </a:xfrm>
          <a:prstGeom prst="rect">
            <a:avLst/>
          </a:prstGeom>
          <a:noFill/>
        </p:spPr>
        <p:txBody>
          <a:bodyPr wrap="square" rtlCol="0">
            <a:spAutoFit/>
          </a:bodyPr>
          <a:lstStyle/>
          <a:p>
            <a:pPr algn="ctr"/>
            <a:r>
              <a:rPr lang="en-GB" sz="2800" dirty="0">
                <a:latin typeface="Comic Sans MS" panose="030F0702030302020204" pitchFamily="66" charset="0"/>
              </a:rPr>
              <a:t>Ice at -20</a:t>
            </a:r>
            <a:r>
              <a:rPr lang="en-GB" sz="2800" baseline="30000" dirty="0">
                <a:latin typeface="Comic Sans MS" panose="030F0702030302020204" pitchFamily="66" charset="0"/>
              </a:rPr>
              <a:t>o</a:t>
            </a:r>
            <a:r>
              <a:rPr lang="en-GB" sz="2800" dirty="0">
                <a:latin typeface="Comic Sans MS" panose="030F0702030302020204" pitchFamily="66" charset="0"/>
              </a:rPr>
              <a:t>C is taken from a freezer and heated at a constant rate. The graph shows what will happen to its temperature. Describe the </a:t>
            </a:r>
            <a:r>
              <a:rPr lang="en-GB" sz="2800" dirty="0">
                <a:solidFill>
                  <a:srgbClr val="00B0F0"/>
                </a:solidFill>
                <a:latin typeface="Comic Sans MS" panose="030F0702030302020204" pitchFamily="66" charset="0"/>
              </a:rPr>
              <a:t>changes that the particles go through at each stage </a:t>
            </a:r>
            <a:r>
              <a:rPr lang="en-GB" sz="2800" dirty="0">
                <a:latin typeface="Comic Sans MS" panose="030F0702030302020204" pitchFamily="66" charset="0"/>
              </a:rPr>
              <a:t>of the graph [6].</a:t>
            </a:r>
          </a:p>
        </p:txBody>
      </p:sp>
      <p:pic>
        <p:nvPicPr>
          <p:cNvPr id="2" name="Picture 1"/>
          <p:cNvPicPr>
            <a:picLocks noChangeAspect="1"/>
          </p:cNvPicPr>
          <p:nvPr/>
        </p:nvPicPr>
        <p:blipFill>
          <a:blip r:embed="rId3"/>
          <a:stretch>
            <a:fillRect/>
          </a:stretch>
        </p:blipFill>
        <p:spPr>
          <a:xfrm>
            <a:off x="816849" y="2289617"/>
            <a:ext cx="7564192" cy="4196907"/>
          </a:xfrm>
          <a:prstGeom prst="rect">
            <a:avLst/>
          </a:prstGeom>
        </p:spPr>
      </p:pic>
    </p:spTree>
    <p:extLst>
      <p:ext uri="{BB962C8B-B14F-4D97-AF65-F5344CB8AC3E}">
        <p14:creationId xmlns:p14="http://schemas.microsoft.com/office/powerpoint/2010/main" val="35007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p:nvPr/>
        </p:nvCxnSpPr>
        <p:spPr>
          <a:xfrm flipV="1">
            <a:off x="2481458" y="3942708"/>
            <a:ext cx="0" cy="2743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481458" y="6685908"/>
            <a:ext cx="464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1677" y="821663"/>
            <a:ext cx="8930561" cy="2862322"/>
          </a:xfrm>
          <a:prstGeom prst="rect">
            <a:avLst/>
          </a:prstGeom>
          <a:noFill/>
        </p:spPr>
        <p:txBody>
          <a:bodyPr wrap="square" rtlCol="0">
            <a:spAutoFit/>
          </a:bodyPr>
          <a:lstStyle/>
          <a:p>
            <a:pPr marL="457200" indent="-457200">
              <a:buAutoNum type="arabicParenR"/>
            </a:pPr>
            <a:r>
              <a:rPr lang="en-GB" sz="2000" dirty="0">
                <a:latin typeface="Comic Sans MS" panose="030F0702030302020204" pitchFamily="66" charset="0"/>
              </a:rPr>
              <a:t>All particles are in a solid state (1).</a:t>
            </a:r>
          </a:p>
          <a:p>
            <a:pPr marL="457200" indent="-457200">
              <a:buAutoNum type="arabicParenR"/>
            </a:pPr>
            <a:r>
              <a:rPr lang="en-GB" sz="2000" dirty="0">
                <a:latin typeface="Comic Sans MS" panose="030F0702030302020204" pitchFamily="66" charset="0"/>
              </a:rPr>
              <a:t>Some particles are in a solid state, and some particles are in a liquid state (1).</a:t>
            </a:r>
          </a:p>
          <a:p>
            <a:pPr marL="457200" indent="-457200">
              <a:buAutoNum type="arabicParenR"/>
            </a:pPr>
            <a:r>
              <a:rPr lang="en-GB" sz="2000" dirty="0">
                <a:latin typeface="Comic Sans MS" panose="030F0702030302020204" pitchFamily="66" charset="0"/>
              </a:rPr>
              <a:t>All particles are in a liquid state (1).</a:t>
            </a:r>
          </a:p>
          <a:p>
            <a:pPr marL="457200" indent="-457200">
              <a:buAutoNum type="arabicParenR"/>
            </a:pPr>
            <a:r>
              <a:rPr lang="en-GB" sz="2000" dirty="0">
                <a:latin typeface="Comic Sans MS" panose="030F0702030302020204" pitchFamily="66" charset="0"/>
              </a:rPr>
              <a:t>Some particles are in a liquid state, and some particles are in a gaseous state (1).</a:t>
            </a:r>
          </a:p>
          <a:p>
            <a:pPr marL="457200" indent="-457200">
              <a:buAutoNum type="arabicParenR"/>
            </a:pPr>
            <a:r>
              <a:rPr lang="en-GB" sz="2000" dirty="0">
                <a:latin typeface="Comic Sans MS" panose="030F0702030302020204" pitchFamily="66" charset="0"/>
              </a:rPr>
              <a:t>All particles are in a gaseous state (1).</a:t>
            </a:r>
          </a:p>
          <a:p>
            <a:r>
              <a:rPr lang="en-GB" sz="2000" dirty="0">
                <a:latin typeface="Comic Sans MS" panose="030F0702030302020204" pitchFamily="66" charset="0"/>
              </a:rPr>
              <a:t>Final mark – at stages 2 and 4, the energy is being used to break the intermolecular bonds between the particles. (1)</a:t>
            </a:r>
          </a:p>
        </p:txBody>
      </p:sp>
      <p:sp>
        <p:nvSpPr>
          <p:cNvPr id="33" name="TextBox 32"/>
          <p:cNvSpPr txBox="1"/>
          <p:nvPr/>
        </p:nvSpPr>
        <p:spPr>
          <a:xfrm>
            <a:off x="1704944" y="6486336"/>
            <a:ext cx="838200" cy="369332"/>
          </a:xfrm>
          <a:prstGeom prst="rect">
            <a:avLst/>
          </a:prstGeom>
          <a:noFill/>
        </p:spPr>
        <p:txBody>
          <a:bodyPr wrap="square" rtlCol="0">
            <a:spAutoFit/>
          </a:bodyPr>
          <a:lstStyle/>
          <a:p>
            <a:r>
              <a:rPr lang="en-GB" dirty="0">
                <a:latin typeface="Comic Sans MS" panose="030F0702030302020204" pitchFamily="66" charset="0"/>
              </a:rPr>
              <a:t>-20</a:t>
            </a:r>
            <a:r>
              <a:rPr lang="en-GB" baseline="30000" dirty="0">
                <a:latin typeface="Comic Sans MS" panose="030F0702030302020204" pitchFamily="66" charset="0"/>
              </a:rPr>
              <a:t>o</a:t>
            </a:r>
            <a:r>
              <a:rPr lang="en-GB" dirty="0">
                <a:latin typeface="Comic Sans MS" panose="030F0702030302020204" pitchFamily="66" charset="0"/>
              </a:rPr>
              <a:t>C</a:t>
            </a:r>
          </a:p>
        </p:txBody>
      </p:sp>
      <p:sp>
        <p:nvSpPr>
          <p:cNvPr id="34" name="TextBox 33"/>
          <p:cNvSpPr txBox="1"/>
          <p:nvPr/>
        </p:nvSpPr>
        <p:spPr>
          <a:xfrm>
            <a:off x="1948058" y="6011776"/>
            <a:ext cx="838200" cy="369332"/>
          </a:xfrm>
          <a:prstGeom prst="rect">
            <a:avLst/>
          </a:prstGeom>
          <a:noFill/>
        </p:spPr>
        <p:txBody>
          <a:bodyPr wrap="square" rtlCol="0">
            <a:spAutoFit/>
          </a:bodyPr>
          <a:lstStyle/>
          <a:p>
            <a:r>
              <a:rPr lang="en-GB" dirty="0">
                <a:latin typeface="Comic Sans MS" panose="030F0702030302020204" pitchFamily="66" charset="0"/>
              </a:rPr>
              <a:t>0</a:t>
            </a:r>
            <a:r>
              <a:rPr lang="en-GB" baseline="30000" dirty="0">
                <a:latin typeface="Comic Sans MS" panose="030F0702030302020204" pitchFamily="66" charset="0"/>
              </a:rPr>
              <a:t>o</a:t>
            </a:r>
            <a:r>
              <a:rPr lang="en-GB" dirty="0">
                <a:latin typeface="Comic Sans MS" panose="030F0702030302020204" pitchFamily="66" charset="0"/>
              </a:rPr>
              <a:t>C</a:t>
            </a:r>
          </a:p>
        </p:txBody>
      </p:sp>
      <p:sp>
        <p:nvSpPr>
          <p:cNvPr id="35" name="TextBox 34"/>
          <p:cNvSpPr txBox="1"/>
          <p:nvPr/>
        </p:nvSpPr>
        <p:spPr>
          <a:xfrm>
            <a:off x="1719458" y="5097376"/>
            <a:ext cx="838200" cy="369332"/>
          </a:xfrm>
          <a:prstGeom prst="rect">
            <a:avLst/>
          </a:prstGeom>
          <a:noFill/>
        </p:spPr>
        <p:txBody>
          <a:bodyPr wrap="square" rtlCol="0">
            <a:spAutoFit/>
          </a:bodyPr>
          <a:lstStyle/>
          <a:p>
            <a:r>
              <a:rPr lang="en-GB" dirty="0">
                <a:latin typeface="Comic Sans MS" panose="030F0702030302020204" pitchFamily="66" charset="0"/>
              </a:rPr>
              <a:t>100</a:t>
            </a:r>
            <a:r>
              <a:rPr lang="en-GB" baseline="30000" dirty="0">
                <a:latin typeface="Comic Sans MS" panose="030F0702030302020204" pitchFamily="66" charset="0"/>
              </a:rPr>
              <a:t>o</a:t>
            </a:r>
            <a:r>
              <a:rPr lang="en-GB" dirty="0">
                <a:latin typeface="Comic Sans MS" panose="030F0702030302020204" pitchFamily="66" charset="0"/>
              </a:rPr>
              <a:t>C</a:t>
            </a:r>
          </a:p>
        </p:txBody>
      </p:sp>
      <p:sp>
        <p:nvSpPr>
          <p:cNvPr id="36" name="TextBox 35"/>
          <p:cNvSpPr txBox="1"/>
          <p:nvPr/>
        </p:nvSpPr>
        <p:spPr>
          <a:xfrm>
            <a:off x="1657772" y="4171308"/>
            <a:ext cx="838200" cy="369332"/>
          </a:xfrm>
          <a:prstGeom prst="rect">
            <a:avLst/>
          </a:prstGeom>
          <a:noFill/>
        </p:spPr>
        <p:txBody>
          <a:bodyPr wrap="square" rtlCol="0">
            <a:spAutoFit/>
          </a:bodyPr>
          <a:lstStyle/>
          <a:p>
            <a:r>
              <a:rPr lang="en-GB" dirty="0">
                <a:latin typeface="Comic Sans MS" panose="030F0702030302020204" pitchFamily="66" charset="0"/>
              </a:rPr>
              <a:t>200</a:t>
            </a:r>
            <a:r>
              <a:rPr lang="en-GB" baseline="30000" dirty="0">
                <a:latin typeface="Comic Sans MS" panose="030F0702030302020204" pitchFamily="66" charset="0"/>
              </a:rPr>
              <a:t>o</a:t>
            </a:r>
            <a:r>
              <a:rPr lang="en-GB" dirty="0">
                <a:latin typeface="Comic Sans MS" panose="030F0702030302020204" pitchFamily="66" charset="0"/>
              </a:rPr>
              <a:t>C</a:t>
            </a:r>
          </a:p>
        </p:txBody>
      </p:sp>
      <p:cxnSp>
        <p:nvCxnSpPr>
          <p:cNvPr id="37" name="Straight Connector 36"/>
          <p:cNvCxnSpPr/>
          <p:nvPr/>
        </p:nvCxnSpPr>
        <p:spPr>
          <a:xfrm flipV="1">
            <a:off x="2528630" y="6196442"/>
            <a:ext cx="547914" cy="4745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91058" y="6196442"/>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29258" y="5282042"/>
            <a:ext cx="87630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05558" y="5282042"/>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758058" y="4355974"/>
            <a:ext cx="838200" cy="9260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57658" y="6190608"/>
            <a:ext cx="419100" cy="381000"/>
          </a:xfrm>
          <a:prstGeom prst="rect">
            <a:avLst/>
          </a:prstGeom>
          <a:noFill/>
        </p:spPr>
        <p:txBody>
          <a:bodyPr wrap="square" rtlCol="0">
            <a:spAutoFit/>
          </a:bodyPr>
          <a:lstStyle/>
          <a:p>
            <a:r>
              <a:rPr lang="en-GB" dirty="0">
                <a:latin typeface="Comic Sans MS" panose="030F0702030302020204" pitchFamily="66" charset="0"/>
              </a:rPr>
              <a:t>1</a:t>
            </a:r>
          </a:p>
        </p:txBody>
      </p:sp>
      <p:sp>
        <p:nvSpPr>
          <p:cNvPr id="43" name="TextBox 42"/>
          <p:cNvSpPr txBox="1"/>
          <p:nvPr/>
        </p:nvSpPr>
        <p:spPr>
          <a:xfrm>
            <a:off x="3319658" y="5847708"/>
            <a:ext cx="419100" cy="381000"/>
          </a:xfrm>
          <a:prstGeom prst="rect">
            <a:avLst/>
          </a:prstGeom>
          <a:noFill/>
        </p:spPr>
        <p:txBody>
          <a:bodyPr wrap="square" rtlCol="0">
            <a:spAutoFit/>
          </a:bodyPr>
          <a:lstStyle/>
          <a:p>
            <a:r>
              <a:rPr lang="en-GB" dirty="0">
                <a:latin typeface="Comic Sans MS" panose="030F0702030302020204" pitchFamily="66" charset="0"/>
              </a:rPr>
              <a:t>2</a:t>
            </a:r>
          </a:p>
        </p:txBody>
      </p:sp>
      <p:sp>
        <p:nvSpPr>
          <p:cNvPr id="44" name="TextBox 43"/>
          <p:cNvSpPr txBox="1"/>
          <p:nvPr/>
        </p:nvSpPr>
        <p:spPr>
          <a:xfrm>
            <a:off x="5110358" y="4980480"/>
            <a:ext cx="419100" cy="381000"/>
          </a:xfrm>
          <a:prstGeom prst="rect">
            <a:avLst/>
          </a:prstGeom>
          <a:noFill/>
        </p:spPr>
        <p:txBody>
          <a:bodyPr wrap="square" rtlCol="0">
            <a:spAutoFit/>
          </a:bodyPr>
          <a:lstStyle/>
          <a:p>
            <a:r>
              <a:rPr lang="en-GB" dirty="0">
                <a:latin typeface="Comic Sans MS" panose="030F0702030302020204" pitchFamily="66" charset="0"/>
              </a:rPr>
              <a:t>4</a:t>
            </a:r>
          </a:p>
        </p:txBody>
      </p:sp>
      <p:sp>
        <p:nvSpPr>
          <p:cNvPr id="45" name="TextBox 44"/>
          <p:cNvSpPr txBox="1"/>
          <p:nvPr/>
        </p:nvSpPr>
        <p:spPr>
          <a:xfrm>
            <a:off x="6024758" y="4476108"/>
            <a:ext cx="419100" cy="381000"/>
          </a:xfrm>
          <a:prstGeom prst="rect">
            <a:avLst/>
          </a:prstGeom>
          <a:noFill/>
        </p:spPr>
        <p:txBody>
          <a:bodyPr wrap="square" rtlCol="0">
            <a:spAutoFit/>
          </a:bodyPr>
          <a:lstStyle/>
          <a:p>
            <a:r>
              <a:rPr lang="en-GB" dirty="0">
                <a:latin typeface="Comic Sans MS" panose="030F0702030302020204" pitchFamily="66" charset="0"/>
              </a:rPr>
              <a:t>5</a:t>
            </a:r>
          </a:p>
        </p:txBody>
      </p:sp>
      <p:sp>
        <p:nvSpPr>
          <p:cNvPr id="46" name="TextBox 45"/>
          <p:cNvSpPr txBox="1"/>
          <p:nvPr/>
        </p:nvSpPr>
        <p:spPr>
          <a:xfrm>
            <a:off x="4157858" y="5420320"/>
            <a:ext cx="419100" cy="381000"/>
          </a:xfrm>
          <a:prstGeom prst="rect">
            <a:avLst/>
          </a:prstGeom>
          <a:noFill/>
        </p:spPr>
        <p:txBody>
          <a:bodyPr wrap="square" rtlCol="0">
            <a:spAutoFit/>
          </a:bodyPr>
          <a:lstStyle/>
          <a:p>
            <a:r>
              <a:rPr lang="en-GB" dirty="0">
                <a:latin typeface="Comic Sans MS" panose="030F0702030302020204" pitchFamily="66" charset="0"/>
              </a:rPr>
              <a:t>3</a:t>
            </a:r>
          </a:p>
        </p:txBody>
      </p:sp>
      <p:pic>
        <p:nvPicPr>
          <p:cNvPr id="2" name="Picture 1" descr="red-tick[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366" y="5374170"/>
            <a:ext cx="1413784" cy="1438918"/>
          </a:xfrm>
          <a:prstGeom prst="rect">
            <a:avLst/>
          </a:prstGeom>
        </p:spPr>
      </p:pic>
      <p:sp>
        <p:nvSpPr>
          <p:cNvPr id="3" name="TextBox 2">
            <a:extLst>
              <a:ext uri="{FF2B5EF4-FFF2-40B4-BE49-F238E27FC236}">
                <a16:creationId xmlns:a16="http://schemas.microsoft.com/office/drawing/2014/main" id="{589E4FCB-70B3-4C88-85AF-2FFC9030EDA9}"/>
              </a:ext>
            </a:extLst>
          </p:cNvPr>
          <p:cNvSpPr txBox="1"/>
          <p:nvPr/>
        </p:nvSpPr>
        <p:spPr>
          <a:xfrm>
            <a:off x="0" y="152400"/>
            <a:ext cx="5381625" cy="584775"/>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Self-assessment:</a:t>
            </a:r>
            <a:endParaRPr lang="en-GB" sz="3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33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animEffect transition="in" filter="fade">
                                      <p:cBhvr>
                                        <p:cTn id="27" dur="500"/>
                                        <p:tgtEl>
                                          <p:spTgt spid="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xEl>
                                              <p:pRg st="5" end="5"/>
                                            </p:txEl>
                                          </p:spTgt>
                                        </p:tgtEl>
                                        <p:attrNameLst>
                                          <p:attrName>style.visibility</p:attrName>
                                        </p:attrNameLst>
                                      </p:cBhvr>
                                      <p:to>
                                        <p:strVal val="visible"/>
                                      </p:to>
                                    </p:set>
                                    <p:animEffect transition="in" filter="fade">
                                      <p:cBhvr>
                                        <p:cTn id="32"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036602" y="1990296"/>
            <a:ext cx="2779608" cy="2646670"/>
          </a:xfrm>
          <a:prstGeom prst="rect">
            <a:avLst/>
          </a:prstGeom>
        </p:spPr>
      </p:pic>
      <p:sp>
        <p:nvSpPr>
          <p:cNvPr id="25" name="Cloud Callout 24"/>
          <p:cNvSpPr/>
          <p:nvPr/>
        </p:nvSpPr>
        <p:spPr>
          <a:xfrm>
            <a:off x="6453051" y="3198766"/>
            <a:ext cx="2542509" cy="1237090"/>
          </a:xfrm>
          <a:prstGeom prst="cloudCallout">
            <a:avLst>
              <a:gd name="adj1" fmla="val -59366"/>
              <a:gd name="adj2" fmla="val 105793"/>
            </a:avLst>
          </a:prstGeom>
          <a:solidFill>
            <a:srgbClr val="EDFD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23698" y="5319963"/>
            <a:ext cx="8776611" cy="1406746"/>
          </a:xfrm>
          <a:prstGeom prst="rect">
            <a:avLst/>
          </a:prstGeom>
          <a:solidFill>
            <a:srgbClr val="CCFC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84511" y="231956"/>
            <a:ext cx="8711293" cy="1901457"/>
          </a:xfrm>
        </p:spPr>
        <p:txBody>
          <a:bodyPr>
            <a:normAutofit/>
          </a:bodyPr>
          <a:lstStyle/>
          <a:p>
            <a:pPr marL="0" indent="0" algn="ctr">
              <a:buNone/>
            </a:pPr>
            <a:r>
              <a:rPr lang="en-GB" sz="3200" dirty="0"/>
              <a:t>The specific latent heat of fusion </a:t>
            </a:r>
            <a:r>
              <a:rPr lang="en-GB" sz="3200" i="1" dirty="0"/>
              <a:t>L</a:t>
            </a:r>
            <a:r>
              <a:rPr lang="en-GB" sz="3200" i="1" baseline="-25000" dirty="0"/>
              <a:t>F</a:t>
            </a:r>
            <a:r>
              <a:rPr lang="en-GB" sz="3200" baseline="-25000" dirty="0"/>
              <a:t> </a:t>
            </a:r>
            <a:r>
              <a:rPr lang="en-GB" sz="3200" dirty="0"/>
              <a:t>of a substance is the energy needed to change the state of 1kg of the substance from a solid to a liquid, at its melting point (without changing the temperature).</a:t>
            </a:r>
          </a:p>
        </p:txBody>
      </p:sp>
      <p:pic>
        <p:nvPicPr>
          <p:cNvPr id="4" name="Picture 3"/>
          <p:cNvPicPr>
            <a:picLocks noChangeAspect="1"/>
          </p:cNvPicPr>
          <p:nvPr/>
        </p:nvPicPr>
        <p:blipFill>
          <a:blip r:embed="rId3"/>
          <a:stretch>
            <a:fillRect/>
          </a:stretch>
        </p:blipFill>
        <p:spPr>
          <a:xfrm>
            <a:off x="344721" y="2166528"/>
            <a:ext cx="3123897" cy="2524109"/>
          </a:xfrm>
          <a:prstGeom prst="rect">
            <a:avLst/>
          </a:prstGeom>
        </p:spPr>
      </p:pic>
      <p:cxnSp>
        <p:nvCxnSpPr>
          <p:cNvPr id="9" name="Straight Arrow Connector 8"/>
          <p:cNvCxnSpPr/>
          <p:nvPr/>
        </p:nvCxnSpPr>
        <p:spPr>
          <a:xfrm>
            <a:off x="2671783" y="3000469"/>
            <a:ext cx="1991657" cy="170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36475" y="4367471"/>
            <a:ext cx="1340387" cy="646331"/>
          </a:xfrm>
          <a:prstGeom prst="rect">
            <a:avLst/>
          </a:prstGeom>
          <a:noFill/>
        </p:spPr>
        <p:txBody>
          <a:bodyPr wrap="square" rtlCol="0">
            <a:spAutoFit/>
          </a:bodyPr>
          <a:lstStyle/>
          <a:p>
            <a:pPr algn="ctr"/>
            <a:r>
              <a:rPr lang="en-GB" sz="3600" dirty="0">
                <a:latin typeface="Comic Sans MS" panose="030F0702030302020204" pitchFamily="66" charset="0"/>
              </a:rPr>
              <a:t>1 kg</a:t>
            </a:r>
          </a:p>
        </p:txBody>
      </p:sp>
      <p:sp>
        <p:nvSpPr>
          <p:cNvPr id="13" name="TextBox 12"/>
          <p:cNvSpPr txBox="1"/>
          <p:nvPr/>
        </p:nvSpPr>
        <p:spPr>
          <a:xfrm>
            <a:off x="4756212" y="4367470"/>
            <a:ext cx="1340387" cy="646331"/>
          </a:xfrm>
          <a:prstGeom prst="rect">
            <a:avLst/>
          </a:prstGeom>
          <a:noFill/>
        </p:spPr>
        <p:txBody>
          <a:bodyPr wrap="square" rtlCol="0">
            <a:spAutoFit/>
          </a:bodyPr>
          <a:lstStyle/>
          <a:p>
            <a:pPr algn="ctr"/>
            <a:r>
              <a:rPr lang="en-GB" sz="3600" dirty="0">
                <a:latin typeface="Comic Sans MS" panose="030F0702030302020204" pitchFamily="66" charset="0"/>
              </a:rPr>
              <a:t>1 kg</a:t>
            </a:r>
          </a:p>
        </p:txBody>
      </p:sp>
      <p:sp>
        <p:nvSpPr>
          <p:cNvPr id="15" name="TextBox 14"/>
          <p:cNvSpPr txBox="1"/>
          <p:nvPr/>
        </p:nvSpPr>
        <p:spPr>
          <a:xfrm>
            <a:off x="344721" y="5467480"/>
            <a:ext cx="8551083" cy="584775"/>
          </a:xfrm>
          <a:prstGeom prst="rect">
            <a:avLst/>
          </a:prstGeom>
          <a:noFill/>
        </p:spPr>
        <p:txBody>
          <a:bodyPr wrap="square" rtlCol="0">
            <a:spAutoFit/>
          </a:bodyPr>
          <a:lstStyle/>
          <a:p>
            <a:r>
              <a:rPr lang="en-GB" sz="3200" dirty="0"/>
              <a:t>Specific latent heat of fusion, </a:t>
            </a:r>
            <a:r>
              <a:rPr lang="en-GB" sz="3200" i="1" dirty="0"/>
              <a:t>L</a:t>
            </a:r>
            <a:r>
              <a:rPr lang="en-GB" sz="3200" i="1" baseline="-25000" dirty="0"/>
              <a:t>F  </a:t>
            </a:r>
            <a:r>
              <a:rPr lang="en-GB" sz="3200" dirty="0"/>
              <a:t>=        energy, </a:t>
            </a:r>
            <a:r>
              <a:rPr lang="en-GB" sz="3200" i="1" dirty="0"/>
              <a:t>E</a:t>
            </a:r>
          </a:p>
        </p:txBody>
      </p:sp>
      <p:cxnSp>
        <p:nvCxnSpPr>
          <p:cNvPr id="17" name="Straight Connector 16"/>
          <p:cNvCxnSpPr/>
          <p:nvPr/>
        </p:nvCxnSpPr>
        <p:spPr>
          <a:xfrm>
            <a:off x="6439989" y="6023336"/>
            <a:ext cx="19986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07928" y="6023336"/>
            <a:ext cx="1714990" cy="584775"/>
          </a:xfrm>
          <a:prstGeom prst="rect">
            <a:avLst/>
          </a:prstGeom>
          <a:noFill/>
        </p:spPr>
        <p:txBody>
          <a:bodyPr wrap="square" rtlCol="0">
            <a:spAutoFit/>
          </a:bodyPr>
          <a:lstStyle/>
          <a:p>
            <a:pPr algn="ctr"/>
            <a:r>
              <a:rPr lang="en-GB" sz="3200" dirty="0"/>
              <a:t>mass, </a:t>
            </a:r>
            <a:r>
              <a:rPr lang="en-GB" sz="3200" i="1" dirty="0"/>
              <a:t>m</a:t>
            </a:r>
          </a:p>
        </p:txBody>
      </p:sp>
      <p:sp>
        <p:nvSpPr>
          <p:cNvPr id="24" name="Rectangle 23"/>
          <p:cNvSpPr/>
          <p:nvPr/>
        </p:nvSpPr>
        <p:spPr>
          <a:xfrm>
            <a:off x="6701129" y="3482805"/>
            <a:ext cx="2057267" cy="769441"/>
          </a:xfrm>
          <a:prstGeom prst="rect">
            <a:avLst/>
          </a:prstGeom>
        </p:spPr>
        <p:txBody>
          <a:bodyPr wrap="square">
            <a:spAutoFit/>
          </a:bodyPr>
          <a:lstStyle/>
          <a:p>
            <a:pPr algn="ctr"/>
            <a:r>
              <a:rPr lang="en-GB" sz="4400" dirty="0">
                <a:latin typeface="Comic Sans MS" panose="030F0702030302020204" pitchFamily="66" charset="0"/>
              </a:rPr>
              <a:t>Units?</a:t>
            </a:r>
          </a:p>
        </p:txBody>
      </p:sp>
    </p:spTree>
    <p:extLst>
      <p:ext uri="{BB962C8B-B14F-4D97-AF65-F5344CB8AC3E}">
        <p14:creationId xmlns:p14="http://schemas.microsoft.com/office/powerpoint/2010/main" val="15324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285810-943A-451B-BCCE-1FEB862A2B3A}"/>
              </a:ext>
            </a:extLst>
          </p:cNvPr>
          <p:cNvSpPr/>
          <p:nvPr/>
        </p:nvSpPr>
        <p:spPr>
          <a:xfrm>
            <a:off x="180975" y="1209675"/>
            <a:ext cx="8810625" cy="1571625"/>
          </a:xfrm>
          <a:prstGeom prst="roundRect">
            <a:avLst/>
          </a:prstGeom>
          <a:solidFill>
            <a:srgbClr val="EDFD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35800" y="394457"/>
            <a:ext cx="8763544" cy="5692018"/>
          </a:xfrm>
        </p:spPr>
        <p:txBody>
          <a:bodyPr>
            <a:normAutofit/>
          </a:bodyPr>
          <a:lstStyle/>
          <a:p>
            <a:pPr marL="0" indent="0">
              <a:buNone/>
            </a:pPr>
            <a:r>
              <a:rPr lang="en-GB" sz="3600" dirty="0">
                <a:solidFill>
                  <a:srgbClr val="0070C0"/>
                </a:solidFill>
                <a:latin typeface="Comic Sans MS" panose="030F0702030302020204" pitchFamily="66" charset="0"/>
              </a:rPr>
              <a:t>Rearranging the equation:</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r>
              <a:rPr lang="en-GB" dirty="0">
                <a:latin typeface="Comic Sans MS" panose="030F0702030302020204" pitchFamily="66" charset="0"/>
              </a:rPr>
              <a:t>Energy (joules, J) =</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Mass (kilograms, kg) = </a:t>
            </a:r>
          </a:p>
        </p:txBody>
      </p:sp>
      <p:sp>
        <p:nvSpPr>
          <p:cNvPr id="4" name="Rectangle 3"/>
          <p:cNvSpPr/>
          <p:nvPr/>
        </p:nvSpPr>
        <p:spPr>
          <a:xfrm>
            <a:off x="3760218" y="3030702"/>
            <a:ext cx="5383782" cy="523220"/>
          </a:xfrm>
          <a:prstGeom prst="rect">
            <a:avLst/>
          </a:prstGeom>
          <a:solidFill>
            <a:srgbClr val="EDFDFA"/>
          </a:solidFill>
        </p:spPr>
        <p:txBody>
          <a:bodyPr wrap="none">
            <a:spAutoFit/>
          </a:bodyPr>
          <a:lstStyle/>
          <a:p>
            <a:r>
              <a:rPr lang="en-GB" sz="2800" dirty="0"/>
              <a:t>Specific latent heat of fusion x mass</a:t>
            </a:r>
            <a:endParaRPr lang="en-GB" sz="2800" dirty="0">
              <a:latin typeface="Comic Sans MS" panose="030F0702030302020204" pitchFamily="66" charset="0"/>
            </a:endParaRPr>
          </a:p>
        </p:txBody>
      </p:sp>
      <p:sp>
        <p:nvSpPr>
          <p:cNvPr id="5" name="Rectangle 4"/>
          <p:cNvSpPr/>
          <p:nvPr/>
        </p:nvSpPr>
        <p:spPr>
          <a:xfrm>
            <a:off x="4294909" y="4362648"/>
            <a:ext cx="4324197" cy="954107"/>
          </a:xfrm>
          <a:prstGeom prst="rect">
            <a:avLst/>
          </a:prstGeom>
          <a:solidFill>
            <a:srgbClr val="EDFDFA"/>
          </a:solidFill>
        </p:spPr>
        <p:txBody>
          <a:bodyPr wrap="none">
            <a:spAutoFit/>
          </a:bodyPr>
          <a:lstStyle/>
          <a:p>
            <a:pPr algn="ctr"/>
            <a:r>
              <a:rPr lang="en-GB" sz="2800" dirty="0"/>
              <a:t>Energy</a:t>
            </a:r>
          </a:p>
          <a:p>
            <a:r>
              <a:rPr lang="en-GB" sz="2800" dirty="0"/>
              <a:t>Specific latent heat of fusion</a:t>
            </a:r>
            <a:endParaRPr lang="en-GB" sz="2800" dirty="0">
              <a:latin typeface="Comic Sans MS" panose="030F0702030302020204" pitchFamily="66" charset="0"/>
            </a:endParaRPr>
          </a:p>
        </p:txBody>
      </p:sp>
      <p:cxnSp>
        <p:nvCxnSpPr>
          <p:cNvPr id="7" name="Straight Connector 6"/>
          <p:cNvCxnSpPr>
            <a:stCxn id="5" idx="1"/>
            <a:endCxn id="5" idx="3"/>
          </p:cNvCxnSpPr>
          <p:nvPr/>
        </p:nvCxnSpPr>
        <p:spPr>
          <a:xfrm>
            <a:off x="4294909" y="4839702"/>
            <a:ext cx="43241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545311-BE8D-4976-8180-B90B656C6C7F}"/>
              </a:ext>
            </a:extLst>
          </p:cNvPr>
          <p:cNvSpPr/>
          <p:nvPr/>
        </p:nvSpPr>
        <p:spPr>
          <a:xfrm>
            <a:off x="266699" y="1285786"/>
            <a:ext cx="8620125" cy="1384995"/>
          </a:xfrm>
          <a:prstGeom prst="rect">
            <a:avLst/>
          </a:prstGeom>
        </p:spPr>
        <p:txBody>
          <a:bodyPr wrap="square">
            <a:spAutoFit/>
          </a:bodyPr>
          <a:lstStyle/>
          <a:p>
            <a:pPr algn="ctr"/>
            <a:r>
              <a:rPr lang="en-GB" sz="2800" dirty="0">
                <a:solidFill>
                  <a:srgbClr val="0070C0"/>
                </a:solidFill>
                <a:latin typeface="Comic Sans MS" panose="030F0702030302020204" pitchFamily="66" charset="0"/>
              </a:rPr>
              <a:t>Think &gt; Pair &gt; Share: </a:t>
            </a:r>
            <a:r>
              <a:rPr lang="en-GB" sz="2800" dirty="0">
                <a:latin typeface="Comic Sans MS" panose="030F0702030302020204" pitchFamily="66" charset="0"/>
              </a:rPr>
              <a:t>How would you rearrange the  formula for specific latent heat of fusion L</a:t>
            </a:r>
            <a:r>
              <a:rPr lang="en-GB" sz="2800" i="1" baseline="-25000" dirty="0">
                <a:latin typeface="Comic Sans MS" panose="030F0702030302020204" pitchFamily="66" charset="0"/>
              </a:rPr>
              <a:t>F</a:t>
            </a:r>
            <a:r>
              <a:rPr lang="en-GB" sz="2800" dirty="0">
                <a:latin typeface="Comic Sans MS" panose="030F0702030302020204" pitchFamily="66" charset="0"/>
              </a:rPr>
              <a:t>, in order to find out the:</a:t>
            </a:r>
          </a:p>
        </p:txBody>
      </p:sp>
    </p:spTree>
    <p:extLst>
      <p:ext uri="{BB962C8B-B14F-4D97-AF65-F5344CB8AC3E}">
        <p14:creationId xmlns:p14="http://schemas.microsoft.com/office/powerpoint/2010/main" val="379213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0B725B-E386-4279-BED7-C9AA2EBB66CF}"/>
              </a:ext>
            </a:extLst>
          </p:cNvPr>
          <p:cNvSpPr txBox="1"/>
          <p:nvPr/>
        </p:nvSpPr>
        <p:spPr>
          <a:xfrm>
            <a:off x="133350" y="257175"/>
            <a:ext cx="4448175"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Quick Check</a:t>
            </a:r>
            <a:endParaRPr lang="en-GB" sz="40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1B681198-9A94-4530-A06C-BAC0887D9AF4}"/>
              </a:ext>
            </a:extLst>
          </p:cNvPr>
          <p:cNvSpPr txBox="1"/>
          <p:nvPr/>
        </p:nvSpPr>
        <p:spPr>
          <a:xfrm>
            <a:off x="180975" y="1323975"/>
            <a:ext cx="8858250" cy="3908762"/>
          </a:xfrm>
          <a:prstGeom prst="rect">
            <a:avLst/>
          </a:prstGeom>
          <a:noFill/>
        </p:spPr>
        <p:txBody>
          <a:bodyPr wrap="square" rtlCol="0">
            <a:spAutoFit/>
          </a:bodyPr>
          <a:lstStyle/>
          <a:p>
            <a:pPr marL="514350" indent="-514350">
              <a:buAutoNum type="arabicPeriod"/>
            </a:pPr>
            <a:r>
              <a:rPr lang="en-US" sz="2800" dirty="0">
                <a:latin typeface="Comic Sans MS" panose="030F0702030302020204" pitchFamily="66" charset="0"/>
              </a:rPr>
              <a:t>Calculate the energy required to convert 1.5kg of ice to water. The specific latent heat of fusion of water is 334,000 J/kg.</a:t>
            </a:r>
          </a:p>
          <a:p>
            <a:pPr marL="514350" indent="-514350">
              <a:buAutoNum type="arabicPeriod"/>
            </a:pPr>
            <a:endParaRPr lang="en-US" sz="2800" dirty="0">
              <a:latin typeface="Comic Sans MS" panose="030F0702030302020204" pitchFamily="66" charset="0"/>
            </a:endParaRPr>
          </a:p>
          <a:p>
            <a:pPr marL="514350" indent="-514350">
              <a:buAutoNum type="arabicPeriod"/>
            </a:pPr>
            <a:r>
              <a:rPr lang="en-US" sz="2800" dirty="0">
                <a:latin typeface="Comic Sans MS" panose="030F0702030302020204" pitchFamily="66" charset="0"/>
              </a:rPr>
              <a:t>The energy required to covert an unknown mass of ice into water was 145,000J, the specific latent heat of fusion of water is 334,000 J/kg. Calculate the mass of ice.</a:t>
            </a:r>
          </a:p>
          <a:p>
            <a:endParaRPr lang="en-US" sz="2400" dirty="0">
              <a:latin typeface="Comic Sans MS" panose="030F0702030302020204" pitchFamily="66" charset="0"/>
            </a:endParaRPr>
          </a:p>
        </p:txBody>
      </p:sp>
      <p:sp>
        <p:nvSpPr>
          <p:cNvPr id="6" name="TextBox 5">
            <a:extLst>
              <a:ext uri="{FF2B5EF4-FFF2-40B4-BE49-F238E27FC236}">
                <a16:creationId xmlns:a16="http://schemas.microsoft.com/office/drawing/2014/main" id="{08933D14-C500-4B4D-A1F2-B60619A45B7D}"/>
              </a:ext>
            </a:extLst>
          </p:cNvPr>
          <p:cNvSpPr txBox="1"/>
          <p:nvPr/>
        </p:nvSpPr>
        <p:spPr>
          <a:xfrm>
            <a:off x="7203077" y="2301784"/>
            <a:ext cx="1836148" cy="584775"/>
          </a:xfrm>
          <a:prstGeom prst="rect">
            <a:avLst/>
          </a:prstGeom>
          <a:noFill/>
        </p:spPr>
        <p:txBody>
          <a:bodyPr wrap="square" rtlCol="0">
            <a:spAutoFit/>
          </a:bodyPr>
          <a:lstStyle/>
          <a:p>
            <a:r>
              <a:rPr lang="en-GB" sz="3200" b="1" i="1" dirty="0">
                <a:solidFill>
                  <a:srgbClr val="0070C0"/>
                </a:solidFill>
              </a:rPr>
              <a:t>(3 marks)</a:t>
            </a:r>
          </a:p>
        </p:txBody>
      </p:sp>
      <p:sp>
        <p:nvSpPr>
          <p:cNvPr id="7" name="TextBox 6">
            <a:extLst>
              <a:ext uri="{FF2B5EF4-FFF2-40B4-BE49-F238E27FC236}">
                <a16:creationId xmlns:a16="http://schemas.microsoft.com/office/drawing/2014/main" id="{9D887D19-1C00-43AE-AB79-F9040BF808FF}"/>
              </a:ext>
            </a:extLst>
          </p:cNvPr>
          <p:cNvSpPr txBox="1"/>
          <p:nvPr/>
        </p:nvSpPr>
        <p:spPr>
          <a:xfrm>
            <a:off x="7132320" y="4681946"/>
            <a:ext cx="1811655" cy="584775"/>
          </a:xfrm>
          <a:prstGeom prst="rect">
            <a:avLst/>
          </a:prstGeom>
          <a:noFill/>
        </p:spPr>
        <p:txBody>
          <a:bodyPr wrap="square" rtlCol="0">
            <a:spAutoFit/>
          </a:bodyPr>
          <a:lstStyle/>
          <a:p>
            <a:pPr algn="ctr"/>
            <a:r>
              <a:rPr lang="en-GB" sz="3200" b="1" i="1" dirty="0">
                <a:solidFill>
                  <a:srgbClr val="0070C0"/>
                </a:solidFill>
              </a:rPr>
              <a:t>(3 marks)</a:t>
            </a:r>
          </a:p>
        </p:txBody>
      </p:sp>
    </p:spTree>
    <p:extLst>
      <p:ext uri="{BB962C8B-B14F-4D97-AF65-F5344CB8AC3E}">
        <p14:creationId xmlns:p14="http://schemas.microsoft.com/office/powerpoint/2010/main" val="325279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B369A-8127-4BC5-858B-744060EC7348}"/>
              </a:ext>
            </a:extLst>
          </p:cNvPr>
          <p:cNvSpPr/>
          <p:nvPr/>
        </p:nvSpPr>
        <p:spPr>
          <a:xfrm>
            <a:off x="266700" y="473839"/>
            <a:ext cx="8591550" cy="4031873"/>
          </a:xfrm>
          <a:prstGeom prst="rect">
            <a:avLst/>
          </a:prstGeom>
        </p:spPr>
        <p:txBody>
          <a:bodyPr wrap="square">
            <a:spAutoFit/>
          </a:bodyPr>
          <a:lstStyle/>
          <a:p>
            <a:r>
              <a:rPr lang="en-US" sz="3200" dirty="0">
                <a:solidFill>
                  <a:srgbClr val="FF0000"/>
                </a:solidFill>
                <a:latin typeface="Comic Sans MS" panose="030F0702030302020204" pitchFamily="66" charset="0"/>
              </a:rPr>
              <a:t>Self-assessment:</a:t>
            </a:r>
          </a:p>
          <a:p>
            <a:endParaRPr lang="en-US" sz="2800" dirty="0">
              <a:latin typeface="Comic Sans MS" panose="030F0702030302020204" pitchFamily="66" charset="0"/>
            </a:endParaRPr>
          </a:p>
          <a:p>
            <a:r>
              <a:rPr lang="en-US" sz="2800" dirty="0">
                <a:latin typeface="Comic Sans MS" panose="030F0702030302020204" pitchFamily="66" charset="0"/>
              </a:rPr>
              <a:t>1.    E = m x L</a:t>
            </a:r>
          </a:p>
          <a:p>
            <a:r>
              <a:rPr lang="en-US" sz="2800" dirty="0">
                <a:latin typeface="Comic Sans MS" panose="030F0702030302020204" pitchFamily="66" charset="0"/>
              </a:rPr>
              <a:t>	  E = 1.5kg x 334,000</a:t>
            </a:r>
          </a:p>
          <a:p>
            <a:r>
              <a:rPr lang="en-US" sz="2800" dirty="0">
                <a:latin typeface="Comic Sans MS" panose="030F0702030302020204" pitchFamily="66" charset="0"/>
              </a:rPr>
              <a:t>	  E = 501,000 J</a:t>
            </a:r>
          </a:p>
          <a:p>
            <a:endParaRPr lang="en-US" sz="2800" dirty="0">
              <a:latin typeface="Comic Sans MS" panose="030F0702030302020204" pitchFamily="66" charset="0"/>
            </a:endParaRPr>
          </a:p>
          <a:p>
            <a:pPr marL="342900" indent="-342900">
              <a:buAutoNum type="arabicPeriod" startAt="2"/>
            </a:pPr>
            <a:r>
              <a:rPr lang="en-US" sz="2800" dirty="0">
                <a:latin typeface="Comic Sans MS" panose="030F0702030302020204" pitchFamily="66" charset="0"/>
              </a:rPr>
              <a:t>  M = E / L</a:t>
            </a:r>
          </a:p>
          <a:p>
            <a:r>
              <a:rPr lang="en-US" sz="2800" dirty="0">
                <a:latin typeface="Comic Sans MS" panose="030F0702030302020204" pitchFamily="66" charset="0"/>
              </a:rPr>
              <a:t>      M = 145,000J / 334,000J/kg</a:t>
            </a:r>
          </a:p>
          <a:p>
            <a:r>
              <a:rPr lang="en-US" sz="2800" dirty="0">
                <a:latin typeface="Comic Sans MS" panose="030F0702030302020204" pitchFamily="66" charset="0"/>
              </a:rPr>
              <a:t>      M = 0.43 kg</a:t>
            </a:r>
          </a:p>
        </p:txBody>
      </p:sp>
      <p:pic>
        <p:nvPicPr>
          <p:cNvPr id="5" name="Picture 4" descr="red-tick[1]">
            <a:extLst>
              <a:ext uri="{FF2B5EF4-FFF2-40B4-BE49-F238E27FC236}">
                <a16:creationId xmlns:a16="http://schemas.microsoft.com/office/drawing/2014/main" id="{BC13340E-6B14-455A-8E53-A448168C0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050" y="4337634"/>
            <a:ext cx="2226325" cy="2265904"/>
          </a:xfrm>
          <a:prstGeom prst="rect">
            <a:avLst/>
          </a:prstGeom>
        </p:spPr>
      </p:pic>
    </p:spTree>
    <p:extLst>
      <p:ext uri="{BB962C8B-B14F-4D97-AF65-F5344CB8AC3E}">
        <p14:creationId xmlns:p14="http://schemas.microsoft.com/office/powerpoint/2010/main" val="4179034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E18231-0329-498B-BED1-7551F9EBA838}">
  <ds:schemaRefs>
    <ds:schemaRef ds:uri="http://schemas.microsoft.com/sharepoint/v3/contenttype/forms"/>
  </ds:schemaRefs>
</ds:datastoreItem>
</file>

<file path=customXml/itemProps2.xml><?xml version="1.0" encoding="utf-8"?>
<ds:datastoreItem xmlns:ds="http://schemas.openxmlformats.org/officeDocument/2006/customXml" ds:itemID="{4A78DE3C-ADE3-4BE0-AC68-C908D1AA4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B4A78-C823-4AB2-ACBB-18DB4660780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1104</Words>
  <Application>Microsoft Office PowerPoint</Application>
  <PresentationFormat>On-screen Show (4:3)</PresentationFormat>
  <Paragraphs>133</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Comic Sans MS</vt:lpstr>
      <vt:lpstr>Office Theme</vt:lpstr>
      <vt:lpstr>Specific Latent Heat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 Latent Heat</dc:title>
  <dc:creator>Jodie Rawlings</dc:creator>
  <cp:lastModifiedBy>Helen Bradford</cp:lastModifiedBy>
  <cp:revision>9</cp:revision>
  <dcterms:created xsi:type="dcterms:W3CDTF">2019-10-01T13:55:17Z</dcterms:created>
  <dcterms:modified xsi:type="dcterms:W3CDTF">2020-09-17T10:39:03Z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