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7" r:id="rId4"/>
    <p:sldId id="266" r:id="rId5"/>
    <p:sldId id="271" r:id="rId6"/>
    <p:sldId id="268" r:id="rId7"/>
    <p:sldId id="263" r:id="rId8"/>
    <p:sldId id="275" r:id="rId9"/>
    <p:sldId id="257" r:id="rId10"/>
    <p:sldId id="261" r:id="rId11"/>
    <p:sldId id="262" r:id="rId12"/>
    <p:sldId id="272" r:id="rId13"/>
    <p:sldId id="273" r:id="rId14"/>
    <p:sldId id="269" r:id="rId15"/>
    <p:sldId id="258" r:id="rId16"/>
    <p:sldId id="259" r:id="rId17"/>
    <p:sldId id="270" r:id="rId18"/>
    <p:sldId id="274" r:id="rId1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D90-F4BE-D04B-88B3-BC3F201337D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5DBC-1B19-784B-B659-7CE2BAA4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D90-F4BE-D04B-88B3-BC3F201337D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5DBC-1B19-784B-B659-7CE2BAA4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7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D90-F4BE-D04B-88B3-BC3F201337D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5DBC-1B19-784B-B659-7CE2BAA4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D90-F4BE-D04B-88B3-BC3F201337D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5DBC-1B19-784B-B659-7CE2BAA4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1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D90-F4BE-D04B-88B3-BC3F201337D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5DBC-1B19-784B-B659-7CE2BAA4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0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D90-F4BE-D04B-88B3-BC3F201337D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5DBC-1B19-784B-B659-7CE2BAA4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D90-F4BE-D04B-88B3-BC3F201337D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5DBC-1B19-784B-B659-7CE2BAA4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9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D90-F4BE-D04B-88B3-BC3F201337D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5DBC-1B19-784B-B659-7CE2BAA4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3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D90-F4BE-D04B-88B3-BC3F201337D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5DBC-1B19-784B-B659-7CE2BAA4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8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D90-F4BE-D04B-88B3-BC3F201337D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5DBC-1B19-784B-B659-7CE2BAA4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9D90-F4BE-D04B-88B3-BC3F201337D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5DBC-1B19-784B-B659-7CE2BAA4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B9D90-F4BE-D04B-88B3-BC3F201337D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5DBC-1B19-784B-B659-7CE2BAA4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4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pic-209628271/stock-photo-anatomy.html?src=vMzNLpxrXcm-cVcWmBfzSA-1-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pic-209628271/stock-photo-anatomy.html?src=vMzNLpxrXcm-cVcWmBfzSA-1-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pic-209628271/stock-photo-anatomy.html?src=vMzNLpxrXcm-cVcWmBfzSA-1-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500349" y="880103"/>
            <a:ext cx="2252924" cy="2869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92532" y="880104"/>
            <a:ext cx="2252924" cy="2869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6062" y="3879620"/>
            <a:ext cx="2252924" cy="2869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0173" y="880103"/>
            <a:ext cx="2252924" cy="2869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080240" y="3618009"/>
            <a:ext cx="2781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GCSE PE – YEAR 9</a:t>
            </a:r>
            <a:endParaRPr lang="en-US" sz="2800" b="1" u="sng" dirty="0"/>
          </a:p>
        </p:txBody>
      </p:sp>
      <p:sp>
        <p:nvSpPr>
          <p:cNvPr id="28" name="Rectangle 27"/>
          <p:cNvSpPr/>
          <p:nvPr/>
        </p:nvSpPr>
        <p:spPr>
          <a:xfrm>
            <a:off x="3500349" y="3928751"/>
            <a:ext cx="2252924" cy="2869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192532" y="3928752"/>
            <a:ext cx="2252924" cy="28692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28438" r="85779" b="51502"/>
          <a:stretch/>
        </p:blipFill>
        <p:spPr>
          <a:xfrm>
            <a:off x="4923614" y="995787"/>
            <a:ext cx="751691" cy="1221328"/>
          </a:xfrm>
          <a:prstGeom prst="rect">
            <a:avLst/>
          </a:prstGeom>
        </p:spPr>
      </p:pic>
      <p:pic>
        <p:nvPicPr>
          <p:cNvPr id="45" name="Picture 44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8" t="29940" r="72412" b="50000"/>
          <a:stretch/>
        </p:blipFill>
        <p:spPr>
          <a:xfrm>
            <a:off x="3565700" y="995787"/>
            <a:ext cx="751691" cy="1221328"/>
          </a:xfrm>
          <a:prstGeom prst="rect">
            <a:avLst/>
          </a:prstGeom>
        </p:spPr>
      </p:pic>
      <p:pic>
        <p:nvPicPr>
          <p:cNvPr id="52" name="Picture 51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5" t="29940" r="59085" b="50000"/>
          <a:stretch/>
        </p:blipFill>
        <p:spPr>
          <a:xfrm>
            <a:off x="771795" y="995787"/>
            <a:ext cx="751691" cy="1221328"/>
          </a:xfrm>
          <a:prstGeom prst="rect">
            <a:avLst/>
          </a:prstGeom>
        </p:spPr>
      </p:pic>
      <p:pic>
        <p:nvPicPr>
          <p:cNvPr id="54" name="Picture 53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50000" r="85781" b="29940"/>
          <a:stretch/>
        </p:blipFill>
        <p:spPr>
          <a:xfrm>
            <a:off x="763616" y="3928752"/>
            <a:ext cx="751691" cy="1221328"/>
          </a:xfrm>
          <a:prstGeom prst="rect">
            <a:avLst/>
          </a:prstGeom>
        </p:spPr>
      </p:pic>
      <p:pic>
        <p:nvPicPr>
          <p:cNvPr id="55" name="Picture 54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1" t="27963" r="45759" b="51977"/>
          <a:stretch/>
        </p:blipFill>
        <p:spPr>
          <a:xfrm>
            <a:off x="771795" y="5522354"/>
            <a:ext cx="751691" cy="1221328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pic>
        <p:nvPicPr>
          <p:cNvPr id="56" name="Picture 55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4" t="29940" r="32626" b="50000"/>
          <a:stretch/>
        </p:blipFill>
        <p:spPr>
          <a:xfrm>
            <a:off x="3565700" y="5527505"/>
            <a:ext cx="751691" cy="1221328"/>
          </a:xfrm>
          <a:prstGeom prst="rect">
            <a:avLst/>
          </a:prstGeom>
        </p:spPr>
      </p:pic>
      <p:pic>
        <p:nvPicPr>
          <p:cNvPr id="57" name="Picture 56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9" t="29609" r="18721" b="50331"/>
          <a:stretch/>
        </p:blipFill>
        <p:spPr>
          <a:xfrm>
            <a:off x="7610060" y="4049107"/>
            <a:ext cx="751691" cy="1221328"/>
          </a:xfrm>
          <a:prstGeom prst="rect">
            <a:avLst/>
          </a:prstGeom>
        </p:spPr>
      </p:pic>
      <p:pic>
        <p:nvPicPr>
          <p:cNvPr id="58" name="Picture 57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2" t="29609" r="5588" b="50331"/>
          <a:stretch/>
        </p:blipFill>
        <p:spPr>
          <a:xfrm>
            <a:off x="1935288" y="2488803"/>
            <a:ext cx="751691" cy="1221328"/>
          </a:xfrm>
          <a:prstGeom prst="rect">
            <a:avLst/>
          </a:prstGeom>
        </p:spPr>
      </p:pic>
      <p:pic>
        <p:nvPicPr>
          <p:cNvPr id="59" name="Picture 58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4" t="50000" r="72116" b="29940"/>
          <a:stretch/>
        </p:blipFill>
        <p:spPr>
          <a:xfrm>
            <a:off x="3565700" y="4049107"/>
            <a:ext cx="751691" cy="1221328"/>
          </a:xfrm>
          <a:prstGeom prst="rect">
            <a:avLst/>
          </a:prstGeom>
        </p:spPr>
      </p:pic>
      <p:pic>
        <p:nvPicPr>
          <p:cNvPr id="60" name="Picture 59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7" t="50000" r="59563" b="29940"/>
          <a:stretch/>
        </p:blipFill>
        <p:spPr>
          <a:xfrm>
            <a:off x="4757120" y="5527505"/>
            <a:ext cx="751691" cy="1221328"/>
          </a:xfrm>
          <a:prstGeom prst="rect">
            <a:avLst/>
          </a:prstGeom>
        </p:spPr>
      </p:pic>
      <p:pic>
        <p:nvPicPr>
          <p:cNvPr id="61" name="Picture 60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4" t="70345" r="72116" b="9595"/>
          <a:stretch/>
        </p:blipFill>
        <p:spPr>
          <a:xfrm>
            <a:off x="6354774" y="4049107"/>
            <a:ext cx="751691" cy="1221328"/>
          </a:xfrm>
          <a:prstGeom prst="rect">
            <a:avLst/>
          </a:prstGeom>
        </p:spPr>
      </p:pic>
      <p:pic>
        <p:nvPicPr>
          <p:cNvPr id="62" name="Picture 61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50000" r="45850" b="29940"/>
          <a:stretch/>
        </p:blipFill>
        <p:spPr>
          <a:xfrm>
            <a:off x="3565700" y="2488803"/>
            <a:ext cx="751691" cy="1221328"/>
          </a:xfrm>
          <a:prstGeom prst="rect">
            <a:avLst/>
          </a:prstGeom>
        </p:spPr>
      </p:pic>
      <p:pic>
        <p:nvPicPr>
          <p:cNvPr id="63" name="Picture 62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5" t="70603" r="58475" b="9337"/>
          <a:stretch/>
        </p:blipFill>
        <p:spPr>
          <a:xfrm>
            <a:off x="1935288" y="5522354"/>
            <a:ext cx="751691" cy="1221328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pic>
        <p:nvPicPr>
          <p:cNvPr id="64" name="Picture 63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t="72417" r="86286" b="7523"/>
          <a:stretch/>
        </p:blipFill>
        <p:spPr>
          <a:xfrm>
            <a:off x="691460" y="2488803"/>
            <a:ext cx="751691" cy="1221328"/>
          </a:xfrm>
          <a:prstGeom prst="rect">
            <a:avLst/>
          </a:prstGeom>
        </p:spPr>
      </p:pic>
      <p:pic>
        <p:nvPicPr>
          <p:cNvPr id="65" name="Picture 64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0" t="49815" r="32390" b="30125"/>
          <a:stretch/>
        </p:blipFill>
        <p:spPr>
          <a:xfrm>
            <a:off x="6388325" y="5522354"/>
            <a:ext cx="751691" cy="1221328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pic>
        <p:nvPicPr>
          <p:cNvPr id="66" name="Picture 65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9" t="72233" r="45921" b="7707"/>
          <a:stretch/>
        </p:blipFill>
        <p:spPr>
          <a:xfrm>
            <a:off x="4923614" y="2488803"/>
            <a:ext cx="751691" cy="1221328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pic>
        <p:nvPicPr>
          <p:cNvPr id="67" name="Picture 66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2" t="71902" r="32768" b="8038"/>
          <a:stretch/>
        </p:blipFill>
        <p:spPr>
          <a:xfrm>
            <a:off x="2031845" y="995787"/>
            <a:ext cx="751691" cy="1221328"/>
          </a:xfrm>
          <a:prstGeom prst="rect">
            <a:avLst/>
          </a:prstGeom>
        </p:spPr>
      </p:pic>
      <p:pic>
        <p:nvPicPr>
          <p:cNvPr id="68" name="Picture 67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4" t="50000" r="5616" b="29940"/>
          <a:stretch/>
        </p:blipFill>
        <p:spPr>
          <a:xfrm>
            <a:off x="1935288" y="3928752"/>
            <a:ext cx="751691" cy="1221328"/>
          </a:xfrm>
          <a:prstGeom prst="rect">
            <a:avLst/>
          </a:prstGeom>
        </p:spPr>
      </p:pic>
      <p:pic>
        <p:nvPicPr>
          <p:cNvPr id="69" name="Picture 68" descr="IMG_00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8" t="49815" r="18942" b="30125"/>
          <a:stretch/>
        </p:blipFill>
        <p:spPr>
          <a:xfrm>
            <a:off x="4757120" y="4049107"/>
            <a:ext cx="751691" cy="12213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95260" y="259745"/>
            <a:ext cx="232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ENTRANCE DOOR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20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3180" y="468351"/>
            <a:ext cx="7696397" cy="1683834"/>
          </a:xfrm>
          <a:prstGeom prst="rect">
            <a:avLst/>
          </a:prstGeom>
          <a:solidFill>
            <a:schemeClr val="bg1"/>
          </a:solidFill>
          <a:ln>
            <a:solidFill>
              <a:srgbClr val="D92D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GB" b="1" u="sng" dirty="0">
                <a:solidFill>
                  <a:prstClr val="black"/>
                </a:solidFill>
              </a:rPr>
              <a:t>Identifies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u="sng" dirty="0" smtClean="0">
                <a:solidFill>
                  <a:prstClr val="black"/>
                </a:solidFill>
              </a:rPr>
              <a:t>all </a:t>
            </a:r>
            <a:r>
              <a:rPr lang="en-GB" b="1" dirty="0" smtClean="0">
                <a:solidFill>
                  <a:prstClr val="black"/>
                </a:solidFill>
              </a:rPr>
              <a:t>types </a:t>
            </a:r>
            <a:r>
              <a:rPr lang="en-GB" b="1" dirty="0">
                <a:solidFill>
                  <a:prstClr val="black"/>
                </a:solidFill>
              </a:rPr>
              <a:t>of bone and </a:t>
            </a:r>
            <a:r>
              <a:rPr lang="en-GB" b="1" u="sng" dirty="0">
                <a:solidFill>
                  <a:prstClr val="black"/>
                </a:solidFill>
              </a:rPr>
              <a:t>briefly</a:t>
            </a:r>
            <a:r>
              <a:rPr lang="en-GB" b="1" dirty="0">
                <a:solidFill>
                  <a:prstClr val="black"/>
                </a:solidFill>
              </a:rPr>
              <a:t> describes their </a:t>
            </a:r>
            <a:r>
              <a:rPr lang="en-GB" b="1" dirty="0" smtClean="0">
                <a:solidFill>
                  <a:prstClr val="black"/>
                </a:solidFill>
              </a:rPr>
              <a:t>jobs </a:t>
            </a:r>
          </a:p>
          <a:p>
            <a:pPr lvl="0">
              <a:spcBef>
                <a:spcPct val="20000"/>
              </a:spcBef>
            </a:pPr>
            <a:endParaRPr lang="en-GB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u="sng" dirty="0" smtClean="0">
                <a:solidFill>
                  <a:prstClr val="black"/>
                </a:solidFill>
              </a:rPr>
              <a:t>1 mark </a:t>
            </a:r>
            <a:r>
              <a:rPr lang="en-GB" dirty="0" smtClean="0">
                <a:solidFill>
                  <a:prstClr val="black"/>
                </a:solidFill>
              </a:rPr>
              <a:t>awarded for the correct type of bone </a:t>
            </a:r>
          </a:p>
          <a:p>
            <a:pPr lvl="0">
              <a:spcBef>
                <a:spcPct val="20000"/>
              </a:spcBef>
            </a:pP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u="sng" dirty="0" smtClean="0">
                <a:solidFill>
                  <a:prstClr val="black"/>
                </a:solidFill>
              </a:rPr>
              <a:t>1 mark </a:t>
            </a:r>
            <a:r>
              <a:rPr lang="en-GB" dirty="0" smtClean="0">
                <a:solidFill>
                  <a:prstClr val="black"/>
                </a:solidFill>
              </a:rPr>
              <a:t>connected to the correct function </a:t>
            </a:r>
            <a:endParaRPr lang="en-GB" u="sng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3180" y="2539278"/>
            <a:ext cx="7696397" cy="212259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193181" y="4995746"/>
            <a:ext cx="7696395" cy="173959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193181" y="2574068"/>
            <a:ext cx="769639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b="1" u="sng" dirty="0" smtClean="0"/>
              <a:t>Describes</a:t>
            </a:r>
            <a:r>
              <a:rPr lang="en-GB" b="1" dirty="0" smtClean="0"/>
              <a:t> the role within sport </a:t>
            </a:r>
          </a:p>
          <a:p>
            <a:pPr lvl="0">
              <a:spcBef>
                <a:spcPct val="20000"/>
              </a:spcBef>
            </a:pPr>
            <a:r>
              <a:rPr lang="en-GB" u="sng" dirty="0" smtClean="0"/>
              <a:t>1-3 mark – all </a:t>
            </a:r>
            <a:r>
              <a:rPr lang="en-GB" dirty="0" smtClean="0"/>
              <a:t>types of bones and </a:t>
            </a:r>
            <a:r>
              <a:rPr lang="en-GB" u="sng" dirty="0" smtClean="0"/>
              <a:t>describes</a:t>
            </a:r>
            <a:r>
              <a:rPr lang="en-GB" dirty="0" smtClean="0"/>
              <a:t> their importance in a sporting </a:t>
            </a:r>
            <a:r>
              <a:rPr lang="en-GB" dirty="0"/>
              <a:t>activity. </a:t>
            </a:r>
            <a:endParaRPr lang="en-GB" dirty="0" smtClean="0"/>
          </a:p>
          <a:p>
            <a:pPr lvl="0">
              <a:spcBef>
                <a:spcPct val="20000"/>
              </a:spcBef>
            </a:pPr>
            <a:r>
              <a:rPr lang="en-GB" u="sng" dirty="0"/>
              <a:t>S</a:t>
            </a:r>
            <a:r>
              <a:rPr lang="en-GB" u="sng" dirty="0" smtClean="0"/>
              <a:t>hort </a:t>
            </a:r>
            <a:r>
              <a:rPr lang="en-GB" u="sng" dirty="0"/>
              <a:t>bones </a:t>
            </a:r>
            <a:r>
              <a:rPr lang="en-GB" dirty="0"/>
              <a:t>like the </a:t>
            </a:r>
            <a:r>
              <a:rPr lang="en-GB" u="sng" dirty="0"/>
              <a:t>tarsals </a:t>
            </a:r>
            <a:r>
              <a:rPr lang="en-GB" dirty="0"/>
              <a:t>in the foot are needed to </a:t>
            </a:r>
            <a:r>
              <a:rPr lang="en-GB" u="sng" dirty="0"/>
              <a:t>support the weight </a:t>
            </a:r>
            <a:r>
              <a:rPr lang="en-GB" dirty="0"/>
              <a:t>of a </a:t>
            </a:r>
            <a:r>
              <a:rPr lang="en-GB" u="sng" dirty="0"/>
              <a:t>gymnast when balancing on one leg</a:t>
            </a:r>
            <a:r>
              <a:rPr lang="en-GB" u="sng" dirty="0" smtClean="0"/>
              <a:t>. (done for each = 3 marks)</a:t>
            </a:r>
            <a:endParaRPr lang="en-GB" u="sng" dirty="0"/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193180" y="5027276"/>
            <a:ext cx="7696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Explain and Justify their roles within sport </a:t>
            </a:r>
          </a:p>
          <a:p>
            <a:endParaRPr lang="en-GB" b="1" dirty="0" smtClean="0">
              <a:solidFill>
                <a:srgbClr val="000000"/>
              </a:solidFill>
            </a:endParaRPr>
          </a:p>
          <a:p>
            <a:r>
              <a:rPr lang="en-GB" dirty="0" smtClean="0"/>
              <a:t>1-3 marks awarded if the sporting examples are relevant to the functions of each type of bone stated and justified. Why are they important and if they </a:t>
            </a:r>
            <a:r>
              <a:rPr lang="en-GB" dirty="0" err="1" smtClean="0"/>
              <a:t>wasn</a:t>
            </a:r>
            <a:r>
              <a:rPr lang="fr-FR" dirty="0" smtClean="0"/>
              <a:t>’</a:t>
            </a:r>
            <a:r>
              <a:rPr lang="en-GB" dirty="0" smtClean="0"/>
              <a:t>t there what might happen.</a:t>
            </a:r>
            <a:endParaRPr lang="en-GB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708332"/>
            <a:ext cx="11931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1-2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b="1" u="sng" dirty="0" smtClean="0"/>
              <a:t>A01</a:t>
            </a:r>
            <a:endParaRPr lang="en-GB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22663" y="2892003"/>
            <a:ext cx="107051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3-</a:t>
            </a:r>
            <a:r>
              <a:rPr lang="en-GB" sz="2400" dirty="0"/>
              <a:t>5</a:t>
            </a:r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2400" b="1" u="sng" dirty="0" smtClean="0"/>
              <a:t>AO2</a:t>
            </a:r>
            <a:endParaRPr lang="en-GB" sz="24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156117" y="5304275"/>
            <a:ext cx="914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6-</a:t>
            </a:r>
            <a:r>
              <a:rPr lang="en-GB" sz="2400" dirty="0"/>
              <a:t>8</a:t>
            </a:r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2400" b="1" u="sng" dirty="0" smtClean="0"/>
              <a:t>AO3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218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56832" y="1196766"/>
            <a:ext cx="2665364" cy="4134218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u="sng" dirty="0" smtClean="0">
                <a:solidFill>
                  <a:srgbClr val="000000"/>
                </a:solidFill>
              </a:rPr>
              <a:t>Analyse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a specific sporting movement and explain how each type of bone aids performance 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3" name="Picture 12" descr="82914287-boy-with-big-highlighter-cartoon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2" b="96154" l="38000" r="99615">
                        <a14:foregroundMark x1="84000" y1="33846" x2="82923" y2="36615"/>
                        <a14:foregroundMark x1="90231" y1="53000" x2="86462" y2="58923"/>
                        <a14:foregroundMark x1="92000" y1="53000" x2="92000" y2="54385"/>
                        <a14:foregroundMark x1="61692" y1="31385" x2="61692" y2="39077"/>
                        <a14:foregroundMark x1="61692" y1="29308" x2="62077" y2="31769"/>
                        <a14:foregroundMark x1="57538" y1="29692" x2="55077" y2="32846"/>
                        <a14:foregroundMark x1="63769" y1="27615" x2="63769" y2="27615"/>
                        <a14:foregroundMark x1="58923" y1="29692" x2="58923" y2="29692"/>
                        <a14:foregroundMark x1="57538" y1="36308" x2="46769" y2="44615"/>
                        <a14:foregroundMark x1="52692" y1="50231" x2="50538" y2="54769"/>
                        <a14:foregroundMark x1="48462" y1="48846" x2="46077" y2="54769"/>
                        <a14:foregroundMark x1="43231" y1="41846" x2="40846" y2="48462"/>
                        <a14:foregroundMark x1="44615" y1="45000" x2="43231" y2="52308"/>
                        <a14:foregroundMark x1="90231" y1="57538" x2="90231" y2="60308"/>
                        <a14:foregroundMark x1="92000" y1="57154" x2="92000" y2="57154"/>
                        <a14:foregroundMark x1="57846" y1="27923" x2="57846" y2="27923"/>
                        <a14:foregroundMark x1="76538" y1="33154" x2="76077" y2="32615"/>
                        <a14:foregroundMark x1="43538" y1="40385" x2="38923" y2="43231"/>
                        <a14:foregroundMark x1="38769" y1="47308" x2="41308" y2="45769"/>
                        <a14:foregroundMark x1="46538" y1="46615" x2="44846" y2="49154"/>
                        <a14:foregroundMark x1="47538" y1="47615" x2="46538" y2="50692"/>
                        <a14:foregroundMark x1="50923" y1="48615" x2="49769" y2="51538"/>
                        <a14:foregroundMark x1="62385" y1="36000" x2="62385" y2="37538"/>
                        <a14:backgroundMark x1="92692" y1="46769" x2="92692" y2="46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8" t="13438" b="10608"/>
          <a:stretch/>
        </p:blipFill>
        <p:spPr>
          <a:xfrm>
            <a:off x="5729042" y="0"/>
            <a:ext cx="1353307" cy="1631265"/>
          </a:xfrm>
          <a:prstGeom prst="rect">
            <a:avLst/>
          </a:prstGeom>
        </p:spPr>
      </p:pic>
      <p:pic>
        <p:nvPicPr>
          <p:cNvPr id="14" name="Picture 13" descr="single-pink-cartoon-highlighter-pen-with-bold-tick-or-check-mark-JF1DR2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58" b="77482" l="58038" r="98846">
                        <a14:foregroundMark x1="87552" y1="51799" x2="87552" y2="55899"/>
                        <a14:foregroundMark x1="65870" y1="22950" x2="66282" y2="26763"/>
                        <a14:foregroundMark x1="86315" y1="20935" x2="86315" y2="20935"/>
                        <a14:foregroundMark x1="67601" y1="27626" x2="65622" y2="29353"/>
                        <a14:foregroundMark x1="63561" y1="28058" x2="63067" y2="27770"/>
                        <a14:foregroundMark x1="89860" y1="54173" x2="91344" y2="54748"/>
                        <a14:foregroundMark x1="92003" y1="54173" x2="89530" y2="52806"/>
                        <a14:foregroundMark x1="88129" y1="51367" x2="88129" y2="51367"/>
                        <a14:foregroundMark x1="80956" y1="23381" x2="80956" y2="23381"/>
                        <a14:foregroundMark x1="80214" y1="20576" x2="80214" y2="20576"/>
                        <a14:foregroundMark x1="83759" y1="23094" x2="83759" y2="23094"/>
                        <a14:foregroundMark x1="84996" y1="25612" x2="84996" y2="25612"/>
                        <a14:foregroundMark x1="82605" y1="18993" x2="84254" y2="26475"/>
                        <a14:backgroundMark x1="63149" y1="26403" x2="63149" y2="26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10" t="6741" b="22161"/>
          <a:stretch/>
        </p:blipFill>
        <p:spPr>
          <a:xfrm>
            <a:off x="8085982" y="-2247"/>
            <a:ext cx="936214" cy="190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01" y="1196766"/>
            <a:ext cx="2822955" cy="4216936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91673" y="1196765"/>
            <a:ext cx="2873948" cy="4134219"/>
          </a:xfrm>
          <a:prstGeom prst="rect">
            <a:avLst/>
          </a:prstGeom>
          <a:solidFill>
            <a:srgbClr val="FFFFFF"/>
          </a:solidFill>
          <a:ln w="762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u="sng" dirty="0" smtClean="0">
                <a:solidFill>
                  <a:srgbClr val="000000"/>
                </a:solidFill>
              </a:rPr>
              <a:t>Describes</a:t>
            </a:r>
            <a:r>
              <a:rPr lang="en-GB" sz="2400" dirty="0" smtClean="0">
                <a:solidFill>
                  <a:srgbClr val="000000"/>
                </a:solidFill>
              </a:rPr>
              <a:t> the importance in a sporting activity for </a:t>
            </a:r>
            <a:r>
              <a:rPr lang="en-GB" sz="2400" b="1" u="sng" dirty="0" smtClean="0">
                <a:solidFill>
                  <a:srgbClr val="000000"/>
                </a:solidFill>
              </a:rPr>
              <a:t>ALL</a:t>
            </a:r>
            <a:r>
              <a:rPr lang="en-GB" sz="2400" dirty="0" smtClean="0">
                <a:solidFill>
                  <a:srgbClr val="000000"/>
                </a:solidFill>
              </a:rPr>
              <a:t> types of bones  </a:t>
            </a:r>
          </a:p>
          <a:p>
            <a:endParaRPr lang="en-GB" sz="2400" b="1" u="sng" dirty="0">
              <a:solidFill>
                <a:srgbClr val="000000"/>
              </a:solidFill>
            </a:endParaRPr>
          </a:p>
          <a:p>
            <a:r>
              <a:rPr lang="en-GB" sz="2400" b="1" u="sng" dirty="0" smtClean="0">
                <a:solidFill>
                  <a:srgbClr val="000000"/>
                </a:solidFill>
              </a:rPr>
              <a:t>Explain</a:t>
            </a:r>
            <a:r>
              <a:rPr lang="en-GB" sz="2400" b="1" dirty="0" smtClean="0">
                <a:solidFill>
                  <a:srgbClr val="000000"/>
                </a:solidFill>
              </a:rPr>
              <a:t> and </a:t>
            </a:r>
            <a:r>
              <a:rPr lang="en-GB" sz="2400" b="1" u="sng" dirty="0" smtClean="0">
                <a:solidFill>
                  <a:srgbClr val="000000"/>
                </a:solidFill>
              </a:rPr>
              <a:t>Justify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their roles within sport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5549" y="5499390"/>
            <a:ext cx="1228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</a:rPr>
              <a:t>Challenge</a:t>
            </a:r>
            <a:endParaRPr lang="en-US" sz="2000" b="1" u="sng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00" y="5933354"/>
            <a:ext cx="8691777" cy="73467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823821" y="4870925"/>
            <a:ext cx="722229" cy="385345"/>
          </a:xfrm>
          <a:prstGeom prst="rightArrow">
            <a:avLst/>
          </a:prstGeom>
          <a:solidFill>
            <a:schemeClr val="accent6"/>
          </a:solidFill>
          <a:ln w="28575" cmpd="sng">
            <a:solidFill>
              <a:srgbClr val="FF66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005015" y="4870925"/>
            <a:ext cx="722229" cy="385345"/>
          </a:xfrm>
          <a:prstGeom prst="rightArrow">
            <a:avLst/>
          </a:prstGeom>
          <a:solidFill>
            <a:srgbClr val="008000"/>
          </a:solidFill>
          <a:ln w="28575" cmpd="sng">
            <a:solidFill>
              <a:srgbClr val="F796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367542" y="5513343"/>
            <a:ext cx="722229" cy="385345"/>
          </a:xfrm>
          <a:prstGeom prst="rightArrow">
            <a:avLst/>
          </a:prstGeom>
          <a:solidFill>
            <a:srgbClr val="3366FF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cartoon-felt-tip-pen-white-vector-illustration-55089198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04" l="10000" r="99125">
                        <a14:foregroundMark x1="77125" y1="27724" x2="77125" y2="27724"/>
                        <a14:foregroundMark x1="84500" y1="31250" x2="84250" y2="39583"/>
                        <a14:foregroundMark x1="74750" y1="28205" x2="74750" y2="33013"/>
                        <a14:foregroundMark x1="71250" y1="42949" x2="79125" y2="4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55"/>
          <a:stretch/>
        </p:blipFill>
        <p:spPr>
          <a:xfrm rot="20401766">
            <a:off x="7082349" y="-26773"/>
            <a:ext cx="1157006" cy="1821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255" y="1308551"/>
            <a:ext cx="2758201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u="sng" dirty="0" smtClean="0">
                <a:solidFill>
                  <a:prstClr val="black"/>
                </a:solidFill>
              </a:rPr>
              <a:t>Identify</a:t>
            </a:r>
            <a:r>
              <a:rPr lang="en-GB" sz="2400" b="1" dirty="0" smtClean="0">
                <a:solidFill>
                  <a:prstClr val="black"/>
                </a:solidFill>
              </a:rPr>
              <a:t> </a:t>
            </a:r>
            <a:r>
              <a:rPr lang="en-GB" sz="2400" b="1" u="sng" dirty="0">
                <a:solidFill>
                  <a:prstClr val="black"/>
                </a:solidFill>
              </a:rPr>
              <a:t>all </a:t>
            </a:r>
            <a:r>
              <a:rPr lang="en-GB" sz="2400" dirty="0">
                <a:solidFill>
                  <a:prstClr val="black"/>
                </a:solidFill>
              </a:rPr>
              <a:t>types of bone and </a:t>
            </a:r>
            <a:r>
              <a:rPr lang="en-GB" sz="2400" dirty="0" smtClean="0">
                <a:solidFill>
                  <a:prstClr val="black"/>
                </a:solidFill>
              </a:rPr>
              <a:t>describes </a:t>
            </a:r>
            <a:r>
              <a:rPr lang="en-GB" sz="2400" dirty="0">
                <a:solidFill>
                  <a:prstClr val="black"/>
                </a:solidFill>
              </a:rPr>
              <a:t>their </a:t>
            </a:r>
            <a:r>
              <a:rPr lang="en-GB" sz="2400" dirty="0" smtClean="0">
                <a:solidFill>
                  <a:prstClr val="black"/>
                </a:solidFill>
              </a:rPr>
              <a:t>job role within the body</a:t>
            </a:r>
          </a:p>
          <a:p>
            <a:pPr lvl="0">
              <a:spcBef>
                <a:spcPct val="20000"/>
              </a:spcBef>
            </a:pPr>
            <a:endParaRPr lang="en-GB" sz="2400" b="1" dirty="0">
              <a:solidFill>
                <a:prstClr val="black"/>
              </a:solidFill>
            </a:endParaRPr>
          </a:p>
          <a:p>
            <a:pPr>
              <a:spcBef>
                <a:spcPct val="20000"/>
              </a:spcBef>
            </a:pPr>
            <a:r>
              <a:rPr lang="en-GB" sz="2400" b="1" u="sng" dirty="0"/>
              <a:t>D</a:t>
            </a:r>
            <a:r>
              <a:rPr lang="en-GB" sz="2400" b="1" u="sng" dirty="0" smtClean="0"/>
              <a:t>escribes</a:t>
            </a:r>
            <a:r>
              <a:rPr lang="en-GB" sz="2400" dirty="0" smtClean="0"/>
              <a:t> the importance in a sporting activity for at </a:t>
            </a:r>
            <a:r>
              <a:rPr lang="en-GB" sz="2400" b="1" u="sng" dirty="0" smtClean="0"/>
              <a:t>least 2</a:t>
            </a:r>
            <a:r>
              <a:rPr lang="en-GB" sz="2400" dirty="0" smtClean="0"/>
              <a:t> of the types of bones.</a:t>
            </a:r>
            <a:endParaRPr lang="en-GB" sz="2400" b="1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153" y="6002764"/>
            <a:ext cx="860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Discuss how the muscles learned so far will also help the specific movement (include the correct names of movement). 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69" y="-164649"/>
            <a:ext cx="48387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09 at 18.15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5" y="100276"/>
            <a:ext cx="3353142" cy="2524797"/>
          </a:xfrm>
          <a:prstGeom prst="rect">
            <a:avLst/>
          </a:prstGeom>
          <a:ln w="19050" cmpd="sng">
            <a:solidFill>
              <a:schemeClr val="accent5"/>
            </a:solidFill>
          </a:ln>
        </p:spPr>
      </p:pic>
      <p:pic>
        <p:nvPicPr>
          <p:cNvPr id="5" name="Picture 4" descr="Screen Shot 2019-11-09 at 18.22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50" y="77381"/>
            <a:ext cx="3838803" cy="298107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Picture 5" descr="Screen Shot 2019-11-09 at 18.22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51" y="3841410"/>
            <a:ext cx="3838802" cy="2892673"/>
          </a:xfrm>
          <a:prstGeom prst="rect">
            <a:avLst/>
          </a:prstGeom>
          <a:ln w="38100" cmpd="sng">
            <a:solidFill>
              <a:schemeClr val="accent3"/>
            </a:solidFill>
          </a:ln>
        </p:spPr>
      </p:pic>
      <p:pic>
        <p:nvPicPr>
          <p:cNvPr id="7" name="Picture 6" descr="Screen Shot 2019-11-09 at 18.22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9" y="2675920"/>
            <a:ext cx="3479790" cy="1752352"/>
          </a:xfrm>
          <a:prstGeom prst="rect">
            <a:avLst/>
          </a:prstGeom>
          <a:ln w="28575" cmpd="sng">
            <a:solidFill>
              <a:schemeClr val="accent4"/>
            </a:solidFill>
          </a:ln>
        </p:spPr>
      </p:pic>
      <p:pic>
        <p:nvPicPr>
          <p:cNvPr id="8" name="Picture 7" descr="Screen Shot 2019-11-09 at 18.22.3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519"/>
            <a:ext cx="3066351" cy="22854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Picture 8" descr="Screen Shot 2019-11-09 at 18.22.4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4" b="59090"/>
          <a:stretch/>
        </p:blipFill>
        <p:spPr>
          <a:xfrm>
            <a:off x="3819969" y="1858747"/>
            <a:ext cx="1221133" cy="138884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0" name="Picture 9" descr="Screen Shot 2019-11-09 at 18.22.4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6" t="71536" r="33438" b="1"/>
          <a:stretch/>
        </p:blipFill>
        <p:spPr>
          <a:xfrm>
            <a:off x="5132885" y="3002532"/>
            <a:ext cx="1073601" cy="78295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1" name="Picture 10" descr="Screen Shot 2019-11-09 at 18.22.4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0" r="70484"/>
          <a:stretch/>
        </p:blipFill>
        <p:spPr>
          <a:xfrm>
            <a:off x="3863615" y="3394010"/>
            <a:ext cx="1073601" cy="135280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2" name="Picture 11" descr="Screen Shot 2019-11-09 at 18.22.4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7" t="50000" b="820"/>
          <a:stretch/>
        </p:blipFill>
        <p:spPr>
          <a:xfrm>
            <a:off x="4077068" y="5505196"/>
            <a:ext cx="964034" cy="135280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3" name="Picture 12" descr="Screen Shot 2019-11-09 at 18.22.4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2" t="1" b="68748"/>
          <a:stretch/>
        </p:blipFill>
        <p:spPr>
          <a:xfrm>
            <a:off x="3150782" y="4886220"/>
            <a:ext cx="855468" cy="85963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4" name="Picture 13" descr="Screen Shot 2019-11-09 at 18.22.4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r="26900" b="33697"/>
          <a:stretch/>
        </p:blipFill>
        <p:spPr>
          <a:xfrm>
            <a:off x="3645629" y="100276"/>
            <a:ext cx="1395473" cy="1560611"/>
          </a:xfrm>
          <a:prstGeom prst="rect">
            <a:avLst/>
          </a:prstGeom>
          <a:ln w="57150" cmpd="sng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2407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11-17 at 18.38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0"/>
          <a:stretch/>
        </p:blipFill>
        <p:spPr>
          <a:xfrm>
            <a:off x="241160" y="4071543"/>
            <a:ext cx="7053943" cy="2786457"/>
          </a:xfrm>
          <a:prstGeom prst="rect">
            <a:avLst/>
          </a:prstGeom>
        </p:spPr>
      </p:pic>
      <p:pic>
        <p:nvPicPr>
          <p:cNvPr id="4" name="Picture 3" descr="Screen Shot 2019-11-17 at 18.38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5328030" cy="3994774"/>
          </a:xfrm>
          <a:prstGeom prst="rect">
            <a:avLst/>
          </a:prstGeom>
        </p:spPr>
      </p:pic>
      <p:pic>
        <p:nvPicPr>
          <p:cNvPr id="6" name="Picture 5" descr="Screen Shot 2019-11-17 at 18.38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8" b="64708"/>
          <a:stretch/>
        </p:blipFill>
        <p:spPr>
          <a:xfrm rot="5400000">
            <a:off x="5763129" y="1184434"/>
            <a:ext cx="4563162" cy="2198580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04" y="4565305"/>
            <a:ext cx="1710210" cy="222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922"/>
            <a:ext cx="8229600" cy="716874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Progress Indicators: </a:t>
            </a:r>
            <a:endParaRPr lang="en-US" sz="4000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742260"/>
              </p:ext>
            </p:extLst>
          </p:nvPr>
        </p:nvGraphicFramePr>
        <p:xfrm>
          <a:off x="457200" y="2505352"/>
          <a:ext cx="8229600" cy="3746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2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Outstanding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8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3-4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know</a:t>
                      </a:r>
                      <a:r>
                        <a:rPr lang="en-US" baseline="0" dirty="0" smtClean="0"/>
                        <a:t> there are 3 classifications of muscles (AO1)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</a:t>
                      </a:r>
                      <a:r>
                        <a:rPr lang="en-US" u="sng" dirty="0" smtClean="0"/>
                        <a:t>state </a:t>
                      </a:r>
                      <a:r>
                        <a:rPr lang="en-US" u="sng" baseline="0" dirty="0" smtClean="0"/>
                        <a:t>the 3 classifications </a:t>
                      </a:r>
                      <a:r>
                        <a:rPr lang="en-US" baseline="0" dirty="0" smtClean="0"/>
                        <a:t>of muscles with some functions (AO1)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8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</a:t>
                      </a:r>
                      <a:r>
                        <a:rPr lang="en-US" u="sng" dirty="0" smtClean="0"/>
                        <a:t>begin to explain </a:t>
                      </a:r>
                      <a:r>
                        <a:rPr lang="en-US" dirty="0" smtClean="0"/>
                        <a:t>the 3 classifications,</a:t>
                      </a:r>
                      <a:r>
                        <a:rPr lang="en-US" baseline="0" dirty="0" smtClean="0"/>
                        <a:t> structure and functions (AO2)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explain and describe the 3 classifications,</a:t>
                      </a:r>
                      <a:r>
                        <a:rPr lang="en-US" baseline="0" dirty="0" smtClean="0"/>
                        <a:t> structure and functions and</a:t>
                      </a:r>
                      <a:r>
                        <a:rPr lang="en-US" u="sng" baseline="0" dirty="0" smtClean="0"/>
                        <a:t> how they help performance </a:t>
                      </a:r>
                      <a:r>
                        <a:rPr lang="en-US" baseline="0" dirty="0" smtClean="0"/>
                        <a:t>(AO3)</a:t>
                      </a: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u="sng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98393"/>
            <a:ext cx="8229600" cy="108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 smtClean="0">
                <a:solidFill>
                  <a:srgbClr val="008000"/>
                </a:solidFill>
              </a:rPr>
              <a:t>Classification of Muscles</a:t>
            </a:r>
            <a:endParaRPr lang="en-US" sz="6000" b="1" u="sng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31958" y="1840123"/>
            <a:ext cx="1969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Of the skeletal system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18979" y="1951374"/>
            <a:ext cx="188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Forming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the heart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90390" y="2546085"/>
            <a:ext cx="1660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In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blood vessels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90390" y="4970585"/>
            <a:ext cx="277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231F20"/>
                </a:solidFill>
                <a:latin typeface="ReithSans"/>
              </a:rPr>
              <a:t>found in the internal organs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31958" y="2796027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231F20"/>
                </a:solidFill>
                <a:latin typeface="ReithSans"/>
              </a:rPr>
              <a:t>this is involuntary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641102" y="3599967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231F20"/>
                </a:solidFill>
                <a:latin typeface="ReithSans"/>
              </a:rPr>
              <a:t> this is voluntary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126625" y="4431312"/>
            <a:ext cx="2699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not under our conscious control 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999663" y="3500388"/>
            <a:ext cx="326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we can't make them contract when we think about it.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123077" y="5204461"/>
            <a:ext cx="2801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are under our conscious control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055229" y="5774656"/>
            <a:ext cx="3010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we can move these muscles when we want to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18979" y="2966063"/>
            <a:ext cx="2368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striated muscles due to their appearance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126625" y="6098910"/>
            <a:ext cx="3055351" cy="649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  <a:latin typeface="Helvetica Neue"/>
              </a:rPr>
              <a:t>Sometimes known as smooth </a:t>
            </a:r>
            <a:r>
              <a:rPr lang="en-GB" dirty="0">
                <a:solidFill>
                  <a:srgbClr val="333333"/>
                </a:solidFill>
                <a:latin typeface="Helvetica Neue"/>
              </a:rPr>
              <a:t>muscle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90390" y="5839758"/>
            <a:ext cx="3058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 found in the walls of hollow organs such as the Stomach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9043" y="3784633"/>
            <a:ext cx="2694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It is under the control of the autonomic nervous system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6262853" y="4271813"/>
            <a:ext cx="2906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highly resistant to fatigue due to the presence of a large number of mitochondria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7135" t="3157" r="9693" b="4365"/>
          <a:stretch/>
        </p:blipFill>
        <p:spPr>
          <a:xfrm>
            <a:off x="4561251" y="156782"/>
            <a:ext cx="4454482" cy="3095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11640" y="404746"/>
            <a:ext cx="4339998" cy="835414"/>
          </a:xfrm>
        </p:spPr>
        <p:txBody>
          <a:bodyPr>
            <a:noAutofit/>
          </a:bodyPr>
          <a:lstStyle/>
          <a:p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Classification and characteristics of muscle types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: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406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08517"/>
            <a:ext cx="3083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1) Voluntary muscles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5803275" y="2234092"/>
            <a:ext cx="360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3) Involuntary muscles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3073891" y="2271434"/>
            <a:ext cx="2839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2) Cardiac muscle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99" y="944913"/>
            <a:ext cx="5779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Problem: </a:t>
            </a:r>
          </a:p>
          <a:p>
            <a:endParaRPr lang="en-GB" sz="1600" b="1" dirty="0"/>
          </a:p>
          <a:p>
            <a:r>
              <a:rPr lang="en-GB" sz="1600" dirty="0" smtClean="0"/>
              <a:t>There are 3 types of muscles make a list of the characteristics of each type using the  </a:t>
            </a:r>
            <a:endParaRPr lang="en-GB" sz="16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958456" y="2227917"/>
            <a:ext cx="31323" cy="451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19226" y="2805308"/>
            <a:ext cx="13955" cy="3949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8060" y="0"/>
            <a:ext cx="5685346" cy="1297978"/>
          </a:xfrm>
        </p:spPr>
        <p:txBody>
          <a:bodyPr>
            <a:noAutofit/>
          </a:bodyPr>
          <a:lstStyle/>
          <a:p>
            <a:r>
              <a:rPr lang="en-GB" sz="2800" b="1" u="sng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Classification and characteristics of muscle types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: </a:t>
            </a:r>
            <a:endParaRPr lang="en-GB" sz="28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7135" t="3157" r="9693" b="4365"/>
          <a:stretch/>
        </p:blipFill>
        <p:spPr>
          <a:xfrm>
            <a:off x="5805272" y="114911"/>
            <a:ext cx="3101494" cy="21552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71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24636"/>
            <a:ext cx="3083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1) Voluntary muscles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5914914" y="1619995"/>
            <a:ext cx="360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3) Involuntary muscles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3171576" y="1615466"/>
            <a:ext cx="2839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2) Cardiac muscle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69199" y="2252997"/>
            <a:ext cx="2236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Of the skeletal system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301252" y="2326373"/>
            <a:ext cx="188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Forming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the heart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086745" y="2107194"/>
            <a:ext cx="1660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In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blood vessels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958870"/>
            <a:ext cx="66565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Problem: </a:t>
            </a:r>
            <a:r>
              <a:rPr lang="en-GB" sz="1600" dirty="0"/>
              <a:t>T</a:t>
            </a:r>
            <a:r>
              <a:rPr lang="en-GB" sz="1600" dirty="0" smtClean="0"/>
              <a:t>here are 3 types of muscles make a list of the characteristics of each type using the  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6086745" y="2613111"/>
            <a:ext cx="277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231F20"/>
                </a:solidFill>
                <a:latin typeface="ReithSans"/>
              </a:rPr>
              <a:t>found in the internal organs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10767" y="29255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31F20"/>
                </a:solidFill>
                <a:latin typeface="ReithSans"/>
              </a:rPr>
              <a:t>T</a:t>
            </a:r>
            <a:r>
              <a:rPr lang="en-GB" dirty="0" smtClean="0">
                <a:solidFill>
                  <a:srgbClr val="231F20"/>
                </a:solidFill>
                <a:latin typeface="ReithSans"/>
              </a:rPr>
              <a:t>his is involuntary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9799" y="2871252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231F20"/>
                </a:solidFill>
                <a:latin typeface="ReithSans"/>
              </a:rPr>
              <a:t> this is voluntary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079387" y="3353332"/>
            <a:ext cx="2699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not under our conscious control 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010590" y="4016598"/>
            <a:ext cx="326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we can't make them contract when we think about it.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9599" y="3527713"/>
            <a:ext cx="2801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are under our conscious control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57627" y="4463271"/>
            <a:ext cx="3010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ReithSans"/>
              </a:rPr>
              <a:t>we can move these muscles when we want to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7627" y="5301336"/>
            <a:ext cx="292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striated muscles due to their appearance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007682" y="4699768"/>
            <a:ext cx="3055351" cy="649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  <a:latin typeface="Helvetica Neue"/>
              </a:rPr>
              <a:t>Sometimes known as smooth </a:t>
            </a:r>
            <a:r>
              <a:rPr lang="en-GB" dirty="0">
                <a:solidFill>
                  <a:srgbClr val="333333"/>
                </a:solidFill>
                <a:latin typeface="Helvetica Neue"/>
              </a:rPr>
              <a:t>muscle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007682" y="5391395"/>
            <a:ext cx="3058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 found in the walls of hollow organs such as the Stomach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210767" y="3406704"/>
            <a:ext cx="2694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It is under the control of the autonomic nervous system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142615" y="4484888"/>
            <a:ext cx="2906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Helvetica Neue"/>
              </a:rPr>
              <a:t>highly resistant to fatigue due to the presence of a large number of mitochondria</a:t>
            </a:r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401260" y="6352261"/>
            <a:ext cx="6156225" cy="5057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FIX IT WITH GREEN PEN!!!</a:t>
            </a:r>
            <a:endParaRPr lang="en-GB" sz="3600" b="1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978627" y="2227917"/>
            <a:ext cx="11152" cy="4044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36095" y="2112240"/>
            <a:ext cx="11152" cy="4044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8059" y="0"/>
            <a:ext cx="6578466" cy="835414"/>
          </a:xfrm>
        </p:spPr>
        <p:txBody>
          <a:bodyPr>
            <a:noAutofit/>
          </a:bodyPr>
          <a:lstStyle/>
          <a:p>
            <a:r>
              <a:rPr lang="en-GB" sz="3200" u="sng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Classification and characteristics of muscle types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: </a:t>
            </a:r>
            <a:endParaRPr lang="en-GB" sz="3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7135" t="3157" r="9693" b="4365"/>
          <a:stretch/>
        </p:blipFill>
        <p:spPr>
          <a:xfrm>
            <a:off x="6742927" y="114911"/>
            <a:ext cx="2401073" cy="16685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835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/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15" y="43929"/>
            <a:ext cx="8229600" cy="864876"/>
          </a:xfrm>
        </p:spPr>
        <p:txBody>
          <a:bodyPr/>
          <a:lstStyle/>
          <a:p>
            <a:r>
              <a:rPr lang="en-US" b="1" u="sng" dirty="0" smtClean="0"/>
              <a:t>SHOULDER PARTNER QUESTION: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15" y="1076868"/>
            <a:ext cx="8438985" cy="16896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Becky is swimming the </a:t>
            </a:r>
            <a:r>
              <a:rPr lang="en-US" dirty="0"/>
              <a:t>E</a:t>
            </a:r>
            <a:r>
              <a:rPr lang="en-US" dirty="0" smtClean="0"/>
              <a:t>nglish channel. Explain how each classification of muscle will help her complete her swim: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6215" y="2766507"/>
            <a:ext cx="7357020" cy="1938992"/>
          </a:xfrm>
          <a:prstGeom prst="rect">
            <a:avLst/>
          </a:prstGeom>
          <a:solidFill>
            <a:srgbClr val="F2DCDB"/>
          </a:solidFill>
          <a:ln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Copy the question 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Plan and complete the question in your book together.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Leave space to stick the work sheet done today in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 will photocopy to put in the other persons book</a:t>
            </a:r>
            <a:endParaRPr lang="en-US" sz="24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280114"/>
              </p:ext>
            </p:extLst>
          </p:nvPr>
        </p:nvGraphicFramePr>
        <p:xfrm>
          <a:off x="247814" y="4879208"/>
          <a:ext cx="8438985" cy="175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8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8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2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Outstanding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2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3-4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 know</a:t>
                      </a:r>
                      <a:r>
                        <a:rPr lang="en-US" sz="1200" baseline="0" dirty="0" smtClean="0"/>
                        <a:t> there are 3 classifications of muscles (AO1)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 </a:t>
                      </a:r>
                      <a:r>
                        <a:rPr lang="en-US" sz="1200" u="sng" dirty="0" smtClean="0"/>
                        <a:t>state </a:t>
                      </a:r>
                      <a:r>
                        <a:rPr lang="en-US" sz="1200" u="sng" baseline="0" dirty="0" smtClean="0"/>
                        <a:t>the 3 classifications </a:t>
                      </a:r>
                      <a:r>
                        <a:rPr lang="en-US" sz="1200" baseline="0" dirty="0" smtClean="0"/>
                        <a:t>of muscles with some functions (AO1)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2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5+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 </a:t>
                      </a:r>
                      <a:r>
                        <a:rPr lang="en-US" sz="1200" u="sng" dirty="0" smtClean="0"/>
                        <a:t>begin to explain </a:t>
                      </a:r>
                      <a:r>
                        <a:rPr lang="en-US" sz="1200" dirty="0" smtClean="0"/>
                        <a:t>the 3 classifications,</a:t>
                      </a:r>
                      <a:r>
                        <a:rPr lang="en-US" sz="1200" baseline="0" dirty="0" smtClean="0"/>
                        <a:t> structure and functions (AO2)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 explain and describe the 3 classifications,</a:t>
                      </a:r>
                      <a:r>
                        <a:rPr lang="en-US" sz="1200" baseline="0" dirty="0" smtClean="0"/>
                        <a:t> structure and functions and</a:t>
                      </a:r>
                      <a:r>
                        <a:rPr lang="en-US" sz="1200" u="sng" baseline="0" dirty="0" smtClean="0"/>
                        <a:t> how they help performance </a:t>
                      </a:r>
                      <a:r>
                        <a:rPr lang="en-US" sz="1200" baseline="0" dirty="0" smtClean="0"/>
                        <a:t>(AO3)</a:t>
                      </a:r>
                      <a:endParaRPr lang="en-US" sz="12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sng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1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17" y="-36402"/>
            <a:ext cx="3009165" cy="6858000"/>
          </a:xfrm>
          <a:prstGeom prst="rect">
            <a:avLst/>
          </a:prstGeom>
        </p:spPr>
      </p:pic>
      <p:pic>
        <p:nvPicPr>
          <p:cNvPr id="1027" name="Picture 3" descr="anatomy - stock photo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7877"/>
          <a:stretch/>
        </p:blipFill>
        <p:spPr bwMode="auto">
          <a:xfrm>
            <a:off x="9034" y="3453158"/>
            <a:ext cx="4689158" cy="30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endCxn id="55" idx="3"/>
          </p:cNvCxnSpPr>
          <p:nvPr/>
        </p:nvCxnSpPr>
        <p:spPr>
          <a:xfrm flipH="1" flipV="1">
            <a:off x="5047634" y="2521789"/>
            <a:ext cx="48052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2721" y="3261841"/>
            <a:ext cx="499132" cy="207073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14260" y="4049307"/>
            <a:ext cx="0" cy="61209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211128" y="1594149"/>
            <a:ext cx="1053077" cy="13960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735466" y="3577453"/>
            <a:ext cx="1020898" cy="81092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791949" y="4818442"/>
            <a:ext cx="2002809" cy="57885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98192" y="1816032"/>
            <a:ext cx="840616" cy="23978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0" idx="1"/>
          </p:cNvCxnSpPr>
          <p:nvPr/>
        </p:nvCxnSpPr>
        <p:spPr>
          <a:xfrm flipH="1" flipV="1">
            <a:off x="6854672" y="2565533"/>
            <a:ext cx="827746" cy="3805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2" idx="2"/>
          </p:cNvCxnSpPr>
          <p:nvPr/>
        </p:nvCxnSpPr>
        <p:spPr>
          <a:xfrm>
            <a:off x="1852701" y="2521789"/>
            <a:ext cx="0" cy="235347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1" name="TextBox 1040"/>
          <p:cNvSpPr txBox="1"/>
          <p:nvPr/>
        </p:nvSpPr>
        <p:spPr>
          <a:xfrm>
            <a:off x="231262" y="2738621"/>
            <a:ext cx="261367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782286" y="1998569"/>
            <a:ext cx="214083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1400" b="1" u="sng" dirty="0" smtClean="0"/>
              <a:t>B__________</a:t>
            </a:r>
          </a:p>
          <a:p>
            <a:pPr defTabSz="914400">
              <a:defRPr/>
            </a:pPr>
            <a:r>
              <a:rPr lang="en-GB" sz="1400" dirty="0" smtClean="0"/>
              <a:t> – 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052638" y="3499410"/>
            <a:ext cx="214083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Q____________</a:t>
            </a:r>
            <a:r>
              <a:rPr lang="en-GB" sz="1400" dirty="0" smtClean="0"/>
              <a:t> – </a:t>
            </a:r>
          </a:p>
          <a:p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109437" y="2260179"/>
            <a:ext cx="193819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T_______</a:t>
            </a:r>
            <a:r>
              <a:rPr lang="en-GB" sz="1400" dirty="0" smtClean="0"/>
              <a:t> – </a:t>
            </a:r>
          </a:p>
          <a:p>
            <a:endParaRPr lang="en-GB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696864" y="747763"/>
            <a:ext cx="179833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b="1" u="sng" dirty="0"/>
          </a:p>
          <a:p>
            <a:endParaRPr lang="en-GB" sz="1400" b="1" u="sng" dirty="0" smtClean="0"/>
          </a:p>
          <a:p>
            <a:endParaRPr lang="en-GB" sz="1400" b="1" u="sng" dirty="0"/>
          </a:p>
          <a:p>
            <a:endParaRPr lang="en-GB" sz="1400" b="1" u="sng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7200530" y="1224817"/>
            <a:ext cx="189917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b="1" u="sng" dirty="0"/>
          </a:p>
          <a:p>
            <a:endParaRPr lang="en-GB" sz="1400" b="1" u="sng" dirty="0" smtClean="0"/>
          </a:p>
          <a:p>
            <a:endParaRPr lang="en-GB" sz="1400" b="1" u="sng" dirty="0"/>
          </a:p>
          <a:p>
            <a:endParaRPr lang="en-GB" sz="1400" b="1" u="sng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7682418" y="2361323"/>
            <a:ext cx="1387566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756364" y="4049307"/>
            <a:ext cx="13433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7618743" y="5397295"/>
            <a:ext cx="148096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H____________</a:t>
            </a:r>
            <a:r>
              <a:rPr lang="en-GB" sz="1400" dirty="0" smtClean="0"/>
              <a:t> – </a:t>
            </a:r>
            <a:endParaRPr lang="en-GB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3399792" y="4243534"/>
            <a:ext cx="199902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5453257" y="6180295"/>
            <a:ext cx="364645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G____________</a:t>
            </a:r>
            <a:r>
              <a:rPr lang="en-GB" sz="1400" dirty="0" smtClean="0"/>
              <a:t>– </a:t>
            </a:r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856297" y="6204931"/>
            <a:ext cx="414782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076924" y="4875265"/>
            <a:ext cx="1696477" cy="523220"/>
          </a:xfrm>
          <a:prstGeom prst="rect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T_______ ________- </a:t>
            </a:r>
            <a:endParaRPr lang="en-US" sz="1400" b="1" u="sng" dirty="0"/>
          </a:p>
          <a:p>
            <a:endParaRPr lang="en-US" sz="1400" dirty="0" err="1" smtClean="0"/>
          </a:p>
        </p:txBody>
      </p:sp>
      <p:sp>
        <p:nvSpPr>
          <p:cNvPr id="9" name="Rectangle 8"/>
          <p:cNvSpPr/>
          <p:nvPr/>
        </p:nvSpPr>
        <p:spPr>
          <a:xfrm>
            <a:off x="4335454" y="3254287"/>
            <a:ext cx="1464614" cy="73866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773401" y="3145673"/>
            <a:ext cx="437726" cy="3452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6211127" y="4533777"/>
            <a:ext cx="1471291" cy="132637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696864" y="5379375"/>
            <a:ext cx="426065" cy="191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800068" y="5594791"/>
            <a:ext cx="411060" cy="64855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031853" y="5920515"/>
            <a:ext cx="294109" cy="34343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1531" y="-138722"/>
            <a:ext cx="1724743" cy="14199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3225" y="862384"/>
            <a:ext cx="3493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3-4 = Locations of key muscles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5-6 = Location &amp; </a:t>
            </a:r>
            <a:r>
              <a:rPr lang="en-US" u="sng" dirty="0" smtClean="0">
                <a:solidFill>
                  <a:srgbClr val="FF0000"/>
                </a:solidFill>
              </a:rPr>
              <a:t>job</a:t>
            </a:r>
            <a:r>
              <a:rPr lang="en-US" dirty="0" smtClean="0">
                <a:solidFill>
                  <a:srgbClr val="FF0000"/>
                </a:solidFill>
              </a:rPr>
              <a:t> of key muscles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7-9 = Location and Job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9291" y="103887"/>
            <a:ext cx="298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0000"/>
                </a:solidFill>
              </a:rPr>
              <a:t>Do it Now: </a:t>
            </a:r>
            <a:endParaRPr lang="en-US" sz="48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17" y="-36402"/>
            <a:ext cx="3009165" cy="6858000"/>
          </a:xfrm>
          <a:prstGeom prst="rect">
            <a:avLst/>
          </a:prstGeom>
        </p:spPr>
      </p:pic>
      <p:pic>
        <p:nvPicPr>
          <p:cNvPr id="1027" name="Picture 3" descr="anatomy - stock photo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7877"/>
          <a:stretch/>
        </p:blipFill>
        <p:spPr bwMode="auto">
          <a:xfrm>
            <a:off x="9034" y="3453158"/>
            <a:ext cx="4689158" cy="30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endCxn id="55" idx="3"/>
          </p:cNvCxnSpPr>
          <p:nvPr/>
        </p:nvCxnSpPr>
        <p:spPr>
          <a:xfrm flipH="1" flipV="1">
            <a:off x="5047634" y="2521789"/>
            <a:ext cx="48052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2721" y="3261841"/>
            <a:ext cx="499132" cy="207073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14260" y="4049307"/>
            <a:ext cx="0" cy="61209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211128" y="1594149"/>
            <a:ext cx="1053077" cy="13960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735466" y="3577453"/>
            <a:ext cx="1020898" cy="81092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791949" y="4818442"/>
            <a:ext cx="2002809" cy="57885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98192" y="1816032"/>
            <a:ext cx="840616" cy="23978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0" idx="1"/>
          </p:cNvCxnSpPr>
          <p:nvPr/>
        </p:nvCxnSpPr>
        <p:spPr>
          <a:xfrm flipH="1" flipV="1">
            <a:off x="6854672" y="2565533"/>
            <a:ext cx="827746" cy="38056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2" idx="2"/>
          </p:cNvCxnSpPr>
          <p:nvPr/>
        </p:nvCxnSpPr>
        <p:spPr>
          <a:xfrm>
            <a:off x="1852701" y="2521789"/>
            <a:ext cx="0" cy="235347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1" name="TextBox 1040"/>
          <p:cNvSpPr txBox="1"/>
          <p:nvPr/>
        </p:nvSpPr>
        <p:spPr>
          <a:xfrm>
            <a:off x="231262" y="2738621"/>
            <a:ext cx="261367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782286" y="1998569"/>
            <a:ext cx="214083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1400" b="1" u="sng" dirty="0" smtClean="0"/>
              <a:t>B__________</a:t>
            </a:r>
          </a:p>
          <a:p>
            <a:pPr defTabSz="914400">
              <a:defRPr/>
            </a:pPr>
            <a:r>
              <a:rPr lang="en-GB" sz="1400" dirty="0" smtClean="0"/>
              <a:t> – 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2052638" y="3499410"/>
            <a:ext cx="214083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Q____________</a:t>
            </a:r>
            <a:r>
              <a:rPr lang="en-GB" sz="1400" dirty="0" smtClean="0"/>
              <a:t> – </a:t>
            </a:r>
          </a:p>
          <a:p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109437" y="2260179"/>
            <a:ext cx="193819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T_______</a:t>
            </a:r>
            <a:r>
              <a:rPr lang="en-GB" sz="1400" dirty="0" smtClean="0"/>
              <a:t> – </a:t>
            </a:r>
          </a:p>
          <a:p>
            <a:endParaRPr lang="en-GB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696864" y="747763"/>
            <a:ext cx="179833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b="1" u="sng" dirty="0"/>
          </a:p>
          <a:p>
            <a:endParaRPr lang="en-GB" sz="1400" b="1" u="sng" dirty="0" smtClean="0"/>
          </a:p>
          <a:p>
            <a:endParaRPr lang="en-GB" sz="1400" b="1" u="sng" dirty="0"/>
          </a:p>
          <a:p>
            <a:endParaRPr lang="en-GB" sz="1400" b="1" u="sng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7200530" y="1224817"/>
            <a:ext cx="189917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b="1" u="sng" dirty="0"/>
          </a:p>
          <a:p>
            <a:endParaRPr lang="en-GB" sz="1400" b="1" u="sng" dirty="0" smtClean="0"/>
          </a:p>
          <a:p>
            <a:endParaRPr lang="en-GB" sz="1400" b="1" u="sng" dirty="0"/>
          </a:p>
          <a:p>
            <a:endParaRPr lang="en-GB" sz="1400" b="1" u="sng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7682418" y="2361323"/>
            <a:ext cx="1387566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7756364" y="4049307"/>
            <a:ext cx="13433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400" b="1" dirty="0"/>
          </a:p>
          <a:p>
            <a:endParaRPr lang="en-GB" sz="1400" b="1" dirty="0" smtClean="0"/>
          </a:p>
          <a:p>
            <a:endParaRPr lang="en-GB" sz="1400" b="1" dirty="0"/>
          </a:p>
          <a:p>
            <a:endParaRPr lang="en-GB" sz="1400" b="1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7618743" y="5397295"/>
            <a:ext cx="148096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H____________</a:t>
            </a:r>
            <a:r>
              <a:rPr lang="en-GB" sz="1400" dirty="0" smtClean="0"/>
              <a:t> – </a:t>
            </a:r>
            <a:endParaRPr lang="en-GB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3399792" y="4243534"/>
            <a:ext cx="199902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5453257" y="6180295"/>
            <a:ext cx="364645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G____________</a:t>
            </a:r>
            <a:r>
              <a:rPr lang="en-GB" sz="1400" dirty="0" smtClean="0"/>
              <a:t>– </a:t>
            </a:r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856297" y="6204931"/>
            <a:ext cx="414782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076924" y="4875265"/>
            <a:ext cx="1696477" cy="523220"/>
          </a:xfrm>
          <a:prstGeom prst="rect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T_______ ________- </a:t>
            </a:r>
            <a:endParaRPr lang="en-US" sz="1400" b="1" u="sng" dirty="0"/>
          </a:p>
          <a:p>
            <a:endParaRPr lang="en-US" sz="1400" dirty="0" err="1" smtClean="0"/>
          </a:p>
        </p:txBody>
      </p:sp>
      <p:sp>
        <p:nvSpPr>
          <p:cNvPr id="9" name="Rectangle 8"/>
          <p:cNvSpPr/>
          <p:nvPr/>
        </p:nvSpPr>
        <p:spPr>
          <a:xfrm>
            <a:off x="4335454" y="3254287"/>
            <a:ext cx="1464614" cy="738664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773401" y="3145673"/>
            <a:ext cx="437726" cy="3452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6211127" y="4533777"/>
            <a:ext cx="1471291" cy="132637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696864" y="5379375"/>
            <a:ext cx="426065" cy="191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800068" y="5594791"/>
            <a:ext cx="411060" cy="64855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031853" y="5920515"/>
            <a:ext cx="294109" cy="34343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1531" y="-138722"/>
            <a:ext cx="1724743" cy="14199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3225" y="862384"/>
            <a:ext cx="3493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3-4 = Locations of key muscles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5-6 = Location &amp; </a:t>
            </a:r>
            <a:r>
              <a:rPr lang="en-US" u="sng" dirty="0" smtClean="0">
                <a:solidFill>
                  <a:srgbClr val="FF0000"/>
                </a:solidFill>
              </a:rPr>
              <a:t>job</a:t>
            </a:r>
            <a:r>
              <a:rPr lang="en-US" dirty="0" smtClean="0">
                <a:solidFill>
                  <a:srgbClr val="FF0000"/>
                </a:solidFill>
              </a:rPr>
              <a:t> of key muscles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7-9 = Location and Job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9291" y="103887"/>
            <a:ext cx="298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0000"/>
                </a:solidFill>
              </a:rPr>
              <a:t>Do it Now: </a:t>
            </a:r>
            <a:endParaRPr lang="en-US" sz="4800" b="1" u="sng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081841">
            <a:off x="70008" y="2001833"/>
            <a:ext cx="8994770" cy="19389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TASK</a:t>
            </a:r>
            <a:r>
              <a:rPr lang="en-US" sz="2400" dirty="0" smtClean="0"/>
              <a:t>: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/>
              <a:t>3 min to complete on your own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/>
              <a:t>30 seconds to view and recap answers on the screen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/>
              <a:t>1min to add to your work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b="1" dirty="0" smtClean="0">
                <a:solidFill>
                  <a:srgbClr val="008000"/>
                </a:solidFill>
              </a:rPr>
              <a:t>2min to to check and help your shoulder partner – GREEN PEN</a:t>
            </a:r>
            <a:endParaRPr lang="en-US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62" y="0"/>
            <a:ext cx="3009165" cy="6858000"/>
          </a:xfrm>
          <a:prstGeom prst="rect">
            <a:avLst/>
          </a:prstGeom>
        </p:spPr>
      </p:pic>
      <p:pic>
        <p:nvPicPr>
          <p:cNvPr id="1027" name="Picture 3" descr="anatomy - stock photo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7877"/>
          <a:stretch/>
        </p:blipFill>
        <p:spPr bwMode="auto">
          <a:xfrm>
            <a:off x="9034" y="3453158"/>
            <a:ext cx="4689158" cy="30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endCxn id="55" idx="3"/>
          </p:cNvCxnSpPr>
          <p:nvPr/>
        </p:nvCxnSpPr>
        <p:spPr>
          <a:xfrm flipH="1">
            <a:off x="4523595" y="2687756"/>
            <a:ext cx="961044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2721" y="3392598"/>
            <a:ext cx="499132" cy="193997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14260" y="4049307"/>
            <a:ext cx="0" cy="61209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211128" y="1594149"/>
            <a:ext cx="1053077" cy="13960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735466" y="3577453"/>
            <a:ext cx="1020898" cy="81092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791949" y="4818442"/>
            <a:ext cx="2002809" cy="57885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98192" y="1816032"/>
            <a:ext cx="840616" cy="23978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0" idx="1"/>
          </p:cNvCxnSpPr>
          <p:nvPr/>
        </p:nvCxnSpPr>
        <p:spPr>
          <a:xfrm flipH="1" flipV="1">
            <a:off x="6928617" y="2565532"/>
            <a:ext cx="827747" cy="38056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2" idx="2"/>
          </p:cNvCxnSpPr>
          <p:nvPr/>
        </p:nvCxnSpPr>
        <p:spPr>
          <a:xfrm flipH="1">
            <a:off x="1818463" y="2521789"/>
            <a:ext cx="34238" cy="255341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1" name="TextBox 1040"/>
          <p:cNvSpPr txBox="1"/>
          <p:nvPr/>
        </p:nvSpPr>
        <p:spPr>
          <a:xfrm>
            <a:off x="438117" y="2738621"/>
            <a:ext cx="261367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Pectoral</a:t>
            </a:r>
            <a:r>
              <a:rPr lang="en-GB" sz="1400" dirty="0" smtClean="0"/>
              <a:t> – </a:t>
            </a:r>
            <a:r>
              <a:rPr lang="en-US" sz="1400" dirty="0"/>
              <a:t>Adduction and flexion at the shoulder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2286" y="1998569"/>
            <a:ext cx="214083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1400" b="1" u="sng" dirty="0" smtClean="0"/>
              <a:t>Biceps</a:t>
            </a:r>
            <a:r>
              <a:rPr lang="en-GB" sz="1400" dirty="0" smtClean="0"/>
              <a:t> – </a:t>
            </a:r>
            <a:r>
              <a:rPr lang="en-US" sz="1400" dirty="0"/>
              <a:t>Flexion</a:t>
            </a:r>
            <a:r>
              <a:rPr lang="en-US" sz="1400" b="1" i="1" dirty="0"/>
              <a:t> </a:t>
            </a:r>
            <a:r>
              <a:rPr lang="en-US" sz="1400" dirty="0"/>
              <a:t>at the elbow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52638" y="3499410"/>
            <a:ext cx="214083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Quadriceps</a:t>
            </a:r>
            <a:r>
              <a:rPr lang="en-GB" sz="1400" dirty="0" smtClean="0"/>
              <a:t> – </a:t>
            </a:r>
            <a:r>
              <a:rPr lang="en-US" sz="1400" dirty="0"/>
              <a:t>Extension at the knee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5920" y="2426146"/>
            <a:ext cx="145767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Triceps</a:t>
            </a:r>
            <a:r>
              <a:rPr lang="en-GB" sz="1400" dirty="0" smtClean="0"/>
              <a:t> – extend at the elbow</a:t>
            </a:r>
            <a:endParaRPr lang="en-GB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3696864" y="862384"/>
            <a:ext cx="1798335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Deltoid</a:t>
            </a:r>
            <a:r>
              <a:rPr lang="en-GB" sz="1400" dirty="0" smtClean="0"/>
              <a:t> – flexion, extension, abduction or circumduction at the shoulder</a:t>
            </a:r>
            <a:endParaRPr lang="en-GB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7264205" y="1224817"/>
            <a:ext cx="189917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Trapezius</a:t>
            </a:r>
            <a:r>
              <a:rPr lang="en-GB" sz="1400" dirty="0" smtClean="0"/>
              <a:t> – </a:t>
            </a:r>
            <a:r>
              <a:rPr lang="en-US" sz="1400" dirty="0"/>
              <a:t>Extension at the neck (tilting head back)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756364" y="2361323"/>
            <a:ext cx="1387566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Latissimus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dorsi</a:t>
            </a:r>
            <a:r>
              <a:rPr lang="en-GB" sz="1400" b="1" dirty="0" smtClean="0"/>
              <a:t> </a:t>
            </a:r>
            <a:r>
              <a:rPr lang="en-GB" sz="1400" dirty="0" smtClean="0"/>
              <a:t>– </a:t>
            </a:r>
            <a:r>
              <a:rPr lang="en-US" sz="1400" dirty="0"/>
              <a:t>Extension, adduction or rotation at the shoulder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56364" y="4049307"/>
            <a:ext cx="134334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Gluteus </a:t>
            </a:r>
            <a:r>
              <a:rPr lang="en-GB" sz="1400" b="1" dirty="0" err="1" smtClean="0"/>
              <a:t>maximus</a:t>
            </a:r>
            <a:r>
              <a:rPr lang="en-GB" sz="1400" b="1" dirty="0" smtClean="0"/>
              <a:t> </a:t>
            </a:r>
            <a:r>
              <a:rPr lang="en-GB" sz="1400" dirty="0" smtClean="0"/>
              <a:t>– extend of the leg at the hip</a:t>
            </a:r>
            <a:endParaRPr lang="en-GB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7682418" y="5397295"/>
            <a:ext cx="148096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Hamstrings</a:t>
            </a:r>
            <a:r>
              <a:rPr lang="en-GB" sz="1400" dirty="0" smtClean="0"/>
              <a:t> – flex at the knee</a:t>
            </a:r>
            <a:endParaRPr lang="en-GB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3399792" y="4243534"/>
            <a:ext cx="199902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Abdominals</a:t>
            </a:r>
            <a:r>
              <a:rPr lang="en-GB" sz="1400" dirty="0" smtClean="0"/>
              <a:t>- </a:t>
            </a:r>
            <a:r>
              <a:rPr lang="en-US" sz="1400" dirty="0"/>
              <a:t>Flexion at the waist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53257" y="6180295"/>
            <a:ext cx="3421425" cy="305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Gastrocnemius</a:t>
            </a:r>
            <a:r>
              <a:rPr lang="en-GB" sz="1400" dirty="0" smtClean="0"/>
              <a:t> – </a:t>
            </a:r>
            <a:r>
              <a:rPr lang="en-US" sz="1400" dirty="0"/>
              <a:t>Plantar-flexion at the ankle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297" y="6204931"/>
            <a:ext cx="414782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/>
              <a:t>External </a:t>
            </a:r>
            <a:r>
              <a:rPr lang="en-US" sz="1400" b="1" u="sng" dirty="0" smtClean="0"/>
              <a:t>Oblique’ </a:t>
            </a:r>
            <a:r>
              <a:rPr lang="en-US" sz="1400" dirty="0" smtClean="0"/>
              <a:t>- Rotation </a:t>
            </a:r>
            <a:r>
              <a:rPr lang="en-US" sz="1400" dirty="0"/>
              <a:t>or flexion at the waist</a:t>
            </a:r>
          </a:p>
        </p:txBody>
      </p:sp>
      <p:sp>
        <p:nvSpPr>
          <p:cNvPr id="7" name="Rectangle 6"/>
          <p:cNvSpPr/>
          <p:nvPr/>
        </p:nvSpPr>
        <p:spPr>
          <a:xfrm>
            <a:off x="4076925" y="5040428"/>
            <a:ext cx="1412232" cy="738664"/>
          </a:xfrm>
          <a:prstGeom prst="rect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 err="1"/>
              <a:t>Tibialis</a:t>
            </a:r>
            <a:r>
              <a:rPr lang="en-US" sz="1400" b="1" u="sng" dirty="0"/>
              <a:t> </a:t>
            </a:r>
            <a:r>
              <a:rPr lang="en-US" sz="1400" b="1" u="sng" dirty="0" smtClean="0"/>
              <a:t>Anterior- </a:t>
            </a:r>
            <a:r>
              <a:rPr lang="en-US" sz="1400" dirty="0" err="1" smtClean="0"/>
              <a:t>Dorsi</a:t>
            </a:r>
            <a:r>
              <a:rPr lang="en-US" sz="1400" dirty="0"/>
              <a:t>-flexion at the ankle</a:t>
            </a:r>
          </a:p>
        </p:txBody>
      </p:sp>
      <p:sp>
        <p:nvSpPr>
          <p:cNvPr id="9" name="Rectangle 8"/>
          <p:cNvSpPr/>
          <p:nvPr/>
        </p:nvSpPr>
        <p:spPr>
          <a:xfrm>
            <a:off x="4335454" y="3254287"/>
            <a:ext cx="1464614" cy="738664"/>
          </a:xfrm>
          <a:prstGeom prst="rect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Hip </a:t>
            </a:r>
            <a:r>
              <a:rPr lang="en-US" sz="1400" b="1" dirty="0" smtClean="0"/>
              <a:t>Flexors - </a:t>
            </a:r>
            <a:r>
              <a:rPr lang="en-US" sz="1400" dirty="0" smtClean="0"/>
              <a:t>Flexion </a:t>
            </a:r>
            <a:r>
              <a:rPr lang="en-US" sz="1400" dirty="0"/>
              <a:t>of the leg at the hip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773401" y="3145673"/>
            <a:ext cx="437726" cy="3452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6211127" y="4533777"/>
            <a:ext cx="1471291" cy="132637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696864" y="5379375"/>
            <a:ext cx="426065" cy="191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800068" y="5594791"/>
            <a:ext cx="411060" cy="64855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031853" y="5920515"/>
            <a:ext cx="294109" cy="34343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1531" y="-138722"/>
            <a:ext cx="1724743" cy="141991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3225" y="862384"/>
            <a:ext cx="3337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3-4 = Locations of key muscles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5-6 = Location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7-9 = Location and Job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9291" y="103887"/>
            <a:ext cx="2984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0000"/>
                </a:solidFill>
              </a:rPr>
              <a:t>Do it Now: </a:t>
            </a:r>
            <a:endParaRPr lang="en-US" sz="48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n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56" y="2467189"/>
            <a:ext cx="60960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34781"/>
          </a:xfrm>
          <a:prstGeom prst="rect">
            <a:avLst/>
          </a:prstGeom>
        </p:spPr>
      </p:pic>
      <p:pic>
        <p:nvPicPr>
          <p:cNvPr id="7" name="Picture 6" descr="american_recorder_oas_2005m_rd_led_applause_sign_red_140055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45" y="4769344"/>
            <a:ext cx="2088655" cy="2088655"/>
          </a:xfrm>
          <a:prstGeom prst="rect">
            <a:avLst/>
          </a:prstGeom>
        </p:spPr>
      </p:pic>
      <p:pic>
        <p:nvPicPr>
          <p:cNvPr id="8" name="Picture 7" descr="IMG_0015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5" t="29940" r="59085" b="55472"/>
          <a:stretch/>
        </p:blipFill>
        <p:spPr>
          <a:xfrm>
            <a:off x="183234" y="1708306"/>
            <a:ext cx="1752824" cy="2071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6058" y="1708306"/>
            <a:ext cx="574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Jasmin</a:t>
            </a:r>
            <a:r>
              <a:rPr lang="en-US" sz="2400" dirty="0" smtClean="0"/>
              <a:t> </a:t>
            </a:r>
            <a:r>
              <a:rPr lang="en-US" sz="2400" dirty="0" err="1" smtClean="0"/>
              <a:t>Celaj</a:t>
            </a:r>
            <a:r>
              <a:rPr lang="en-US" sz="2400" dirty="0" smtClean="0"/>
              <a:t> – Fab Effort &amp; Good book work!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0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922"/>
            <a:ext cx="8229600" cy="716874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Progress Indicators: </a:t>
            </a:r>
            <a:endParaRPr lang="en-US" sz="4000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933577"/>
              </p:ext>
            </p:extLst>
          </p:nvPr>
        </p:nvGraphicFramePr>
        <p:xfrm>
          <a:off x="457200" y="2691227"/>
          <a:ext cx="8229600" cy="2688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2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Outstanding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8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ALL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u="sng" baseline="0" dirty="0" smtClean="0"/>
                        <a:t>some support </a:t>
                      </a:r>
                      <a:r>
                        <a:rPr lang="en-US" baseline="0" dirty="0" smtClean="0"/>
                        <a:t>complete connect and </a:t>
                      </a:r>
                      <a:r>
                        <a:rPr lang="en-US" baseline="0" dirty="0" err="1" smtClean="0"/>
                        <a:t>GfG</a:t>
                      </a:r>
                      <a:r>
                        <a:rPr lang="en-US" baseline="0" dirty="0" smtClean="0"/>
                        <a:t> work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To identify some areas you have made progress in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</a:t>
                      </a:r>
                      <a:r>
                        <a:rPr lang="en-US" b="1" u="sng" dirty="0" smtClean="0"/>
                        <a:t>independently complete </a:t>
                      </a:r>
                      <a:r>
                        <a:rPr lang="en-US" dirty="0" smtClean="0"/>
                        <a:t>connect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GfG</a:t>
                      </a:r>
                      <a:r>
                        <a:rPr lang="en-US" baseline="0" dirty="0" smtClean="0"/>
                        <a:t> work and use knowledge to help others (if needed)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To identify areas you and others have made progress in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98393"/>
            <a:ext cx="8229600" cy="1088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u="sng" dirty="0" smtClean="0">
                <a:solidFill>
                  <a:srgbClr val="008000"/>
                </a:solidFill>
              </a:rPr>
              <a:t>Green for Growth</a:t>
            </a:r>
            <a:endParaRPr lang="en-US" sz="7200" b="1" u="sng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781" y="1787125"/>
            <a:ext cx="5235088" cy="4782849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dirty="0" smtClean="0"/>
              <a:t>Complete your connect activity (</a:t>
            </a:r>
            <a:r>
              <a:rPr lang="en-US" dirty="0" err="1" smtClean="0"/>
              <a:t>Layla</a:t>
            </a:r>
            <a:r>
              <a:rPr lang="en-US" dirty="0" smtClean="0"/>
              <a:t> / James  - do your demonstrate 1st!)</a:t>
            </a:r>
          </a:p>
          <a:p>
            <a:pPr>
              <a:lnSpc>
                <a:spcPct val="140000"/>
              </a:lnSpc>
            </a:pPr>
            <a:endParaRPr lang="en-US" dirty="0" smtClean="0"/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dirty="0" smtClean="0"/>
              <a:t>Complete your WWW/EBI on your exam 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Look through your books and answer at my marking, CORRECT what you need to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dirty="0" smtClean="0"/>
              <a:t>EXTENSION STICKERS. 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Pick a sticker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Stick it in your book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Answer it 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Repeat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4874" y="305078"/>
            <a:ext cx="3600776" cy="890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 smtClean="0">
                <a:solidFill>
                  <a:srgbClr val="008000"/>
                </a:solidFill>
              </a:rPr>
              <a:t>Green for Growth</a:t>
            </a:r>
            <a:endParaRPr lang="en-US" sz="5400" b="1" u="sng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8546" y="1400106"/>
            <a:ext cx="308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 I NEED HELP?!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12252" y="1769438"/>
            <a:ext cx="2967479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dirty="0"/>
              <a:t>Use your </a:t>
            </a:r>
            <a:r>
              <a:rPr lang="en-US" dirty="0" smtClean="0"/>
              <a:t>BOOK</a:t>
            </a:r>
          </a:p>
          <a:p>
            <a:pPr marL="342900" indent="-342900">
              <a:buAutoNum type="arabicParenR"/>
            </a:pPr>
            <a:r>
              <a:rPr lang="en-US" dirty="0" smtClean="0"/>
              <a:t>Use the revision mat</a:t>
            </a:r>
          </a:p>
          <a:p>
            <a:pPr marL="342900" indent="-342900">
              <a:buAutoNum type="arabicParenR"/>
            </a:pPr>
            <a:r>
              <a:rPr lang="en-US" dirty="0" smtClean="0"/>
              <a:t>Ask your shoulder partner</a:t>
            </a:r>
          </a:p>
          <a:p>
            <a:pPr marL="342900" indent="-342900">
              <a:buAutoNum type="arabicParenR"/>
            </a:pPr>
            <a:r>
              <a:rPr lang="en-US" dirty="0" smtClean="0"/>
              <a:t>Ask your face partner</a:t>
            </a:r>
          </a:p>
          <a:p>
            <a:endParaRPr lang="en-US" dirty="0" smtClean="0"/>
          </a:p>
          <a:p>
            <a:r>
              <a:rPr lang="en-US" dirty="0" smtClean="0"/>
              <a:t>FINALLY</a:t>
            </a:r>
          </a:p>
          <a:p>
            <a:endParaRPr lang="en-US" dirty="0" smtClean="0"/>
          </a:p>
          <a:p>
            <a:r>
              <a:rPr lang="en-US" dirty="0" smtClean="0"/>
              <a:t>5) ASK ME</a:t>
            </a:r>
          </a:p>
          <a:p>
            <a:endParaRPr lang="en-US" dirty="0"/>
          </a:p>
        </p:txBody>
      </p:sp>
      <p:pic>
        <p:nvPicPr>
          <p:cNvPr id="9" name="Picture 8" descr="wait-saywhaaap-en-com-say-what-meme-•-foodie-loves-fitness-499682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6"/>
          <a:stretch/>
        </p:blipFill>
        <p:spPr>
          <a:xfrm>
            <a:off x="6303804" y="4181458"/>
            <a:ext cx="2276803" cy="2556499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542985"/>
              </p:ext>
            </p:extLst>
          </p:nvPr>
        </p:nvGraphicFramePr>
        <p:xfrm>
          <a:off x="3515881" y="42513"/>
          <a:ext cx="5628119" cy="1289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8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Outstanding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7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ALL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With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="1" u="sng" baseline="0" dirty="0" smtClean="0"/>
                        <a:t>some support </a:t>
                      </a:r>
                      <a:r>
                        <a:rPr lang="en-US" sz="1200" baseline="0" dirty="0" smtClean="0"/>
                        <a:t>complete connect and </a:t>
                      </a:r>
                      <a:r>
                        <a:rPr lang="en-US" sz="1200" baseline="0" dirty="0" err="1" smtClean="0"/>
                        <a:t>GfG</a:t>
                      </a:r>
                      <a:r>
                        <a:rPr lang="en-US" sz="1200" baseline="0" dirty="0" smtClean="0"/>
                        <a:t> work.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 </a:t>
                      </a:r>
                      <a:r>
                        <a:rPr lang="en-US" sz="1200" b="1" u="sng" dirty="0" smtClean="0"/>
                        <a:t>independently complete </a:t>
                      </a:r>
                      <a:r>
                        <a:rPr lang="en-US" sz="1200" dirty="0" smtClean="0"/>
                        <a:t>connect</a:t>
                      </a:r>
                      <a:r>
                        <a:rPr lang="en-US" sz="1200" baseline="0" dirty="0" smtClean="0"/>
                        <a:t> and </a:t>
                      </a:r>
                      <a:r>
                        <a:rPr lang="en-US" sz="1200" baseline="0" dirty="0" err="1" smtClean="0"/>
                        <a:t>GfG</a:t>
                      </a:r>
                      <a:r>
                        <a:rPr lang="en-US" sz="1200" baseline="0" dirty="0" smtClean="0"/>
                        <a:t> work and use knowledge to help others (if needed)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5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781" y="1787125"/>
            <a:ext cx="5235088" cy="4782849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dirty="0" smtClean="0"/>
              <a:t>Complete your connect activity (</a:t>
            </a:r>
            <a:r>
              <a:rPr lang="en-US" dirty="0" err="1" smtClean="0"/>
              <a:t>Layla</a:t>
            </a:r>
            <a:r>
              <a:rPr lang="en-US" dirty="0" smtClean="0"/>
              <a:t> / James  - do your demonstrate 1st!)</a:t>
            </a:r>
          </a:p>
          <a:p>
            <a:pPr>
              <a:lnSpc>
                <a:spcPct val="140000"/>
              </a:lnSpc>
            </a:pPr>
            <a:endParaRPr lang="en-US" dirty="0" smtClean="0"/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dirty="0" smtClean="0"/>
              <a:t>Complete your WWW/EBI on your exam 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Look through your books and answer at my marking, CORRECT what you need to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n-US" dirty="0" smtClean="0"/>
              <a:t>EXTENSION STICKERS. 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Pick a sticker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Stick it in your book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Answer it </a:t>
            </a:r>
          </a:p>
          <a:p>
            <a:pPr marL="800100" lvl="1" indent="-34290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Repeat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4874" y="305078"/>
            <a:ext cx="3600776" cy="890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 smtClean="0">
                <a:solidFill>
                  <a:srgbClr val="008000"/>
                </a:solidFill>
              </a:rPr>
              <a:t>Green for Growth</a:t>
            </a:r>
            <a:endParaRPr lang="en-US" sz="5400" b="1" u="sng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8546" y="1400106"/>
            <a:ext cx="308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 I NEED HELP?!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12252" y="1769438"/>
            <a:ext cx="2967479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dirty="0"/>
              <a:t>Use your </a:t>
            </a:r>
            <a:r>
              <a:rPr lang="en-US" dirty="0" smtClean="0"/>
              <a:t>BOOK</a:t>
            </a:r>
          </a:p>
          <a:p>
            <a:pPr marL="342900" indent="-342900">
              <a:buAutoNum type="arabicParenR"/>
            </a:pPr>
            <a:r>
              <a:rPr lang="en-US" dirty="0" smtClean="0"/>
              <a:t>Use the revision mat</a:t>
            </a:r>
          </a:p>
          <a:p>
            <a:pPr marL="342900" indent="-342900">
              <a:buAutoNum type="arabicParenR"/>
            </a:pPr>
            <a:r>
              <a:rPr lang="en-US" dirty="0" smtClean="0"/>
              <a:t>Ask your shoulder partner</a:t>
            </a:r>
          </a:p>
          <a:p>
            <a:pPr marL="342900" indent="-342900">
              <a:buAutoNum type="arabicParenR"/>
            </a:pPr>
            <a:r>
              <a:rPr lang="en-US" dirty="0" smtClean="0"/>
              <a:t>Ask your face partner</a:t>
            </a:r>
          </a:p>
          <a:p>
            <a:endParaRPr lang="en-US" dirty="0" smtClean="0"/>
          </a:p>
          <a:p>
            <a:r>
              <a:rPr lang="en-US" dirty="0" smtClean="0"/>
              <a:t>FINALLY</a:t>
            </a:r>
          </a:p>
          <a:p>
            <a:endParaRPr lang="en-US" dirty="0" smtClean="0"/>
          </a:p>
          <a:p>
            <a:r>
              <a:rPr lang="en-US" dirty="0" smtClean="0"/>
              <a:t>5) ASK ME</a:t>
            </a:r>
          </a:p>
          <a:p>
            <a:endParaRPr lang="en-US" dirty="0"/>
          </a:p>
        </p:txBody>
      </p:sp>
      <p:pic>
        <p:nvPicPr>
          <p:cNvPr id="9" name="Picture 8" descr="wait-saywhaaap-en-com-say-what-meme-•-foodie-loves-fitness-499682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6"/>
          <a:stretch/>
        </p:blipFill>
        <p:spPr>
          <a:xfrm>
            <a:off x="6303804" y="4181458"/>
            <a:ext cx="2276803" cy="2556499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3515881" y="42513"/>
          <a:ext cx="5628119" cy="1289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8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Good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Outstanding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7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ALL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With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="1" u="sng" baseline="0" dirty="0" smtClean="0"/>
                        <a:t>some support </a:t>
                      </a:r>
                      <a:r>
                        <a:rPr lang="en-US" sz="1200" baseline="0" dirty="0" smtClean="0"/>
                        <a:t>complete connect and </a:t>
                      </a:r>
                      <a:r>
                        <a:rPr lang="en-US" sz="1200" baseline="0" dirty="0" err="1" smtClean="0"/>
                        <a:t>GfG</a:t>
                      </a:r>
                      <a:r>
                        <a:rPr lang="en-US" sz="1200" baseline="0" dirty="0" smtClean="0"/>
                        <a:t> work.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To </a:t>
                      </a:r>
                      <a:r>
                        <a:rPr lang="en-US" sz="1200" b="1" u="sng" dirty="0" smtClean="0"/>
                        <a:t>independently complete </a:t>
                      </a:r>
                      <a:r>
                        <a:rPr lang="en-US" sz="1200" dirty="0" smtClean="0"/>
                        <a:t>connect</a:t>
                      </a:r>
                      <a:r>
                        <a:rPr lang="en-US" sz="1200" baseline="0" dirty="0" smtClean="0"/>
                        <a:t> and </a:t>
                      </a:r>
                      <a:r>
                        <a:rPr lang="en-US" sz="1200" baseline="0" dirty="0" err="1" smtClean="0"/>
                        <a:t>GfG</a:t>
                      </a:r>
                      <a:r>
                        <a:rPr lang="en-US" sz="1200" baseline="0" dirty="0" smtClean="0"/>
                        <a:t> work and use knowledge to help others (if needed)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1081841">
            <a:off x="1126453" y="1214183"/>
            <a:ext cx="7694430" cy="34163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TASK</a:t>
            </a:r>
            <a:r>
              <a:rPr lang="en-US" sz="2400" dirty="0" smtClean="0"/>
              <a:t>: (5min)</a:t>
            </a:r>
            <a:endParaRPr lang="en-US" sz="2400" dirty="0" smtClean="0"/>
          </a:p>
          <a:p>
            <a:pPr marL="914400" indent="-914400">
              <a:buFont typeface="+mj-lt"/>
              <a:buAutoNum type="arabicPeriod"/>
            </a:pPr>
            <a:r>
              <a:rPr lang="en-US" sz="2400" dirty="0" smtClean="0"/>
              <a:t>You have 13 minutes before we stop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You will then swap your books with your shoulder partner who will mark in Red pen your corrections (and sign next to it). Star the corrections not done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Extension: </a:t>
            </a:r>
            <a:r>
              <a:rPr lang="en-US" sz="2400" dirty="0" smtClean="0">
                <a:solidFill>
                  <a:srgbClr val="00B050"/>
                </a:solidFill>
              </a:rPr>
              <a:t>Underline the key words used in their connect (green pen) 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3. Continue correcting work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3578" t="4033" r="50999" b="33535"/>
          <a:stretch/>
        </p:blipFill>
        <p:spPr>
          <a:xfrm>
            <a:off x="3380269" y="492488"/>
            <a:ext cx="5763731" cy="6365512"/>
          </a:xfrm>
          <a:prstGeom prst="rect">
            <a:avLst/>
          </a:prstGeom>
        </p:spPr>
      </p:pic>
      <p:pic>
        <p:nvPicPr>
          <p:cNvPr id="4" name="Picture 3" descr="Screen Shot 2018-10-14 at 17.12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7"/>
          <a:stretch/>
        </p:blipFill>
        <p:spPr>
          <a:xfrm>
            <a:off x="0" y="352297"/>
            <a:ext cx="3580584" cy="2259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774" y="2611843"/>
            <a:ext cx="3219495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Question 1: </a:t>
            </a:r>
            <a:r>
              <a:rPr lang="en-US" sz="1050" dirty="0" smtClean="0"/>
              <a:t>(start of the lesson)</a:t>
            </a:r>
          </a:p>
          <a:p>
            <a:pPr algn="ctr"/>
            <a:r>
              <a:rPr lang="en-US" sz="1600" dirty="0" smtClean="0"/>
              <a:t>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</a:t>
            </a:r>
            <a:r>
              <a:rPr lang="en-US" sz="1600" dirty="0" smtClean="0"/>
              <a:t>…………</a:t>
            </a:r>
            <a:r>
              <a:rPr lang="en-US" sz="1600" dirty="0"/>
              <a:t>……………………</a:t>
            </a:r>
            <a:r>
              <a:rPr lang="en-US" sz="1600" dirty="0" smtClean="0"/>
              <a:t>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0774" y="3689061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Points = 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60774" y="5543482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Points = 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3593276" y="635797"/>
            <a:ext cx="419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Identify one sport and explain how each classification (flat, long, short and irregular) of bone aids (helps) performance. </a:t>
            </a:r>
          </a:p>
        </p:txBody>
      </p:sp>
      <p:pic>
        <p:nvPicPr>
          <p:cNvPr id="18" name="Picture 17" descr="coloring-cartoon-highlighter-blank-paper-illustration-kids-funny-highlighting-pen-character-smiling-holding-85536369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381" l="1462" r="99615">
                        <a14:foregroundMark x1="11462" y1="8561" x2="14000" y2="19281"/>
                        <a14:foregroundMark x1="29231" y1="6403" x2="30077" y2="17698"/>
                        <a14:foregroundMark x1="26923" y1="15252" x2="26923" y2="15252"/>
                        <a14:foregroundMark x1="24923" y1="9353" x2="25231" y2="18489"/>
                        <a14:foregroundMark x1="22615" y1="24892" x2="24615" y2="39856"/>
                        <a14:foregroundMark x1="18923" y1="73309" x2="28923" y2="91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82" y="19196"/>
            <a:ext cx="1218979" cy="130336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02026" y="789686"/>
            <a:ext cx="708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i="1" dirty="0" smtClean="0"/>
              <a:t>___ /8</a:t>
            </a:r>
            <a:endParaRPr lang="en-GB" sz="14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0774" y="4466264"/>
            <a:ext cx="3219495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Question 2: </a:t>
            </a:r>
            <a:r>
              <a:rPr lang="en-US" sz="1050" dirty="0" smtClean="0"/>
              <a:t>(END of the lesson)</a:t>
            </a:r>
          </a:p>
          <a:p>
            <a:pPr algn="ctr"/>
            <a:r>
              <a:rPr lang="en-US" sz="1600" dirty="0" smtClean="0"/>
              <a:t>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</a:t>
            </a:r>
            <a:r>
              <a:rPr lang="en-US" sz="1600" dirty="0" smtClean="0"/>
              <a:t>…………</a:t>
            </a:r>
            <a:r>
              <a:rPr lang="en-US" sz="1600" dirty="0"/>
              <a:t>……………………</a:t>
            </a:r>
            <a:r>
              <a:rPr lang="en-US" sz="1600" dirty="0" smtClean="0"/>
              <a:t>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……</a:t>
            </a:r>
            <a:r>
              <a:rPr lang="en-US" sz="1600" dirty="0"/>
              <a:t>………………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12053" y="6469994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NAME_____________________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1471" y="60686"/>
            <a:ext cx="2464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600" b="1" u="sng" dirty="0" smtClean="0"/>
              <a:t>DO NOW ACTIVITY</a:t>
            </a:r>
            <a:endParaRPr lang="en-US" sz="1600" b="1" u="sng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6678" y="-32948"/>
            <a:ext cx="4115004" cy="7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1314</Words>
  <Application>Microsoft Office PowerPoint</Application>
  <PresentationFormat>On-screen Show (4:3)</PresentationFormat>
  <Paragraphs>249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Helvetica Neue</vt:lpstr>
      <vt:lpstr>ReithSans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 Indicators: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 Indicators: </vt:lpstr>
      <vt:lpstr>Classification and characteristics of muscle types: </vt:lpstr>
      <vt:lpstr>Classification and characteristics of muscle types: </vt:lpstr>
      <vt:lpstr>Classification and characteristics of muscle types: </vt:lpstr>
      <vt:lpstr>SHOULDER PARTNER QUESTION: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Sweet</dc:creator>
  <cp:lastModifiedBy>Rebecca Sweet</cp:lastModifiedBy>
  <cp:revision>22</cp:revision>
  <cp:lastPrinted>2019-11-18T11:24:30Z</cp:lastPrinted>
  <dcterms:created xsi:type="dcterms:W3CDTF">2019-11-16T08:57:08Z</dcterms:created>
  <dcterms:modified xsi:type="dcterms:W3CDTF">2019-11-18T12:01:52Z</dcterms:modified>
</cp:coreProperties>
</file>