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4" r:id="rId2"/>
    <p:sldMasterId id="2147483730" r:id="rId3"/>
    <p:sldMasterId id="2147483743" r:id="rId4"/>
    <p:sldMasterId id="2147483755" r:id="rId5"/>
  </p:sldMasterIdLst>
  <p:notesMasterIdLst>
    <p:notesMasterId r:id="rId31"/>
  </p:notesMasterIdLst>
  <p:handoutMasterIdLst>
    <p:handoutMasterId r:id="rId32"/>
  </p:handoutMasterIdLst>
  <p:sldIdLst>
    <p:sldId id="258" r:id="rId6"/>
    <p:sldId id="256" r:id="rId7"/>
    <p:sldId id="376" r:id="rId8"/>
    <p:sldId id="276" r:id="rId9"/>
    <p:sldId id="357" r:id="rId10"/>
    <p:sldId id="272" r:id="rId11"/>
    <p:sldId id="330" r:id="rId12"/>
    <p:sldId id="365" r:id="rId13"/>
    <p:sldId id="367" r:id="rId14"/>
    <p:sldId id="271" r:id="rId15"/>
    <p:sldId id="364" r:id="rId16"/>
    <p:sldId id="303" r:id="rId17"/>
    <p:sldId id="299" r:id="rId18"/>
    <p:sldId id="300" r:id="rId19"/>
    <p:sldId id="301" r:id="rId20"/>
    <p:sldId id="304" r:id="rId21"/>
    <p:sldId id="302" r:id="rId22"/>
    <p:sldId id="305" r:id="rId23"/>
    <p:sldId id="306" r:id="rId24"/>
    <p:sldId id="366" r:id="rId25"/>
    <p:sldId id="307" r:id="rId26"/>
    <p:sldId id="309" r:id="rId27"/>
    <p:sldId id="297" r:id="rId28"/>
    <p:sldId id="363" r:id="rId29"/>
    <p:sldId id="3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4" autoAdjust="0"/>
    <p:restoredTop sz="94702"/>
  </p:normalViewPr>
  <p:slideViewPr>
    <p:cSldViewPr snapToGrid="0" snapToObjects="1">
      <p:cViewPr varScale="1">
        <p:scale>
          <a:sx n="69" d="100"/>
          <a:sy n="69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98AE-1154-4EA4-899F-722CB7986E9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82C0-F23D-4216-B121-5EAD982AC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4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68D6-0326-4B79-8674-7F44EAF95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D7BA-5A63-49A6-BA4D-47957ED63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5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2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ABBEB-D07A-44A4-85EE-BC104F0DA04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5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23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863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7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476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4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75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4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4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20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9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40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00C62C-3418-4BC9-A70D-B3267536F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0E0BBD-4544-45F4-80B3-67CEEAED8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7F2EFE-125A-4AFC-A249-F0AAEA4E3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05865-6837-40C1-9E8B-E24D3EAEC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051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FB38-DF42-45E2-9497-198AB6E6D21D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F3D2-9BFD-4644-9CCD-594B4416C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67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58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70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4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3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9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0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4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726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504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5357-6FC2-4143-8080-AE0788B7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A222B-9E2C-4655-99F6-CABB8F97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985B-8BCE-4EBE-90CF-50FA388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811-184B-47F2-A9EB-C3801E401AF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A256-EAEB-4488-9D50-D8E7F819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B198-18E8-4299-928F-59DC1132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ED9-30AB-41E5-9F7D-8E2F494EC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41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22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70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5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01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30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75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15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56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43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48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7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72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2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10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0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259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29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50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975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17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371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3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6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2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5939-B29A-4B1C-9214-A2E5F705DF7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748" y="102550"/>
            <a:ext cx="4494343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 question or make a statement</a:t>
            </a:r>
          </a:p>
          <a:p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Fractions can you find?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2" descr="Image result for chessboard">
            <a:extLst>
              <a:ext uri="{FF2B5EF4-FFF2-40B4-BE49-F238E27FC236}">
                <a16:creationId xmlns:a16="http://schemas.microsoft.com/office/drawing/2014/main" id="{F286341E-DD95-41B3-9034-0566B56C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2843" y="2041043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8657" r="6216" b="8657"/>
          <a:stretch/>
        </p:blipFill>
        <p:spPr bwMode="auto">
          <a:xfrm>
            <a:off x="1524000" y="1484784"/>
            <a:ext cx="71887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90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12474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the highest common factor (HCF) of 6 and 8?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5" y="3707789"/>
            <a:ext cx="1292460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27" y="4748009"/>
            <a:ext cx="122413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3694229"/>
            <a:ext cx="1207055" cy="14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46" y="4788142"/>
            <a:ext cx="128676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788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1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1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7788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5621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12474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the highest common factor (HCF) of 6 and 8?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5" y="3707789"/>
            <a:ext cx="1292460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27" y="4748009"/>
            <a:ext cx="122413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788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1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1" y="3752672"/>
            <a:ext cx="3838213" cy="1080120"/>
          </a:xfrm>
          <a:prstGeom prst="rect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7788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3694229"/>
            <a:ext cx="1207055" cy="14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46" y="4788142"/>
            <a:ext cx="128676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12474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the highest common factor (HCF) of 12 and 16?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5" y="3707789"/>
            <a:ext cx="1292460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27" y="4748009"/>
            <a:ext cx="122413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3694229"/>
            <a:ext cx="1207055" cy="14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46" y="4788142"/>
            <a:ext cx="128676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788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1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1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7788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215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12474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the highest common factor (HCF) of 12 and 16?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5" y="3707789"/>
            <a:ext cx="1292460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3694229"/>
            <a:ext cx="1207055" cy="14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46" y="4788142"/>
            <a:ext cx="128676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788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1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1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7788" y="4832792"/>
            <a:ext cx="3838213" cy="1080120"/>
          </a:xfrm>
          <a:prstGeom prst="rect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27" y="4748009"/>
            <a:ext cx="122413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9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12474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the highest common factor (HCF) of 10 and 25?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5" y="3707789"/>
            <a:ext cx="1292460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27" y="4748009"/>
            <a:ext cx="122413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3694229"/>
            <a:ext cx="1207055" cy="14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46" y="4788142"/>
            <a:ext cx="128676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788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1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2.5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1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7788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4881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12474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the highest common factor (HCF) of 10 and 25?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27" y="4748009"/>
            <a:ext cx="122413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3694229"/>
            <a:ext cx="1207055" cy="14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46" y="4788142"/>
            <a:ext cx="128676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788" y="3752672"/>
            <a:ext cx="3838213" cy="1080120"/>
          </a:xfrm>
          <a:prstGeom prst="rect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1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2.5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1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7788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5" y="3707789"/>
            <a:ext cx="1292460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92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12474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the highest common factor (HCF) of 24 and 36?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5" y="3707789"/>
            <a:ext cx="1292460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27" y="4748009"/>
            <a:ext cx="122413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3694229"/>
            <a:ext cx="1207055" cy="14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46" y="4788142"/>
            <a:ext cx="128676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788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1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1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7788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4146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12474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the highest common factor (HCF) of 24 and 36?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5" y="3707789"/>
            <a:ext cx="1292460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27" y="4748009"/>
            <a:ext cx="122413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46" y="4788142"/>
            <a:ext cx="1286766" cy="1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788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1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1" y="3752672"/>
            <a:ext cx="3838213" cy="1080120"/>
          </a:xfrm>
          <a:prstGeom prst="rect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7788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3694229"/>
            <a:ext cx="1207055" cy="14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0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785" y="1237957"/>
            <a:ext cx="86234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does this help us with fractions?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We are going to simplify </a:t>
            </a:r>
            <a:r>
              <a:rPr lang="en-GB" sz="3200" dirty="0" smtClean="0">
                <a:latin typeface="Comic Sans MS" panose="030F0702030302020204" pitchFamily="66" charset="0"/>
              </a:rPr>
              <a:t>fractions.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To do this, we need to divide both the numerator and the denominator by their highest common factor (HCF).</a:t>
            </a:r>
          </a:p>
        </p:txBody>
      </p:sp>
    </p:spTree>
    <p:extLst>
      <p:ext uri="{BB962C8B-B14F-4D97-AF65-F5344CB8AC3E}">
        <p14:creationId xmlns:p14="http://schemas.microsoft.com/office/powerpoint/2010/main" val="12823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Equivalent Fractions and Simplest 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Unit 4B</a:t>
            </a:r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2F9FE-E5D5-4082-AC9B-644B6D5093DD}"/>
              </a:ext>
            </a:extLst>
          </p:cNvPr>
          <p:cNvSpPr/>
          <p:nvPr/>
        </p:nvSpPr>
        <p:spPr>
          <a:xfrm>
            <a:off x="272049" y="99444"/>
            <a:ext cx="3806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Problem Pair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C292F-21BB-40AA-B12E-B6136F05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45" y="1967345"/>
            <a:ext cx="10013276" cy="2826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B6BAE8-1413-4716-AB02-1142951E5CAF}"/>
                  </a:ext>
                </a:extLst>
              </p:cNvPr>
              <p:cNvSpPr txBox="1"/>
              <p:nvPr/>
            </p:nvSpPr>
            <p:spPr>
              <a:xfrm>
                <a:off x="1073426" y="2782957"/>
                <a:ext cx="4558748" cy="1364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B6BAE8-1413-4716-AB02-1142951E5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26" y="2782957"/>
                <a:ext cx="4558748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848B79-0803-4307-AECC-325B47D9D032}"/>
                  </a:ext>
                </a:extLst>
              </p:cNvPr>
              <p:cNvSpPr txBox="1"/>
              <p:nvPr/>
            </p:nvSpPr>
            <p:spPr>
              <a:xfrm>
                <a:off x="6096000" y="2782957"/>
                <a:ext cx="4558748" cy="1364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848B79-0803-4307-AECC-325B47D9D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82957"/>
                <a:ext cx="4558748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04D0B3-24B6-47C1-8662-FECF9B7B03EA}"/>
                  </a:ext>
                </a:extLst>
              </p:cNvPr>
              <p:cNvSpPr txBox="1"/>
              <p:nvPr/>
            </p:nvSpPr>
            <p:spPr>
              <a:xfrm>
                <a:off x="1073426" y="4589429"/>
                <a:ext cx="4558748" cy="1364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04D0B3-24B6-47C1-8662-FECF9B7B0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26" y="4589429"/>
                <a:ext cx="4558748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AFCED6-3A58-4AB4-B03B-3515E55B68E7}"/>
                  </a:ext>
                </a:extLst>
              </p:cNvPr>
              <p:cNvSpPr txBox="1"/>
              <p:nvPr/>
            </p:nvSpPr>
            <p:spPr>
              <a:xfrm>
                <a:off x="6096000" y="4589429"/>
                <a:ext cx="4558748" cy="13602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AFCED6-3A58-4AB4-B03B-3515E55B6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89429"/>
                <a:ext cx="4558748" cy="1360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932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93044F7-126F-4CD9-A61A-8E9E54A5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73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8F12DF-49E4-4284-B43F-BC488F5BC2B5}"/>
                  </a:ext>
                </a:extLst>
              </p:cNvPr>
              <p:cNvSpPr txBox="1"/>
              <p:nvPr/>
            </p:nvSpPr>
            <p:spPr>
              <a:xfrm>
                <a:off x="1825487" y="69451"/>
                <a:ext cx="1989768" cy="68341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4.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5.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6.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7.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8.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8F12DF-49E4-4284-B43F-BC488F5B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487" y="69451"/>
                <a:ext cx="1989768" cy="6834179"/>
              </a:xfrm>
              <a:prstGeom prst="rect">
                <a:avLst/>
              </a:prstGeom>
              <a:blipFill>
                <a:blip r:embed="rId3"/>
                <a:stretch>
                  <a:fillRect l="-9174" t="-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149CC7-4ABD-4B0B-ADD7-4460FCDD45BA}"/>
                  </a:ext>
                </a:extLst>
              </p:cNvPr>
              <p:cNvSpPr txBox="1"/>
              <p:nvPr/>
            </p:nvSpPr>
            <p:spPr>
              <a:xfrm>
                <a:off x="4750332" y="0"/>
                <a:ext cx="1989768" cy="6838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9.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10.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11.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12.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14.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15.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16.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149CC7-4ABD-4B0B-ADD7-4460FCDD4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332" y="0"/>
                <a:ext cx="1989768" cy="6838090"/>
              </a:xfrm>
              <a:prstGeom prst="rect">
                <a:avLst/>
              </a:prstGeom>
              <a:blipFill>
                <a:blip r:embed="rId4"/>
                <a:stretch>
                  <a:fillRect l="-9174" t="-89" b="-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CE3C50-1A6A-4007-8CCA-9FA9AE222438}"/>
                  </a:ext>
                </a:extLst>
              </p:cNvPr>
              <p:cNvSpPr txBox="1"/>
              <p:nvPr/>
            </p:nvSpPr>
            <p:spPr>
              <a:xfrm>
                <a:off x="7675177" y="70052"/>
                <a:ext cx="1989768" cy="67782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17.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18.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19.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20.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21.  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22.  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24.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603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=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CE3C50-1A6A-4007-8CCA-9FA9AE222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177" y="70052"/>
                <a:ext cx="1989768" cy="6778266"/>
              </a:xfrm>
              <a:prstGeom prst="rect">
                <a:avLst/>
              </a:prstGeom>
              <a:blipFill>
                <a:blip r:embed="rId5"/>
                <a:stretch>
                  <a:fillRect l="-9202" t="-180" b="-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085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747DD7A-E55E-4BB1-BD52-179A0AA9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73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8F12DF-49E4-4284-B43F-BC488F5BC2B5}"/>
                  </a:ext>
                </a:extLst>
              </p:cNvPr>
              <p:cNvSpPr txBox="1"/>
              <p:nvPr/>
            </p:nvSpPr>
            <p:spPr>
              <a:xfrm>
                <a:off x="1825487" y="69451"/>
                <a:ext cx="1989768" cy="67639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 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 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 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4.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5.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6.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7.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8.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8F12DF-49E4-4284-B43F-BC488F5B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487" y="69451"/>
                <a:ext cx="1989768" cy="6763903"/>
              </a:xfrm>
              <a:prstGeom prst="rect">
                <a:avLst/>
              </a:prstGeom>
              <a:blipFill>
                <a:blip r:embed="rId3"/>
                <a:stretch>
                  <a:fillRect l="-9174" t="-180" b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149CC7-4ABD-4B0B-ADD7-4460FCDD45BA}"/>
                  </a:ext>
                </a:extLst>
              </p:cNvPr>
              <p:cNvSpPr txBox="1"/>
              <p:nvPr/>
            </p:nvSpPr>
            <p:spPr>
              <a:xfrm>
                <a:off x="4750332" y="1"/>
                <a:ext cx="1989768" cy="67639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9.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10.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11.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12.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14.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15.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16.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149CC7-4ABD-4B0B-ADD7-4460FCDD4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332" y="1"/>
                <a:ext cx="1989768" cy="6763903"/>
              </a:xfrm>
              <a:prstGeom prst="rect">
                <a:avLst/>
              </a:prstGeom>
              <a:blipFill>
                <a:blip r:embed="rId4"/>
                <a:stretch>
                  <a:fillRect l="-9174" t="-90" b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CE3C50-1A6A-4007-8CCA-9FA9AE222438}"/>
                  </a:ext>
                </a:extLst>
              </p:cNvPr>
              <p:cNvSpPr txBox="1"/>
              <p:nvPr/>
            </p:nvSpPr>
            <p:spPr>
              <a:xfrm>
                <a:off x="7675177" y="70052"/>
                <a:ext cx="1989768" cy="67879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17.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18.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19.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20.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21.  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22.  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612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srgbClr val="007FFF"/>
                    </a:solidFill>
                    <a:latin typeface="Calibri" panose="020F0502020204030204"/>
                  </a:rPr>
                  <a:t>24.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603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33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CE3C50-1A6A-4007-8CCA-9FA9AE222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177" y="70052"/>
                <a:ext cx="1989768" cy="6787948"/>
              </a:xfrm>
              <a:prstGeom prst="rect">
                <a:avLst/>
              </a:prstGeom>
              <a:blipFill>
                <a:blip r:embed="rId5"/>
                <a:stretch>
                  <a:fillRect l="-9202" t="-180" b="-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959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808240" y="3501008"/>
            <a:ext cx="2600672" cy="302433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008312" y="3501008"/>
            <a:ext cx="2600672" cy="302433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608168" y="3501008"/>
            <a:ext cx="2600672" cy="302433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08312" y="1562743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9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2008312" y="2639961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6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3071664" y="1562743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071664" y="2639961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4135016" y="1562743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4135016" y="2639961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24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5198368" y="1562743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25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5198368" y="2639961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12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6261720" y="1562743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30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6261720" y="2639961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7325072" y="1562743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20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32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7325072" y="2639961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25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40</a:t>
            </a:r>
            <a:endParaRPr lang="en-GB" sz="2400" dirty="0"/>
          </a:p>
        </p:txBody>
      </p:sp>
      <p:sp>
        <p:nvSpPr>
          <p:cNvPr id="23" name="Rectangle 22"/>
          <p:cNvSpPr/>
          <p:nvPr/>
        </p:nvSpPr>
        <p:spPr>
          <a:xfrm>
            <a:off x="8388424" y="1562743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  <a:endParaRPr lang="en-GB" sz="2400" dirty="0"/>
          </a:p>
        </p:txBody>
      </p:sp>
      <p:sp>
        <p:nvSpPr>
          <p:cNvPr id="24" name="Rectangle 23"/>
          <p:cNvSpPr/>
          <p:nvPr/>
        </p:nvSpPr>
        <p:spPr>
          <a:xfrm>
            <a:off x="8388424" y="2639961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6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9451776" y="1562743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18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30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9451776" y="2639961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50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80</a:t>
            </a:r>
            <a:endParaRPr lang="en-GB" sz="2400" dirty="0"/>
          </a:p>
        </p:txBody>
      </p:sp>
      <p:sp>
        <p:nvSpPr>
          <p:cNvPr id="27" name="Rectangle 26"/>
          <p:cNvSpPr/>
          <p:nvPr/>
        </p:nvSpPr>
        <p:spPr>
          <a:xfrm>
            <a:off x="2948608" y="3566855"/>
            <a:ext cx="720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1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</a:t>
            </a:r>
            <a:endParaRPr lang="en-GB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5748536" y="3566855"/>
            <a:ext cx="720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3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5</a:t>
            </a:r>
            <a:endParaRPr lang="en-GB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8548464" y="3566855"/>
            <a:ext cx="720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5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8</a:t>
            </a:r>
            <a:endParaRPr lang="en-GB" sz="2000" b="1" dirty="0"/>
          </a:p>
        </p:txBody>
      </p:sp>
      <p:sp>
        <p:nvSpPr>
          <p:cNvPr id="30" name="Oval 29"/>
          <p:cNvSpPr/>
          <p:nvPr/>
        </p:nvSpPr>
        <p:spPr>
          <a:xfrm>
            <a:off x="2884984" y="3513978"/>
            <a:ext cx="847328" cy="92313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684912" y="3513978"/>
            <a:ext cx="847328" cy="92313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8484840" y="3501008"/>
            <a:ext cx="847328" cy="92313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0C55D-01C1-4985-B9B0-396B161D91C7}"/>
              </a:ext>
            </a:extLst>
          </p:cNvPr>
          <p:cNvSpPr txBox="1"/>
          <p:nvPr/>
        </p:nvSpPr>
        <p:spPr>
          <a:xfrm>
            <a:off x="2369434" y="655167"/>
            <a:ext cx="811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Simplify the following fractions and group them into the categories below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DCB3E7-373F-477E-978B-712E1151E24E}"/>
              </a:ext>
            </a:extLst>
          </p:cNvPr>
          <p:cNvSpPr/>
          <p:nvPr/>
        </p:nvSpPr>
        <p:spPr>
          <a:xfrm>
            <a:off x="159238" y="99444"/>
            <a:ext cx="40318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Timed Challenge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0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33212 0.4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07691 0.4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05504 0.41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12135 0.4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45122 0.54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9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07257 0.422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09445 0.432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47708 0.579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52031 0.349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7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9028 0.37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38836 0.3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0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7691 0.3495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35678 0.3599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14219 0.338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61302 0.496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5937 0.465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1392"/>
            <a:ext cx="3926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Demonstrate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1BAD12-98E2-4B17-94C3-A81BF6EECF96}"/>
                  </a:ext>
                </a:extLst>
              </p:cNvPr>
              <p:cNvSpPr txBox="1"/>
              <p:nvPr/>
            </p:nvSpPr>
            <p:spPr>
              <a:xfrm>
                <a:off x="384313" y="1364974"/>
                <a:ext cx="8030817" cy="466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GB" sz="3200" dirty="0"/>
                  <a:t>Fill in the blank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</a:p>
              <a:p>
                <a:pPr marL="514350" indent="-514350">
                  <a:buAutoNum type="arabicPeriod"/>
                </a:pPr>
                <a:endParaRPr lang="en-GB" sz="3200" dirty="0"/>
              </a:p>
              <a:p>
                <a:pPr marL="514350" indent="-514350">
                  <a:buAutoNum type="arabicPeriod"/>
                </a:pPr>
                <a:r>
                  <a:rPr lang="en-GB" sz="3200" dirty="0"/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sz="3200" dirty="0"/>
                  <a:t> in it’s simplest form</a:t>
                </a:r>
              </a:p>
              <a:p>
                <a:pPr marL="514350" indent="-514350">
                  <a:buAutoNum type="arabicPeriod"/>
                </a:pPr>
                <a:endParaRPr lang="en-GB" sz="3200" dirty="0"/>
              </a:p>
              <a:p>
                <a:pPr marL="514350" indent="-514350">
                  <a:buAutoNum type="arabicPeriod"/>
                </a:pPr>
                <a:r>
                  <a:rPr lang="en-GB" sz="3200" dirty="0"/>
                  <a:t>Simplify</a:t>
                </a:r>
              </a:p>
              <a:p>
                <a:pPr marL="514350" indent="-514350">
                  <a:buAutoNum type="arabicPeriod"/>
                </a:pPr>
                <a:endParaRPr lang="en-GB" sz="3200" dirty="0"/>
              </a:p>
              <a:p>
                <a:pPr marL="514350" indent="-514350">
                  <a:buAutoNum type="arabicPeriod"/>
                </a:pPr>
                <a:r>
                  <a:rPr lang="en-GB" sz="3200" dirty="0"/>
                  <a:t>Which fraction is bigger,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/>
                  <a:t> 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/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1BAD12-98E2-4B17-94C3-A81BF6EEC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1364974"/>
                <a:ext cx="8030817" cy="4660378"/>
              </a:xfrm>
              <a:prstGeom prst="rect">
                <a:avLst/>
              </a:prstGeom>
              <a:blipFill>
                <a:blip r:embed="rId2"/>
                <a:stretch>
                  <a:fillRect l="-1822" t="-1702" b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613243C-FF18-4260-B6FA-D66C88ECF52F}"/>
              </a:ext>
            </a:extLst>
          </p:cNvPr>
          <p:cNvSpPr txBox="1"/>
          <p:nvPr/>
        </p:nvSpPr>
        <p:spPr>
          <a:xfrm>
            <a:off x="5777945" y="2894073"/>
            <a:ext cx="6414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0081B7-C00C-4B27-8F90-B6B81A1BA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2877" t="72298" r="48413" b="5501"/>
          <a:stretch/>
        </p:blipFill>
        <p:spPr bwMode="auto">
          <a:xfrm>
            <a:off x="2494995" y="4206240"/>
            <a:ext cx="629959" cy="7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566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4251192"/>
                  </p:ext>
                </p:extLst>
              </p:nvPr>
            </p:nvGraphicFramePr>
            <p:xfrm>
              <a:off x="713508" y="1909039"/>
              <a:ext cx="10515600" cy="418696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359728">
                      <a:extLst>
                        <a:ext uri="{9D8B030D-6E8A-4147-A177-3AD203B41FA5}">
                          <a16:colId xmlns:a16="http://schemas.microsoft.com/office/drawing/2014/main" val="3948460011"/>
                        </a:ext>
                      </a:extLst>
                    </a:gridCol>
                    <a:gridCol w="3574472">
                      <a:extLst>
                        <a:ext uri="{9D8B030D-6E8A-4147-A177-3AD203B41FA5}">
                          <a16:colId xmlns:a16="http://schemas.microsoft.com/office/drawing/2014/main" val="2622554619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697066530"/>
                        </a:ext>
                      </a:extLst>
                    </a:gridCol>
                  </a:tblGrid>
                  <a:tr h="4186961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GB" sz="3200" dirty="0"/>
                            <a:t>Fill in the blank</a:t>
                          </a:r>
                        </a:p>
                        <a:p>
                          <a:pPr lvl="2"/>
                          <a:endParaRPr lang="en-GB" sz="3200" i="1" dirty="0">
                            <a:latin typeface="Cambria Math" panose="02040503050406030204" pitchFamily="18" charset="0"/>
                          </a:endParaRPr>
                        </a:p>
                        <a:p>
                          <a:pPr lvl="2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/>
                            <a:t> </a:t>
                          </a:r>
                        </a:p>
                        <a:p>
                          <a:pPr lvl="2"/>
                          <a:endParaRPr lang="en-GB" sz="3200" dirty="0"/>
                        </a:p>
                        <a:p>
                          <a:pPr marL="914400" marR="0" lvl="2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/>
                            <a:t> </a:t>
                          </a:r>
                        </a:p>
                        <a:p>
                          <a:pPr lvl="2"/>
                          <a:endParaRPr lang="en-GB" sz="3200" dirty="0"/>
                        </a:p>
                      </a:txBody>
                      <a:tcPr>
                        <a:solidFill>
                          <a:srgbClr val="FC5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GB" sz="2400" dirty="0"/>
                            <a:t>Write the following in it’s simplest form: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240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  <a:p>
                          <a:pPr marL="0" indent="0">
                            <a:buNone/>
                          </a:pPr>
                          <a:endParaRPr lang="en-GB" sz="240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  <a:p>
                          <a:pPr marL="0" indent="0">
                            <a:buNone/>
                          </a:pPr>
                          <a:endParaRPr lang="en-GB" sz="240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3200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>
                        <a:solidFill>
                          <a:srgbClr val="FF9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Which fraction is larger,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 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u="none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800" dirty="0"/>
                            <a:t>  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800" dirty="0"/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u="none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89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4251192"/>
                  </p:ext>
                </p:extLst>
              </p:nvPr>
            </p:nvGraphicFramePr>
            <p:xfrm>
              <a:off x="713508" y="1909039"/>
              <a:ext cx="10515600" cy="418696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359728">
                      <a:extLst>
                        <a:ext uri="{9D8B030D-6E8A-4147-A177-3AD203B41FA5}">
                          <a16:colId xmlns:a16="http://schemas.microsoft.com/office/drawing/2014/main" val="3948460011"/>
                        </a:ext>
                      </a:extLst>
                    </a:gridCol>
                    <a:gridCol w="3574472">
                      <a:extLst>
                        <a:ext uri="{9D8B030D-6E8A-4147-A177-3AD203B41FA5}">
                          <a16:colId xmlns:a16="http://schemas.microsoft.com/office/drawing/2014/main" val="2622554619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697066530"/>
                        </a:ext>
                      </a:extLst>
                    </a:gridCol>
                  </a:tblGrid>
                  <a:tr h="4186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1" t="-1892" r="-213975" b="-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37" t="-1892" r="-100852" b="-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3707" t="-1892" r="-680" b="-7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899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424409" y="113299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301311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E06F78F-BB7E-4699-B16C-FC01478B7698}"/>
              </a:ext>
            </a:extLst>
          </p:cNvPr>
          <p:cNvGrpSpPr/>
          <p:nvPr/>
        </p:nvGrpSpPr>
        <p:grpSpPr>
          <a:xfrm>
            <a:off x="1760291" y="1331741"/>
            <a:ext cx="9572772" cy="4707387"/>
            <a:chOff x="1697909" y="1237956"/>
            <a:chExt cx="9572772" cy="4707387"/>
          </a:xfrm>
          <a:solidFill>
            <a:srgbClr val="FF6600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7721B8-2E75-4ADF-8D26-8F6AC2E117EC}"/>
                </a:ext>
              </a:extLst>
            </p:cNvPr>
            <p:cNvSpPr/>
            <p:nvPr/>
          </p:nvSpPr>
          <p:spPr>
            <a:xfrm>
              <a:off x="4117456" y="3406214"/>
              <a:ext cx="4237350" cy="35708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140">
              <a:extLst>
                <a:ext uri="{FF2B5EF4-FFF2-40B4-BE49-F238E27FC236}">
                  <a16:creationId xmlns:a16="http://schemas.microsoft.com/office/drawing/2014/main" id="{3E5A1369-B3E1-492F-8A40-A0C05F168043}"/>
                </a:ext>
              </a:extLst>
            </p:cNvPr>
            <p:cNvSpPr/>
            <p:nvPr/>
          </p:nvSpPr>
          <p:spPr>
            <a:xfrm>
              <a:off x="4148682" y="2301707"/>
              <a:ext cx="3913610" cy="380159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140">
              <a:extLst>
                <a:ext uri="{FF2B5EF4-FFF2-40B4-BE49-F238E27FC236}">
                  <a16:creationId xmlns:a16="http://schemas.microsoft.com/office/drawing/2014/main" id="{E2571DA1-6B92-45C1-8EDB-79DEEF84A0D3}"/>
                </a:ext>
              </a:extLst>
            </p:cNvPr>
            <p:cNvSpPr/>
            <p:nvPr/>
          </p:nvSpPr>
          <p:spPr>
            <a:xfrm>
              <a:off x="1697909" y="1237956"/>
              <a:ext cx="6364383" cy="361797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FF6600"/>
                </a:gs>
                <a:gs pos="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5EE0E2-BB03-4117-B3D8-5ECAD18A5BD4}"/>
                </a:ext>
              </a:extLst>
            </p:cNvPr>
            <p:cNvSpPr/>
            <p:nvPr/>
          </p:nvSpPr>
          <p:spPr>
            <a:xfrm>
              <a:off x="4287881" y="5548885"/>
              <a:ext cx="6982800" cy="384627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0">
                  <a:srgbClr val="FF6600"/>
                </a:gs>
                <a:gs pos="10000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5DCA16-2E8E-4BAA-A9E8-E53A8C747AFC}"/>
                </a:ext>
              </a:extLst>
            </p:cNvPr>
            <p:cNvSpPr/>
            <p:nvPr/>
          </p:nvSpPr>
          <p:spPr>
            <a:xfrm>
              <a:off x="4327624" y="4482377"/>
              <a:ext cx="4027182" cy="3677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D9979A68-4939-472E-9FC8-16BE90448113}"/>
                </a:ext>
              </a:extLst>
            </p:cNvPr>
            <p:cNvSpPr/>
            <p:nvPr/>
          </p:nvSpPr>
          <p:spPr>
            <a:xfrm rot="16200000">
              <a:off x="3417506" y="2410964"/>
              <a:ext cx="1455961" cy="1248701"/>
            </a:xfrm>
            <a:prstGeom prst="blockArc">
              <a:avLst>
                <a:gd name="adj1" fmla="val 10532818"/>
                <a:gd name="adj2" fmla="val 113915"/>
                <a:gd name="adj3" fmla="val 2939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540A91C2-34DB-4386-91D3-4D6E281FD7EA}"/>
                </a:ext>
              </a:extLst>
            </p:cNvPr>
            <p:cNvSpPr/>
            <p:nvPr/>
          </p:nvSpPr>
          <p:spPr>
            <a:xfrm rot="5400000" flipH="1">
              <a:off x="7238432" y="1335559"/>
              <a:ext cx="1443909" cy="1248703"/>
            </a:xfrm>
            <a:prstGeom prst="blockArc">
              <a:avLst>
                <a:gd name="adj1" fmla="val 10672477"/>
                <a:gd name="adj2" fmla="val 21471919"/>
                <a:gd name="adj3" fmla="val 2779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9C3DAE24-8291-4623-A512-CC46E69474C7}"/>
                </a:ext>
              </a:extLst>
            </p:cNvPr>
            <p:cNvSpPr/>
            <p:nvPr/>
          </p:nvSpPr>
          <p:spPr>
            <a:xfrm rot="5400000" flipH="1">
              <a:off x="7601916" y="3503817"/>
              <a:ext cx="1443909" cy="1248703"/>
            </a:xfrm>
            <a:prstGeom prst="blockArc">
              <a:avLst>
                <a:gd name="adj1" fmla="val 10381583"/>
                <a:gd name="adj2" fmla="val 1073"/>
                <a:gd name="adj3" fmla="val 2894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7BC44C28-7A81-435E-BF27-4A5A09E9CA1F}"/>
                </a:ext>
              </a:extLst>
            </p:cNvPr>
            <p:cNvSpPr/>
            <p:nvPr/>
          </p:nvSpPr>
          <p:spPr>
            <a:xfrm rot="16200000">
              <a:off x="3590391" y="4603281"/>
              <a:ext cx="1474466" cy="1209658"/>
            </a:xfrm>
            <a:prstGeom prst="blockArc">
              <a:avLst>
                <a:gd name="adj1" fmla="val 10800200"/>
                <a:gd name="adj2" fmla="val 129662"/>
                <a:gd name="adj3" fmla="val 317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42C252F-EE3F-440D-AB88-AE8735B461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" y="5741198"/>
            <a:ext cx="1209658" cy="104644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5452CC-5583-42D0-83AB-92B0DC766965}"/>
              </a:ext>
            </a:extLst>
          </p:cNvPr>
          <p:cNvGrpSpPr/>
          <p:nvPr/>
        </p:nvGrpSpPr>
        <p:grpSpPr>
          <a:xfrm>
            <a:off x="4853400" y="122864"/>
            <a:ext cx="2542065" cy="918211"/>
            <a:chOff x="4853400" y="122864"/>
            <a:chExt cx="2542065" cy="91821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57A133A-B90D-412C-B141-2BE7524F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896" y="223634"/>
              <a:ext cx="2291075" cy="74506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7D7E0-3E01-442A-A958-5E060645BA5B}"/>
                </a:ext>
              </a:extLst>
            </p:cNvPr>
            <p:cNvSpPr/>
            <p:nvPr/>
          </p:nvSpPr>
          <p:spPr>
            <a:xfrm>
              <a:off x="4853400" y="122864"/>
              <a:ext cx="2542065" cy="91821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0969" y="1492461"/>
            <a:ext cx="387030" cy="387030"/>
            <a:chOff x="6556572" y="1647985"/>
            <a:chExt cx="1905000" cy="1905000"/>
          </a:xfrm>
        </p:grpSpPr>
        <p:sp>
          <p:nvSpPr>
            <p:cNvPr id="17" name="Teardrop 16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77999" y="1420705"/>
            <a:ext cx="1859124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Shading fractions of diagrams, equivalence and simplification of fractions.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509493" y="1629247"/>
            <a:ext cx="281065" cy="416871"/>
          </a:xfrm>
          <a:prstGeom prst="rect">
            <a:avLst/>
          </a:prstGeom>
          <a:ln w="3810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0690872" y="1572609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57-59,61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448286" y="186434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6643289" y="1817233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63-64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930917" y="2102951"/>
            <a:ext cx="387030" cy="387030"/>
            <a:chOff x="6556572" y="1647985"/>
            <a:chExt cx="1905000" cy="1905000"/>
          </a:xfrm>
        </p:grpSpPr>
        <p:sp>
          <p:nvSpPr>
            <p:cNvPr id="25" name="Teardrop 24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45385" y="2801713"/>
            <a:ext cx="387030" cy="387030"/>
            <a:chOff x="6556572" y="1647985"/>
            <a:chExt cx="1905000" cy="1905000"/>
          </a:xfrm>
        </p:grpSpPr>
        <p:sp>
          <p:nvSpPr>
            <p:cNvPr id="28" name="Teardrop 27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37093" y="2734153"/>
            <a:ext cx="1641624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Four operations with mixed and improper fractions.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574549" y="284030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74549" y="2598895"/>
            <a:ext cx="16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65-66,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67-70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6436" y="3075384"/>
            <a:ext cx="387030" cy="387030"/>
            <a:chOff x="6556572" y="1647985"/>
            <a:chExt cx="1905000" cy="1905000"/>
          </a:xfrm>
        </p:grpSpPr>
        <p:sp>
          <p:nvSpPr>
            <p:cNvPr id="34" name="Teardrop 3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27406" y="3119869"/>
            <a:ext cx="14205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 fractions.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54904" y="301077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8" name="Rectangle 37"/>
          <p:cNvSpPr/>
          <p:nvPr/>
        </p:nvSpPr>
        <p:spPr>
          <a:xfrm>
            <a:off x="7610816" y="2935966"/>
            <a:ext cx="662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6817" y="3875133"/>
            <a:ext cx="261537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a percentage of an amount and percentage change.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42391" y="4052085"/>
            <a:ext cx="387030" cy="387030"/>
            <a:chOff x="6556572" y="1647985"/>
            <a:chExt cx="1905000" cy="1905000"/>
          </a:xfrm>
        </p:grpSpPr>
        <p:sp>
          <p:nvSpPr>
            <p:cNvPr id="41" name="Teardrop 40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198128" y="3964286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44" name="Rectangle 43"/>
          <p:cNvSpPr/>
          <p:nvPr/>
        </p:nvSpPr>
        <p:spPr>
          <a:xfrm>
            <a:off x="6432347" y="3900169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84-90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830964" y="4862285"/>
            <a:ext cx="387030" cy="387030"/>
            <a:chOff x="6556572" y="1647985"/>
            <a:chExt cx="1905000" cy="1905000"/>
          </a:xfrm>
        </p:grpSpPr>
        <p:sp>
          <p:nvSpPr>
            <p:cNvPr id="46" name="Teardrop 4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43039" y="4719731"/>
            <a:ext cx="2194918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fractions, decimals and percentages and compare them.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25282" y="4939472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50" name="Rectangle 49"/>
          <p:cNvSpPr/>
          <p:nvPr/>
        </p:nvSpPr>
        <p:spPr>
          <a:xfrm>
            <a:off x="675047" y="4688563"/>
            <a:ext cx="1119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73-76,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82-83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61901" y="33610"/>
            <a:ext cx="4334074" cy="1243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Unit 5 - Fractions, Decimals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Percentages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0052" y="1811022"/>
            <a:ext cx="265392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improper fractions and mixed numbers.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223" y="66761"/>
            <a:ext cx="45828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Prior learning: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Place value.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as an amount out of 100.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Multiplication and division.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Ordering integers on a number line.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86191" y="5654626"/>
            <a:ext cx="431375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Next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Calculating proportions of pie charts.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Using multipliers.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percentages.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fractions.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33215" y="3723255"/>
            <a:ext cx="135367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Find fractions of an amount.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332133" y="376691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62" name="Rectangle 61"/>
          <p:cNvSpPr/>
          <p:nvPr/>
        </p:nvSpPr>
        <p:spPr>
          <a:xfrm>
            <a:off x="10549113" y="3723255"/>
            <a:ext cx="55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306190" y="5285350"/>
            <a:ext cx="387030" cy="387030"/>
            <a:chOff x="6556572" y="1647985"/>
            <a:chExt cx="1905000" cy="1905000"/>
          </a:xfrm>
        </p:grpSpPr>
        <p:sp>
          <p:nvSpPr>
            <p:cNvPr id="66" name="Teardrop 6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649071" y="4997407"/>
            <a:ext cx="172857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simple and compound interest.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72513" y="5020181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72" name="Rectangle 71"/>
          <p:cNvSpPr/>
          <p:nvPr/>
        </p:nvSpPr>
        <p:spPr>
          <a:xfrm>
            <a:off x="7621534" y="4958057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93-94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595264" y="3791350"/>
            <a:ext cx="387030" cy="387030"/>
            <a:chOff x="6556572" y="1647985"/>
            <a:chExt cx="1905000" cy="1905000"/>
          </a:xfrm>
        </p:grpSpPr>
        <p:sp>
          <p:nvSpPr>
            <p:cNvPr id="74" name="Teardrop 7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FE2A72CD-93C8-442F-A754-1A9C720FBFE7}"/>
              </a:ext>
            </a:extLst>
          </p:cNvPr>
          <p:cNvSpPr/>
          <p:nvPr/>
        </p:nvSpPr>
        <p:spPr>
          <a:xfrm>
            <a:off x="7610816" y="1344787"/>
            <a:ext cx="4160783" cy="1210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4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110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2135560" y="126876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1F497D"/>
                </a:solidFill>
                <a:latin typeface="Calibri"/>
              </a:rPr>
              <a:t>Progress Indicators:</a:t>
            </a:r>
          </a:p>
        </p:txBody>
      </p:sp>
    </p:spTree>
    <p:extLst>
      <p:ext uri="{BB962C8B-B14F-4D97-AF65-F5344CB8AC3E}">
        <p14:creationId xmlns:p14="http://schemas.microsoft.com/office/powerpoint/2010/main" val="211183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4228357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RECAP</a:t>
            </a:r>
            <a:br>
              <a:rPr lang="en-GB" sz="5400" dirty="0" smtClean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>What </a:t>
            </a:r>
            <a:r>
              <a:rPr lang="en-GB" sz="5400" dirty="0"/>
              <a:t>does “Equivalent” mean? 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>Give me an example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451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Look at the shapes below, they all have ½ shaded but the half could be written in different ways.</a:t>
            </a:r>
          </a:p>
        </p:txBody>
      </p:sp>
      <p:sp>
        <p:nvSpPr>
          <p:cNvPr id="25670" name="Rectangle 70"/>
          <p:cNvSpPr>
            <a:spLocks noChangeArrowheads="1"/>
          </p:cNvSpPr>
          <p:nvPr/>
        </p:nvSpPr>
        <p:spPr bwMode="auto">
          <a:xfrm>
            <a:off x="4038600" y="2286000"/>
            <a:ext cx="441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Rectangle 71"/>
          <p:cNvSpPr>
            <a:spLocks noChangeArrowheads="1"/>
          </p:cNvSpPr>
          <p:nvPr/>
        </p:nvSpPr>
        <p:spPr bwMode="auto">
          <a:xfrm>
            <a:off x="4038600" y="3276600"/>
            <a:ext cx="441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2" name="Rectangle 72"/>
          <p:cNvSpPr>
            <a:spLocks noChangeArrowheads="1"/>
          </p:cNvSpPr>
          <p:nvPr/>
        </p:nvSpPr>
        <p:spPr bwMode="auto">
          <a:xfrm>
            <a:off x="4038600" y="4267200"/>
            <a:ext cx="441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3" name="Rectangle 73"/>
          <p:cNvSpPr>
            <a:spLocks noChangeArrowheads="1"/>
          </p:cNvSpPr>
          <p:nvPr/>
        </p:nvSpPr>
        <p:spPr bwMode="auto">
          <a:xfrm>
            <a:off x="4038600" y="5334000"/>
            <a:ext cx="441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4" name="Line 74"/>
          <p:cNvSpPr>
            <a:spLocks noChangeShapeType="1"/>
          </p:cNvSpPr>
          <p:nvPr/>
        </p:nvSpPr>
        <p:spPr bwMode="auto">
          <a:xfrm>
            <a:off x="6248400" y="2286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75" name="Line 75"/>
          <p:cNvSpPr>
            <a:spLocks noChangeShapeType="1"/>
          </p:cNvSpPr>
          <p:nvPr/>
        </p:nvSpPr>
        <p:spPr bwMode="auto">
          <a:xfrm>
            <a:off x="62484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77" name="Line 77"/>
          <p:cNvSpPr>
            <a:spLocks noChangeShapeType="1"/>
          </p:cNvSpPr>
          <p:nvPr/>
        </p:nvSpPr>
        <p:spPr bwMode="auto">
          <a:xfrm>
            <a:off x="73914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>
            <a:off x="77724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81" name="Line 81"/>
          <p:cNvSpPr>
            <a:spLocks noChangeShapeType="1"/>
          </p:cNvSpPr>
          <p:nvPr/>
        </p:nvSpPr>
        <p:spPr bwMode="auto">
          <a:xfrm>
            <a:off x="70104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82" name="Line 82"/>
          <p:cNvSpPr>
            <a:spLocks noChangeShapeType="1"/>
          </p:cNvSpPr>
          <p:nvPr/>
        </p:nvSpPr>
        <p:spPr bwMode="auto">
          <a:xfrm>
            <a:off x="62484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83" name="Line 83"/>
          <p:cNvSpPr>
            <a:spLocks noChangeShapeType="1"/>
          </p:cNvSpPr>
          <p:nvPr/>
        </p:nvSpPr>
        <p:spPr bwMode="auto">
          <a:xfrm>
            <a:off x="67818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87" name="Line 87"/>
          <p:cNvSpPr>
            <a:spLocks noChangeShapeType="1"/>
          </p:cNvSpPr>
          <p:nvPr/>
        </p:nvSpPr>
        <p:spPr bwMode="auto">
          <a:xfrm>
            <a:off x="73914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88" name="Line 88"/>
          <p:cNvSpPr>
            <a:spLocks noChangeShapeType="1"/>
          </p:cNvSpPr>
          <p:nvPr/>
        </p:nvSpPr>
        <p:spPr bwMode="auto">
          <a:xfrm>
            <a:off x="62484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89" name="Line 89"/>
          <p:cNvSpPr>
            <a:spLocks noChangeShapeType="1"/>
          </p:cNvSpPr>
          <p:nvPr/>
        </p:nvSpPr>
        <p:spPr bwMode="auto">
          <a:xfrm>
            <a:off x="79248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92" name="Rectangle 92"/>
          <p:cNvSpPr>
            <a:spLocks noChangeArrowheads="1"/>
          </p:cNvSpPr>
          <p:nvPr/>
        </p:nvSpPr>
        <p:spPr bwMode="auto">
          <a:xfrm>
            <a:off x="4038600" y="2286000"/>
            <a:ext cx="2209800" cy="685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3" name="Rectangle 93"/>
          <p:cNvSpPr>
            <a:spLocks noChangeArrowheads="1"/>
          </p:cNvSpPr>
          <p:nvPr/>
        </p:nvSpPr>
        <p:spPr bwMode="auto">
          <a:xfrm>
            <a:off x="4038600" y="4267200"/>
            <a:ext cx="2209800" cy="685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4" name="Rectangle 94"/>
          <p:cNvSpPr>
            <a:spLocks noChangeArrowheads="1"/>
          </p:cNvSpPr>
          <p:nvPr/>
        </p:nvSpPr>
        <p:spPr bwMode="auto">
          <a:xfrm>
            <a:off x="4038600" y="3276600"/>
            <a:ext cx="2209800" cy="685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5" name="Rectangle 95"/>
          <p:cNvSpPr>
            <a:spLocks noChangeArrowheads="1"/>
          </p:cNvSpPr>
          <p:nvPr/>
        </p:nvSpPr>
        <p:spPr bwMode="auto">
          <a:xfrm>
            <a:off x="4038600" y="5334000"/>
            <a:ext cx="2209800" cy="685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>
            <a:off x="51816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78" name="Line 78"/>
          <p:cNvSpPr>
            <a:spLocks noChangeShapeType="1"/>
          </p:cNvSpPr>
          <p:nvPr/>
        </p:nvSpPr>
        <p:spPr bwMode="auto">
          <a:xfrm>
            <a:off x="48006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>
            <a:off x="55626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84" name="Line 84"/>
          <p:cNvSpPr>
            <a:spLocks noChangeShapeType="1"/>
          </p:cNvSpPr>
          <p:nvPr/>
        </p:nvSpPr>
        <p:spPr bwMode="auto">
          <a:xfrm>
            <a:off x="51816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85" name="Line 85"/>
          <p:cNvSpPr>
            <a:spLocks noChangeShapeType="1"/>
          </p:cNvSpPr>
          <p:nvPr/>
        </p:nvSpPr>
        <p:spPr bwMode="auto">
          <a:xfrm>
            <a:off x="46482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86" name="Line 86"/>
          <p:cNvSpPr>
            <a:spLocks noChangeShapeType="1"/>
          </p:cNvSpPr>
          <p:nvPr/>
        </p:nvSpPr>
        <p:spPr bwMode="auto">
          <a:xfrm>
            <a:off x="57150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8596330" y="2071678"/>
            <a:ext cx="4286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itchFamily="34" charset="0"/>
              </a:rPr>
              <a:t>1</a:t>
            </a:r>
            <a:endParaRPr lang="en-GB" sz="3200" u="sng" dirty="0">
              <a:latin typeface="Calibri" pitchFamily="34" charset="0"/>
            </a:endParaRPr>
          </a:p>
          <a:p>
            <a:pPr algn="ctr"/>
            <a:r>
              <a:rPr lang="en-GB" sz="3200" dirty="0">
                <a:latin typeface="Calibri" pitchFamily="34" charset="0"/>
              </a:rPr>
              <a:t>2</a:t>
            </a:r>
          </a:p>
        </p:txBody>
      </p:sp>
      <p:cxnSp>
        <p:nvCxnSpPr>
          <p:cNvPr id="30" name="Straight Connector 29"/>
          <p:cNvCxnSpPr>
            <a:stCxn id="29" idx="1"/>
            <a:endCxn id="29" idx="3"/>
          </p:cNvCxnSpPr>
          <p:nvPr/>
        </p:nvCxnSpPr>
        <p:spPr bwMode="auto">
          <a:xfrm rot="10800000" flipH="1">
            <a:off x="8596330" y="2610287"/>
            <a:ext cx="4286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8810644" y="3071810"/>
            <a:ext cx="4286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itchFamily="34" charset="0"/>
              </a:rPr>
              <a:t>2</a:t>
            </a:r>
            <a:endParaRPr lang="en-GB" sz="3200" u="sng" dirty="0">
              <a:latin typeface="Calibri" pitchFamily="34" charset="0"/>
            </a:endParaRPr>
          </a:p>
          <a:p>
            <a:pPr algn="ctr"/>
            <a:r>
              <a:rPr lang="en-GB" sz="3200" dirty="0">
                <a:latin typeface="Calibri" pitchFamily="34" charset="0"/>
              </a:rPr>
              <a:t>4</a:t>
            </a:r>
          </a:p>
        </p:txBody>
      </p:sp>
      <p:cxnSp>
        <p:nvCxnSpPr>
          <p:cNvPr id="35" name="Straight Connector 34"/>
          <p:cNvCxnSpPr>
            <a:stCxn id="34" idx="1"/>
            <a:endCxn id="34" idx="3"/>
          </p:cNvCxnSpPr>
          <p:nvPr/>
        </p:nvCxnSpPr>
        <p:spPr bwMode="auto">
          <a:xfrm rot="10800000" flipH="1">
            <a:off x="8810644" y="3610419"/>
            <a:ext cx="4286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8596330" y="4071942"/>
            <a:ext cx="4286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itchFamily="34" charset="0"/>
              </a:rPr>
              <a:t>3</a:t>
            </a:r>
            <a:endParaRPr lang="en-GB" sz="3200" u="sng" dirty="0">
              <a:latin typeface="Calibri" pitchFamily="34" charset="0"/>
            </a:endParaRPr>
          </a:p>
          <a:p>
            <a:pPr algn="ctr"/>
            <a:r>
              <a:rPr lang="en-GB" sz="3200" dirty="0">
                <a:latin typeface="Calibri" pitchFamily="34" charset="0"/>
              </a:rPr>
              <a:t>6</a:t>
            </a:r>
          </a:p>
        </p:txBody>
      </p:sp>
      <p:cxnSp>
        <p:nvCxnSpPr>
          <p:cNvPr id="37" name="Straight Connector 36"/>
          <p:cNvCxnSpPr>
            <a:stCxn id="36" idx="1"/>
            <a:endCxn id="36" idx="3"/>
          </p:cNvCxnSpPr>
          <p:nvPr/>
        </p:nvCxnSpPr>
        <p:spPr bwMode="auto">
          <a:xfrm rot="10800000" flipH="1">
            <a:off x="8596330" y="4610551"/>
            <a:ext cx="4286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8810644" y="5143512"/>
            <a:ext cx="4286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itchFamily="34" charset="0"/>
              </a:rPr>
              <a:t>4</a:t>
            </a:r>
            <a:endParaRPr lang="en-GB" sz="3200" u="sng" dirty="0">
              <a:latin typeface="Calibri" pitchFamily="34" charset="0"/>
            </a:endParaRPr>
          </a:p>
          <a:p>
            <a:pPr algn="ctr"/>
            <a:r>
              <a:rPr lang="en-GB" sz="3200" dirty="0">
                <a:latin typeface="Calibri" pitchFamily="34" charset="0"/>
              </a:rPr>
              <a:t>8</a:t>
            </a:r>
          </a:p>
        </p:txBody>
      </p:sp>
      <p:cxnSp>
        <p:nvCxnSpPr>
          <p:cNvPr id="39" name="Straight Connector 38"/>
          <p:cNvCxnSpPr>
            <a:stCxn id="38" idx="1"/>
            <a:endCxn id="38" idx="3"/>
          </p:cNvCxnSpPr>
          <p:nvPr/>
        </p:nvCxnSpPr>
        <p:spPr bwMode="auto">
          <a:xfrm rot="10800000" flipH="1">
            <a:off x="8810644" y="5682121"/>
            <a:ext cx="4286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049" y="99444"/>
            <a:ext cx="3806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Problem 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45" y="1967345"/>
            <a:ext cx="10013276" cy="2826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5A96CC-A910-4314-B735-DA2E93CD6C2E}"/>
                  </a:ext>
                </a:extLst>
              </p:cNvPr>
              <p:cNvSpPr txBox="1"/>
              <p:nvPr/>
            </p:nvSpPr>
            <p:spPr>
              <a:xfrm>
                <a:off x="1073426" y="2782957"/>
                <a:ext cx="4558748" cy="1364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5A96CC-A910-4314-B735-DA2E93CD6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26" y="2782957"/>
                <a:ext cx="4558748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E4400E-AFB9-45AB-AA43-8B62762B1D06}"/>
                  </a:ext>
                </a:extLst>
              </p:cNvPr>
              <p:cNvSpPr txBox="1"/>
              <p:nvPr/>
            </p:nvSpPr>
            <p:spPr>
              <a:xfrm>
                <a:off x="6096000" y="2782957"/>
                <a:ext cx="4558748" cy="1364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12 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E4400E-AFB9-45AB-AA43-8B62762B1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82957"/>
                <a:ext cx="4558748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81EAE5-1046-4B3E-9658-4847DCAF6FEC}"/>
                  </a:ext>
                </a:extLst>
              </p:cNvPr>
              <p:cNvSpPr txBox="1"/>
              <p:nvPr/>
            </p:nvSpPr>
            <p:spPr>
              <a:xfrm>
                <a:off x="1073426" y="4589429"/>
                <a:ext cx="4558748" cy="1364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8 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81EAE5-1046-4B3E-9658-4847DCAF6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26" y="4589429"/>
                <a:ext cx="4558748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E111C4-FD37-4AE1-A1C0-6C0552CED2D3}"/>
                  </a:ext>
                </a:extLst>
              </p:cNvPr>
              <p:cNvSpPr txBox="1"/>
              <p:nvPr/>
            </p:nvSpPr>
            <p:spPr>
              <a:xfrm>
                <a:off x="6096000" y="4589429"/>
                <a:ext cx="4558748" cy="1364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12 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E111C4-FD37-4AE1-A1C0-6C0552CED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89429"/>
                <a:ext cx="4558748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2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F116F2-3A4C-4E67-A7A8-F793552D6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1000125"/>
            <a:ext cx="5343525" cy="4857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94307-AFC7-4F32-847B-44E1C2E94D88}"/>
              </a:ext>
            </a:extLst>
          </p:cNvPr>
          <p:cNvSpPr/>
          <p:nvPr/>
        </p:nvSpPr>
        <p:spPr>
          <a:xfrm>
            <a:off x="398899" y="245722"/>
            <a:ext cx="23989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Turn</a:t>
            </a:r>
          </a:p>
        </p:txBody>
      </p:sp>
    </p:spTree>
    <p:extLst>
      <p:ext uri="{BB962C8B-B14F-4D97-AF65-F5344CB8AC3E}">
        <p14:creationId xmlns:p14="http://schemas.microsoft.com/office/powerpoint/2010/main" val="404972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F116F2-3A4C-4E67-A7A8-F793552D6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1013377"/>
            <a:ext cx="5343525" cy="4857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94307-AFC7-4F32-847B-44E1C2E94D88}"/>
              </a:ext>
            </a:extLst>
          </p:cNvPr>
          <p:cNvSpPr/>
          <p:nvPr/>
        </p:nvSpPr>
        <p:spPr>
          <a:xfrm>
            <a:off x="1095775" y="99444"/>
            <a:ext cx="21587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3EBE8-9D14-4F28-A72A-0941F5E7927A}"/>
              </a:ext>
            </a:extLst>
          </p:cNvPr>
          <p:cNvSpPr txBox="1"/>
          <p:nvPr/>
        </p:nvSpPr>
        <p:spPr>
          <a:xfrm>
            <a:off x="3631095" y="1013377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2E975-B842-4F78-9D2E-EC7BB4460A55}"/>
              </a:ext>
            </a:extLst>
          </p:cNvPr>
          <p:cNvSpPr txBox="1"/>
          <p:nvPr/>
        </p:nvSpPr>
        <p:spPr>
          <a:xfrm>
            <a:off x="6308035" y="1382709"/>
            <a:ext cx="6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5C08D-1F69-4526-B6D7-5C117D27244C}"/>
              </a:ext>
            </a:extLst>
          </p:cNvPr>
          <p:cNvSpPr txBox="1"/>
          <p:nvPr/>
        </p:nvSpPr>
        <p:spPr>
          <a:xfrm>
            <a:off x="8229603" y="1350443"/>
            <a:ext cx="53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177DD-F0B8-4173-A656-53E6DC7C8DCE}"/>
              </a:ext>
            </a:extLst>
          </p:cNvPr>
          <p:cNvSpPr txBox="1"/>
          <p:nvPr/>
        </p:nvSpPr>
        <p:spPr>
          <a:xfrm>
            <a:off x="4446104" y="2358473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4DB286-F265-4745-95F4-B2127198FF1B}"/>
              </a:ext>
            </a:extLst>
          </p:cNvPr>
          <p:cNvSpPr txBox="1"/>
          <p:nvPr/>
        </p:nvSpPr>
        <p:spPr>
          <a:xfrm>
            <a:off x="5481222" y="2727805"/>
            <a:ext cx="57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DB2E2-1A10-4C98-A241-3C7CF260BBC6}"/>
              </a:ext>
            </a:extLst>
          </p:cNvPr>
          <p:cNvSpPr txBox="1"/>
          <p:nvPr/>
        </p:nvSpPr>
        <p:spPr>
          <a:xfrm>
            <a:off x="7361586" y="2712410"/>
            <a:ext cx="50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648E6F-610A-44A9-A828-6DFE734378F1}"/>
              </a:ext>
            </a:extLst>
          </p:cNvPr>
          <p:cNvSpPr txBox="1"/>
          <p:nvPr/>
        </p:nvSpPr>
        <p:spPr>
          <a:xfrm>
            <a:off x="4376530" y="4066274"/>
            <a:ext cx="52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74A72-406E-40CD-98EB-F7DFD8679B4A}"/>
              </a:ext>
            </a:extLst>
          </p:cNvPr>
          <p:cNvSpPr txBox="1"/>
          <p:nvPr/>
        </p:nvSpPr>
        <p:spPr>
          <a:xfrm>
            <a:off x="5520978" y="4066274"/>
            <a:ext cx="57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4D885-0A68-4663-B715-6D6F0C455823}"/>
              </a:ext>
            </a:extLst>
          </p:cNvPr>
          <p:cNvSpPr txBox="1"/>
          <p:nvPr/>
        </p:nvSpPr>
        <p:spPr>
          <a:xfrm>
            <a:off x="7480853" y="3694799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AC24D-43DB-4A1F-83F3-FE9199409D65}"/>
              </a:ext>
            </a:extLst>
          </p:cNvPr>
          <p:cNvSpPr txBox="1"/>
          <p:nvPr/>
        </p:nvSpPr>
        <p:spPr>
          <a:xfrm>
            <a:off x="3631094" y="5048664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CFF4F-7151-4F49-B9C5-0E958788AF5C}"/>
              </a:ext>
            </a:extLst>
          </p:cNvPr>
          <p:cNvSpPr txBox="1"/>
          <p:nvPr/>
        </p:nvSpPr>
        <p:spPr>
          <a:xfrm>
            <a:off x="6308035" y="5417996"/>
            <a:ext cx="43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4682B-B788-42B8-897F-BFFD1AC5B5EB}"/>
              </a:ext>
            </a:extLst>
          </p:cNvPr>
          <p:cNvSpPr txBox="1"/>
          <p:nvPr/>
        </p:nvSpPr>
        <p:spPr>
          <a:xfrm>
            <a:off x="8306525" y="5389348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6341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471</Words>
  <Application>Microsoft Office PowerPoint</Application>
  <PresentationFormat>Widescreen</PresentationFormat>
  <Paragraphs>276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Gill Sans MT</vt:lpstr>
      <vt:lpstr>Times New Roman</vt:lpstr>
      <vt:lpstr>Office Theme</vt:lpstr>
      <vt:lpstr>1_Office Theme</vt:lpstr>
      <vt:lpstr>4_Office Theme</vt:lpstr>
      <vt:lpstr>2_Office Theme</vt:lpstr>
      <vt:lpstr>3_Office Theme</vt:lpstr>
      <vt:lpstr>PowerPoint Presentation</vt:lpstr>
      <vt:lpstr>Equivalent Fractions and Simplest form</vt:lpstr>
      <vt:lpstr>PowerPoint Presentation</vt:lpstr>
      <vt:lpstr>PowerPoint Presentation</vt:lpstr>
      <vt:lpstr>RECAP  What does “Equivalent” mean?   Give me an example</vt:lpstr>
      <vt:lpstr>Look at the shapes below, they all have ½ shaded but the half could be written in different ways.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Stephanie Bagley</cp:lastModifiedBy>
  <cp:revision>126</cp:revision>
  <dcterms:created xsi:type="dcterms:W3CDTF">2018-09-04T10:33:37Z</dcterms:created>
  <dcterms:modified xsi:type="dcterms:W3CDTF">2020-06-19T15:17:10Z</dcterms:modified>
</cp:coreProperties>
</file>