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6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AAC449C-4364-45A9-BEE7-B7556742A602}" type="datetimeFigureOut">
              <a:rPr lang="en-GB" smtClean="0"/>
              <a:t>18/03/2020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FC730E-B600-4742-9357-4D066B810587}" type="slidenum">
              <a:rPr lang="en-GB" smtClean="0"/>
              <a:t>‹#›</a:t>
            </a:fld>
            <a:endParaRPr lang="en-GB"/>
          </a:p>
        </p:txBody>
      </p:sp>
    </p:spTree>
    <p:extLst>
      <p:ext uri="{BB962C8B-B14F-4D97-AF65-F5344CB8AC3E}">
        <p14:creationId xmlns:p14="http://schemas.microsoft.com/office/powerpoint/2010/main" val="705935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AC449C-4364-45A9-BEE7-B7556742A602}" type="datetimeFigureOut">
              <a:rPr lang="en-GB" smtClean="0"/>
              <a:t>18/03/2020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FC730E-B600-4742-9357-4D066B810587}" type="slidenum">
              <a:rPr lang="en-GB" smtClean="0"/>
              <a:t>‹#›</a:t>
            </a:fld>
            <a:endParaRPr lang="en-GB"/>
          </a:p>
        </p:txBody>
      </p:sp>
    </p:spTree>
    <p:extLst>
      <p:ext uri="{BB962C8B-B14F-4D97-AF65-F5344CB8AC3E}">
        <p14:creationId xmlns:p14="http://schemas.microsoft.com/office/powerpoint/2010/main" val="372456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AC449C-4364-45A9-BEE7-B7556742A602}" type="datetimeFigureOut">
              <a:rPr lang="en-GB" smtClean="0"/>
              <a:t>18/03/2020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FC730E-B600-4742-9357-4D066B810587}" type="slidenum">
              <a:rPr lang="en-GB" smtClean="0"/>
              <a:t>‹#›</a:t>
            </a:fld>
            <a:endParaRPr lang="en-GB"/>
          </a:p>
        </p:txBody>
      </p:sp>
    </p:spTree>
    <p:extLst>
      <p:ext uri="{BB962C8B-B14F-4D97-AF65-F5344CB8AC3E}">
        <p14:creationId xmlns:p14="http://schemas.microsoft.com/office/powerpoint/2010/main" val="1414794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AC449C-4364-45A9-BEE7-B7556742A602}" type="datetimeFigureOut">
              <a:rPr lang="en-GB" smtClean="0"/>
              <a:t>18/03/2020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FC730E-B600-4742-9357-4D066B810587}" type="slidenum">
              <a:rPr lang="en-GB" smtClean="0"/>
              <a:t>‹#›</a:t>
            </a:fld>
            <a:endParaRPr lang="en-GB"/>
          </a:p>
        </p:txBody>
      </p:sp>
    </p:spTree>
    <p:extLst>
      <p:ext uri="{BB962C8B-B14F-4D97-AF65-F5344CB8AC3E}">
        <p14:creationId xmlns:p14="http://schemas.microsoft.com/office/powerpoint/2010/main" val="4288557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AC449C-4364-45A9-BEE7-B7556742A602}" type="datetimeFigureOut">
              <a:rPr lang="en-GB" smtClean="0"/>
              <a:t>18/03/2020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FC730E-B600-4742-9357-4D066B810587}" type="slidenum">
              <a:rPr lang="en-GB" smtClean="0"/>
              <a:t>‹#›</a:t>
            </a:fld>
            <a:endParaRPr lang="en-GB"/>
          </a:p>
        </p:txBody>
      </p:sp>
    </p:spTree>
    <p:extLst>
      <p:ext uri="{BB962C8B-B14F-4D97-AF65-F5344CB8AC3E}">
        <p14:creationId xmlns:p14="http://schemas.microsoft.com/office/powerpoint/2010/main" val="4219675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AAC449C-4364-45A9-BEE7-B7556742A602}" type="datetimeFigureOut">
              <a:rPr lang="en-GB" smtClean="0"/>
              <a:t>18/03/2020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FC730E-B600-4742-9357-4D066B810587}" type="slidenum">
              <a:rPr lang="en-GB" smtClean="0"/>
              <a:t>‹#›</a:t>
            </a:fld>
            <a:endParaRPr lang="en-GB"/>
          </a:p>
        </p:txBody>
      </p:sp>
    </p:spTree>
    <p:extLst>
      <p:ext uri="{BB962C8B-B14F-4D97-AF65-F5344CB8AC3E}">
        <p14:creationId xmlns:p14="http://schemas.microsoft.com/office/powerpoint/2010/main" val="2237822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AC449C-4364-45A9-BEE7-B7556742A602}" type="datetimeFigureOut">
              <a:rPr lang="en-GB" smtClean="0"/>
              <a:t>18/03/2020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AFC730E-B600-4742-9357-4D066B810587}" type="slidenum">
              <a:rPr lang="en-GB" smtClean="0"/>
              <a:t>‹#›</a:t>
            </a:fld>
            <a:endParaRPr lang="en-GB"/>
          </a:p>
        </p:txBody>
      </p:sp>
    </p:spTree>
    <p:extLst>
      <p:ext uri="{BB962C8B-B14F-4D97-AF65-F5344CB8AC3E}">
        <p14:creationId xmlns:p14="http://schemas.microsoft.com/office/powerpoint/2010/main" val="4242098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AAC449C-4364-45A9-BEE7-B7556742A602}" type="datetimeFigureOut">
              <a:rPr lang="en-GB" smtClean="0"/>
              <a:t>18/03/2020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AFC730E-B600-4742-9357-4D066B810587}" type="slidenum">
              <a:rPr lang="en-GB" smtClean="0"/>
              <a:t>‹#›</a:t>
            </a:fld>
            <a:endParaRPr lang="en-GB"/>
          </a:p>
        </p:txBody>
      </p:sp>
    </p:spTree>
    <p:extLst>
      <p:ext uri="{BB962C8B-B14F-4D97-AF65-F5344CB8AC3E}">
        <p14:creationId xmlns:p14="http://schemas.microsoft.com/office/powerpoint/2010/main" val="2119621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AC449C-4364-45A9-BEE7-B7556742A602}" type="datetimeFigureOut">
              <a:rPr lang="en-GB" smtClean="0"/>
              <a:t>18/03/2020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AFC730E-B600-4742-9357-4D066B810587}" type="slidenum">
              <a:rPr lang="en-GB" smtClean="0"/>
              <a:t>‹#›</a:t>
            </a:fld>
            <a:endParaRPr lang="en-GB"/>
          </a:p>
        </p:txBody>
      </p:sp>
    </p:spTree>
    <p:extLst>
      <p:ext uri="{BB962C8B-B14F-4D97-AF65-F5344CB8AC3E}">
        <p14:creationId xmlns:p14="http://schemas.microsoft.com/office/powerpoint/2010/main" val="2308700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AC449C-4364-45A9-BEE7-B7556742A602}" type="datetimeFigureOut">
              <a:rPr lang="en-GB" smtClean="0"/>
              <a:t>18/03/2020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FC730E-B600-4742-9357-4D066B810587}" type="slidenum">
              <a:rPr lang="en-GB" smtClean="0"/>
              <a:t>‹#›</a:t>
            </a:fld>
            <a:endParaRPr lang="en-GB"/>
          </a:p>
        </p:txBody>
      </p:sp>
    </p:spTree>
    <p:extLst>
      <p:ext uri="{BB962C8B-B14F-4D97-AF65-F5344CB8AC3E}">
        <p14:creationId xmlns:p14="http://schemas.microsoft.com/office/powerpoint/2010/main" val="1408794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AC449C-4364-45A9-BEE7-B7556742A602}" type="datetimeFigureOut">
              <a:rPr lang="en-GB" smtClean="0"/>
              <a:t>18/03/2020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FC730E-B600-4742-9357-4D066B810587}" type="slidenum">
              <a:rPr lang="en-GB" smtClean="0"/>
              <a:t>‹#›</a:t>
            </a:fld>
            <a:endParaRPr lang="en-GB"/>
          </a:p>
        </p:txBody>
      </p:sp>
    </p:spTree>
    <p:extLst>
      <p:ext uri="{BB962C8B-B14F-4D97-AF65-F5344CB8AC3E}">
        <p14:creationId xmlns:p14="http://schemas.microsoft.com/office/powerpoint/2010/main" val="51962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AC449C-4364-45A9-BEE7-B7556742A602}" type="datetimeFigureOut">
              <a:rPr lang="en-GB" smtClean="0"/>
              <a:t>18/03/2020</a:t>
            </a:fld>
            <a:endParaRPr lang="en-GB"/>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FC730E-B600-4742-9357-4D066B810587}" type="slidenum">
              <a:rPr lang="en-GB" smtClean="0"/>
              <a:t>‹#›</a:t>
            </a:fld>
            <a:endParaRPr lang="en-GB"/>
          </a:p>
        </p:txBody>
      </p:sp>
    </p:spTree>
    <p:extLst>
      <p:ext uri="{BB962C8B-B14F-4D97-AF65-F5344CB8AC3E}">
        <p14:creationId xmlns:p14="http://schemas.microsoft.com/office/powerpoint/2010/main" val="42846772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FD6C7BA-07E0-498E-9AC9-93C164113A08}"/>
              </a:ext>
            </a:extLst>
          </p:cNvPr>
          <p:cNvSpPr txBox="1"/>
          <p:nvPr/>
        </p:nvSpPr>
        <p:spPr>
          <a:xfrm>
            <a:off x="6096001" y="133165"/>
            <a:ext cx="4287915" cy="369332"/>
          </a:xfrm>
          <a:prstGeom prst="rect">
            <a:avLst/>
          </a:prstGeom>
          <a:solidFill>
            <a:schemeClr val="bg1"/>
          </a:solidFill>
          <a:ln w="41275">
            <a:solidFill>
              <a:srgbClr val="7030A0"/>
            </a:solidFill>
          </a:ln>
          <a:effectLst>
            <a:outerShdw blurRad="50800" dist="38100" dir="2700000" algn="tl" rotWithShape="0">
              <a:prstClr val="black">
                <a:alpha val="40000"/>
              </a:prstClr>
            </a:outerShdw>
          </a:effectLst>
        </p:spPr>
        <p:txBody>
          <a:bodyPr wrap="square" rtlCol="0">
            <a:spAutoFit/>
          </a:bodyPr>
          <a:lstStyle/>
          <a:p>
            <a:pPr defTabSz="457200">
              <a:defRPr/>
            </a:pPr>
            <a:r>
              <a:rPr lang="en-GB" sz="1100" dirty="0">
                <a:solidFill>
                  <a:prstClr val="black"/>
                </a:solidFill>
                <a:latin typeface="Calibri" panose="020F0502020204030204"/>
              </a:rPr>
              <a:t>Date work completed: </a:t>
            </a:r>
            <a:r>
              <a:rPr lang="en-GB" dirty="0">
                <a:solidFill>
                  <a:prstClr val="black"/>
                </a:solidFill>
                <a:latin typeface="Calibri" panose="020F0502020204030204"/>
              </a:rPr>
              <a:t>________________________</a:t>
            </a:r>
          </a:p>
        </p:txBody>
      </p:sp>
      <p:sp>
        <p:nvSpPr>
          <p:cNvPr id="5" name="TextBox 4">
            <a:extLst>
              <a:ext uri="{FF2B5EF4-FFF2-40B4-BE49-F238E27FC236}">
                <a16:creationId xmlns:a16="http://schemas.microsoft.com/office/drawing/2014/main" id="{7438F153-243A-4FF7-856F-67255509BC08}"/>
              </a:ext>
            </a:extLst>
          </p:cNvPr>
          <p:cNvSpPr txBox="1"/>
          <p:nvPr/>
        </p:nvSpPr>
        <p:spPr>
          <a:xfrm>
            <a:off x="1658646" y="133165"/>
            <a:ext cx="4287915" cy="369332"/>
          </a:xfrm>
          <a:prstGeom prst="rect">
            <a:avLst/>
          </a:prstGeom>
          <a:solidFill>
            <a:schemeClr val="bg1"/>
          </a:solidFill>
          <a:ln w="41275">
            <a:solidFill>
              <a:srgbClr val="7030A0"/>
            </a:solidFill>
          </a:ln>
          <a:effectLst>
            <a:outerShdw blurRad="50800" dist="38100" dir="2700000" algn="tl" rotWithShape="0">
              <a:prstClr val="black">
                <a:alpha val="40000"/>
              </a:prstClr>
            </a:outerShdw>
          </a:effectLst>
        </p:spPr>
        <p:txBody>
          <a:bodyPr wrap="square" rtlCol="0">
            <a:spAutoFit/>
          </a:bodyPr>
          <a:lstStyle/>
          <a:p>
            <a:pPr defTabSz="457200">
              <a:defRPr/>
            </a:pPr>
            <a:r>
              <a:rPr lang="en-GB" sz="1100" dirty="0">
                <a:solidFill>
                  <a:prstClr val="black"/>
                </a:solidFill>
                <a:latin typeface="Calibri" panose="020F0502020204030204"/>
              </a:rPr>
              <a:t>Student name:  </a:t>
            </a:r>
            <a:r>
              <a:rPr lang="en-GB" dirty="0">
                <a:solidFill>
                  <a:prstClr val="black"/>
                </a:solidFill>
                <a:latin typeface="Calibri" panose="020F0502020204030204"/>
              </a:rPr>
              <a:t>____________________________</a:t>
            </a:r>
          </a:p>
        </p:txBody>
      </p:sp>
      <p:sp>
        <p:nvSpPr>
          <p:cNvPr id="6" name="TextBox 5">
            <a:extLst>
              <a:ext uri="{FF2B5EF4-FFF2-40B4-BE49-F238E27FC236}">
                <a16:creationId xmlns:a16="http://schemas.microsoft.com/office/drawing/2014/main" id="{A4CE6503-10E3-4111-8415-0C2642475542}"/>
              </a:ext>
            </a:extLst>
          </p:cNvPr>
          <p:cNvSpPr txBox="1"/>
          <p:nvPr/>
        </p:nvSpPr>
        <p:spPr>
          <a:xfrm>
            <a:off x="1658645" y="621437"/>
            <a:ext cx="8725270" cy="369332"/>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defTabSz="457200">
              <a:defRPr/>
            </a:pPr>
            <a:r>
              <a:rPr lang="en-GB" b="1" dirty="0">
                <a:solidFill>
                  <a:prstClr val="black"/>
                </a:solidFill>
                <a:latin typeface="Calibri" panose="020F0502020204030204"/>
              </a:rPr>
              <a:t>Title: Analysing a non-fiction text</a:t>
            </a:r>
          </a:p>
        </p:txBody>
      </p:sp>
      <p:sp>
        <p:nvSpPr>
          <p:cNvPr id="7" name="TextBox 6">
            <a:extLst>
              <a:ext uri="{FF2B5EF4-FFF2-40B4-BE49-F238E27FC236}">
                <a16:creationId xmlns:a16="http://schemas.microsoft.com/office/drawing/2014/main" id="{DBE0B638-5FC6-4E92-9E33-F1832ABEAFA1}"/>
              </a:ext>
            </a:extLst>
          </p:cNvPr>
          <p:cNvSpPr txBox="1"/>
          <p:nvPr/>
        </p:nvSpPr>
        <p:spPr>
          <a:xfrm>
            <a:off x="1658645" y="1091954"/>
            <a:ext cx="8725270" cy="646331"/>
          </a:xfrm>
          <a:prstGeom prst="rect">
            <a:avLst/>
          </a:prstGeom>
          <a:solidFill>
            <a:schemeClr val="accent4">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defTabSz="457200">
              <a:defRPr/>
            </a:pPr>
            <a:r>
              <a:rPr lang="en-GB" dirty="0">
                <a:solidFill>
                  <a:prstClr val="black"/>
                </a:solidFill>
                <a:latin typeface="Calibri" panose="020F0502020204030204"/>
              </a:rPr>
              <a:t>Today we’re going to read a description of homeless people in Victorian London by W. Booth.  </a:t>
            </a:r>
          </a:p>
        </p:txBody>
      </p:sp>
      <p:sp>
        <p:nvSpPr>
          <p:cNvPr id="9" name="TextBox 8">
            <a:extLst>
              <a:ext uri="{FF2B5EF4-FFF2-40B4-BE49-F238E27FC236}">
                <a16:creationId xmlns:a16="http://schemas.microsoft.com/office/drawing/2014/main" id="{551317C0-EA62-4C81-9156-AC549975378C}"/>
              </a:ext>
            </a:extLst>
          </p:cNvPr>
          <p:cNvSpPr txBox="1"/>
          <p:nvPr/>
        </p:nvSpPr>
        <p:spPr>
          <a:xfrm>
            <a:off x="1658646" y="1912646"/>
            <a:ext cx="4994402" cy="577081"/>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pPr defTabSz="457200">
              <a:defRPr/>
            </a:pPr>
            <a:r>
              <a:rPr lang="en-GB" sz="1050" b="1" dirty="0">
                <a:solidFill>
                  <a:srgbClr val="7030A0"/>
                </a:solidFill>
                <a:latin typeface="Calibri" panose="020F0502020204030204"/>
              </a:rPr>
              <a:t>Task 1:</a:t>
            </a:r>
          </a:p>
          <a:p>
            <a:pPr defTabSz="457200">
              <a:defRPr/>
            </a:pPr>
            <a:r>
              <a:rPr lang="en-GB" sz="1050" b="1" dirty="0">
                <a:solidFill>
                  <a:srgbClr val="7030A0"/>
                </a:solidFill>
                <a:latin typeface="Calibri" panose="020F0502020204030204"/>
              </a:rPr>
              <a:t>Four </a:t>
            </a:r>
            <a:r>
              <a:rPr lang="en-GB" sz="1050" dirty="0">
                <a:solidFill>
                  <a:srgbClr val="7030A0"/>
                </a:solidFill>
                <a:latin typeface="Calibri" panose="020F0502020204030204"/>
              </a:rPr>
              <a:t>of these eight statements are TRUE. Shade in the boxes for the ones which are </a:t>
            </a:r>
            <a:r>
              <a:rPr lang="en-GB" sz="1050" b="1" dirty="0">
                <a:solidFill>
                  <a:srgbClr val="7030A0"/>
                </a:solidFill>
                <a:latin typeface="Calibri" panose="020F0502020204030204"/>
              </a:rPr>
              <a:t>true</a:t>
            </a:r>
            <a:r>
              <a:rPr lang="en-GB" sz="1050" dirty="0">
                <a:solidFill>
                  <a:srgbClr val="7030A0"/>
                </a:solidFill>
                <a:latin typeface="Calibri" panose="020F0502020204030204"/>
              </a:rPr>
              <a:t>.</a:t>
            </a:r>
          </a:p>
        </p:txBody>
      </p:sp>
      <p:sp>
        <p:nvSpPr>
          <p:cNvPr id="10" name="TextBox 9">
            <a:extLst>
              <a:ext uri="{FF2B5EF4-FFF2-40B4-BE49-F238E27FC236}">
                <a16:creationId xmlns:a16="http://schemas.microsoft.com/office/drawing/2014/main" id="{D8339F0E-50B0-4495-9B8C-75C8CA3CDC9F}"/>
              </a:ext>
            </a:extLst>
          </p:cNvPr>
          <p:cNvSpPr txBox="1"/>
          <p:nvPr/>
        </p:nvSpPr>
        <p:spPr>
          <a:xfrm>
            <a:off x="6779171" y="4101041"/>
            <a:ext cx="3604744" cy="2031325"/>
          </a:xfrm>
          <a:prstGeom prst="rect">
            <a:avLst/>
          </a:prstGeom>
          <a:solidFill>
            <a:schemeClr val="accent2">
              <a:lumMod val="20000"/>
              <a:lumOff val="80000"/>
            </a:schemeClr>
          </a:solidFill>
          <a:ln w="38100">
            <a:solidFill>
              <a:srgbClr val="C00000"/>
            </a:solidFill>
          </a:ln>
          <a:effectLst>
            <a:outerShdw blurRad="50800" dist="38100" dir="2700000" algn="tl" rotWithShape="0">
              <a:prstClr val="black">
                <a:alpha val="40000"/>
              </a:prstClr>
            </a:outerShdw>
          </a:effectLst>
        </p:spPr>
        <p:txBody>
          <a:bodyPr wrap="square" rtlCol="0">
            <a:spAutoFit/>
          </a:bodyPr>
          <a:lstStyle/>
          <a:p>
            <a:pPr defTabSz="457200">
              <a:defRPr/>
            </a:pPr>
            <a:r>
              <a:rPr lang="en-GB" dirty="0">
                <a:solidFill>
                  <a:srgbClr val="C00000"/>
                </a:solidFill>
                <a:latin typeface="Calibri" panose="020F0502020204030204"/>
              </a:rPr>
              <a:t>Finished? You are Mr. W. Booth. Write a </a:t>
            </a:r>
            <a:r>
              <a:rPr lang="en-GB" b="1" dirty="0">
                <a:solidFill>
                  <a:srgbClr val="C00000"/>
                </a:solidFill>
                <a:latin typeface="Calibri" panose="020F0502020204030204"/>
              </a:rPr>
              <a:t>letter </a:t>
            </a:r>
            <a:r>
              <a:rPr lang="en-GB" dirty="0">
                <a:solidFill>
                  <a:srgbClr val="C00000"/>
                </a:solidFill>
                <a:latin typeface="Calibri" panose="020F0502020204030204"/>
              </a:rPr>
              <a:t>to the </a:t>
            </a:r>
            <a:r>
              <a:rPr lang="en-GB" b="1" dirty="0">
                <a:solidFill>
                  <a:srgbClr val="C00000"/>
                </a:solidFill>
                <a:latin typeface="Calibri" panose="020F0502020204030204"/>
              </a:rPr>
              <a:t>UK government </a:t>
            </a:r>
            <a:r>
              <a:rPr lang="en-GB" dirty="0">
                <a:solidFill>
                  <a:srgbClr val="C00000"/>
                </a:solidFill>
                <a:latin typeface="Calibri" panose="020F0502020204030204"/>
              </a:rPr>
              <a:t>asking them to help the homeless people on the Embankment in London. Use </a:t>
            </a:r>
            <a:r>
              <a:rPr lang="en-GB" b="1" dirty="0">
                <a:solidFill>
                  <a:srgbClr val="C00000"/>
                </a:solidFill>
                <a:latin typeface="Calibri" panose="020F0502020204030204"/>
              </a:rPr>
              <a:t>persuasive techniques</a:t>
            </a:r>
            <a:r>
              <a:rPr lang="en-GB" dirty="0">
                <a:solidFill>
                  <a:srgbClr val="C00000"/>
                </a:solidFill>
                <a:latin typeface="Calibri" panose="020F0502020204030204"/>
              </a:rPr>
              <a:t> (AFORREST) to convince them that this is the right thing to do. </a:t>
            </a:r>
          </a:p>
        </p:txBody>
      </p:sp>
      <p:sp>
        <p:nvSpPr>
          <p:cNvPr id="11" name="TextBox 10">
            <a:extLst>
              <a:ext uri="{FF2B5EF4-FFF2-40B4-BE49-F238E27FC236}">
                <a16:creationId xmlns:a16="http://schemas.microsoft.com/office/drawing/2014/main" id="{9EC0A040-AD2F-4A79-9754-1736F66AE114}"/>
              </a:ext>
            </a:extLst>
          </p:cNvPr>
          <p:cNvSpPr txBox="1"/>
          <p:nvPr/>
        </p:nvSpPr>
        <p:spPr>
          <a:xfrm>
            <a:off x="6779172" y="1936275"/>
            <a:ext cx="3604743" cy="1923604"/>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pPr defTabSz="457200">
              <a:defRPr/>
            </a:pPr>
            <a:r>
              <a:rPr lang="en-GB" sz="1700" b="1" dirty="0">
                <a:solidFill>
                  <a:srgbClr val="7030A0"/>
                </a:solidFill>
                <a:latin typeface="Calibri" panose="020F0502020204030204"/>
              </a:rPr>
              <a:t>Task 2: </a:t>
            </a:r>
          </a:p>
          <a:p>
            <a:pPr defTabSz="457200">
              <a:defRPr/>
            </a:pPr>
            <a:r>
              <a:rPr lang="en-GB" sz="1700" dirty="0">
                <a:solidFill>
                  <a:srgbClr val="7030A0"/>
                </a:solidFill>
                <a:latin typeface="Calibri" panose="020F0502020204030204"/>
              </a:rPr>
              <a:t>Highlight all the </a:t>
            </a:r>
            <a:r>
              <a:rPr lang="en-GB" sz="1700" b="1" dirty="0">
                <a:solidFill>
                  <a:srgbClr val="7030A0"/>
                </a:solidFill>
                <a:latin typeface="Calibri" panose="020F0502020204030204"/>
              </a:rPr>
              <a:t>facts</a:t>
            </a:r>
            <a:r>
              <a:rPr lang="en-GB" sz="1700" dirty="0">
                <a:solidFill>
                  <a:srgbClr val="7030A0"/>
                </a:solidFill>
                <a:latin typeface="Calibri" panose="020F0502020204030204"/>
              </a:rPr>
              <a:t> about the </a:t>
            </a:r>
            <a:r>
              <a:rPr lang="en-GB" sz="1700" b="1" dirty="0">
                <a:solidFill>
                  <a:srgbClr val="7030A0"/>
                </a:solidFill>
                <a:latin typeface="Calibri" panose="020F0502020204030204"/>
              </a:rPr>
              <a:t>lives of the homeless</a:t>
            </a:r>
            <a:r>
              <a:rPr lang="en-GB" sz="1700" dirty="0">
                <a:solidFill>
                  <a:srgbClr val="7030A0"/>
                </a:solidFill>
                <a:latin typeface="Calibri" panose="020F0502020204030204"/>
              </a:rPr>
              <a:t> in this extract.</a:t>
            </a:r>
          </a:p>
          <a:p>
            <a:pPr defTabSz="457200">
              <a:defRPr/>
            </a:pPr>
            <a:endParaRPr lang="en-GB" sz="1700" dirty="0">
              <a:solidFill>
                <a:srgbClr val="7030A0"/>
              </a:solidFill>
              <a:latin typeface="Calibri" panose="020F0502020204030204"/>
            </a:endParaRPr>
          </a:p>
          <a:p>
            <a:pPr defTabSz="457200">
              <a:defRPr/>
            </a:pPr>
            <a:r>
              <a:rPr lang="en-GB" sz="1700" i="1" dirty="0">
                <a:solidFill>
                  <a:srgbClr val="7030A0"/>
                </a:solidFill>
                <a:latin typeface="Calibri" panose="020F0502020204030204"/>
              </a:rPr>
              <a:t>Bonus Challenge: Write out a </a:t>
            </a:r>
            <a:r>
              <a:rPr lang="en-GB" sz="1700" b="1" i="1" dirty="0">
                <a:solidFill>
                  <a:srgbClr val="7030A0"/>
                </a:solidFill>
                <a:latin typeface="Calibri" panose="020F0502020204030204"/>
              </a:rPr>
              <a:t>summary</a:t>
            </a:r>
            <a:r>
              <a:rPr lang="en-GB" sz="1700" i="1" dirty="0">
                <a:solidFill>
                  <a:srgbClr val="7030A0"/>
                </a:solidFill>
                <a:latin typeface="Calibri" panose="020F0502020204030204"/>
              </a:rPr>
              <a:t> of the lives of the homeless using </a:t>
            </a:r>
            <a:r>
              <a:rPr lang="en-GB" sz="1700" b="1" i="1" dirty="0">
                <a:solidFill>
                  <a:srgbClr val="7030A0"/>
                </a:solidFill>
                <a:latin typeface="Calibri" panose="020F0502020204030204"/>
              </a:rPr>
              <a:t>quotes</a:t>
            </a:r>
            <a:r>
              <a:rPr lang="en-GB" sz="1700" i="1" dirty="0">
                <a:solidFill>
                  <a:srgbClr val="7030A0"/>
                </a:solidFill>
                <a:latin typeface="Calibri" panose="020F0502020204030204"/>
              </a:rPr>
              <a:t> from the article.  </a:t>
            </a:r>
          </a:p>
        </p:txBody>
      </p:sp>
      <p:sp>
        <p:nvSpPr>
          <p:cNvPr id="13" name="TextBox 12">
            <a:extLst>
              <a:ext uri="{FF2B5EF4-FFF2-40B4-BE49-F238E27FC236}">
                <a16:creationId xmlns:a16="http://schemas.microsoft.com/office/drawing/2014/main" id="{13012DDC-F9B9-43E1-A625-81E8C799E5A0}"/>
              </a:ext>
            </a:extLst>
          </p:cNvPr>
          <p:cNvSpPr txBox="1"/>
          <p:nvPr/>
        </p:nvSpPr>
        <p:spPr>
          <a:xfrm>
            <a:off x="1658645" y="4416511"/>
            <a:ext cx="4994401" cy="1815882"/>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pPr defTabSz="457200">
              <a:defRPr/>
            </a:pPr>
            <a:r>
              <a:rPr lang="en-GB" sz="1600" b="1" dirty="0">
                <a:solidFill>
                  <a:srgbClr val="7030A0"/>
                </a:solidFill>
                <a:latin typeface="Calibri" panose="020F0502020204030204"/>
              </a:rPr>
              <a:t>Task 3: </a:t>
            </a:r>
          </a:p>
          <a:p>
            <a:pPr defTabSz="457200">
              <a:defRPr/>
            </a:pPr>
            <a:r>
              <a:rPr lang="en-GB" sz="1600" dirty="0">
                <a:solidFill>
                  <a:srgbClr val="7030A0"/>
                </a:solidFill>
                <a:latin typeface="Calibri" panose="020F0502020204030204"/>
              </a:rPr>
              <a:t>Circle all the quotes which show the writer feels </a:t>
            </a:r>
            <a:r>
              <a:rPr lang="en-GB" sz="1600" b="1" dirty="0">
                <a:solidFill>
                  <a:srgbClr val="7030A0"/>
                </a:solidFill>
                <a:latin typeface="Calibri" panose="020F0502020204030204"/>
              </a:rPr>
              <a:t>pity or sorry</a:t>
            </a:r>
            <a:r>
              <a:rPr lang="en-GB" sz="1600" dirty="0">
                <a:solidFill>
                  <a:srgbClr val="7030A0"/>
                </a:solidFill>
                <a:latin typeface="Calibri" panose="020F0502020204030204"/>
              </a:rPr>
              <a:t> for the homeless people that he describes. </a:t>
            </a:r>
          </a:p>
          <a:p>
            <a:pPr defTabSz="457200">
              <a:defRPr/>
            </a:pPr>
            <a:endParaRPr lang="en-GB" sz="1600" dirty="0">
              <a:solidFill>
                <a:srgbClr val="7030A0"/>
              </a:solidFill>
              <a:latin typeface="Calibri" panose="020F0502020204030204"/>
            </a:endParaRPr>
          </a:p>
          <a:p>
            <a:pPr defTabSz="457200">
              <a:defRPr/>
            </a:pPr>
            <a:r>
              <a:rPr lang="en-GB" sz="1600" i="1" dirty="0">
                <a:solidFill>
                  <a:srgbClr val="7030A0"/>
                </a:solidFill>
                <a:latin typeface="Calibri" panose="020F0502020204030204"/>
              </a:rPr>
              <a:t>Bonus Challenge: Which </a:t>
            </a:r>
            <a:r>
              <a:rPr lang="en-GB" sz="1600" b="1" i="1" dirty="0">
                <a:solidFill>
                  <a:srgbClr val="7030A0"/>
                </a:solidFill>
                <a:latin typeface="Calibri" panose="020F0502020204030204"/>
              </a:rPr>
              <a:t>language techniques </a:t>
            </a:r>
            <a:r>
              <a:rPr lang="en-GB" sz="1600" i="1" dirty="0">
                <a:solidFill>
                  <a:srgbClr val="7030A0"/>
                </a:solidFill>
                <a:latin typeface="Calibri" panose="020F0502020204030204"/>
              </a:rPr>
              <a:t>does he use to make us feel </a:t>
            </a:r>
            <a:r>
              <a:rPr lang="en-GB" sz="1600" b="1" i="1" dirty="0">
                <a:solidFill>
                  <a:srgbClr val="7030A0"/>
                </a:solidFill>
                <a:latin typeface="Calibri" panose="020F0502020204030204"/>
              </a:rPr>
              <a:t>pity</a:t>
            </a:r>
            <a:r>
              <a:rPr lang="en-GB" sz="1600" i="1" dirty="0">
                <a:solidFill>
                  <a:srgbClr val="7030A0"/>
                </a:solidFill>
                <a:latin typeface="Calibri" panose="020F0502020204030204"/>
              </a:rPr>
              <a:t> for them? Make notes on these and explain how they make us feel sorry for them. </a:t>
            </a:r>
            <a:endParaRPr lang="en-GB" sz="1400" i="1" dirty="0">
              <a:solidFill>
                <a:srgbClr val="7030A0"/>
              </a:solidFill>
              <a:latin typeface="Calibri" panose="020F0502020204030204"/>
            </a:endParaRPr>
          </a:p>
        </p:txBody>
      </p:sp>
      <p:graphicFrame>
        <p:nvGraphicFramePr>
          <p:cNvPr id="2" name="Table 1">
            <a:extLst>
              <a:ext uri="{FF2B5EF4-FFF2-40B4-BE49-F238E27FC236}">
                <a16:creationId xmlns:a16="http://schemas.microsoft.com/office/drawing/2014/main" id="{A8410243-BCC4-456E-A3C7-B956C5E8848A}"/>
              </a:ext>
            </a:extLst>
          </p:cNvPr>
          <p:cNvGraphicFramePr>
            <a:graphicFrameLocks noGrp="1"/>
          </p:cNvGraphicFramePr>
          <p:nvPr/>
        </p:nvGraphicFramePr>
        <p:xfrm>
          <a:off x="1658646" y="2585980"/>
          <a:ext cx="4994401" cy="1727368"/>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071224">
                  <a:extLst>
                    <a:ext uri="{9D8B030D-6E8A-4147-A177-3AD203B41FA5}">
                      <a16:colId xmlns:a16="http://schemas.microsoft.com/office/drawing/2014/main" val="2016636582"/>
                    </a:ext>
                  </a:extLst>
                </a:gridCol>
                <a:gridCol w="330535">
                  <a:extLst>
                    <a:ext uri="{9D8B030D-6E8A-4147-A177-3AD203B41FA5}">
                      <a16:colId xmlns:a16="http://schemas.microsoft.com/office/drawing/2014/main" val="3161405145"/>
                    </a:ext>
                  </a:extLst>
                </a:gridCol>
                <a:gridCol w="2277021">
                  <a:extLst>
                    <a:ext uri="{9D8B030D-6E8A-4147-A177-3AD203B41FA5}">
                      <a16:colId xmlns:a16="http://schemas.microsoft.com/office/drawing/2014/main" val="2065246476"/>
                    </a:ext>
                  </a:extLst>
                </a:gridCol>
                <a:gridCol w="315621">
                  <a:extLst>
                    <a:ext uri="{9D8B030D-6E8A-4147-A177-3AD203B41FA5}">
                      <a16:colId xmlns:a16="http://schemas.microsoft.com/office/drawing/2014/main" val="3583380792"/>
                    </a:ext>
                  </a:extLst>
                </a:gridCol>
              </a:tblGrid>
              <a:tr h="315044">
                <a:tc>
                  <a:txBody>
                    <a:bodyPr/>
                    <a:lstStyle/>
                    <a:p>
                      <a:r>
                        <a:rPr lang="en-GB" sz="1200" dirty="0"/>
                        <a:t>Statement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GB" sz="1200" dirty="0"/>
                        <a:t>Statement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550714297"/>
                  </a:ext>
                </a:extLst>
              </a:tr>
              <a:tr h="315044">
                <a:tc>
                  <a:txBody>
                    <a:bodyPr/>
                    <a:lstStyle/>
                    <a:p>
                      <a:r>
                        <a:rPr lang="en-GB" sz="900" dirty="0"/>
                        <a:t>There are lots of homeless people in London.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900" dirty="0"/>
                        <a:t>The homeless are all men.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12931912"/>
                  </a:ext>
                </a:extLst>
              </a:tr>
              <a:tr h="315044">
                <a:tc>
                  <a:txBody>
                    <a:bodyPr/>
                    <a:lstStyle/>
                    <a:p>
                      <a:r>
                        <a:rPr lang="en-GB" sz="900" dirty="0"/>
                        <a:t>They have places to sleep at night.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900" dirty="0"/>
                        <a:t>They huddle together for warmth.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9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877251900"/>
                  </a:ext>
                </a:extLst>
              </a:tr>
              <a:tr h="315044">
                <a:tc>
                  <a:txBody>
                    <a:bodyPr/>
                    <a:lstStyle/>
                    <a:p>
                      <a:r>
                        <a:rPr lang="en-GB" sz="900" dirty="0"/>
                        <a:t>They sit on all the seats at the Embankment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900" dirty="0"/>
                        <a:t>Some put paper on the floor to try and stop it being so cold.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429326587"/>
                  </a:ext>
                </a:extLst>
              </a:tr>
              <a:tr h="315044">
                <a:tc>
                  <a:txBody>
                    <a:bodyPr/>
                    <a:lstStyle/>
                    <a:p>
                      <a:r>
                        <a:rPr lang="en-GB" sz="900" dirty="0"/>
                        <a:t>The police have moved them off some of the seats.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9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900" dirty="0"/>
                        <a:t>They never take off their hats.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798220749"/>
                  </a:ext>
                </a:extLst>
              </a:tr>
            </a:tbl>
          </a:graphicData>
        </a:graphic>
      </p:graphicFrame>
      <p:pic>
        <p:nvPicPr>
          <p:cNvPr id="12" name="Picture 11">
            <a:extLst>
              <a:ext uri="{FF2B5EF4-FFF2-40B4-BE49-F238E27FC236}">
                <a16:creationId xmlns:a16="http://schemas.microsoft.com/office/drawing/2014/main" id="{C0224695-DE85-40A0-8546-9E2BC7DEF574}"/>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797630" y="486665"/>
            <a:ext cx="735724" cy="1471448"/>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760649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1330B56-6049-4B44-8EC8-E0DD5A77B161}"/>
              </a:ext>
            </a:extLst>
          </p:cNvPr>
          <p:cNvSpPr/>
          <p:nvPr/>
        </p:nvSpPr>
        <p:spPr>
          <a:xfrm>
            <a:off x="1849821" y="197347"/>
            <a:ext cx="4088524" cy="6340197"/>
          </a:xfrm>
          <a:prstGeom prst="rect">
            <a:avLst/>
          </a:prstGeom>
        </p:spPr>
        <p:txBody>
          <a:bodyPr wrap="square">
            <a:spAutoFit/>
          </a:bodyPr>
          <a:lstStyle/>
          <a:p>
            <a:pPr defTabSz="457200"/>
            <a:r>
              <a:rPr lang="en-US" sz="1400" dirty="0">
                <a:solidFill>
                  <a:prstClr val="black"/>
                </a:solidFill>
                <a:latin typeface="Calibri" panose="020F0502020204030204"/>
              </a:rPr>
              <a:t>Victorian London - Houses and Housing - Homelessness - Sleeping rough 'There are still a large number of Londoners and a considerable percentage of wanderers from the country in search of work, who find themselves at nightfall destitute. These now betake themselves to the seats under the plane trees on the Embankment. Formerly they </a:t>
            </a:r>
            <a:r>
              <a:rPr lang="en-US" sz="1400" dirty="0" err="1">
                <a:solidFill>
                  <a:prstClr val="black"/>
                </a:solidFill>
                <a:latin typeface="Calibri" panose="020F0502020204030204"/>
              </a:rPr>
              <a:t>endeavoured</a:t>
            </a:r>
            <a:r>
              <a:rPr lang="en-US" sz="1400" dirty="0">
                <a:solidFill>
                  <a:prstClr val="black"/>
                </a:solidFill>
                <a:latin typeface="Calibri" panose="020F0502020204030204"/>
              </a:rPr>
              <a:t> to occupy all the seats, but the lynx-eyed Metropolitan Police declined to allow any such proceedings, and the dossers, knowing the invariable kindness of the City Police, made tracks for that portion of the Embankment which, lying east of the Temple, comes under the control of the Civic Fathers. Here between the Temple and </a:t>
            </a:r>
            <a:r>
              <a:rPr lang="en-US" sz="1400" dirty="0" err="1">
                <a:solidFill>
                  <a:prstClr val="black"/>
                </a:solidFill>
                <a:latin typeface="Calibri" panose="020F0502020204030204"/>
              </a:rPr>
              <a:t>Blackfriars</a:t>
            </a:r>
            <a:r>
              <a:rPr lang="en-US" sz="1400" dirty="0">
                <a:solidFill>
                  <a:prstClr val="black"/>
                </a:solidFill>
                <a:latin typeface="Calibri" panose="020F0502020204030204"/>
              </a:rPr>
              <a:t>, I found the poor wretches by the score; almost every seat contained its full complement of six - some men, some women - all reclining in various postures and nearly all fast asleep ... Here on the stone abutments, which afford a slight protection from the biting wind, are scores of men lying side by side, huddled together for warmth, and of course, without any other covering than their ordinary clothing ... Some have laid down a few pieces of waste paper, by way of taking the chill off the stones, but the majority are too tired, even for that, and the nightly toilet of most consists of first removing the hat, swathing the head in whatever old rag may be doing duty as a handkerchief, and then replacing the hat. </a:t>
            </a:r>
          </a:p>
          <a:p>
            <a:pPr algn="r" defTabSz="457200"/>
            <a:r>
              <a:rPr lang="en-US" sz="1400" i="1" dirty="0" err="1">
                <a:solidFill>
                  <a:prstClr val="black"/>
                </a:solidFill>
                <a:latin typeface="Calibri" panose="020F0502020204030204"/>
              </a:rPr>
              <a:t>W.Booth</a:t>
            </a:r>
            <a:r>
              <a:rPr lang="en-US" sz="1400" i="1" dirty="0">
                <a:solidFill>
                  <a:prstClr val="black"/>
                </a:solidFill>
                <a:latin typeface="Calibri" panose="020F0502020204030204"/>
              </a:rPr>
              <a:t>, </a:t>
            </a:r>
            <a:r>
              <a:rPr lang="en-US" sz="1400" dirty="0">
                <a:solidFill>
                  <a:prstClr val="black"/>
                </a:solidFill>
                <a:latin typeface="Calibri" panose="020F0502020204030204"/>
              </a:rPr>
              <a:t>In Darkest England 1890</a:t>
            </a:r>
          </a:p>
        </p:txBody>
      </p:sp>
      <p:sp>
        <p:nvSpPr>
          <p:cNvPr id="5" name="Rectangle 4">
            <a:extLst>
              <a:ext uri="{FF2B5EF4-FFF2-40B4-BE49-F238E27FC236}">
                <a16:creationId xmlns:a16="http://schemas.microsoft.com/office/drawing/2014/main" id="{D231FE0C-45E3-4F4E-9EC7-F691210C413C}"/>
              </a:ext>
            </a:extLst>
          </p:cNvPr>
          <p:cNvSpPr/>
          <p:nvPr/>
        </p:nvSpPr>
        <p:spPr>
          <a:xfrm>
            <a:off x="6001409" y="197346"/>
            <a:ext cx="4088524" cy="6340197"/>
          </a:xfrm>
          <a:prstGeom prst="rect">
            <a:avLst/>
          </a:prstGeom>
        </p:spPr>
        <p:txBody>
          <a:bodyPr wrap="square">
            <a:spAutoFit/>
          </a:bodyPr>
          <a:lstStyle/>
          <a:p>
            <a:pPr defTabSz="457200"/>
            <a:r>
              <a:rPr lang="en-US" sz="1400" dirty="0">
                <a:solidFill>
                  <a:prstClr val="black"/>
                </a:solidFill>
                <a:latin typeface="Calibri" panose="020F0502020204030204"/>
              </a:rPr>
              <a:t>Victorian London - Houses and Housing - Homelessness - Sleeping rough 'There are still a large number of Londoners and a considerable percentage of wanderers from the country in search of work, who find themselves at nightfall destitute. These now betake themselves to the seats under the plane trees on the Embankment. Formerly they </a:t>
            </a:r>
            <a:r>
              <a:rPr lang="en-US" sz="1400" dirty="0" err="1">
                <a:solidFill>
                  <a:prstClr val="black"/>
                </a:solidFill>
                <a:latin typeface="Calibri" panose="020F0502020204030204"/>
              </a:rPr>
              <a:t>endeavoured</a:t>
            </a:r>
            <a:r>
              <a:rPr lang="en-US" sz="1400" dirty="0">
                <a:solidFill>
                  <a:prstClr val="black"/>
                </a:solidFill>
                <a:latin typeface="Calibri" panose="020F0502020204030204"/>
              </a:rPr>
              <a:t> to occupy all the seats, but the lynx-eyed Metropolitan Police declined to allow any such proceedings, and the dossers, knowing the invariable kindness of the City Police, made tracks for that portion of the Embankment which, lying east of the Temple, comes under the control of the Civic Fathers. Here between the Temple and </a:t>
            </a:r>
            <a:r>
              <a:rPr lang="en-US" sz="1400" dirty="0" err="1">
                <a:solidFill>
                  <a:prstClr val="black"/>
                </a:solidFill>
                <a:latin typeface="Calibri" panose="020F0502020204030204"/>
              </a:rPr>
              <a:t>Blackfriars</a:t>
            </a:r>
            <a:r>
              <a:rPr lang="en-US" sz="1400" dirty="0">
                <a:solidFill>
                  <a:prstClr val="black"/>
                </a:solidFill>
                <a:latin typeface="Calibri" panose="020F0502020204030204"/>
              </a:rPr>
              <a:t>, I found the poor wretches by the score; almost every seat contained its full complement of six - some men, some women - all reclining in various postures and nearly all fast asleep ... Here on the stone abutments, which afford a slight protection from the biting wind, are scores of men lying side by side, huddled together for warmth, and of course, without any other covering than their ordinary clothing ... Some have laid down a few pieces of waste paper, by way of taking the chill off the stones, but the majority are too tired, even for that, and the nightly toilet of most consists of first removing the hat, swathing the head in whatever old rag may be doing duty as a handkerchief, and then replacing the hat. </a:t>
            </a:r>
          </a:p>
          <a:p>
            <a:pPr algn="r" defTabSz="457200"/>
            <a:r>
              <a:rPr lang="en-US" sz="1400" i="1" dirty="0" err="1">
                <a:solidFill>
                  <a:prstClr val="black"/>
                </a:solidFill>
                <a:latin typeface="Calibri" panose="020F0502020204030204"/>
              </a:rPr>
              <a:t>W.Booth</a:t>
            </a:r>
            <a:r>
              <a:rPr lang="en-US" sz="1400" i="1" dirty="0">
                <a:solidFill>
                  <a:prstClr val="black"/>
                </a:solidFill>
                <a:latin typeface="Calibri" panose="020F0502020204030204"/>
              </a:rPr>
              <a:t>, </a:t>
            </a:r>
            <a:r>
              <a:rPr lang="en-US" sz="1400" dirty="0">
                <a:solidFill>
                  <a:prstClr val="black"/>
                </a:solidFill>
                <a:latin typeface="Calibri" panose="020F0502020204030204"/>
              </a:rPr>
              <a:t>In Darkest England 1890</a:t>
            </a:r>
          </a:p>
        </p:txBody>
      </p:sp>
    </p:spTree>
    <p:extLst>
      <p:ext uri="{BB962C8B-B14F-4D97-AF65-F5344CB8AC3E}">
        <p14:creationId xmlns:p14="http://schemas.microsoft.com/office/powerpoint/2010/main" val="2440466165"/>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815</Words>
  <Application>Microsoft Office PowerPoint</Application>
  <PresentationFormat>Widescreen</PresentationFormat>
  <Paragraphs>29</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1_Office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lucy hignett</dc:creator>
  <cp:lastModifiedBy>lucy hignett</cp:lastModifiedBy>
  <cp:revision>1</cp:revision>
  <dcterms:created xsi:type="dcterms:W3CDTF">2020-03-18T09:02:22Z</dcterms:created>
  <dcterms:modified xsi:type="dcterms:W3CDTF">2020-03-18T09:05:53Z</dcterms:modified>
</cp:coreProperties>
</file>