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6"/>
  </p:notesMasterIdLst>
  <p:sldIdLst>
    <p:sldId id="256" r:id="rId2"/>
    <p:sldId id="262" r:id="rId3"/>
    <p:sldId id="263" r:id="rId4"/>
    <p:sldId id="264" r:id="rId5"/>
    <p:sldId id="257" r:id="rId6"/>
    <p:sldId id="268" r:id="rId7"/>
    <p:sldId id="269" r:id="rId8"/>
    <p:sldId id="258" r:id="rId9"/>
    <p:sldId id="261" r:id="rId10"/>
    <p:sldId id="259" r:id="rId11"/>
    <p:sldId id="260" r:id="rId12"/>
    <p:sldId id="266" r:id="rId13"/>
    <p:sldId id="286" r:id="rId14"/>
    <p:sldId id="28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86" d="100"/>
          <a:sy n="86" d="100"/>
        </p:scale>
        <p:origin x="114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46EA34-AA6F-4F40-90F1-EAF17061E05B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520B34-70A3-4FBD-9D63-BEA5379B69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7408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44088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3852D-8106-4628-AEED-0C88FA92FD34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D3E20-A5C7-42E9-9F0F-173A45F41C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5242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3852D-8106-4628-AEED-0C88FA92FD34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D3E20-A5C7-42E9-9F0F-173A45F41C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5181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3852D-8106-4628-AEED-0C88FA92FD34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D3E20-A5C7-42E9-9F0F-173A45F41C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573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3852D-8106-4628-AEED-0C88FA92FD34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D3E20-A5C7-42E9-9F0F-173A45F41C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3894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3852D-8106-4628-AEED-0C88FA92FD34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D3E20-A5C7-42E9-9F0F-173A45F41C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6356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3852D-8106-4628-AEED-0C88FA92FD34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D3E20-A5C7-42E9-9F0F-173A45F41C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57059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3852D-8106-4628-AEED-0C88FA92FD34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D3E20-A5C7-42E9-9F0F-173A45F41C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74048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3852D-8106-4628-AEED-0C88FA92FD34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D3E20-A5C7-42E9-9F0F-173A45F41C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2306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3852D-8106-4628-AEED-0C88FA92FD34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D3E20-A5C7-42E9-9F0F-173A45F41C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432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3852D-8106-4628-AEED-0C88FA92FD34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D3E20-A5C7-42E9-9F0F-173A45F41C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48249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3852D-8106-4628-AEED-0C88FA92FD34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D3E20-A5C7-42E9-9F0F-173A45F41C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3157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63852D-8106-4628-AEED-0C88FA92FD34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D3E20-A5C7-42E9-9F0F-173A45F41C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5472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tock.adobe.com/uk/templates/nutrition-wheel-infographic-and-food-icon-set/124175507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9313" y="384628"/>
            <a:ext cx="11453587" cy="1350963"/>
          </a:xfrm>
        </p:spPr>
        <p:txBody>
          <a:bodyPr>
            <a:noAutofit/>
          </a:bodyPr>
          <a:lstStyle/>
          <a:p>
            <a:r>
              <a:rPr lang="en-GB" sz="11500" b="1" u="sng" dirty="0" smtClean="0">
                <a:solidFill>
                  <a:srgbClr val="00B050"/>
                </a:solidFill>
              </a:rPr>
              <a:t>LO1 – Nutrition </a:t>
            </a:r>
            <a:endParaRPr lang="en-GB" sz="11500" b="1" u="sng" dirty="0">
              <a:solidFill>
                <a:srgbClr val="00B050"/>
              </a:solidFill>
            </a:endParaRPr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1" t="28537" r="40950" b="12392"/>
          <a:stretch>
            <a:fillRect/>
          </a:stretch>
        </p:blipFill>
        <p:spPr bwMode="auto">
          <a:xfrm>
            <a:off x="319313" y="2530929"/>
            <a:ext cx="4043633" cy="3912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1033418"/>
              </p:ext>
            </p:extLst>
          </p:nvPr>
        </p:nvGraphicFramePr>
        <p:xfrm>
          <a:off x="5304972" y="2238223"/>
          <a:ext cx="6223000" cy="36360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1500">
                  <a:extLst>
                    <a:ext uri="{9D8B030D-6E8A-4147-A177-3AD203B41FA5}">
                      <a16:colId xmlns:a16="http://schemas.microsoft.com/office/drawing/2014/main" val="3980527762"/>
                    </a:ext>
                  </a:extLst>
                </a:gridCol>
                <a:gridCol w="3111500">
                  <a:extLst>
                    <a:ext uri="{9D8B030D-6E8A-4147-A177-3AD203B41FA5}">
                      <a16:colId xmlns:a16="http://schemas.microsoft.com/office/drawing/2014/main" val="2062728243"/>
                    </a:ext>
                  </a:extLst>
                </a:gridCol>
              </a:tblGrid>
              <a:tr h="984335"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Good Progress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Outstanding Progress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8469388"/>
                  </a:ext>
                </a:extLst>
              </a:tr>
              <a:tr h="2427127"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Be able to explain how your work meets</a:t>
                      </a:r>
                      <a:r>
                        <a:rPr lang="en-GB" sz="2800" baseline="0" dirty="0" smtClean="0"/>
                        <a:t> the MB1-2 criteria with an example of how it can improve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Identify</a:t>
                      </a:r>
                      <a:r>
                        <a:rPr lang="en-GB" sz="2800" baseline="0" dirty="0" smtClean="0"/>
                        <a:t> your work as being at a MB2 + level and explain how it can improve to MB3 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9385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0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0858" y="82888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GB" sz="11500" b="1" u="sng" dirty="0" smtClean="0">
                <a:solidFill>
                  <a:srgbClr val="FFC000"/>
                </a:solidFill>
              </a:rPr>
              <a:t>Role of nutrients</a:t>
            </a:r>
            <a:endParaRPr lang="en-GB" sz="11500" b="1" u="sng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771" y="1560909"/>
            <a:ext cx="10515600" cy="4351338"/>
          </a:xfrm>
        </p:spPr>
        <p:txBody>
          <a:bodyPr/>
          <a:lstStyle/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Carbohydrates – Energy </a:t>
            </a:r>
          </a:p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Fats – Energy (fast use) </a:t>
            </a:r>
          </a:p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Proteins – Recovery </a:t>
            </a:r>
          </a:p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Fibre – Healthy digestive system</a:t>
            </a:r>
          </a:p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Water - Hydration</a:t>
            </a:r>
          </a:p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Vitamins &amp; minerals – Healthy immune system &amp; cell replenish</a:t>
            </a:r>
          </a:p>
          <a:p>
            <a:endParaRPr lang="en-GB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400629" y="5077278"/>
            <a:ext cx="9985829" cy="7405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4400" dirty="0" smtClean="0">
                <a:solidFill>
                  <a:srgbClr val="00B050"/>
                </a:solidFill>
              </a:rPr>
              <a:t>Link each one to at least two sporting examples </a:t>
            </a:r>
            <a:endParaRPr lang="en-GB" sz="4400" dirty="0">
              <a:solidFill>
                <a:srgbClr val="00B05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984477"/>
            <a:ext cx="12192000" cy="517797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 smtClean="0">
                <a:solidFill>
                  <a:srgbClr val="00B050"/>
                </a:solidFill>
              </a:rPr>
              <a:t>For example a marathon runner would need carbohydrates to maintain performance and energy during a race. </a:t>
            </a:r>
          </a:p>
          <a:p>
            <a:endParaRPr lang="en-GB" sz="3600" dirty="0" smtClean="0"/>
          </a:p>
          <a:p>
            <a:r>
              <a:rPr lang="en-GB" sz="3600" dirty="0" smtClean="0">
                <a:solidFill>
                  <a:srgbClr val="7030A0"/>
                </a:solidFill>
              </a:rPr>
              <a:t>A footballer would need a high level of protein to recover after a football match and make sure he does not have sore muscles.</a:t>
            </a:r>
          </a:p>
          <a:p>
            <a:pPr marL="0" indent="0">
              <a:buNone/>
            </a:pPr>
            <a:endParaRPr lang="en-GB" sz="3600" dirty="0" smtClean="0"/>
          </a:p>
          <a:p>
            <a:r>
              <a:rPr lang="en-GB" sz="3600" dirty="0" smtClean="0">
                <a:solidFill>
                  <a:srgbClr val="FF0000"/>
                </a:solidFill>
              </a:rPr>
              <a:t>A triathlete would need to eat vitamins and minerals so they could train consistently over time and not get sick and ruin their training.</a:t>
            </a:r>
            <a:endParaRPr lang="en-GB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GB" sz="8800" dirty="0" smtClean="0">
                <a:solidFill>
                  <a:srgbClr val="00B050"/>
                </a:solidFill>
              </a:rPr>
              <a:t>Sources of nutrients</a:t>
            </a:r>
            <a:endParaRPr lang="en-GB" sz="88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728" y="1690687"/>
            <a:ext cx="11185071" cy="467745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4400" b="1" u="sng" dirty="0" smtClean="0">
                <a:solidFill>
                  <a:srgbClr val="FF0000"/>
                </a:solidFill>
              </a:rPr>
              <a:t>Give at least 3 examples of each food group</a:t>
            </a:r>
          </a:p>
          <a:p>
            <a:pPr marL="0" indent="0">
              <a:buNone/>
            </a:pPr>
            <a:r>
              <a:rPr lang="en-GB" sz="4400" dirty="0" smtClean="0">
                <a:solidFill>
                  <a:schemeClr val="accent1">
                    <a:lumMod val="75000"/>
                  </a:schemeClr>
                </a:solidFill>
              </a:rPr>
              <a:t>Carbohydrates </a:t>
            </a:r>
            <a:r>
              <a:rPr lang="en-GB" sz="4400" dirty="0" smtClean="0"/>
              <a:t>– pasta, potatoes, toast</a:t>
            </a:r>
          </a:p>
          <a:p>
            <a:pPr marL="0" indent="0">
              <a:buNone/>
            </a:pPr>
            <a:r>
              <a:rPr lang="en-GB" sz="4400" dirty="0" smtClean="0">
                <a:solidFill>
                  <a:srgbClr val="7030A0"/>
                </a:solidFill>
              </a:rPr>
              <a:t>Protein </a:t>
            </a:r>
            <a:r>
              <a:rPr lang="en-GB" sz="4400" dirty="0" smtClean="0"/>
              <a:t>– buts, chicken, eggs</a:t>
            </a:r>
          </a:p>
          <a:p>
            <a:pPr marL="0" indent="0">
              <a:buNone/>
            </a:pPr>
            <a:r>
              <a:rPr lang="en-GB" sz="4400" dirty="0" smtClean="0">
                <a:solidFill>
                  <a:srgbClr val="C00000"/>
                </a:solidFill>
              </a:rPr>
              <a:t>Fats</a:t>
            </a:r>
            <a:r>
              <a:rPr lang="en-GB" sz="4400" dirty="0" smtClean="0"/>
              <a:t> – red meat,</a:t>
            </a:r>
          </a:p>
          <a:p>
            <a:pPr marL="0" indent="0">
              <a:buNone/>
            </a:pPr>
            <a:r>
              <a:rPr lang="en-GB" sz="4400" dirty="0" smtClean="0">
                <a:solidFill>
                  <a:schemeClr val="accent4"/>
                </a:solidFill>
              </a:rPr>
              <a:t>Vitamins &amp; minerals </a:t>
            </a:r>
            <a:r>
              <a:rPr lang="en-GB" sz="4400" dirty="0" smtClean="0"/>
              <a:t>– broccoli, fruit,</a:t>
            </a:r>
          </a:p>
          <a:p>
            <a:pPr marL="0" indent="0">
              <a:buNone/>
            </a:pPr>
            <a:r>
              <a:rPr lang="en-GB" sz="4400" dirty="0" err="1" smtClean="0"/>
              <a:t>Etc</a:t>
            </a:r>
            <a:r>
              <a:rPr lang="en-GB" sz="4400" dirty="0" smtClean="0"/>
              <a:t> </a:t>
            </a:r>
            <a:r>
              <a:rPr lang="en-GB" sz="4400" dirty="0" err="1" smtClean="0"/>
              <a:t>etc</a:t>
            </a:r>
            <a:r>
              <a:rPr lang="en-GB" sz="4400" dirty="0" smtClean="0"/>
              <a:t> 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2133939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458913" y="274242"/>
            <a:ext cx="8229600" cy="114300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GB" altLang="en-US" sz="8000" b="1" u="sng" dirty="0" smtClean="0"/>
              <a:t>LO1 CAU </a:t>
            </a:r>
            <a:endParaRPr lang="en-GB" altLang="en-US" sz="8000" b="1" u="sng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69901" y="1993107"/>
            <a:ext cx="11252200" cy="4797425"/>
          </a:xfrm>
          <a:solidFill>
            <a:srgbClr val="FF00FF">
              <a:alpha val="27058"/>
            </a:srgbClr>
          </a:solidFill>
        </p:spPr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GB" altLang="en-US" dirty="0" smtClean="0"/>
              <a:t>Work through LO1 Independently make sure you explain the following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en-GB" altLang="en-US" dirty="0"/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GB" altLang="en-US" dirty="0" smtClean="0"/>
              <a:t>Balanced diet</a:t>
            </a: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GB" altLang="en-US" dirty="0" smtClean="0"/>
              <a:t>Nutritional requirements of individual</a:t>
            </a: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GB" altLang="en-US" dirty="0" smtClean="0"/>
              <a:t>Why we need a variety of food types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GB" altLang="en-US" dirty="0"/>
              <a:t>What nutrients </a:t>
            </a:r>
            <a:r>
              <a:rPr lang="en-GB" altLang="en-US" dirty="0" smtClean="0"/>
              <a:t>are</a:t>
            </a: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GB" altLang="en-US" dirty="0" smtClean="0"/>
              <a:t>Role of the nutrients (what they do for the body)</a:t>
            </a: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GB" altLang="en-US" dirty="0" smtClean="0"/>
              <a:t>Types of food groups</a:t>
            </a: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GB" altLang="en-US" dirty="0" smtClean="0"/>
              <a:t>Needs &amp; tastes of the individual</a:t>
            </a: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endParaRPr lang="en-GB" altLang="en-US" dirty="0" smtClean="0"/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en-GB" altLang="en-US" sz="2400" b="1" dirty="0">
              <a:solidFill>
                <a:srgbClr val="0070C0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en-GB" altLang="en-US" sz="2400" b="1" dirty="0">
              <a:solidFill>
                <a:srgbClr val="0070C0"/>
              </a:solidFill>
            </a:endParaRPr>
          </a:p>
        </p:txBody>
      </p:sp>
      <p:sp>
        <p:nvSpPr>
          <p:cNvPr id="6148" name="AutoShape 6" descr="2Q=="/>
          <p:cNvSpPr>
            <a:spLocks noChangeAspect="1" noChangeArrowheads="1"/>
          </p:cNvSpPr>
          <p:nvPr/>
        </p:nvSpPr>
        <p:spPr bwMode="auto">
          <a:xfrm>
            <a:off x="5024439" y="2357439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6150" name="Picture 10" descr="funny-vegetable-spice-cartoon-white-isolated-3191845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2" b="34836"/>
          <a:stretch>
            <a:fillRect/>
          </a:stretch>
        </p:blipFill>
        <p:spPr bwMode="auto">
          <a:xfrm>
            <a:off x="8289926" y="-16668"/>
            <a:ext cx="3311525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1" t="28537" r="40950" b="12392"/>
          <a:stretch>
            <a:fillRect/>
          </a:stretch>
        </p:blipFill>
        <p:spPr bwMode="auto">
          <a:xfrm>
            <a:off x="596900" y="81447"/>
            <a:ext cx="1917700" cy="1855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8735786" y="3004034"/>
            <a:ext cx="2703740" cy="2993060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  <a:defRPr/>
            </a:pPr>
            <a:r>
              <a:rPr lang="en-GB" altLang="en-US" sz="4000" dirty="0" smtClean="0"/>
              <a:t>For guidance use your spec check sheet!</a:t>
            </a:r>
            <a:endParaRPr lang="en-GB" altLang="en-US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66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>
            <a:spLocks noGrp="1"/>
          </p:cNvSpPr>
          <p:nvPr>
            <p:ph type="title"/>
          </p:nvPr>
        </p:nvSpPr>
        <p:spPr>
          <a:xfrm>
            <a:off x="838200" y="31375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b="1" u="sng"/>
              <a:t>Quality of Work</a:t>
            </a:r>
            <a:endParaRPr/>
          </a:p>
        </p:txBody>
      </p:sp>
      <p:graphicFrame>
        <p:nvGraphicFramePr>
          <p:cNvPr id="98" name="Google Shape;98;p15"/>
          <p:cNvGraphicFramePr/>
          <p:nvPr>
            <p:extLst/>
          </p:nvPr>
        </p:nvGraphicFramePr>
        <p:xfrm>
          <a:off x="1056070" y="1970467"/>
          <a:ext cx="9633375" cy="43081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211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11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11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081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1" u="none" strike="noStrike" cap="none" dirty="0">
                          <a:solidFill>
                            <a:schemeClr val="dk1"/>
                          </a:solidFill>
                        </a:rPr>
                        <a:t>MB1 1-3 Marks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u="none" strike="noStrike" cap="none" dirty="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1" u="sng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Identifies some </a:t>
                      </a:r>
                      <a:r>
                        <a:rPr lang="en-GB" sz="2000" b="1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of the characteristics of a balanced diet. Provides a </a:t>
                      </a:r>
                      <a:r>
                        <a:rPr lang="en-GB" sz="2000" b="1" u="sng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limited description </a:t>
                      </a:r>
                      <a:r>
                        <a:rPr lang="en-GB" sz="2000" b="1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of what nutrients are and their role within a healthy balanced diet, giving a limited range of examples of food sources of nutrients.</a:t>
                      </a:r>
                      <a:endParaRPr sz="2000" b="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121900" marR="12190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1" u="none" strike="noStrike" cap="none" dirty="0">
                          <a:solidFill>
                            <a:srgbClr val="211D1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MB2 4-6 Marks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endParaRPr sz="2000" b="1" u="none" strike="noStrike" cap="none" dirty="0">
                        <a:solidFill>
                          <a:srgbClr val="211D1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1" u="sng" strike="noStrike" cap="none" dirty="0">
                          <a:solidFill>
                            <a:srgbClr val="211D1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Briefly describes most </a:t>
                      </a:r>
                      <a:r>
                        <a:rPr lang="en-GB" sz="2000" u="none" strike="noStrike" cap="none" dirty="0">
                          <a:solidFill>
                            <a:srgbClr val="211D1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of the characteristics of a balanced diet. </a:t>
                      </a:r>
                      <a:r>
                        <a:rPr lang="en-GB" sz="2000" b="1" u="sng" strike="noStrike" cap="none" dirty="0">
                          <a:solidFill>
                            <a:srgbClr val="211D1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Describes in detail </a:t>
                      </a:r>
                      <a:r>
                        <a:rPr lang="en-GB" sz="2000" u="none" strike="noStrike" cap="none" dirty="0">
                          <a:solidFill>
                            <a:srgbClr val="211D1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what nutrients are and their role within a healthy balanced diet, giving a </a:t>
                      </a:r>
                      <a:r>
                        <a:rPr lang="en-GB" sz="2000" b="1" u="none" strike="noStrike" cap="none" dirty="0">
                          <a:solidFill>
                            <a:srgbClr val="211D1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range </a:t>
                      </a:r>
                      <a:r>
                        <a:rPr lang="en-GB" sz="2000" u="none" strike="noStrike" cap="none" dirty="0">
                          <a:solidFill>
                            <a:srgbClr val="211D1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of examples of food sources of nutrients.</a:t>
                      </a:r>
                      <a:endParaRPr sz="20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1" u="none" strike="noStrike" cap="none" dirty="0">
                          <a:solidFill>
                            <a:schemeClr val="dk1"/>
                          </a:solidFill>
                        </a:rPr>
                        <a:t>MB3 7-9 Marks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u="none" strike="noStrike" cap="none" dirty="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1" u="sng" strike="noStrike" cap="none" dirty="0">
                          <a:solidFill>
                            <a:schemeClr val="dk1"/>
                          </a:solidFill>
                        </a:rPr>
                        <a:t>Describes in detail all </a:t>
                      </a:r>
                      <a:r>
                        <a:rPr lang="en-GB" sz="2000" b="1" u="none" strike="noStrike" cap="none" dirty="0">
                          <a:solidFill>
                            <a:schemeClr val="dk1"/>
                          </a:solidFill>
                        </a:rPr>
                        <a:t>of the characteristics of a balanced diet. </a:t>
                      </a:r>
                      <a:r>
                        <a:rPr lang="en-GB" sz="2000" b="1" u="sng" strike="noStrike" cap="none" dirty="0">
                          <a:solidFill>
                            <a:schemeClr val="dk1"/>
                          </a:solidFill>
                        </a:rPr>
                        <a:t>Comprehensively</a:t>
                      </a:r>
                      <a:r>
                        <a:rPr lang="en-GB" sz="2000" b="1" u="none" strike="noStrike" cap="none" dirty="0">
                          <a:solidFill>
                            <a:schemeClr val="dk1"/>
                          </a:solidFill>
                        </a:rPr>
                        <a:t> describes what nutrients are and their role within a healthy balanced diet, giving a wide range of examples of food sources of nutrients.</a:t>
                      </a:r>
                      <a:endParaRPr dirty="0"/>
                    </a:p>
                  </a:txBody>
                  <a:tcPr marL="121900" marR="12190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4544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8823" t="13672" r="56176" b="19530"/>
          <a:stretch/>
        </p:blipFill>
        <p:spPr>
          <a:xfrm>
            <a:off x="1562100" y="0"/>
            <a:ext cx="9067800" cy="65151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81100" y="5334000"/>
            <a:ext cx="8267700" cy="101566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6000" b="1" u="sng" dirty="0" smtClean="0">
                <a:solidFill>
                  <a:schemeClr val="bg1"/>
                </a:solidFill>
              </a:rPr>
              <a:t>Use this for guidance!!</a:t>
            </a:r>
            <a:endParaRPr lang="en-GB" sz="6000" b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49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CC00"/>
          </a:solidFill>
        </p:spPr>
        <p:txBody>
          <a:bodyPr/>
          <a:lstStyle/>
          <a:p>
            <a:pPr eaLnBrk="1" hangingPunct="1"/>
            <a:r>
              <a:rPr lang="en-GB" altLang="en-US" sz="6600" b="1" u="sng"/>
              <a:t>Diet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489857" y="1600200"/>
            <a:ext cx="11119757" cy="22606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4400" dirty="0" smtClean="0"/>
              <a:t>Diet produces energy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en-US" sz="44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4400" dirty="0" smtClean="0"/>
              <a:t>What you eat is the fuel that allows your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4400" dirty="0" smtClean="0"/>
              <a:t>muscles to move</a:t>
            </a:r>
          </a:p>
        </p:txBody>
      </p:sp>
      <p:pic>
        <p:nvPicPr>
          <p:cNvPr id="3076" name="Picture 5" descr="putting_wrong_fuel_in_c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04"/>
          <a:stretch>
            <a:fillRect/>
          </a:stretch>
        </p:blipFill>
        <p:spPr bwMode="auto">
          <a:xfrm>
            <a:off x="1175884" y="4364039"/>
            <a:ext cx="285750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Line 6"/>
          <p:cNvSpPr>
            <a:spLocks noChangeShapeType="1"/>
          </p:cNvSpPr>
          <p:nvPr/>
        </p:nvSpPr>
        <p:spPr bwMode="auto">
          <a:xfrm>
            <a:off x="6049735" y="5300662"/>
            <a:ext cx="1657350" cy="0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3078" name="Picture 8" descr="article-0-03CA0F49000005DC-97_468x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1039" y="3752850"/>
            <a:ext cx="256857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155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240972" y="334964"/>
            <a:ext cx="10121447" cy="1008062"/>
          </a:xfrm>
          <a:solidFill>
            <a:srgbClr val="FFCC00"/>
          </a:solidFill>
        </p:spPr>
        <p:txBody>
          <a:bodyPr>
            <a:noAutofit/>
          </a:bodyPr>
          <a:lstStyle/>
          <a:p>
            <a:pPr eaLnBrk="1" hangingPunct="1"/>
            <a:r>
              <a:rPr lang="en-GB" altLang="en-US" sz="6600" b="1" u="sng" dirty="0"/>
              <a:t>What does food do for me?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94507" y="1488283"/>
            <a:ext cx="8229600" cy="2409825"/>
          </a:xfrm>
          <a:solidFill>
            <a:srgbClr val="FF00FF">
              <a:alpha val="16078"/>
            </a:srgbClr>
          </a:solidFill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altLang="en-US" sz="3600" dirty="0"/>
              <a:t>Provides energy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3600" dirty="0"/>
              <a:t>Repairs injured tissue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3600" dirty="0"/>
              <a:t>Helps our bodies grow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3600" dirty="0"/>
              <a:t>Contributes to good general health</a:t>
            </a:r>
          </a:p>
        </p:txBody>
      </p:sp>
      <p:pic>
        <p:nvPicPr>
          <p:cNvPr id="4100" name="Picture 5" descr="mo-farah_2307758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766" y="1541464"/>
            <a:ext cx="3593015" cy="2245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7" descr="healthy_bod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872" y="3898108"/>
            <a:ext cx="2407106" cy="2000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9" descr="670px-Accelerate-Muscle-Recovery-Step-4-Version-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34"/>
          <a:stretch>
            <a:fillRect/>
          </a:stretch>
        </p:blipFill>
        <p:spPr bwMode="auto">
          <a:xfrm>
            <a:off x="5450456" y="4104085"/>
            <a:ext cx="2303463" cy="160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1" descr="david_beckham_body_workout_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3397" y="3965974"/>
            <a:ext cx="1677760" cy="192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Rectangle 12"/>
          <p:cNvSpPr>
            <a:spLocks noChangeArrowheads="1"/>
          </p:cNvSpPr>
          <p:nvPr/>
        </p:nvSpPr>
        <p:spPr bwMode="auto">
          <a:xfrm>
            <a:off x="1913732" y="5911851"/>
            <a:ext cx="8362950" cy="792163"/>
          </a:xfrm>
          <a:prstGeom prst="rect">
            <a:avLst/>
          </a:prstGeom>
          <a:solidFill>
            <a:srgbClr val="FF00FF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GB" altLang="en-US" sz="2400" dirty="0"/>
              <a:t>   A balanced diet produces enough energy for the working muscles and recovery after exercise</a:t>
            </a:r>
          </a:p>
        </p:txBody>
      </p:sp>
    </p:spTree>
    <p:extLst>
      <p:ext uri="{BB962C8B-B14F-4D97-AF65-F5344CB8AC3E}">
        <p14:creationId xmlns:p14="http://schemas.microsoft.com/office/powerpoint/2010/main" val="168487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CC00"/>
          </a:solidFill>
        </p:spPr>
        <p:txBody>
          <a:bodyPr/>
          <a:lstStyle/>
          <a:p>
            <a:pPr eaLnBrk="1" hangingPunct="1"/>
            <a:r>
              <a:rPr lang="en-GB" altLang="en-US" sz="6000" b="1" u="sng"/>
              <a:t>Types of foods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2898321" y="1876879"/>
            <a:ext cx="3538538" cy="4525963"/>
          </a:xfrm>
          <a:solidFill>
            <a:srgbClr val="00FF00">
              <a:alpha val="39999"/>
            </a:srgbClr>
          </a:solidFill>
        </p:spPr>
        <p:txBody>
          <a:bodyPr>
            <a:normAutofit lnSpcReduction="10000"/>
          </a:bodyPr>
          <a:lstStyle/>
          <a:p>
            <a:pPr marL="609600" indent="-609600">
              <a:buNone/>
            </a:pPr>
            <a:r>
              <a:rPr lang="en-GB" altLang="en-US" u="sng" dirty="0"/>
              <a:t>The 7 types of food:-</a:t>
            </a:r>
          </a:p>
          <a:p>
            <a:pPr marL="609600" indent="-609600">
              <a:buNone/>
            </a:pPr>
            <a:endParaRPr lang="en-GB" altLang="en-US" u="sng" dirty="0"/>
          </a:p>
          <a:p>
            <a:pPr marL="609600" indent="-609600">
              <a:buFontTx/>
              <a:buAutoNum type="arabicPeriod"/>
            </a:pPr>
            <a:r>
              <a:rPr lang="en-GB" altLang="en-US" dirty="0"/>
              <a:t>Carbohydrates</a:t>
            </a:r>
          </a:p>
          <a:p>
            <a:pPr marL="609600" indent="-609600">
              <a:buFontTx/>
              <a:buAutoNum type="arabicPeriod"/>
            </a:pPr>
            <a:r>
              <a:rPr lang="en-GB" altLang="en-US" dirty="0"/>
              <a:t>Protein</a:t>
            </a:r>
          </a:p>
          <a:p>
            <a:pPr marL="609600" indent="-609600">
              <a:buFontTx/>
              <a:buAutoNum type="arabicPeriod"/>
            </a:pPr>
            <a:r>
              <a:rPr lang="en-GB" altLang="en-US" dirty="0"/>
              <a:t>Fats</a:t>
            </a:r>
          </a:p>
          <a:p>
            <a:pPr marL="609600" indent="-609600">
              <a:buFontTx/>
              <a:buAutoNum type="arabicPeriod"/>
            </a:pPr>
            <a:r>
              <a:rPr lang="en-GB" altLang="en-US" dirty="0"/>
              <a:t>Vitamins</a:t>
            </a:r>
          </a:p>
          <a:p>
            <a:pPr marL="609600" indent="-609600">
              <a:buFontTx/>
              <a:buAutoNum type="arabicPeriod"/>
            </a:pPr>
            <a:r>
              <a:rPr lang="en-GB" altLang="en-US" dirty="0"/>
              <a:t>Minerals</a:t>
            </a:r>
          </a:p>
          <a:p>
            <a:pPr marL="609600" indent="-609600">
              <a:buFontTx/>
              <a:buAutoNum type="arabicPeriod"/>
            </a:pPr>
            <a:r>
              <a:rPr lang="en-GB" altLang="en-US" dirty="0"/>
              <a:t>Fibre</a:t>
            </a:r>
          </a:p>
          <a:p>
            <a:pPr marL="609600" indent="-609600">
              <a:buFontTx/>
              <a:buAutoNum type="arabicPeriod"/>
            </a:pPr>
            <a:r>
              <a:rPr lang="en-GB" altLang="en-US" dirty="0"/>
              <a:t>Water</a:t>
            </a:r>
          </a:p>
        </p:txBody>
      </p:sp>
      <p:pic>
        <p:nvPicPr>
          <p:cNvPr id="5125" name="Picture 5" descr="badminton  animation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188" y="4885192"/>
            <a:ext cx="3529012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basketball animation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2988" y="2250850"/>
            <a:ext cx="1727200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378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112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GB" sz="11500" b="1" u="sng" dirty="0" smtClean="0"/>
              <a:t>Balanced diet</a:t>
            </a:r>
            <a:endParaRPr lang="en-GB" sz="115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" y="1436688"/>
            <a:ext cx="11417300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5400" b="1" u="sng" dirty="0" smtClean="0">
                <a:solidFill>
                  <a:srgbClr val="00B0F0"/>
                </a:solidFill>
              </a:rPr>
              <a:t>Eat Variety of food types</a:t>
            </a:r>
          </a:p>
          <a:p>
            <a:pPr marL="0" indent="0">
              <a:buNone/>
            </a:pPr>
            <a:r>
              <a:rPr lang="en-GB" sz="3600" dirty="0" smtClean="0"/>
              <a:t>A balanced diet means not eating too much of one thing. You spread your daily food intake across different food sources to allow a good a balance of different nutrients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3200" b="1" dirty="0" smtClean="0">
                <a:solidFill>
                  <a:srgbClr val="00B050"/>
                </a:solidFill>
              </a:rPr>
              <a:t>This gives your body all the nutrients it </a:t>
            </a:r>
          </a:p>
          <a:p>
            <a:pPr marL="0" indent="0">
              <a:buNone/>
            </a:pPr>
            <a:r>
              <a:rPr lang="en-GB" sz="3200" b="1" dirty="0" smtClean="0">
                <a:solidFill>
                  <a:srgbClr val="00B050"/>
                </a:solidFill>
              </a:rPr>
              <a:t>needs to perform different tasks</a:t>
            </a:r>
            <a:endParaRPr lang="en-GB" sz="3200" b="1" dirty="0">
              <a:solidFill>
                <a:srgbClr val="00B050"/>
              </a:solidFill>
            </a:endParaRPr>
          </a:p>
          <a:p>
            <a:pPr lvl="2"/>
            <a:endParaRPr lang="en-GB" sz="2400" dirty="0" smtClean="0"/>
          </a:p>
          <a:p>
            <a:pPr lvl="2"/>
            <a:r>
              <a:rPr lang="en-GB" sz="3200" dirty="0" smtClean="0"/>
              <a:t>Meats, vegetables, fibre, fruit, fats and sugars</a:t>
            </a:r>
          </a:p>
          <a:p>
            <a:pPr lvl="2"/>
            <a:endParaRPr lang="en-GB" sz="2400" dirty="0"/>
          </a:p>
          <a:p>
            <a:pPr marL="1371600" lvl="3" indent="0">
              <a:buNone/>
            </a:pPr>
            <a:endParaRPr lang="en-GB" sz="2000" dirty="0" smtClean="0"/>
          </a:p>
          <a:p>
            <a:pPr marL="1371600" lvl="3" indent="0">
              <a:buNone/>
            </a:pPr>
            <a:endParaRPr lang="en-GB" sz="2000" dirty="0" smtClean="0"/>
          </a:p>
          <a:p>
            <a:pPr lvl="3"/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195" t="13048" r="10976" b="13710"/>
          <a:stretch/>
        </p:blipFill>
        <p:spPr>
          <a:xfrm>
            <a:off x="9533164" y="4239294"/>
            <a:ext cx="2271486" cy="216332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946900" y="6565900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000" dirty="0" smtClean="0">
                <a:hlinkClick r:id="rId3"/>
              </a:rPr>
              <a:t>https://stock.adobe.com/uk/templates/nutrition-wheel-infographic-and-food-icon-set/124175507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110607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112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GB" sz="11500" b="1" u="sng" dirty="0" smtClean="0"/>
              <a:t>Balanced diet</a:t>
            </a:r>
            <a:endParaRPr lang="en-GB" sz="115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5625"/>
            <a:ext cx="11417300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5400" b="1" u="sng" dirty="0" smtClean="0">
                <a:solidFill>
                  <a:srgbClr val="FFC000"/>
                </a:solidFill>
              </a:rPr>
              <a:t>Suits the needs of the individual</a:t>
            </a:r>
            <a:endParaRPr lang="en-GB" sz="3200" dirty="0"/>
          </a:p>
          <a:p>
            <a:pPr marL="0" indent="0">
              <a:buNone/>
            </a:pPr>
            <a:r>
              <a:rPr lang="en-GB" sz="3200" dirty="0" smtClean="0"/>
              <a:t>Some people have allergies for example lactose intolerance or allergy to nuts. </a:t>
            </a:r>
          </a:p>
          <a:p>
            <a:pPr marL="0" indent="0">
              <a:buNone/>
            </a:pPr>
            <a:r>
              <a:rPr lang="en-GB" sz="3200" dirty="0" smtClean="0"/>
              <a:t>The need to make their diet suitable for them and their lifestyle.</a:t>
            </a:r>
          </a:p>
          <a:p>
            <a:pPr marL="0" indent="0">
              <a:buNone/>
            </a:pPr>
            <a:r>
              <a:rPr lang="en-GB" sz="3200" dirty="0" smtClean="0"/>
              <a:t> </a:t>
            </a:r>
          </a:p>
          <a:p>
            <a:pPr marL="0" indent="0">
              <a:buNone/>
            </a:pPr>
            <a:r>
              <a:rPr lang="en-GB" sz="2400" dirty="0" smtClean="0">
                <a:solidFill>
                  <a:srgbClr val="00B050"/>
                </a:solidFill>
              </a:rPr>
              <a:t>Some religious beliefs restrict specific food types for example the Jewish &amp; Islamic society do not eat pork so they would get this protein source from other food types.</a:t>
            </a:r>
          </a:p>
          <a:p>
            <a:pPr marL="0" indent="0">
              <a:buNone/>
            </a:pPr>
            <a:endParaRPr lang="en-GB" sz="2400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GB" sz="2400" b="1" dirty="0" smtClean="0">
                <a:solidFill>
                  <a:srgbClr val="0070C0"/>
                </a:solidFill>
              </a:rPr>
              <a:t>Allergies, intolerance to some foods, religious restrictions on some foods</a:t>
            </a:r>
          </a:p>
          <a:p>
            <a:pPr lvl="2"/>
            <a:endParaRPr lang="en-GB" sz="2400" dirty="0"/>
          </a:p>
          <a:p>
            <a:pPr marL="1371600" lvl="3" indent="0">
              <a:buNone/>
            </a:pPr>
            <a:endParaRPr lang="en-GB" sz="2000" dirty="0" smtClean="0"/>
          </a:p>
          <a:p>
            <a:pPr marL="1371600" lvl="3" indent="0">
              <a:buNone/>
            </a:pPr>
            <a:endParaRPr lang="en-GB" sz="2000" dirty="0" smtClean="0"/>
          </a:p>
          <a:p>
            <a:pPr lvl="3"/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891211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112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GB" sz="11500" b="1" u="sng" dirty="0" smtClean="0"/>
              <a:t>Balanced diet</a:t>
            </a:r>
            <a:endParaRPr lang="en-GB" sz="115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825625"/>
            <a:ext cx="11899900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4800" b="1" u="sng" dirty="0" smtClean="0">
                <a:solidFill>
                  <a:srgbClr val="FF0000"/>
                </a:solidFill>
              </a:rPr>
              <a:t>Nutritional requirements of the individual</a:t>
            </a:r>
          </a:p>
          <a:p>
            <a:pPr marL="0" indent="0">
              <a:buNone/>
            </a:pPr>
            <a:r>
              <a:rPr lang="en-GB" sz="3200" dirty="0" smtClean="0"/>
              <a:t>You need to identify how many calories you burn on an average day and eat at least this much. </a:t>
            </a:r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r>
              <a:rPr lang="en-GB" sz="3200" dirty="0" smtClean="0"/>
              <a:t>Otherwise you could loose energy and weight. People with active lifestyles burn more calories and then need to eat more to compensate. </a:t>
            </a:r>
          </a:p>
          <a:p>
            <a:pPr marL="0" indent="0">
              <a:buNone/>
            </a:pPr>
            <a:r>
              <a:rPr lang="en-GB" sz="3200" dirty="0" smtClean="0"/>
              <a:t> </a:t>
            </a:r>
          </a:p>
          <a:p>
            <a:pPr marL="1371600" lvl="3" indent="0">
              <a:buNone/>
            </a:pPr>
            <a:r>
              <a:rPr lang="en-GB" sz="2800" dirty="0" smtClean="0">
                <a:solidFill>
                  <a:srgbClr val="00B050"/>
                </a:solidFill>
              </a:rPr>
              <a:t>Consumer enough the amount of calories that are burnt each day</a:t>
            </a:r>
          </a:p>
          <a:p>
            <a:pPr marL="1371600" lvl="3" indent="0">
              <a:buNone/>
            </a:pPr>
            <a:endParaRPr lang="en-GB" sz="2000" dirty="0" smtClean="0"/>
          </a:p>
          <a:p>
            <a:pPr marL="1371600" lvl="3" indent="0">
              <a:buNone/>
            </a:pPr>
            <a:endParaRPr lang="en-GB" sz="2000" dirty="0" smtClean="0"/>
          </a:p>
          <a:p>
            <a:pPr marL="1371600" lvl="3" indent="0"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720588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b="1" u="sng" dirty="0" smtClean="0">
                <a:solidFill>
                  <a:srgbClr val="00B050"/>
                </a:solidFill>
              </a:rPr>
              <a:t>What is a nutrient</a:t>
            </a:r>
            <a:endParaRPr lang="en-GB" sz="6000" b="1" u="sng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6000" dirty="0" smtClean="0"/>
              <a:t>What nutrients are chemicals a living organism needs in order to live and grow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1876471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847850" y="-171450"/>
            <a:ext cx="8229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altLang="en-US" sz="7200" b="1" u="sng" dirty="0" smtClean="0"/>
              <a:t>Types of nutrients 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3179988" y="4797227"/>
            <a:ext cx="8229600" cy="5141913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3600" dirty="0" smtClean="0"/>
              <a:t>         </a:t>
            </a:r>
            <a:r>
              <a:rPr lang="en-GB" altLang="en-US" sz="3600" b="1" u="sng" dirty="0">
                <a:solidFill>
                  <a:srgbClr val="FF0000"/>
                </a:solidFill>
              </a:rPr>
              <a:t>Water</a:t>
            </a:r>
            <a:r>
              <a:rPr lang="en-GB" altLang="en-US" sz="3600" b="1" u="sng" dirty="0"/>
              <a:t> </a:t>
            </a:r>
            <a:r>
              <a:rPr lang="en-GB" altLang="en-US" sz="3600" dirty="0"/>
              <a:t>– keeps temperature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altLang="en-US" sz="3600" b="1" u="sng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3600" dirty="0"/>
              <a:t>         </a:t>
            </a:r>
            <a:r>
              <a:rPr lang="en-GB" altLang="en-US" sz="3600" b="1" u="sng" dirty="0">
                <a:solidFill>
                  <a:srgbClr val="FF0000"/>
                </a:solidFill>
              </a:rPr>
              <a:t>Fibre</a:t>
            </a:r>
            <a:r>
              <a:rPr lang="en-GB" altLang="en-US" sz="3600" b="1" u="sng" dirty="0"/>
              <a:t> </a:t>
            </a:r>
            <a:r>
              <a:rPr lang="en-GB" altLang="en-US" sz="3600" dirty="0"/>
              <a:t>- digestion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altLang="en-US" sz="4400" dirty="0"/>
          </a:p>
          <a:p>
            <a:pPr eaLnBrk="1" hangingPunct="1"/>
            <a:endParaRPr lang="en-GB" altLang="en-US" sz="36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431346" y="1016718"/>
            <a:ext cx="6459311" cy="350865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6000" b="1" u="sng" dirty="0" smtClean="0">
                <a:solidFill>
                  <a:srgbClr val="00B050"/>
                </a:solidFill>
              </a:rPr>
              <a:t>Macronutrients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5400" dirty="0" smtClean="0"/>
              <a:t>Carbohydrates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5400" dirty="0" smtClean="0"/>
              <a:t>Fats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5400" dirty="0" smtClean="0"/>
              <a:t>Protein</a:t>
            </a:r>
            <a:endParaRPr lang="en-GB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7294788" y="1572117"/>
            <a:ext cx="4625069" cy="240065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5400" b="1" u="sng" dirty="0" smtClean="0">
                <a:solidFill>
                  <a:srgbClr val="0070C0"/>
                </a:solidFill>
              </a:rPr>
              <a:t>Micronutrients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800" dirty="0" smtClean="0"/>
              <a:t>Vitamins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800" dirty="0" smtClean="0"/>
              <a:t>Minerals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1650969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  <p:bldP spid="2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</TotalTime>
  <Words>695</Words>
  <Application>Microsoft Office PowerPoint</Application>
  <PresentationFormat>Widescreen</PresentationFormat>
  <Paragraphs>111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LO1 – Nutrition </vt:lpstr>
      <vt:lpstr>Diet</vt:lpstr>
      <vt:lpstr>What does food do for me?</vt:lpstr>
      <vt:lpstr>Types of foods</vt:lpstr>
      <vt:lpstr>Balanced diet</vt:lpstr>
      <vt:lpstr>Balanced diet</vt:lpstr>
      <vt:lpstr>Balanced diet</vt:lpstr>
      <vt:lpstr>What is a nutrient</vt:lpstr>
      <vt:lpstr>Types of nutrients </vt:lpstr>
      <vt:lpstr>Role of nutrients</vt:lpstr>
      <vt:lpstr>Sources of nutrients</vt:lpstr>
      <vt:lpstr>LO1 CAU </vt:lpstr>
      <vt:lpstr>Quality of Work</vt:lpstr>
      <vt:lpstr>PowerPoint Presentation</vt:lpstr>
    </vt:vector>
  </TitlesOfParts>
  <Company>RM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Moody</dc:creator>
  <cp:lastModifiedBy>Rachael Curlett</cp:lastModifiedBy>
  <cp:revision>7</cp:revision>
  <dcterms:created xsi:type="dcterms:W3CDTF">2020-01-21T09:03:44Z</dcterms:created>
  <dcterms:modified xsi:type="dcterms:W3CDTF">2020-03-12T13:16:31Z</dcterms:modified>
</cp:coreProperties>
</file>