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69" r:id="rId2"/>
    <p:sldId id="344" r:id="rId3"/>
    <p:sldId id="370" r:id="rId4"/>
    <p:sldId id="345" r:id="rId5"/>
    <p:sldId id="346" r:id="rId6"/>
    <p:sldId id="347" r:id="rId7"/>
    <p:sldId id="348" r:id="rId8"/>
    <p:sldId id="349" r:id="rId9"/>
    <p:sldId id="350" r:id="rId10"/>
    <p:sldId id="351" r:id="rId11"/>
    <p:sldId id="371" r:id="rId12"/>
    <p:sldId id="352" r:id="rId13"/>
    <p:sldId id="353" r:id="rId14"/>
    <p:sldId id="354" r:id="rId15"/>
    <p:sldId id="355" r:id="rId16"/>
    <p:sldId id="356" r:id="rId17"/>
    <p:sldId id="357" r:id="rId18"/>
    <p:sldId id="35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5" autoAdjust="0"/>
    <p:restoredTop sz="94660"/>
  </p:normalViewPr>
  <p:slideViewPr>
    <p:cSldViewPr snapToGrid="0">
      <p:cViewPr varScale="1">
        <p:scale>
          <a:sx n="85" d="100"/>
          <a:sy n="85"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32837-5435-484A-9DD7-EEDA7CF7B261}" type="datetimeFigureOut">
              <a:rPr lang="en-GB" smtClean="0"/>
              <a:t>21/09/2020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96F38-7716-4F1F-ACE6-D9659797767B}" type="slidenum">
              <a:rPr lang="en-GB" smtClean="0"/>
              <a:t>‹#›</a:t>
            </a:fld>
            <a:endParaRPr lang="en-GB"/>
          </a:p>
        </p:txBody>
      </p:sp>
    </p:spTree>
    <p:extLst>
      <p:ext uri="{BB962C8B-B14F-4D97-AF65-F5344CB8AC3E}">
        <p14:creationId xmlns:p14="http://schemas.microsoft.com/office/powerpoint/2010/main" val="72226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By http://www.scientificanimations.com/ - http://www.scientificanimations.com/wiki-images/, CC BY-SA 4.0, https://commons.wikimedia.org/w/index.php?curid=55061541</a:t>
            </a:r>
          </a:p>
        </p:txBody>
      </p:sp>
      <p:sp>
        <p:nvSpPr>
          <p:cNvPr id="4" name="Slide Number Placeholder 3"/>
          <p:cNvSpPr>
            <a:spLocks noGrp="1"/>
          </p:cNvSpPr>
          <p:nvPr>
            <p:ph type="sldNum" sz="quarter" idx="10"/>
          </p:nvPr>
        </p:nvSpPr>
        <p:spPr/>
        <p:txBody>
          <a:bodyPr/>
          <a:lstStyle/>
          <a:p>
            <a:fld id="{85DC534E-92C2-4E01-8349-89DE37E64106}" type="slidenum">
              <a:rPr lang="en-GB" smtClean="0"/>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1895B9-5BB2-4496-BC72-4C74FDA29D7F}"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75518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95B9-5BB2-4496-BC72-4C74FDA29D7F}"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95974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95B9-5BB2-4496-BC72-4C74FDA29D7F}"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88056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95B9-5BB2-4496-BC72-4C74FDA29D7F}"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423219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895B9-5BB2-4496-BC72-4C74FDA29D7F}"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78167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1895B9-5BB2-4496-BC72-4C74FDA29D7F}"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86243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1895B9-5BB2-4496-BC72-4C74FDA29D7F}" type="datetimeFigureOut">
              <a:rPr lang="en-GB" smtClean="0"/>
              <a:t>21/09/2020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27658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1895B9-5BB2-4496-BC72-4C74FDA29D7F}" type="datetimeFigureOut">
              <a:rPr lang="en-GB" smtClean="0"/>
              <a:t>21/09/2020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234661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95B9-5BB2-4496-BC72-4C74FDA29D7F}" type="datetimeFigureOut">
              <a:rPr lang="en-GB" smtClean="0"/>
              <a:t>21/09/2020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78175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895B9-5BB2-4496-BC72-4C74FDA29D7F}"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25405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895B9-5BB2-4496-BC72-4C74FDA29D7F}"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93308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895B9-5BB2-4496-BC72-4C74FDA29D7F}" type="datetimeFigureOut">
              <a:rPr lang="en-GB" smtClean="0"/>
              <a:t>21/09/2020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E8209-9D84-4E80-B916-D6D13B88C027}" type="slidenum">
              <a:rPr lang="en-GB" smtClean="0"/>
              <a:t>‹#›</a:t>
            </a:fld>
            <a:endParaRPr lang="en-GB"/>
          </a:p>
        </p:txBody>
      </p:sp>
    </p:spTree>
    <p:extLst>
      <p:ext uri="{BB962C8B-B14F-4D97-AF65-F5344CB8AC3E}">
        <p14:creationId xmlns:p14="http://schemas.microsoft.com/office/powerpoint/2010/main" val="2966418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86800" cy="1371600"/>
          </a:xfrm>
          <a:prstGeom prst="roundRect">
            <a:avLst/>
          </a:prstGeom>
          <a:solidFill>
            <a:srgbClr val="B4D6F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228601"/>
            <a:ext cx="8686800" cy="1371599"/>
          </a:xfrm>
        </p:spPr>
        <p:txBody>
          <a:bodyPr>
            <a:noAutofit/>
          </a:bodyPr>
          <a:lstStyle/>
          <a:p>
            <a:r>
              <a:rPr lang="en-GB" sz="4000" dirty="0">
                <a:latin typeface="Comic Sans MS" pitchFamily="66" charset="0"/>
              </a:rPr>
              <a:t>80/20 – THINK! What do you NEED to cover with your set</a:t>
            </a:r>
          </a:p>
        </p:txBody>
      </p:sp>
      <p:graphicFrame>
        <p:nvGraphicFramePr>
          <p:cNvPr id="6" name="Table 5">
            <a:extLst>
              <a:ext uri="{FF2B5EF4-FFF2-40B4-BE49-F238E27FC236}">
                <a16:creationId xmlns:a16="http://schemas.microsoft.com/office/drawing/2014/main" id="{1021604C-6354-423D-8017-116F67ADF193}"/>
              </a:ext>
            </a:extLst>
          </p:cNvPr>
          <p:cNvGraphicFramePr>
            <a:graphicFrameLocks noGrp="1"/>
          </p:cNvGraphicFramePr>
          <p:nvPr>
            <p:extLst>
              <p:ext uri="{D42A27DB-BD31-4B8C-83A1-F6EECF244321}">
                <p14:modId xmlns:p14="http://schemas.microsoft.com/office/powerpoint/2010/main" val="1443270717"/>
              </p:ext>
            </p:extLst>
          </p:nvPr>
        </p:nvGraphicFramePr>
        <p:xfrm>
          <a:off x="228601" y="1828800"/>
          <a:ext cx="8686800" cy="3596592"/>
        </p:xfrm>
        <a:graphic>
          <a:graphicData uri="http://schemas.openxmlformats.org/drawingml/2006/table">
            <a:tbl>
              <a:tblPr firstRow="1" bandRow="1">
                <a:tableStyleId>{5C22544A-7EE6-4342-B048-85BDC9FD1C3A}</a:tableStyleId>
              </a:tblPr>
              <a:tblGrid>
                <a:gridCol w="1147915">
                  <a:extLst>
                    <a:ext uri="{9D8B030D-6E8A-4147-A177-3AD203B41FA5}">
                      <a16:colId xmlns:a16="http://schemas.microsoft.com/office/drawing/2014/main" val="20000"/>
                    </a:ext>
                  </a:extLst>
                </a:gridCol>
                <a:gridCol w="2310581">
                  <a:extLst>
                    <a:ext uri="{9D8B030D-6E8A-4147-A177-3AD203B41FA5}">
                      <a16:colId xmlns:a16="http://schemas.microsoft.com/office/drawing/2014/main" val="20001"/>
                    </a:ext>
                  </a:extLst>
                </a:gridCol>
                <a:gridCol w="5228304">
                  <a:extLst>
                    <a:ext uri="{9D8B030D-6E8A-4147-A177-3AD203B41FA5}">
                      <a16:colId xmlns:a16="http://schemas.microsoft.com/office/drawing/2014/main" val="20002"/>
                    </a:ext>
                  </a:extLst>
                </a:gridCol>
              </a:tblGrid>
              <a:tr h="347263">
                <a:tc>
                  <a:txBody>
                    <a:bodyPr/>
                    <a:lstStyle/>
                    <a:p>
                      <a:r>
                        <a:rPr lang="en-GB" sz="2800" dirty="0">
                          <a:solidFill>
                            <a:schemeClr val="tx1"/>
                          </a:solidFill>
                          <a:latin typeface="+mn-lt"/>
                        </a:rPr>
                        <a:t>Grade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800" dirty="0">
                          <a:solidFill>
                            <a:schemeClr val="tx1"/>
                          </a:solidFill>
                          <a:latin typeface="+mn-lt"/>
                        </a:rPr>
                        <a:t>Objective</a:t>
                      </a:r>
                      <a:r>
                        <a:rPr lang="en-GB" sz="2000" baseline="0" dirty="0">
                          <a:solidFill>
                            <a:schemeClr val="tx1"/>
                          </a:solidFill>
                          <a:latin typeface="+mn-lt"/>
                        </a:rPr>
                        <a:t> </a:t>
                      </a:r>
                      <a:endParaRPr lang="en-GB" sz="2000"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800" b="1" dirty="0">
                          <a:solidFill>
                            <a:schemeClr val="tx1"/>
                          </a:solidFill>
                          <a:latin typeface="+mn-lt"/>
                        </a:rPr>
                        <a:t>Outcomes</a:t>
                      </a:r>
                      <a:endParaRPr lang="en-GB" sz="20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639">
                <a:tc>
                  <a:txBody>
                    <a:bodyPr/>
                    <a:lstStyle/>
                    <a:p>
                      <a:pPr algn="ctr"/>
                      <a:r>
                        <a:rPr lang="en-GB" sz="3200" kern="1200" dirty="0">
                          <a:solidFill>
                            <a:schemeClr val="tx1"/>
                          </a:solidFill>
                          <a:effectLst/>
                          <a:latin typeface="+mn-lt"/>
                          <a:ea typeface="ＭＳ Ｐゴシック" charset="-128"/>
                          <a:cs typeface="+mn-cs"/>
                        </a:rPr>
                        <a:t>1-3</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2800" dirty="0"/>
                        <a:t>Compare</a:t>
                      </a:r>
                      <a:r>
                        <a:rPr lang="en-GB" sz="2800" baseline="0" dirty="0"/>
                        <a:t> and contrast the differences in the way type 1 and type 2 diabetes are treated</a:t>
                      </a:r>
                      <a:endParaRPr lang="en-GB" sz="2800" dirty="0"/>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latin typeface="+mn-lt"/>
                          <a:ea typeface="+mn-ea"/>
                          <a:cs typeface="+mn-cs"/>
                        </a:rPr>
                        <a:t>Describe the cause, effects, treatment and problems associated with type 1 &amp; type 2 diabetes.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256">
                <a:tc>
                  <a:txBody>
                    <a:bodyPr/>
                    <a:lstStyle/>
                    <a:p>
                      <a:pPr algn="ctr"/>
                      <a:r>
                        <a:rPr lang="en-GB" sz="3200" kern="1200" dirty="0">
                          <a:solidFill>
                            <a:schemeClr val="tx1"/>
                          </a:solidFill>
                          <a:effectLst/>
                          <a:latin typeface="+mn-lt"/>
                          <a:ea typeface="ＭＳ Ｐゴシック" charset="-128"/>
                          <a:cs typeface="+mn-cs"/>
                        </a:rPr>
                        <a:t>4-6</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en-GB" sz="2400" dirty="0"/>
                        <a:t>Compare the causes and treatment of type 1 and type 2 diabetes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9104">
                <a:tc>
                  <a:txBody>
                    <a:bodyPr/>
                    <a:lstStyle/>
                    <a:p>
                      <a:pPr algn="ctr"/>
                      <a:r>
                        <a:rPr lang="en-GB" sz="3200" kern="1200" dirty="0">
                          <a:solidFill>
                            <a:schemeClr val="tx1"/>
                          </a:solidFill>
                          <a:effectLst/>
                          <a:latin typeface="+mn-lt"/>
                          <a:ea typeface="ＭＳ Ｐゴシック" charset="-128"/>
                          <a:cs typeface="+mn-cs"/>
                        </a:rPr>
                        <a:t>7-9</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r>
                        <a:rPr lang="en-GB" sz="2400" dirty="0"/>
                        <a:t>Evaluate</a:t>
                      </a:r>
                      <a:r>
                        <a:rPr lang="en-GB" sz="2400" baseline="0" dirty="0"/>
                        <a:t> modern methods of treating diabetes</a:t>
                      </a:r>
                      <a:endParaRPr lang="en-GB" sz="2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150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4267200"/>
            <a:ext cx="8839200" cy="2209800"/>
          </a:xfrm>
          <a:prstGeom prst="roundRect">
            <a:avLst/>
          </a:prstGeom>
          <a:solidFill>
            <a:srgbClr val="F4E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04800" y="381000"/>
            <a:ext cx="5486400" cy="584775"/>
          </a:xfrm>
          <a:prstGeom prst="rect">
            <a:avLst/>
          </a:prstGeom>
          <a:noFill/>
        </p:spPr>
        <p:txBody>
          <a:bodyPr wrap="square" rtlCol="0">
            <a:spAutoFit/>
          </a:bodyPr>
          <a:lstStyle/>
          <a:p>
            <a:r>
              <a:rPr lang="en-GB" sz="3200" dirty="0">
                <a:solidFill>
                  <a:srgbClr val="0070C0"/>
                </a:solidFill>
                <a:latin typeface="Comic Sans MS" pitchFamily="66" charset="0"/>
              </a:rPr>
              <a:t>Curing type 1 diabetes</a:t>
            </a:r>
          </a:p>
        </p:txBody>
      </p:sp>
      <p:sp>
        <p:nvSpPr>
          <p:cNvPr id="5" name="TextBox 4"/>
          <p:cNvSpPr txBox="1"/>
          <p:nvPr/>
        </p:nvSpPr>
        <p:spPr>
          <a:xfrm>
            <a:off x="228600" y="1219200"/>
            <a:ext cx="9067800" cy="830997"/>
          </a:xfrm>
          <a:prstGeom prst="rect">
            <a:avLst/>
          </a:prstGeom>
          <a:noFill/>
        </p:spPr>
        <p:txBody>
          <a:bodyPr wrap="square" rtlCol="0">
            <a:spAutoFit/>
          </a:bodyPr>
          <a:lstStyle/>
          <a:p>
            <a:r>
              <a:rPr lang="en-GB" sz="2400" dirty="0">
                <a:latin typeface="Comic Sans MS" pitchFamily="66" charset="0"/>
              </a:rPr>
              <a:t>Scientists and doctors want to find a treatment that means people with diabetes never have to take insulin again.</a:t>
            </a:r>
          </a:p>
        </p:txBody>
      </p:sp>
      <p:sp>
        <p:nvSpPr>
          <p:cNvPr id="10" name="Rectangle 9"/>
          <p:cNvSpPr/>
          <p:nvPr/>
        </p:nvSpPr>
        <p:spPr>
          <a:xfrm>
            <a:off x="228600" y="2286000"/>
            <a:ext cx="8610600" cy="1569660"/>
          </a:xfrm>
          <a:prstGeom prst="rect">
            <a:avLst/>
          </a:prstGeom>
          <a:solidFill>
            <a:srgbClr val="C3FDE6"/>
          </a:solidFill>
        </p:spPr>
        <p:txBody>
          <a:bodyPr wrap="square">
            <a:spAutoFit/>
          </a:bodyPr>
          <a:lstStyle/>
          <a:p>
            <a:r>
              <a:rPr lang="en-GB" sz="2400" b="1" dirty="0">
                <a:solidFill>
                  <a:srgbClr val="002060"/>
                </a:solidFill>
                <a:latin typeface="Comic Sans MS" pitchFamily="66" charset="0"/>
              </a:rPr>
              <a:t>Task: </a:t>
            </a:r>
            <a:r>
              <a:rPr lang="en-GB" sz="2400" dirty="0">
                <a:latin typeface="Comic Sans MS" pitchFamily="66" charset="0"/>
              </a:rPr>
              <a:t>In pairs, read through the cards of information on medical advances in curing diabetes. Create a table to sum up the advantages and disadvantages for each of these treatments. </a:t>
            </a:r>
          </a:p>
        </p:txBody>
      </p:sp>
      <p:sp>
        <p:nvSpPr>
          <p:cNvPr id="11" name="TextBox 10"/>
          <p:cNvSpPr txBox="1"/>
          <p:nvPr/>
        </p:nvSpPr>
        <p:spPr>
          <a:xfrm>
            <a:off x="228600" y="4495800"/>
            <a:ext cx="8763000" cy="1384995"/>
          </a:xfrm>
          <a:prstGeom prst="rect">
            <a:avLst/>
          </a:prstGeom>
          <a:noFill/>
        </p:spPr>
        <p:txBody>
          <a:bodyPr wrap="square" rtlCol="0">
            <a:spAutoFit/>
          </a:bodyPr>
          <a:lstStyle/>
          <a:p>
            <a:r>
              <a:rPr lang="en-GB" sz="2800" b="1" dirty="0">
                <a:solidFill>
                  <a:srgbClr val="0070C0"/>
                </a:solidFill>
              </a:rPr>
              <a:t>Extra Challenge Question</a:t>
            </a:r>
            <a:r>
              <a:rPr lang="en-GB" sz="2800" dirty="0"/>
              <a:t>: Compare the treatment of pancreas transplants with insulin injections and explain why pancreas transplants is not more widely used.</a:t>
            </a:r>
          </a:p>
        </p:txBody>
      </p:sp>
      <p:sp>
        <p:nvSpPr>
          <p:cNvPr id="12" name="TextBox 11"/>
          <p:cNvSpPr txBox="1"/>
          <p:nvPr/>
        </p:nvSpPr>
        <p:spPr>
          <a:xfrm>
            <a:off x="6629400" y="5867400"/>
            <a:ext cx="2286000" cy="523220"/>
          </a:xfrm>
          <a:prstGeom prst="rect">
            <a:avLst/>
          </a:prstGeom>
          <a:noFill/>
        </p:spPr>
        <p:txBody>
          <a:bodyPr wrap="square" rtlCol="0">
            <a:spAutoFit/>
          </a:bodyPr>
          <a:lstStyle/>
          <a:p>
            <a:pPr algn="ctr"/>
            <a:r>
              <a:rPr lang="en-GB" sz="2800" b="1" i="1" dirty="0">
                <a:solidFill>
                  <a:srgbClr val="0070C0"/>
                </a:solidFill>
                <a:latin typeface="Comic Sans MS" pitchFamily="66" charset="0"/>
              </a:rPr>
              <a:t>(4 marks)</a:t>
            </a:r>
          </a:p>
        </p:txBody>
      </p:sp>
      <p:pic>
        <p:nvPicPr>
          <p:cNvPr id="8194" name="Picture 2" descr="Pancreas, Organ, Anatomy"/>
          <p:cNvPicPr>
            <a:picLocks noChangeAspect="1" noChangeArrowheads="1"/>
          </p:cNvPicPr>
          <p:nvPr/>
        </p:nvPicPr>
        <p:blipFill>
          <a:blip r:embed="rId2" cstate="print"/>
          <a:srcRect/>
          <a:stretch>
            <a:fillRect/>
          </a:stretch>
        </p:blipFill>
        <p:spPr bwMode="auto">
          <a:xfrm>
            <a:off x="6934200" y="152400"/>
            <a:ext cx="1984375" cy="92810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9B8ABC-F34A-485D-B7C7-49BF49538612}"/>
              </a:ext>
            </a:extLst>
          </p:cNvPr>
          <p:cNvSpPr txBox="1"/>
          <p:nvPr/>
        </p:nvSpPr>
        <p:spPr>
          <a:xfrm>
            <a:off x="122582" y="99391"/>
            <a:ext cx="3733800" cy="523220"/>
          </a:xfrm>
          <a:prstGeom prst="rect">
            <a:avLst/>
          </a:prstGeom>
          <a:noFill/>
        </p:spPr>
        <p:txBody>
          <a:bodyPr wrap="square" rtlCol="0">
            <a:spAutoFit/>
          </a:bodyPr>
          <a:lstStyle/>
          <a:p>
            <a:r>
              <a:rPr lang="en-GB" sz="2800" dirty="0">
                <a:solidFill>
                  <a:srgbClr val="FF0000"/>
                </a:solidFill>
                <a:latin typeface="Comic Sans MS" pitchFamily="66" charset="0"/>
              </a:rPr>
              <a:t>Self-assessment:</a:t>
            </a:r>
          </a:p>
        </p:txBody>
      </p:sp>
      <p:pic>
        <p:nvPicPr>
          <p:cNvPr id="8" name="Picture 2" descr="Mark, Check, Tick, Red, Correct, Symbol, Choice, Yes">
            <a:extLst>
              <a:ext uri="{FF2B5EF4-FFF2-40B4-BE49-F238E27FC236}">
                <a16:creationId xmlns:a16="http://schemas.microsoft.com/office/drawing/2014/main" id="{77482709-D968-4F05-8E43-F0C55571ACC1}"/>
              </a:ext>
            </a:extLst>
          </p:cNvPr>
          <p:cNvPicPr>
            <a:picLocks noChangeAspect="1" noChangeArrowheads="1"/>
          </p:cNvPicPr>
          <p:nvPr/>
        </p:nvPicPr>
        <p:blipFill>
          <a:blip r:embed="rId2" cstate="print"/>
          <a:srcRect/>
          <a:stretch>
            <a:fillRect/>
          </a:stretch>
        </p:blipFill>
        <p:spPr bwMode="auto">
          <a:xfrm>
            <a:off x="7696200" y="5486400"/>
            <a:ext cx="1023832" cy="1066800"/>
          </a:xfrm>
          <a:prstGeom prst="rect">
            <a:avLst/>
          </a:prstGeom>
          <a:noFill/>
        </p:spPr>
      </p:pic>
      <p:graphicFrame>
        <p:nvGraphicFramePr>
          <p:cNvPr id="2" name="Table 2">
            <a:extLst>
              <a:ext uri="{FF2B5EF4-FFF2-40B4-BE49-F238E27FC236}">
                <a16:creationId xmlns:a16="http://schemas.microsoft.com/office/drawing/2014/main" id="{90AC108B-B3B4-4D08-94C6-2BBDDEDC1FD8}"/>
              </a:ext>
            </a:extLst>
          </p:cNvPr>
          <p:cNvGraphicFramePr>
            <a:graphicFrameLocks noGrp="1"/>
          </p:cNvGraphicFramePr>
          <p:nvPr>
            <p:extLst>
              <p:ext uri="{D42A27DB-BD31-4B8C-83A1-F6EECF244321}">
                <p14:modId xmlns:p14="http://schemas.microsoft.com/office/powerpoint/2010/main" val="3916954809"/>
              </p:ext>
            </p:extLst>
          </p:nvPr>
        </p:nvGraphicFramePr>
        <p:xfrm>
          <a:off x="122582" y="622611"/>
          <a:ext cx="8898836" cy="6126480"/>
        </p:xfrm>
        <a:graphic>
          <a:graphicData uri="http://schemas.openxmlformats.org/drawingml/2006/table">
            <a:tbl>
              <a:tblPr firstRow="1" bandRow="1">
                <a:tableStyleId>{5940675A-B579-460E-94D1-54222C63F5DA}</a:tableStyleId>
              </a:tblPr>
              <a:tblGrid>
                <a:gridCol w="1482293">
                  <a:extLst>
                    <a:ext uri="{9D8B030D-6E8A-4147-A177-3AD203B41FA5}">
                      <a16:colId xmlns:a16="http://schemas.microsoft.com/office/drawing/2014/main" val="3238717756"/>
                    </a:ext>
                  </a:extLst>
                </a:gridCol>
                <a:gridCol w="3468570">
                  <a:extLst>
                    <a:ext uri="{9D8B030D-6E8A-4147-A177-3AD203B41FA5}">
                      <a16:colId xmlns:a16="http://schemas.microsoft.com/office/drawing/2014/main" val="1682231079"/>
                    </a:ext>
                  </a:extLst>
                </a:gridCol>
                <a:gridCol w="3947973">
                  <a:extLst>
                    <a:ext uri="{9D8B030D-6E8A-4147-A177-3AD203B41FA5}">
                      <a16:colId xmlns:a16="http://schemas.microsoft.com/office/drawing/2014/main" val="3568493664"/>
                    </a:ext>
                  </a:extLst>
                </a:gridCol>
              </a:tblGrid>
              <a:tr h="270310">
                <a:tc>
                  <a:txBody>
                    <a:bodyPr/>
                    <a:lstStyle/>
                    <a:p>
                      <a:r>
                        <a:rPr lang="en-GB" b="1" dirty="0"/>
                        <a:t>Treatment</a:t>
                      </a:r>
                    </a:p>
                  </a:txBody>
                  <a:tcPr/>
                </a:tc>
                <a:tc>
                  <a:txBody>
                    <a:bodyPr/>
                    <a:lstStyle/>
                    <a:p>
                      <a:r>
                        <a:rPr lang="en-GB" b="1" dirty="0"/>
                        <a:t>Advantages</a:t>
                      </a:r>
                    </a:p>
                  </a:txBody>
                  <a:tcPr/>
                </a:tc>
                <a:tc>
                  <a:txBody>
                    <a:bodyPr/>
                    <a:lstStyle/>
                    <a:p>
                      <a:r>
                        <a:rPr lang="en-GB" b="1" dirty="0"/>
                        <a:t>Disadvantages</a:t>
                      </a:r>
                    </a:p>
                  </a:txBody>
                  <a:tcPr/>
                </a:tc>
                <a:extLst>
                  <a:ext uri="{0D108BD9-81ED-4DB2-BD59-A6C34878D82A}">
                    <a16:rowId xmlns:a16="http://schemas.microsoft.com/office/drawing/2014/main" val="32573206"/>
                  </a:ext>
                </a:extLst>
              </a:tr>
              <a:tr h="270310">
                <a:tc>
                  <a:txBody>
                    <a:bodyPr/>
                    <a:lstStyle/>
                    <a:p>
                      <a:r>
                        <a:rPr lang="en-GB" dirty="0"/>
                        <a:t>Whole pancreas transplants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-Doctors can transplant a pancreas successfully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-Patient no longer needs to inject insulin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-Operations are difficult and risky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-Not enough donors are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-Patients must take immunosuppressant's for the rest of their life to prevent rejection</a:t>
                      </a:r>
                    </a:p>
                  </a:txBody>
                  <a:tcPr/>
                </a:tc>
                <a:extLst>
                  <a:ext uri="{0D108BD9-81ED-4DB2-BD59-A6C34878D82A}">
                    <a16:rowId xmlns:a16="http://schemas.microsoft.com/office/drawing/2014/main" val="3318013327"/>
                  </a:ext>
                </a:extLst>
              </a:tr>
              <a:tr h="270310">
                <a:tc>
                  <a:txBody>
                    <a:bodyPr/>
                    <a:lstStyle/>
                    <a:p>
                      <a:r>
                        <a:rPr lang="en-GB" dirty="0"/>
                        <a:t>Pancreatic cell transplants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-Both dead and living donors can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-Only cells required , not whole organs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-This has had limited success so far</a:t>
                      </a:r>
                    </a:p>
                    <a:p>
                      <a:endParaRPr lang="en-GB" sz="2000" dirty="0">
                        <a:solidFill>
                          <a:srgbClr val="FF0000"/>
                        </a:solidFill>
                      </a:endParaRPr>
                    </a:p>
                  </a:txBody>
                  <a:tcPr/>
                </a:tc>
                <a:extLst>
                  <a:ext uri="{0D108BD9-81ED-4DB2-BD59-A6C34878D82A}">
                    <a16:rowId xmlns:a16="http://schemas.microsoft.com/office/drawing/2014/main" val="2039241100"/>
                  </a:ext>
                </a:extLst>
              </a:tr>
              <a:tr h="270310">
                <a:tc>
                  <a:txBody>
                    <a:bodyPr/>
                    <a:lstStyle/>
                    <a:p>
                      <a:r>
                        <a:rPr lang="en-GB" dirty="0"/>
                        <a:t>Genetically engineering faulty pancreatic cells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-The hope is that one day scientists will be able to genetically engineer patients OWN faulty pancreatic cells so that they work properly to release insulin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-They can then be returned to the patient without any rejection issues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-Using stem cells for medical purposes such as this is not ethically acceptable to some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-Much more research is needed</a:t>
                      </a:r>
                    </a:p>
                    <a:p>
                      <a:endParaRPr lang="en-GB" sz="2000" dirty="0">
                        <a:solidFill>
                          <a:srgbClr val="FF0000"/>
                        </a:solidFill>
                      </a:endParaRPr>
                    </a:p>
                  </a:txBody>
                  <a:tcPr/>
                </a:tc>
                <a:extLst>
                  <a:ext uri="{0D108BD9-81ED-4DB2-BD59-A6C34878D82A}">
                    <a16:rowId xmlns:a16="http://schemas.microsoft.com/office/drawing/2014/main" val="3447829204"/>
                  </a:ext>
                </a:extLst>
              </a:tr>
            </a:tbl>
          </a:graphicData>
        </a:graphic>
      </p:graphicFrame>
    </p:spTree>
    <p:extLst>
      <p:ext uri="{BB962C8B-B14F-4D97-AF65-F5344CB8AC3E}">
        <p14:creationId xmlns:p14="http://schemas.microsoft.com/office/powerpoint/2010/main" val="340325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n, Art, Face, People, Cartoon, Silence, Funny"/>
          <p:cNvPicPr>
            <a:picLocks noChangeAspect="1" noChangeArrowheads="1"/>
          </p:cNvPicPr>
          <p:nvPr/>
        </p:nvPicPr>
        <p:blipFill>
          <a:blip r:embed="rId2" cstate="print"/>
          <a:srcRect l="18333" r="21667"/>
          <a:stretch>
            <a:fillRect/>
          </a:stretch>
        </p:blipFill>
        <p:spPr bwMode="auto">
          <a:xfrm>
            <a:off x="152400" y="4638674"/>
            <a:ext cx="2209800" cy="2060178"/>
          </a:xfrm>
          <a:prstGeom prst="rect">
            <a:avLst/>
          </a:prstGeom>
          <a:noFill/>
        </p:spPr>
      </p:pic>
      <p:sp>
        <p:nvSpPr>
          <p:cNvPr id="9" name="Oval Callout 8"/>
          <p:cNvSpPr/>
          <p:nvPr/>
        </p:nvSpPr>
        <p:spPr>
          <a:xfrm>
            <a:off x="2286000" y="4724400"/>
            <a:ext cx="2514600" cy="1447800"/>
          </a:xfrm>
          <a:prstGeom prst="wedgeEllipseCallout">
            <a:avLst>
              <a:gd name="adj1" fmla="val -79784"/>
              <a:gd name="adj2" fmla="val 33536"/>
            </a:avLst>
          </a:prstGeom>
          <a:solidFill>
            <a:srgbClr val="F4E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28600" y="228600"/>
            <a:ext cx="8686800" cy="4247317"/>
          </a:xfrm>
          <a:prstGeom prst="rect">
            <a:avLst/>
          </a:prstGeom>
          <a:noFill/>
        </p:spPr>
        <p:txBody>
          <a:bodyPr wrap="square" rtlCol="0">
            <a:spAutoFit/>
          </a:bodyPr>
          <a:lstStyle/>
          <a:p>
            <a:r>
              <a:rPr lang="en-GB" sz="3600" b="1" dirty="0">
                <a:solidFill>
                  <a:srgbClr val="0070C0"/>
                </a:solidFill>
                <a:latin typeface="Comic Sans MS" pitchFamily="66" charset="0"/>
              </a:rPr>
              <a:t>Exam Question</a:t>
            </a:r>
          </a:p>
          <a:p>
            <a:endParaRPr lang="en-GB" sz="2000" dirty="0">
              <a:latin typeface="Comic Sans MS" pitchFamily="66" charset="0"/>
            </a:endParaRPr>
          </a:p>
          <a:p>
            <a:pPr marL="514350" indent="-514350">
              <a:buAutoNum type="arabicPeriod"/>
            </a:pPr>
            <a:r>
              <a:rPr lang="en-GB" sz="2800" dirty="0"/>
              <a:t>Homeostasis controls the internal environment of your body.</a:t>
            </a:r>
          </a:p>
          <a:p>
            <a:pPr marL="514350" indent="-514350">
              <a:buAutoNum type="arabicPeriod"/>
            </a:pPr>
            <a:endParaRPr lang="en-GB" dirty="0"/>
          </a:p>
          <a:p>
            <a:pPr marL="514350" indent="-514350">
              <a:buAutoNum type="alphaLcParenR"/>
            </a:pPr>
            <a:r>
              <a:rPr lang="en-GB" sz="2800" dirty="0"/>
              <a:t>Explain how blood glucose levels are controlled in someone who does not have diabetes</a:t>
            </a:r>
          </a:p>
          <a:p>
            <a:pPr marL="514350" indent="-514350">
              <a:buAutoNum type="alphaLcParenR"/>
            </a:pPr>
            <a:endParaRPr lang="en-GB" sz="2800" dirty="0"/>
          </a:p>
          <a:p>
            <a:pPr marL="514350" indent="-514350">
              <a:buAutoNum type="alphaLcParenR"/>
            </a:pPr>
            <a:r>
              <a:rPr lang="en-GB" sz="2800" dirty="0"/>
              <a:t>Compare how each type of diabetes is causes and suggest how each type of diabetes could be treated</a:t>
            </a:r>
          </a:p>
        </p:txBody>
      </p:sp>
      <p:sp>
        <p:nvSpPr>
          <p:cNvPr id="6" name="TextBox 5"/>
          <p:cNvSpPr txBox="1"/>
          <p:nvPr/>
        </p:nvSpPr>
        <p:spPr>
          <a:xfrm>
            <a:off x="6324600" y="2819400"/>
            <a:ext cx="762000" cy="523220"/>
          </a:xfrm>
          <a:prstGeom prst="rect">
            <a:avLst/>
          </a:prstGeom>
          <a:noFill/>
        </p:spPr>
        <p:txBody>
          <a:bodyPr wrap="square" rtlCol="0">
            <a:spAutoFit/>
          </a:bodyPr>
          <a:lstStyle/>
          <a:p>
            <a:pPr algn="ctr"/>
            <a:r>
              <a:rPr lang="en-GB" sz="2800" b="1" dirty="0"/>
              <a:t>(4)</a:t>
            </a:r>
          </a:p>
        </p:txBody>
      </p:sp>
      <p:sp>
        <p:nvSpPr>
          <p:cNvPr id="7" name="TextBox 6"/>
          <p:cNvSpPr txBox="1"/>
          <p:nvPr/>
        </p:nvSpPr>
        <p:spPr>
          <a:xfrm>
            <a:off x="8229600" y="4114800"/>
            <a:ext cx="762000" cy="523220"/>
          </a:xfrm>
          <a:prstGeom prst="rect">
            <a:avLst/>
          </a:prstGeom>
          <a:noFill/>
        </p:spPr>
        <p:txBody>
          <a:bodyPr wrap="square" rtlCol="0">
            <a:spAutoFit/>
          </a:bodyPr>
          <a:lstStyle/>
          <a:p>
            <a:pPr algn="ctr"/>
            <a:r>
              <a:rPr lang="en-GB" sz="2800" b="1" dirty="0"/>
              <a:t>(4)</a:t>
            </a:r>
          </a:p>
        </p:txBody>
      </p:sp>
      <p:sp>
        <p:nvSpPr>
          <p:cNvPr id="8" name="TextBox 7"/>
          <p:cNvSpPr txBox="1"/>
          <p:nvPr/>
        </p:nvSpPr>
        <p:spPr>
          <a:xfrm>
            <a:off x="2438400" y="4953000"/>
            <a:ext cx="2286000" cy="1077218"/>
          </a:xfrm>
          <a:prstGeom prst="rect">
            <a:avLst/>
          </a:prstGeom>
          <a:noFill/>
        </p:spPr>
        <p:txBody>
          <a:bodyPr wrap="square" rtlCol="0">
            <a:spAutoFit/>
          </a:bodyPr>
          <a:lstStyle/>
          <a:p>
            <a:pPr algn="ctr"/>
            <a:r>
              <a:rPr lang="en-GB" sz="3200" b="1" dirty="0" err="1"/>
              <a:t>Shhh</a:t>
            </a:r>
            <a:r>
              <a:rPr lang="en-GB" sz="3200" b="1" dirty="0"/>
              <a:t>…Silent work!</a:t>
            </a:r>
          </a:p>
        </p:txBody>
      </p:sp>
      <p:sp>
        <p:nvSpPr>
          <p:cNvPr id="10" name="TextBox 9"/>
          <p:cNvSpPr txBox="1"/>
          <p:nvPr/>
        </p:nvSpPr>
        <p:spPr>
          <a:xfrm>
            <a:off x="4953000" y="5943600"/>
            <a:ext cx="4038600" cy="646331"/>
          </a:xfrm>
          <a:prstGeom prst="rect">
            <a:avLst/>
          </a:prstGeom>
          <a:noFill/>
        </p:spPr>
        <p:txBody>
          <a:bodyPr wrap="square" rtlCol="0">
            <a:spAutoFit/>
          </a:bodyPr>
          <a:lstStyle/>
          <a:p>
            <a:pPr algn="ctr"/>
            <a:r>
              <a:rPr lang="en-GB" sz="3600" b="1" dirty="0"/>
              <a:t>8 minutes = 8 marks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37338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pic>
        <p:nvPicPr>
          <p:cNvPr id="6" name="Picture 2" descr="Mark, Check, Tick, Red, Correct, Symbol, Choice, Yes"/>
          <p:cNvPicPr>
            <a:picLocks noChangeAspect="1" noChangeArrowheads="1"/>
          </p:cNvPicPr>
          <p:nvPr/>
        </p:nvPicPr>
        <p:blipFill>
          <a:blip r:embed="rId2" cstate="print"/>
          <a:srcRect/>
          <a:stretch>
            <a:fillRect/>
          </a:stretch>
        </p:blipFill>
        <p:spPr bwMode="auto">
          <a:xfrm>
            <a:off x="7696200" y="5486400"/>
            <a:ext cx="1023832" cy="1066800"/>
          </a:xfrm>
          <a:prstGeom prst="rect">
            <a:avLst/>
          </a:prstGeom>
          <a:noFill/>
        </p:spPr>
      </p:pic>
      <p:sp>
        <p:nvSpPr>
          <p:cNvPr id="7" name="TextBox 6"/>
          <p:cNvSpPr txBox="1"/>
          <p:nvPr/>
        </p:nvSpPr>
        <p:spPr>
          <a:xfrm>
            <a:off x="228600" y="914400"/>
            <a:ext cx="8458200" cy="5324535"/>
          </a:xfrm>
          <a:prstGeom prst="rect">
            <a:avLst/>
          </a:prstGeom>
          <a:noFill/>
        </p:spPr>
        <p:txBody>
          <a:bodyPr wrap="square" rtlCol="0">
            <a:spAutoFit/>
          </a:bodyPr>
          <a:lstStyle/>
          <a:p>
            <a:pPr marL="342900" indent="-342900">
              <a:buAutoNum type="alphaLcParenR"/>
            </a:pPr>
            <a:r>
              <a:rPr lang="en-GB" sz="2000" dirty="0"/>
              <a:t>If blood glucose levels are too high insulin is released from the pancreas</a:t>
            </a:r>
          </a:p>
          <a:p>
            <a:pPr marL="342900" indent="-342900">
              <a:buAutoNum type="alphaLcParenR"/>
            </a:pPr>
            <a:endParaRPr lang="en-GB" sz="2000" dirty="0"/>
          </a:p>
          <a:p>
            <a:pPr marL="342900" indent="-342900"/>
            <a:r>
              <a:rPr lang="en-GB" sz="2000" dirty="0"/>
              <a:t>	Glucose is moved into body cells</a:t>
            </a:r>
          </a:p>
          <a:p>
            <a:pPr marL="342900" indent="-342900"/>
            <a:r>
              <a:rPr lang="en-GB" sz="2000" dirty="0"/>
              <a:t>	</a:t>
            </a:r>
          </a:p>
          <a:p>
            <a:pPr marL="342900" indent="-342900"/>
            <a:r>
              <a:rPr lang="en-GB" sz="2000" dirty="0"/>
              <a:t>	If blood glucose levels are too low, glucagon is released from the pancreas</a:t>
            </a:r>
          </a:p>
          <a:p>
            <a:pPr marL="342900" indent="-342900"/>
            <a:endParaRPr lang="en-GB" sz="2000" dirty="0"/>
          </a:p>
          <a:p>
            <a:pPr marL="342900" indent="-342900"/>
            <a:r>
              <a:rPr lang="en-GB" sz="2000" dirty="0"/>
              <a:t>	This causes glycogen to be converted into glucose and released into the blood</a:t>
            </a:r>
          </a:p>
          <a:p>
            <a:pPr marL="342900" indent="-342900"/>
            <a:endParaRPr lang="en-GB" sz="2000" dirty="0"/>
          </a:p>
          <a:p>
            <a:pPr marL="342900" indent="-342900">
              <a:buAutoNum type="alphaLcParenR" startAt="2"/>
            </a:pPr>
            <a:r>
              <a:rPr lang="en-GB" sz="2000" dirty="0"/>
              <a:t>In Type 1 diabetes not enough insulin is produced</a:t>
            </a:r>
          </a:p>
          <a:p>
            <a:pPr marL="342900" indent="-342900">
              <a:buAutoNum type="alphaLcParenR" startAt="2"/>
            </a:pPr>
            <a:endParaRPr lang="en-GB" sz="2000" dirty="0"/>
          </a:p>
          <a:p>
            <a:pPr marL="342900" indent="-342900"/>
            <a:r>
              <a:rPr lang="en-GB" sz="2000" dirty="0"/>
              <a:t>	This can be treated with insulin injections</a:t>
            </a:r>
          </a:p>
          <a:p>
            <a:pPr marL="342900" indent="-342900"/>
            <a:endParaRPr lang="en-GB" sz="2000" dirty="0"/>
          </a:p>
          <a:p>
            <a:pPr marL="342900" indent="-342900"/>
            <a:r>
              <a:rPr lang="en-GB" sz="2000" dirty="0"/>
              <a:t>	In Type 2 diabetes the cells do not respond to insulin</a:t>
            </a:r>
          </a:p>
          <a:p>
            <a:pPr marL="342900" indent="-342900"/>
            <a:endParaRPr lang="en-GB" sz="2000" dirty="0"/>
          </a:p>
          <a:p>
            <a:pPr marL="342900" indent="-342900"/>
            <a:r>
              <a:rPr lang="en-GB" sz="2000" dirty="0"/>
              <a:t>	Type 2 diabetes is treated with diet &amp; exercise / loss or weight / medical treatment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610600" cy="5632311"/>
          </a:xfrm>
          <a:prstGeom prst="rect">
            <a:avLst/>
          </a:prstGeom>
          <a:noFill/>
        </p:spPr>
        <p:txBody>
          <a:bodyPr wrap="square" rtlCol="0">
            <a:spAutoFit/>
          </a:bodyPr>
          <a:lstStyle/>
          <a:p>
            <a:r>
              <a:rPr lang="en-GB" sz="4000" dirty="0">
                <a:solidFill>
                  <a:srgbClr val="0070C0"/>
                </a:solidFill>
                <a:latin typeface="Comic Sans MS" pitchFamily="66" charset="0"/>
              </a:rPr>
              <a:t>Plenary: </a:t>
            </a:r>
            <a:r>
              <a:rPr lang="en-GB" sz="4000" dirty="0">
                <a:latin typeface="Comic Sans MS" pitchFamily="66" charset="0"/>
              </a:rPr>
              <a:t>Anagram Challenge:</a:t>
            </a:r>
          </a:p>
          <a:p>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jenictonsi</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bedaiset</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nacarpes</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tochredyarba</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nuiisln</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lsocgue</a:t>
            </a:r>
            <a:endParaRPr lang="en-GB" sz="4000" dirty="0">
              <a:latin typeface="Comic Sans MS" pitchFamily="66" charset="0"/>
            </a:endParaRPr>
          </a:p>
          <a:p>
            <a:pPr marL="742950" indent="-742950">
              <a:buAutoNum type="alphaLcParenR"/>
            </a:pPr>
            <a:endParaRPr lang="en-GB" sz="4000" dirty="0">
              <a:latin typeface="Comic Sans MS" pitchFamily="66" charset="0"/>
            </a:endParaRPr>
          </a:p>
        </p:txBody>
      </p:sp>
      <p:sp>
        <p:nvSpPr>
          <p:cNvPr id="7" name="Hexagon 6"/>
          <p:cNvSpPr/>
          <p:nvPr/>
        </p:nvSpPr>
        <p:spPr>
          <a:xfrm>
            <a:off x="4800600" y="3276600"/>
            <a:ext cx="4038600" cy="3124200"/>
          </a:xfrm>
          <a:prstGeom prst="hexagon">
            <a:avLst/>
          </a:prstGeom>
          <a:solidFill>
            <a:srgbClr val="AAF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70C0"/>
                </a:solidFill>
                <a:latin typeface="Comic Sans MS" pitchFamily="66" charset="0"/>
              </a:rPr>
              <a:t>Unscramble the words to find 6 key words related to the lesson today!</a:t>
            </a:r>
          </a:p>
        </p:txBody>
      </p:sp>
      <p:pic>
        <p:nvPicPr>
          <p:cNvPr id="5122" name="Picture 2" descr="Pancreas, Organ, Anatomy"/>
          <p:cNvPicPr>
            <a:picLocks noChangeAspect="1" noChangeArrowheads="1"/>
          </p:cNvPicPr>
          <p:nvPr/>
        </p:nvPicPr>
        <p:blipFill>
          <a:blip r:embed="rId2" cstate="print"/>
          <a:srcRect/>
          <a:stretch>
            <a:fillRect/>
          </a:stretch>
        </p:blipFill>
        <p:spPr bwMode="auto">
          <a:xfrm>
            <a:off x="6934200" y="914400"/>
            <a:ext cx="2046199" cy="957024"/>
          </a:xfrm>
          <a:prstGeom prst="rect">
            <a:avLst/>
          </a:prstGeom>
          <a:noFill/>
        </p:spPr>
      </p:pic>
      <p:pic>
        <p:nvPicPr>
          <p:cNvPr id="5124" name="Picture 4" descr="Overweight, Body Care, Body Concern, Casual"/>
          <p:cNvPicPr>
            <a:picLocks noChangeAspect="1" noChangeArrowheads="1"/>
          </p:cNvPicPr>
          <p:nvPr/>
        </p:nvPicPr>
        <p:blipFill>
          <a:blip r:embed="rId3" cstate="print"/>
          <a:srcRect/>
          <a:stretch>
            <a:fillRect/>
          </a:stretch>
        </p:blipFill>
        <p:spPr bwMode="auto">
          <a:xfrm>
            <a:off x="4296082" y="1063555"/>
            <a:ext cx="1485900" cy="1981200"/>
          </a:xfrm>
          <a:prstGeom prst="rect">
            <a:avLst/>
          </a:prstGeom>
          <a:noFill/>
        </p:spPr>
      </p:pic>
      <p:pic>
        <p:nvPicPr>
          <p:cNvPr id="12" name="Picture 2" descr="Diabetes, Blood Sugar, Diabetic, Medicine, Insulin"/>
          <p:cNvPicPr>
            <a:picLocks noChangeAspect="1" noChangeArrowheads="1"/>
          </p:cNvPicPr>
          <p:nvPr/>
        </p:nvPicPr>
        <p:blipFill>
          <a:blip r:embed="rId4" cstate="print"/>
          <a:srcRect/>
          <a:stretch>
            <a:fillRect/>
          </a:stretch>
        </p:blipFill>
        <p:spPr bwMode="auto">
          <a:xfrm>
            <a:off x="2514600" y="5257800"/>
            <a:ext cx="2171700" cy="1447800"/>
          </a:xfrm>
          <a:prstGeom prst="rect">
            <a:avLst/>
          </a:prstGeom>
          <a:noFill/>
        </p:spPr>
      </p:pic>
      <p:sp>
        <p:nvSpPr>
          <p:cNvPr id="2" name="Rectangle 1">
            <a:extLst>
              <a:ext uri="{FF2B5EF4-FFF2-40B4-BE49-F238E27FC236}">
                <a16:creationId xmlns:a16="http://schemas.microsoft.com/office/drawing/2014/main" id="{98A67C84-5660-41F9-B536-DBD755244FDC}"/>
              </a:ext>
            </a:extLst>
          </p:cNvPr>
          <p:cNvSpPr/>
          <p:nvPr/>
        </p:nvSpPr>
        <p:spPr>
          <a:xfrm>
            <a:off x="786580" y="1545237"/>
            <a:ext cx="3500285" cy="364039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solidFill>
                  <a:srgbClr val="FF0000"/>
                </a:solidFill>
                <a:latin typeface="Comic Sans MS" panose="030F0702030302020204" pitchFamily="66" charset="0"/>
              </a:rPr>
              <a:t>injections</a:t>
            </a:r>
          </a:p>
          <a:p>
            <a:pPr algn="ctr"/>
            <a:r>
              <a:rPr lang="en-GB" sz="4000" dirty="0">
                <a:solidFill>
                  <a:srgbClr val="FF0000"/>
                </a:solidFill>
                <a:latin typeface="Comic Sans MS" panose="030F0702030302020204" pitchFamily="66" charset="0"/>
              </a:rPr>
              <a:t>diabetes</a:t>
            </a:r>
          </a:p>
          <a:p>
            <a:pPr algn="ctr"/>
            <a:r>
              <a:rPr lang="en-GB" sz="4000" dirty="0">
                <a:solidFill>
                  <a:srgbClr val="FF0000"/>
                </a:solidFill>
                <a:latin typeface="Comic Sans MS" panose="030F0702030302020204" pitchFamily="66" charset="0"/>
              </a:rPr>
              <a:t>pancreas</a:t>
            </a:r>
          </a:p>
          <a:p>
            <a:pPr algn="ctr"/>
            <a:r>
              <a:rPr lang="en-GB" sz="4000" dirty="0">
                <a:solidFill>
                  <a:srgbClr val="FF0000"/>
                </a:solidFill>
                <a:latin typeface="Comic Sans MS" panose="030F0702030302020204" pitchFamily="66" charset="0"/>
              </a:rPr>
              <a:t>carbohydrate</a:t>
            </a:r>
          </a:p>
          <a:p>
            <a:pPr algn="ctr"/>
            <a:r>
              <a:rPr lang="en-GB" sz="4000" dirty="0">
                <a:solidFill>
                  <a:srgbClr val="FF0000"/>
                </a:solidFill>
                <a:latin typeface="Comic Sans MS" panose="030F0702030302020204" pitchFamily="66" charset="0"/>
              </a:rPr>
              <a:t>insulin</a:t>
            </a:r>
          </a:p>
          <a:p>
            <a:pPr algn="ctr"/>
            <a:r>
              <a:rPr lang="en-GB" sz="4000" dirty="0">
                <a:solidFill>
                  <a:srgbClr val="FF0000"/>
                </a:solidFill>
                <a:latin typeface="Comic Sans MS" panose="030F0702030302020204" pitchFamily="66" charset="0"/>
              </a:rPr>
              <a:t>glucose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t>Resources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6586418"/>
          </a:xfrm>
          <a:prstGeom prst="rect">
            <a:avLst/>
          </a:prstGeom>
          <a:noFill/>
        </p:spPr>
        <p:txBody>
          <a:bodyPr wrap="square" rtlCol="0">
            <a:spAutoFit/>
          </a:bodyPr>
          <a:lstStyle/>
          <a:p>
            <a:r>
              <a:rPr lang="en-GB" sz="2400" u="sng" dirty="0"/>
              <a:t>Treating type 1 diabetes</a:t>
            </a:r>
          </a:p>
          <a:p>
            <a:endParaRPr lang="en-GB" dirty="0"/>
          </a:p>
          <a:p>
            <a:endParaRPr lang="en-GB" sz="2000" dirty="0"/>
          </a:p>
          <a:p>
            <a:endParaRPr lang="en-GB" sz="2000" dirty="0"/>
          </a:p>
          <a:p>
            <a:endParaRPr lang="en-GB" sz="2000" dirty="0"/>
          </a:p>
          <a:p>
            <a:endParaRPr lang="en-GB" sz="2000" dirty="0"/>
          </a:p>
          <a:p>
            <a:r>
              <a:rPr lang="en-GB" sz="2000" dirty="0"/>
              <a:t>This injected insulin allows glucose to be taken into your body cells an converted into glycogen in the liver. This stops the concentration of glucose in your blood from getting too high.  Then, as the blood glucose levels fall, the glycogen is converted back to glucose.  As a result your blood glucose levels are kept stable.</a:t>
            </a:r>
          </a:p>
          <a:p>
            <a:endParaRPr lang="en-GB" sz="2000" dirty="0"/>
          </a:p>
          <a:p>
            <a:r>
              <a:rPr lang="en-GB" sz="2000" dirty="0"/>
              <a:t>If you have type 1 diabetes you also need to be careful about the level of carbohydrates that you consume. You should eat regular meals and exercise regularly to keep your heart and blood vessels healthy.  However, you will need to plan your exercise according to your meals so that you glucose levels stay steady. Your cells need enough glucose to respire more rapidly to produce the energy required for your muscles to work.</a:t>
            </a:r>
          </a:p>
          <a:p>
            <a:endParaRPr lang="en-GB" sz="2000" dirty="0"/>
          </a:p>
          <a:p>
            <a:r>
              <a:rPr lang="en-GB" sz="2000" dirty="0"/>
              <a:t>Insulin injections treat diabetes successfully but they do not cur it. Until a cure is developed someone with type 1 diabetes will have to inject insulin every day of their life.</a:t>
            </a:r>
          </a:p>
        </p:txBody>
      </p:sp>
      <p:sp>
        <p:nvSpPr>
          <p:cNvPr id="6" name="Rectangle 5"/>
          <p:cNvSpPr/>
          <p:nvPr/>
        </p:nvSpPr>
        <p:spPr>
          <a:xfrm>
            <a:off x="152400" y="685800"/>
            <a:ext cx="6781800" cy="1323439"/>
          </a:xfrm>
          <a:prstGeom prst="rect">
            <a:avLst/>
          </a:prstGeom>
        </p:spPr>
        <p:txBody>
          <a:bodyPr wrap="square">
            <a:spAutoFit/>
          </a:bodyPr>
          <a:lstStyle/>
          <a:p>
            <a:r>
              <a:rPr lang="en-GB" sz="2000" dirty="0"/>
              <a:t>If you have type 1 diabetes, you need replacement insulin before meals. Insulin is a protein that would be digested in your stomach, so it is usually given as an injection to get straight into your blood.</a:t>
            </a:r>
          </a:p>
        </p:txBody>
      </p:sp>
      <p:pic>
        <p:nvPicPr>
          <p:cNvPr id="3074" name="Picture 2" descr="Syringe, Shot, Medicine, Bottle, Medical, Needle"/>
          <p:cNvPicPr>
            <a:picLocks noChangeAspect="1" noChangeArrowheads="1"/>
          </p:cNvPicPr>
          <p:nvPr/>
        </p:nvPicPr>
        <p:blipFill>
          <a:blip r:embed="rId2" cstate="print"/>
          <a:srcRect/>
          <a:stretch>
            <a:fillRect/>
          </a:stretch>
        </p:blipFill>
        <p:spPr bwMode="auto">
          <a:xfrm>
            <a:off x="6985000" y="0"/>
            <a:ext cx="2159000" cy="1295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686800" cy="6586418"/>
          </a:xfrm>
          <a:prstGeom prst="rect">
            <a:avLst/>
          </a:prstGeom>
          <a:noFill/>
        </p:spPr>
        <p:txBody>
          <a:bodyPr wrap="square" rtlCol="0">
            <a:spAutoFit/>
          </a:bodyPr>
          <a:lstStyle/>
          <a:p>
            <a:r>
              <a:rPr lang="en-GB" sz="2400" u="sng" dirty="0"/>
              <a:t>Treating type 2 diabetes</a:t>
            </a:r>
          </a:p>
          <a:p>
            <a:endParaRPr lang="en-GB" dirty="0"/>
          </a:p>
          <a:p>
            <a:r>
              <a:rPr lang="en-GB" sz="2000" dirty="0"/>
              <a:t>Type 2 diabetes is linked to obesity, lack of exercise and old age. If you develop the disease your body cells no longer to respond to any insulin made by the pancreas. This can often be treated without needing to inject insulin. Many people can often be treated without needing to inject insulin, Many people can restore their normal blood glucose balance by following these steps:</a:t>
            </a:r>
          </a:p>
          <a:p>
            <a:endParaRPr lang="en-GB" sz="2000" dirty="0"/>
          </a:p>
          <a:p>
            <a:pPr>
              <a:buFont typeface="Arial" pitchFamily="34" charset="0"/>
              <a:buChar char="•"/>
            </a:pPr>
            <a:r>
              <a:rPr lang="en-GB" sz="2000" dirty="0"/>
              <a:t>  Eat a balanced a diet with carefully controlled amounts of carbohydrates</a:t>
            </a:r>
          </a:p>
          <a:p>
            <a:pPr>
              <a:buFont typeface="Arial" pitchFamily="34" charset="0"/>
              <a:buChar char="•"/>
            </a:pPr>
            <a:r>
              <a:rPr lang="en-GB" sz="2000" dirty="0"/>
              <a:t>  Lose weight</a:t>
            </a:r>
          </a:p>
          <a:p>
            <a:pPr>
              <a:buFont typeface="Arial" pitchFamily="34" charset="0"/>
              <a:buChar char="•"/>
            </a:pPr>
            <a:r>
              <a:rPr lang="en-GB" sz="2000" dirty="0"/>
              <a:t>  Make sure you exercise regularly</a:t>
            </a:r>
          </a:p>
          <a:p>
            <a:endParaRPr lang="en-GB" sz="2000" dirty="0"/>
          </a:p>
          <a:p>
            <a:r>
              <a:rPr lang="en-GB" sz="2000" dirty="0"/>
              <a:t>If this doesn’t work there are drugs that will:</a:t>
            </a:r>
          </a:p>
          <a:p>
            <a:endParaRPr lang="en-GB" sz="2000" dirty="0"/>
          </a:p>
          <a:p>
            <a:pPr>
              <a:buFont typeface="Arial" pitchFamily="34" charset="0"/>
              <a:buChar char="•"/>
            </a:pPr>
            <a:r>
              <a:rPr lang="en-GB" sz="2000" dirty="0"/>
              <a:t>  Help insulin work better on the body cells</a:t>
            </a:r>
          </a:p>
          <a:p>
            <a:pPr>
              <a:buFont typeface="Arial" pitchFamily="34" charset="0"/>
              <a:buChar char="•"/>
            </a:pPr>
            <a:r>
              <a:rPr lang="en-GB" sz="2000" dirty="0"/>
              <a:t>  Help your pancreas to make more insulin</a:t>
            </a:r>
          </a:p>
          <a:p>
            <a:pPr>
              <a:buFont typeface="Arial" pitchFamily="34" charset="0"/>
              <a:buChar char="•"/>
            </a:pPr>
            <a:r>
              <a:rPr lang="en-GB" sz="2000" dirty="0"/>
              <a:t>  Reduce the amount of glucose that you absorb from the gut</a:t>
            </a:r>
          </a:p>
          <a:p>
            <a:endParaRPr lang="en-GB" sz="2000" dirty="0"/>
          </a:p>
          <a:p>
            <a:r>
              <a:rPr lang="en-GB" sz="2000" dirty="0"/>
              <a:t>If none of these treatments work then you will probably need insulin injections. Type 2 diabetes usually effects older people but it is become more common in young people who are overweight. </a:t>
            </a:r>
          </a:p>
        </p:txBody>
      </p:sp>
      <p:pic>
        <p:nvPicPr>
          <p:cNvPr id="5" name="Picture 4" descr="Overweight, Body Care, Body Concern, Casual"/>
          <p:cNvPicPr>
            <a:picLocks noChangeAspect="1" noChangeArrowheads="1"/>
          </p:cNvPicPr>
          <p:nvPr/>
        </p:nvPicPr>
        <p:blipFill>
          <a:blip r:embed="rId2" cstate="print"/>
          <a:srcRect/>
          <a:stretch>
            <a:fillRect/>
          </a:stretch>
        </p:blipFill>
        <p:spPr bwMode="auto">
          <a:xfrm>
            <a:off x="7162800" y="3429000"/>
            <a:ext cx="1485900" cy="1981200"/>
          </a:xfrm>
          <a:prstGeom prst="rect">
            <a:avLst/>
          </a:prstGeom>
          <a:noFill/>
        </p:spPr>
      </p:pic>
      <p:pic>
        <p:nvPicPr>
          <p:cNvPr id="6" name="Picture 4" descr="Eat, Food, Fruit, Fruit Basket, Basket, Fruits"/>
          <p:cNvPicPr>
            <a:picLocks noChangeAspect="1" noChangeArrowheads="1"/>
          </p:cNvPicPr>
          <p:nvPr/>
        </p:nvPicPr>
        <p:blipFill>
          <a:blip r:embed="rId3" cstate="print"/>
          <a:srcRect t="12500" b="12500"/>
          <a:stretch>
            <a:fillRect/>
          </a:stretch>
        </p:blipFill>
        <p:spPr bwMode="auto">
          <a:xfrm>
            <a:off x="5257800" y="3200400"/>
            <a:ext cx="1797050" cy="1143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38200"/>
            <a:ext cx="8610600" cy="1477328"/>
          </a:xfrm>
          <a:prstGeom prst="rect">
            <a:avLst/>
          </a:prstGeom>
          <a:noFill/>
          <a:ln>
            <a:solidFill>
              <a:schemeClr val="tx1"/>
            </a:solidFill>
          </a:ln>
        </p:spPr>
        <p:txBody>
          <a:bodyPr wrap="square" rtlCol="0">
            <a:spAutoFit/>
          </a:bodyPr>
          <a:lstStyle/>
          <a:p>
            <a:r>
              <a:rPr lang="en-GB" dirty="0"/>
              <a:t>Doctors can transplant a pancreas successfully. However the operations are difficult and risky. Only a few hundred pancreas transplants take place each year in the UK. There are 250,000 people in the UK with type 1 diabetes and not enough donors are available. Plus, even if a patient has a transplant they will still need to take medication, instead of insulin they will take immunosuppressant's for the rest of their life.</a:t>
            </a:r>
          </a:p>
        </p:txBody>
      </p:sp>
      <p:sp>
        <p:nvSpPr>
          <p:cNvPr id="5" name="TextBox 4"/>
          <p:cNvSpPr txBox="1"/>
          <p:nvPr/>
        </p:nvSpPr>
        <p:spPr>
          <a:xfrm>
            <a:off x="228600" y="2819400"/>
            <a:ext cx="8610600" cy="646331"/>
          </a:xfrm>
          <a:prstGeom prst="rect">
            <a:avLst/>
          </a:prstGeom>
          <a:noFill/>
          <a:ln>
            <a:solidFill>
              <a:schemeClr val="tx1"/>
            </a:solidFill>
          </a:ln>
        </p:spPr>
        <p:txBody>
          <a:bodyPr wrap="square" rtlCol="0">
            <a:spAutoFit/>
          </a:bodyPr>
          <a:lstStyle/>
          <a:p>
            <a:r>
              <a:rPr lang="en-GB" dirty="0"/>
              <a:t>Scientists have also started to try and transplant the pancreatic cells that make insulin from both dead and living donors. However this has had limited success so far.</a:t>
            </a:r>
          </a:p>
        </p:txBody>
      </p:sp>
      <p:sp>
        <p:nvSpPr>
          <p:cNvPr id="6" name="TextBox 5"/>
          <p:cNvSpPr txBox="1"/>
          <p:nvPr/>
        </p:nvSpPr>
        <p:spPr>
          <a:xfrm>
            <a:off x="228600" y="3962400"/>
            <a:ext cx="8686800" cy="2031325"/>
          </a:xfrm>
          <a:prstGeom prst="rect">
            <a:avLst/>
          </a:prstGeom>
          <a:noFill/>
          <a:ln>
            <a:solidFill>
              <a:schemeClr val="tx1"/>
            </a:solidFill>
          </a:ln>
        </p:spPr>
        <p:txBody>
          <a:bodyPr wrap="square" rtlCol="0">
            <a:spAutoFit/>
          </a:bodyPr>
          <a:lstStyle/>
          <a:p>
            <a:r>
              <a:rPr lang="en-GB" dirty="0"/>
              <a:t>In 2005, scientists produces insulin-secreting cells from embryonic stem cells and used them to cure diabetes in mice. In 2008 a completely new technique was found - genetically engineering mouse pancreas cells into insulin-producing cells. The hope is that one day scientists will be able to genetically engineer faulty pancreatic cells so that they work properly to release insulin, they can then be returned to the patient without any rejection issues.  However, using stem cells for medical purposes such as this is not ethically acceptable to some people and much more research is needed.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28600"/>
            <a:ext cx="8763000" cy="1157748"/>
          </a:xfrm>
          <a:prstGeom prst="roundRect">
            <a:avLst/>
          </a:prstGeom>
          <a:solidFill>
            <a:srgbClr val="C3FD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228601"/>
            <a:ext cx="8610600" cy="1049593"/>
          </a:xfrm>
        </p:spPr>
        <p:txBody>
          <a:bodyPr>
            <a:normAutofit/>
          </a:bodyPr>
          <a:lstStyle/>
          <a:p>
            <a:r>
              <a:rPr lang="en-GB" sz="6000" dirty="0">
                <a:latin typeface="Comic Sans MS" pitchFamily="66" charset="0"/>
              </a:rPr>
              <a:t>Treating Diabetes</a:t>
            </a:r>
          </a:p>
        </p:txBody>
      </p:sp>
      <p:sp>
        <p:nvSpPr>
          <p:cNvPr id="6" name="TextBox 5"/>
          <p:cNvSpPr txBox="1"/>
          <p:nvPr/>
        </p:nvSpPr>
        <p:spPr>
          <a:xfrm>
            <a:off x="152400" y="1524000"/>
            <a:ext cx="5235677" cy="4678204"/>
          </a:xfrm>
          <a:prstGeom prst="rect">
            <a:avLst/>
          </a:prstGeom>
          <a:noFill/>
        </p:spPr>
        <p:txBody>
          <a:bodyPr wrap="square" rtlCol="0">
            <a:spAutoFit/>
          </a:bodyPr>
          <a:lstStyle/>
          <a:p>
            <a:r>
              <a:rPr lang="en-GB" sz="3200" b="1" dirty="0"/>
              <a:t>Do now activity:</a:t>
            </a:r>
          </a:p>
          <a:p>
            <a:endParaRPr lang="en-GB" sz="3200" b="1" dirty="0"/>
          </a:p>
          <a:p>
            <a:pPr marL="342900" indent="-342900">
              <a:buAutoNum type="arabicPeriod"/>
            </a:pPr>
            <a:r>
              <a:rPr lang="en-GB" sz="2600" dirty="0">
                <a:solidFill>
                  <a:srgbClr val="FF0000"/>
                </a:solidFill>
              </a:rPr>
              <a:t>What are some of the main symptoms of diabetes?</a:t>
            </a:r>
          </a:p>
          <a:p>
            <a:pPr marL="342900" indent="-342900">
              <a:buAutoNum type="arabicPeriod"/>
            </a:pPr>
            <a:endParaRPr lang="en-GB" sz="2600" dirty="0">
              <a:solidFill>
                <a:srgbClr val="FF0000"/>
              </a:solidFill>
            </a:endParaRPr>
          </a:p>
          <a:p>
            <a:pPr marL="342900" indent="-342900">
              <a:buAutoNum type="arabicPeriod"/>
            </a:pPr>
            <a:r>
              <a:rPr lang="en-GB" sz="2600" dirty="0">
                <a:solidFill>
                  <a:schemeClr val="accent6">
                    <a:lumMod val="75000"/>
                  </a:schemeClr>
                </a:solidFill>
              </a:rPr>
              <a:t>Describe the causes of type 1 and type 2 diabetes</a:t>
            </a:r>
          </a:p>
          <a:p>
            <a:pPr marL="342900" indent="-342900">
              <a:buAutoNum type="arabicPeriod"/>
            </a:pPr>
            <a:endParaRPr lang="en-GB" sz="2600" dirty="0">
              <a:solidFill>
                <a:schemeClr val="accent6">
                  <a:lumMod val="75000"/>
                </a:schemeClr>
              </a:solidFill>
            </a:endParaRPr>
          </a:p>
          <a:p>
            <a:pPr marL="342900" indent="-342900">
              <a:buAutoNum type="arabicPeriod"/>
            </a:pPr>
            <a:r>
              <a:rPr lang="en-GB" sz="2600" dirty="0">
                <a:solidFill>
                  <a:srgbClr val="00B050"/>
                </a:solidFill>
              </a:rPr>
              <a:t>Do you know of any treatments which may be used by people that have type 1 or type 2 diabetes?</a:t>
            </a:r>
          </a:p>
        </p:txBody>
      </p:sp>
      <p:pic>
        <p:nvPicPr>
          <p:cNvPr id="15362" name="Picture 2" descr="Diabetes, Blood Sugar, Diabetic, Medicine, Insulin"/>
          <p:cNvPicPr>
            <a:picLocks noChangeAspect="1" noChangeArrowheads="1"/>
          </p:cNvPicPr>
          <p:nvPr/>
        </p:nvPicPr>
        <p:blipFill>
          <a:blip r:embed="rId2" cstate="print"/>
          <a:srcRect/>
          <a:stretch>
            <a:fillRect/>
          </a:stretch>
        </p:blipFill>
        <p:spPr bwMode="auto">
          <a:xfrm>
            <a:off x="5345430" y="1683773"/>
            <a:ext cx="3565424" cy="2376949"/>
          </a:xfrm>
          <a:prstGeom prst="rect">
            <a:avLst/>
          </a:prstGeom>
          <a:noFill/>
        </p:spPr>
      </p:pic>
      <p:pic>
        <p:nvPicPr>
          <p:cNvPr id="15364" name="Picture 4" descr="Eat, Food, Fruit, Fruit Basket, Basket, Fruits"/>
          <p:cNvPicPr>
            <a:picLocks noChangeAspect="1" noChangeArrowheads="1"/>
          </p:cNvPicPr>
          <p:nvPr/>
        </p:nvPicPr>
        <p:blipFill>
          <a:blip r:embed="rId3" cstate="print"/>
          <a:srcRect t="12500" b="12500"/>
          <a:stretch>
            <a:fillRect/>
          </a:stretch>
        </p:blipFill>
        <p:spPr bwMode="auto">
          <a:xfrm>
            <a:off x="5345430" y="4204966"/>
            <a:ext cx="3550183" cy="225806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spcBef>
                <a:spcPts val="0"/>
              </a:spcBef>
            </a:pPr>
            <a:r>
              <a:rPr lang="en-GB" dirty="0">
                <a:solidFill>
                  <a:srgbClr val="000000"/>
                </a:solidFill>
                <a:latin typeface="Calibri" panose="020F0502020204030204" pitchFamily="34" charset="0"/>
              </a:rPr>
              <a:t>Describe the cause, effects, treatment and problems associated with type 1 &amp; type 2 diabetes.</a:t>
            </a:r>
            <a:endParaRPr lang="en-GB" sz="2000" dirty="0">
              <a:latin typeface="Arial" panose="020B0604020202020204" pitchFamily="34" charset="0"/>
            </a:endParaRPr>
          </a:p>
          <a:p>
            <a:pPr marL="0" fontAlgn="t">
              <a:spcBef>
                <a:spcPts val="0"/>
              </a:spcBef>
            </a:pPr>
            <a:r>
              <a:rPr lang="en-GB" dirty="0">
                <a:solidFill>
                  <a:srgbClr val="000000"/>
                </a:solidFill>
                <a:latin typeface="Calibri" panose="020F0502020204030204" pitchFamily="34" charset="0"/>
              </a:rPr>
              <a:t>Compare the causes and treatment of type 1 and type 2 diabetes</a:t>
            </a:r>
            <a:endParaRPr lang="en-GB" sz="2000" dirty="0">
              <a:latin typeface="Arial" panose="020B0604020202020204" pitchFamily="34" charset="0"/>
            </a:endParaRPr>
          </a:p>
          <a:p>
            <a:pPr marL="0" indent="0">
              <a:buNone/>
            </a:pPr>
            <a:endParaRPr lang="en-GB" dirty="0"/>
          </a:p>
          <a:p>
            <a:pPr marL="0" indent="0">
              <a:buNone/>
            </a:pPr>
            <a:r>
              <a:rPr lang="en-GB" dirty="0"/>
              <a:t>OUTSTANDING </a:t>
            </a:r>
            <a:r>
              <a:rPr lang="en-GB" err="1"/>
              <a:t>PROGRESS</a:t>
            </a:r>
            <a:r>
              <a:rPr lang="en-GB"/>
              <a:t>:</a:t>
            </a:r>
          </a:p>
          <a:p>
            <a:r>
              <a:rPr lang="en-GB">
                <a:solidFill>
                  <a:srgbClr val="000000"/>
                </a:solidFill>
                <a:latin typeface="Calibri" panose="020F0502020204030204" pitchFamily="34" charset="0"/>
              </a:rPr>
              <a:t>Evaluate </a:t>
            </a:r>
            <a:r>
              <a:rPr lang="en-GB" dirty="0">
                <a:solidFill>
                  <a:srgbClr val="000000"/>
                </a:solidFill>
                <a:latin typeface="Calibri" panose="020F0502020204030204" pitchFamily="34" charset="0"/>
              </a:rPr>
              <a:t>modern methods of treating diabetes</a:t>
            </a:r>
            <a:endParaRPr lang="en-GB" sz="2000" dirty="0">
              <a:latin typeface="Arial" panose="020B0604020202020204" pitchFamily="34" charset="0"/>
            </a:endParaRP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534400" cy="3539430"/>
          </a:xfrm>
          <a:prstGeom prst="rect">
            <a:avLst/>
          </a:prstGeom>
        </p:spPr>
        <p:txBody>
          <a:bodyPr wrap="square">
            <a:spAutoFit/>
          </a:bodyPr>
          <a:lstStyle/>
          <a:p>
            <a:pPr algn="ctr"/>
            <a:r>
              <a:rPr lang="en-GB" sz="2800" dirty="0">
                <a:latin typeface="Comic Sans MS" pitchFamily="66" charset="0"/>
              </a:rPr>
              <a:t>People with ____________have high _______ sugar levels because some of their cells don’t respond to the hormone________.  You are much more likely to develop diabetes if you have family members with it or if you are ______________.</a:t>
            </a:r>
          </a:p>
          <a:p>
            <a:pPr algn="ctr"/>
            <a:r>
              <a:rPr lang="en-GB" sz="2800" dirty="0">
                <a:latin typeface="Comic Sans MS" pitchFamily="66" charset="0"/>
              </a:rPr>
              <a:t>A _________ lifestyle, with plenty of exercise and a balanced _________, reduces the risk of diabetes.</a:t>
            </a:r>
          </a:p>
        </p:txBody>
      </p:sp>
      <p:sp>
        <p:nvSpPr>
          <p:cNvPr id="5" name="TextBox 4"/>
          <p:cNvSpPr txBox="1"/>
          <p:nvPr/>
        </p:nvSpPr>
        <p:spPr>
          <a:xfrm>
            <a:off x="228600" y="228600"/>
            <a:ext cx="3276600" cy="646331"/>
          </a:xfrm>
          <a:prstGeom prst="rect">
            <a:avLst/>
          </a:prstGeom>
          <a:noFill/>
        </p:spPr>
        <p:txBody>
          <a:bodyPr wrap="square" rtlCol="0">
            <a:spAutoFit/>
          </a:bodyPr>
          <a:lstStyle/>
          <a:p>
            <a:r>
              <a:rPr lang="en-GB" sz="3600" dirty="0">
                <a:solidFill>
                  <a:srgbClr val="0070C0"/>
                </a:solidFill>
                <a:latin typeface="Comic Sans MS" pitchFamily="66" charset="0"/>
              </a:rPr>
              <a:t>Quick Recap:</a:t>
            </a:r>
          </a:p>
        </p:txBody>
      </p:sp>
      <p:sp>
        <p:nvSpPr>
          <p:cNvPr id="8" name="TextBox 7"/>
          <p:cNvSpPr txBox="1"/>
          <p:nvPr/>
        </p:nvSpPr>
        <p:spPr>
          <a:xfrm>
            <a:off x="3886200" y="228600"/>
            <a:ext cx="4724400" cy="707886"/>
          </a:xfrm>
          <a:prstGeom prst="rect">
            <a:avLst/>
          </a:prstGeom>
          <a:solidFill>
            <a:srgbClr val="C3FDE6"/>
          </a:solidFill>
        </p:spPr>
        <p:txBody>
          <a:bodyPr wrap="square" rtlCol="0">
            <a:spAutoFit/>
          </a:bodyPr>
          <a:lstStyle/>
          <a:p>
            <a:pPr algn="ctr"/>
            <a:r>
              <a:rPr lang="en-GB" sz="2000" b="1" dirty="0">
                <a:solidFill>
                  <a:srgbClr val="002060"/>
                </a:solidFill>
                <a:latin typeface="Comic Sans MS" pitchFamily="66" charset="0"/>
              </a:rPr>
              <a:t>Key Words: </a:t>
            </a:r>
            <a:r>
              <a:rPr lang="en-GB" sz="2000" dirty="0">
                <a:latin typeface="Comic Sans MS" pitchFamily="66" charset="0"/>
              </a:rPr>
              <a:t>blood, overweight, diet, diabetes, insulin, healthy</a:t>
            </a:r>
          </a:p>
        </p:txBody>
      </p:sp>
      <p:pic>
        <p:nvPicPr>
          <p:cNvPr id="14338" name="Picture 2" descr="https://upload.wikimedia.org/wikipedia/commons/thumb/0/04/3D_medical_animation_still_of_Diabetes.jpg/1280px-3D_medical_animation_still_of_Diabetes.jpg"/>
          <p:cNvPicPr>
            <a:picLocks noChangeAspect="1" noChangeArrowheads="1"/>
          </p:cNvPicPr>
          <p:nvPr/>
        </p:nvPicPr>
        <p:blipFill>
          <a:blip r:embed="rId3" cstate="print"/>
          <a:srcRect/>
          <a:stretch>
            <a:fillRect/>
          </a:stretch>
        </p:blipFill>
        <p:spPr bwMode="auto">
          <a:xfrm>
            <a:off x="5562599" y="4495800"/>
            <a:ext cx="3358661" cy="2057400"/>
          </a:xfrm>
          <a:prstGeom prst="rect">
            <a:avLst/>
          </a:prstGeom>
          <a:noFill/>
        </p:spPr>
      </p:pic>
      <p:pic>
        <p:nvPicPr>
          <p:cNvPr id="9" name="Picture 2" descr="Diabetes, Blood Sugar, Diabetic, Medicine, Insulin"/>
          <p:cNvPicPr>
            <a:picLocks noChangeAspect="1" noChangeArrowheads="1"/>
          </p:cNvPicPr>
          <p:nvPr/>
        </p:nvPicPr>
        <p:blipFill>
          <a:blip r:embed="rId4" cstate="print"/>
          <a:srcRect/>
          <a:stretch>
            <a:fillRect/>
          </a:stretch>
        </p:blipFill>
        <p:spPr bwMode="auto">
          <a:xfrm>
            <a:off x="609600" y="4572000"/>
            <a:ext cx="2743200" cy="182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534400" cy="3539430"/>
          </a:xfrm>
          <a:prstGeom prst="rect">
            <a:avLst/>
          </a:prstGeom>
        </p:spPr>
        <p:txBody>
          <a:bodyPr wrap="square">
            <a:spAutoFit/>
          </a:bodyPr>
          <a:lstStyle/>
          <a:p>
            <a:pPr algn="ctr"/>
            <a:r>
              <a:rPr lang="en-GB" sz="2800" dirty="0">
                <a:latin typeface="Comic Sans MS" pitchFamily="66" charset="0"/>
              </a:rPr>
              <a:t>People with ____________have high _______ sugar levels because some of their cells don’t respond to the hormone________.  You are much more likely to develop diabetes if you have family members with it or if you are ______________.</a:t>
            </a:r>
          </a:p>
          <a:p>
            <a:pPr algn="ctr"/>
            <a:r>
              <a:rPr lang="en-GB" sz="2800" dirty="0">
                <a:latin typeface="Comic Sans MS" pitchFamily="66" charset="0"/>
              </a:rPr>
              <a:t>A _________ lifestyle, with plenty of exercise and a balanced _________, reduces the risk of diabetes.</a:t>
            </a:r>
          </a:p>
        </p:txBody>
      </p:sp>
      <p:sp>
        <p:nvSpPr>
          <p:cNvPr id="7" name="TextBox 6"/>
          <p:cNvSpPr txBox="1"/>
          <p:nvPr/>
        </p:nvSpPr>
        <p:spPr>
          <a:xfrm>
            <a:off x="152400" y="228600"/>
            <a:ext cx="4495800" cy="707886"/>
          </a:xfrm>
          <a:prstGeom prst="rect">
            <a:avLst/>
          </a:prstGeom>
          <a:noFill/>
        </p:spPr>
        <p:txBody>
          <a:bodyPr wrap="square" rtlCol="0">
            <a:spAutoFit/>
          </a:bodyPr>
          <a:lstStyle/>
          <a:p>
            <a:r>
              <a:rPr lang="en-GB" sz="4000" dirty="0">
                <a:solidFill>
                  <a:srgbClr val="FF0000"/>
                </a:solidFill>
                <a:latin typeface="Comic Sans MS" pitchFamily="66" charset="0"/>
              </a:rPr>
              <a:t>Self-assessment:</a:t>
            </a:r>
          </a:p>
        </p:txBody>
      </p:sp>
      <p:sp>
        <p:nvSpPr>
          <p:cNvPr id="8" name="TextBox 7"/>
          <p:cNvSpPr txBox="1"/>
          <p:nvPr/>
        </p:nvSpPr>
        <p:spPr>
          <a:xfrm>
            <a:off x="2743200" y="1143000"/>
            <a:ext cx="2133600" cy="584775"/>
          </a:xfrm>
          <a:prstGeom prst="rect">
            <a:avLst/>
          </a:prstGeom>
          <a:noFill/>
        </p:spPr>
        <p:txBody>
          <a:bodyPr wrap="square" rtlCol="0">
            <a:spAutoFit/>
          </a:bodyPr>
          <a:lstStyle/>
          <a:p>
            <a:pPr algn="ctr"/>
            <a:r>
              <a:rPr lang="en-GB" sz="3200" dirty="0">
                <a:solidFill>
                  <a:srgbClr val="FF0000"/>
                </a:solidFill>
              </a:rPr>
              <a:t>diabetes</a:t>
            </a:r>
          </a:p>
        </p:txBody>
      </p:sp>
      <p:sp>
        <p:nvSpPr>
          <p:cNvPr id="9" name="TextBox 8"/>
          <p:cNvSpPr txBox="1"/>
          <p:nvPr/>
        </p:nvSpPr>
        <p:spPr>
          <a:xfrm>
            <a:off x="6858000" y="1143000"/>
            <a:ext cx="1524000" cy="584775"/>
          </a:xfrm>
          <a:prstGeom prst="rect">
            <a:avLst/>
          </a:prstGeom>
          <a:noFill/>
        </p:spPr>
        <p:txBody>
          <a:bodyPr wrap="square" rtlCol="0">
            <a:spAutoFit/>
          </a:bodyPr>
          <a:lstStyle/>
          <a:p>
            <a:pPr algn="ctr"/>
            <a:r>
              <a:rPr lang="en-GB" sz="3200" dirty="0">
                <a:solidFill>
                  <a:srgbClr val="FF0000"/>
                </a:solidFill>
              </a:rPr>
              <a:t>blood</a:t>
            </a:r>
          </a:p>
        </p:txBody>
      </p:sp>
      <p:sp>
        <p:nvSpPr>
          <p:cNvPr id="10" name="TextBox 9"/>
          <p:cNvSpPr txBox="1"/>
          <p:nvPr/>
        </p:nvSpPr>
        <p:spPr>
          <a:xfrm>
            <a:off x="4419600" y="2057400"/>
            <a:ext cx="1524000" cy="584775"/>
          </a:xfrm>
          <a:prstGeom prst="rect">
            <a:avLst/>
          </a:prstGeom>
          <a:noFill/>
        </p:spPr>
        <p:txBody>
          <a:bodyPr wrap="square" rtlCol="0">
            <a:spAutoFit/>
          </a:bodyPr>
          <a:lstStyle/>
          <a:p>
            <a:pPr algn="ctr"/>
            <a:r>
              <a:rPr lang="en-GB" sz="3200" dirty="0">
                <a:solidFill>
                  <a:srgbClr val="FF0000"/>
                </a:solidFill>
              </a:rPr>
              <a:t>insulin</a:t>
            </a:r>
          </a:p>
        </p:txBody>
      </p:sp>
      <p:sp>
        <p:nvSpPr>
          <p:cNvPr id="11" name="TextBox 10"/>
          <p:cNvSpPr txBox="1"/>
          <p:nvPr/>
        </p:nvSpPr>
        <p:spPr>
          <a:xfrm>
            <a:off x="1066800" y="3352800"/>
            <a:ext cx="1524000" cy="584775"/>
          </a:xfrm>
          <a:prstGeom prst="rect">
            <a:avLst/>
          </a:prstGeom>
          <a:noFill/>
        </p:spPr>
        <p:txBody>
          <a:bodyPr wrap="square" rtlCol="0">
            <a:spAutoFit/>
          </a:bodyPr>
          <a:lstStyle/>
          <a:p>
            <a:pPr algn="ctr"/>
            <a:r>
              <a:rPr lang="en-GB" sz="3200" dirty="0">
                <a:solidFill>
                  <a:srgbClr val="FF0000"/>
                </a:solidFill>
              </a:rPr>
              <a:t>healthy</a:t>
            </a:r>
          </a:p>
        </p:txBody>
      </p:sp>
      <p:sp>
        <p:nvSpPr>
          <p:cNvPr id="12" name="TextBox 11"/>
          <p:cNvSpPr txBox="1"/>
          <p:nvPr/>
        </p:nvSpPr>
        <p:spPr>
          <a:xfrm>
            <a:off x="5638800" y="2895600"/>
            <a:ext cx="2286000" cy="584775"/>
          </a:xfrm>
          <a:prstGeom prst="rect">
            <a:avLst/>
          </a:prstGeom>
          <a:noFill/>
        </p:spPr>
        <p:txBody>
          <a:bodyPr wrap="square" rtlCol="0">
            <a:spAutoFit/>
          </a:bodyPr>
          <a:lstStyle/>
          <a:p>
            <a:pPr algn="ctr"/>
            <a:r>
              <a:rPr lang="en-GB" sz="3200" dirty="0">
                <a:solidFill>
                  <a:srgbClr val="FF0000"/>
                </a:solidFill>
              </a:rPr>
              <a:t>overweight</a:t>
            </a:r>
          </a:p>
        </p:txBody>
      </p:sp>
      <p:sp>
        <p:nvSpPr>
          <p:cNvPr id="13" name="TextBox 12"/>
          <p:cNvSpPr txBox="1"/>
          <p:nvPr/>
        </p:nvSpPr>
        <p:spPr>
          <a:xfrm>
            <a:off x="2895600" y="3810000"/>
            <a:ext cx="2286000" cy="584775"/>
          </a:xfrm>
          <a:prstGeom prst="rect">
            <a:avLst/>
          </a:prstGeom>
          <a:noFill/>
        </p:spPr>
        <p:txBody>
          <a:bodyPr wrap="square" rtlCol="0">
            <a:spAutoFit/>
          </a:bodyPr>
          <a:lstStyle/>
          <a:p>
            <a:pPr algn="ctr"/>
            <a:r>
              <a:rPr lang="en-GB" sz="3200" dirty="0">
                <a:solidFill>
                  <a:srgbClr val="FF0000"/>
                </a:solidFill>
              </a:rPr>
              <a:t>diet</a:t>
            </a:r>
          </a:p>
        </p:txBody>
      </p:sp>
      <p:pic>
        <p:nvPicPr>
          <p:cNvPr id="13314" name="Picture 2" descr="Mark, Check, Tick, Red, Correct, Symbol, Choice, Yes"/>
          <p:cNvPicPr>
            <a:picLocks noChangeAspect="1" noChangeArrowheads="1"/>
          </p:cNvPicPr>
          <p:nvPr/>
        </p:nvPicPr>
        <p:blipFill>
          <a:blip r:embed="rId2" cstate="print"/>
          <a:srcRect/>
          <a:stretch>
            <a:fillRect/>
          </a:stretch>
        </p:blipFill>
        <p:spPr bwMode="auto">
          <a:xfrm>
            <a:off x="7315200" y="4876800"/>
            <a:ext cx="1389486" cy="1447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588" y="495359"/>
            <a:ext cx="5011994" cy="6001643"/>
          </a:xfrm>
          <a:prstGeom prst="rect">
            <a:avLst/>
          </a:prstGeom>
          <a:noFill/>
        </p:spPr>
        <p:txBody>
          <a:bodyPr wrap="square" rtlCol="0">
            <a:spAutoFit/>
          </a:bodyPr>
          <a:lstStyle/>
          <a:p>
            <a:r>
              <a:rPr lang="en-GB" sz="2400" dirty="0">
                <a:latin typeface="Comic Sans MS" pitchFamily="66" charset="0"/>
              </a:rPr>
              <a:t>Before there was any treatment for diabetes, people would waste away. Eventually they could fall into a coma an die.</a:t>
            </a:r>
          </a:p>
          <a:p>
            <a:endParaRPr lang="en-GB" sz="2400" dirty="0">
              <a:latin typeface="Comic Sans MS" pitchFamily="66" charset="0"/>
            </a:endParaRPr>
          </a:p>
          <a:p>
            <a:r>
              <a:rPr lang="en-GB" sz="2400" dirty="0">
                <a:latin typeface="Comic Sans MS" pitchFamily="66" charset="0"/>
              </a:rPr>
              <a:t>The treatment for this condition has developed over the years and continues to improve today. </a:t>
            </a:r>
          </a:p>
          <a:p>
            <a:endParaRPr lang="en-GB" sz="2400" dirty="0">
              <a:latin typeface="Comic Sans MS" pitchFamily="66" charset="0"/>
            </a:endParaRPr>
          </a:p>
          <a:p>
            <a:r>
              <a:rPr lang="en-GB" sz="2400" dirty="0">
                <a:latin typeface="Comic Sans MS" pitchFamily="66" charset="0"/>
              </a:rPr>
              <a:t>There are now some very effective ways to monitor and treat diabetes. However, if not managed properly this can still cause problems with the circulatory system, kidneys or eyesight.</a:t>
            </a:r>
          </a:p>
        </p:txBody>
      </p:sp>
      <p:pic>
        <p:nvPicPr>
          <p:cNvPr id="11266" name="Picture 2" descr="Human Eye, Iris, Macro, View, Cornea, Close Up, Vision"/>
          <p:cNvPicPr>
            <a:picLocks noChangeAspect="1" noChangeArrowheads="1"/>
          </p:cNvPicPr>
          <p:nvPr/>
        </p:nvPicPr>
        <p:blipFill>
          <a:blip r:embed="rId2" cstate="print"/>
          <a:srcRect/>
          <a:stretch>
            <a:fillRect/>
          </a:stretch>
        </p:blipFill>
        <p:spPr bwMode="auto">
          <a:xfrm>
            <a:off x="5490943" y="3660891"/>
            <a:ext cx="3316002" cy="2836111"/>
          </a:xfrm>
          <a:prstGeom prst="rect">
            <a:avLst/>
          </a:prstGeom>
          <a:noFill/>
        </p:spPr>
      </p:pic>
      <p:pic>
        <p:nvPicPr>
          <p:cNvPr id="2" name="Picture 1">
            <a:extLst>
              <a:ext uri="{FF2B5EF4-FFF2-40B4-BE49-F238E27FC236}">
                <a16:creationId xmlns:a16="http://schemas.microsoft.com/office/drawing/2014/main" id="{37CEDABB-06FA-4B85-8331-674D6722638C}"/>
              </a:ext>
            </a:extLst>
          </p:cNvPr>
          <p:cNvPicPr>
            <a:picLocks noChangeAspect="1"/>
          </p:cNvPicPr>
          <p:nvPr/>
        </p:nvPicPr>
        <p:blipFill>
          <a:blip r:embed="rId3"/>
          <a:stretch>
            <a:fillRect/>
          </a:stretch>
        </p:blipFill>
        <p:spPr>
          <a:xfrm>
            <a:off x="5490943" y="495359"/>
            <a:ext cx="3306469" cy="25703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5693866"/>
          </a:xfrm>
          <a:prstGeom prst="rect">
            <a:avLst/>
          </a:prstGeom>
          <a:noFill/>
        </p:spPr>
        <p:txBody>
          <a:bodyPr wrap="square" rtlCol="0">
            <a:spAutoFit/>
          </a:bodyPr>
          <a:lstStyle/>
          <a:p>
            <a:r>
              <a:rPr lang="en-GB" sz="2400" b="1" dirty="0">
                <a:solidFill>
                  <a:srgbClr val="0070C0"/>
                </a:solidFill>
                <a:latin typeface="Comic Sans MS" pitchFamily="66" charset="0"/>
              </a:rPr>
              <a:t>Task: </a:t>
            </a:r>
            <a:r>
              <a:rPr lang="en-GB" sz="2400" dirty="0">
                <a:latin typeface="Comic Sans MS" pitchFamily="66" charset="0"/>
              </a:rPr>
              <a:t>On your table you are going to be given some information about type 1 and type 2 diabetes. Using this information, answer the following questions: </a:t>
            </a:r>
          </a:p>
          <a:p>
            <a:endParaRPr lang="en-GB" sz="2800" dirty="0">
              <a:latin typeface="Comic Sans MS" pitchFamily="66" charset="0"/>
            </a:endParaRPr>
          </a:p>
          <a:p>
            <a:pPr marL="514350" indent="-514350">
              <a:buAutoNum type="arabicPeriod"/>
            </a:pPr>
            <a:r>
              <a:rPr lang="en-GB" sz="2400" dirty="0">
                <a:latin typeface="Comic Sans MS" pitchFamily="66" charset="0"/>
              </a:rPr>
              <a:t>State three differences between type 1 and type 2 diabetes</a:t>
            </a:r>
          </a:p>
          <a:p>
            <a:pPr marL="514350" indent="-514350">
              <a:buAutoNum type="arabicPeriod"/>
            </a:pPr>
            <a:endParaRPr lang="en-GB" sz="2400" dirty="0">
              <a:latin typeface="Comic Sans MS" pitchFamily="66" charset="0"/>
            </a:endParaRPr>
          </a:p>
          <a:p>
            <a:pPr marL="514350" indent="-514350">
              <a:buAutoNum type="arabicPeriod"/>
            </a:pPr>
            <a:r>
              <a:rPr lang="en-GB" sz="2400" dirty="0">
                <a:latin typeface="Comic Sans MS" pitchFamily="66" charset="0"/>
              </a:rPr>
              <a:t>It is a common misconception that diabetes is treated only by using insulin injections.</a:t>
            </a:r>
          </a:p>
          <a:p>
            <a:pPr marL="514350" indent="-514350">
              <a:buAutoNum type="arabicPeriod"/>
            </a:pPr>
            <a:endParaRPr lang="en-GB" sz="2400" dirty="0">
              <a:latin typeface="Comic Sans MS" pitchFamily="66" charset="0"/>
            </a:endParaRPr>
          </a:p>
          <a:p>
            <a:pPr marL="514350" indent="-514350"/>
            <a:r>
              <a:rPr lang="en-GB" sz="2400" dirty="0">
                <a:latin typeface="Comic Sans MS" pitchFamily="66" charset="0"/>
              </a:rPr>
              <a:t>	a) Explain why this it not always true for people with type 1 diabetes</a:t>
            </a:r>
          </a:p>
          <a:p>
            <a:pPr marL="514350" indent="-514350"/>
            <a:endParaRPr lang="en-GB" sz="2400" dirty="0">
              <a:latin typeface="Comic Sans MS" pitchFamily="66" charset="0"/>
            </a:endParaRPr>
          </a:p>
          <a:p>
            <a:pPr marL="514350" indent="-514350"/>
            <a:r>
              <a:rPr lang="en-GB" sz="2400" dirty="0">
                <a:latin typeface="Comic Sans MS" pitchFamily="66" charset="0"/>
              </a:rPr>
              <a:t>	b) Explain why treatment with insulin injections is relatively uncommon for people with type 2 diabetes.</a:t>
            </a:r>
          </a:p>
        </p:txBody>
      </p:sp>
      <p:sp>
        <p:nvSpPr>
          <p:cNvPr id="5" name="TextBox 4"/>
          <p:cNvSpPr txBox="1"/>
          <p:nvPr/>
        </p:nvSpPr>
        <p:spPr>
          <a:xfrm>
            <a:off x="7162800" y="2209800"/>
            <a:ext cx="1600200" cy="461665"/>
          </a:xfrm>
          <a:prstGeom prst="rect">
            <a:avLst/>
          </a:prstGeom>
          <a:noFill/>
        </p:spPr>
        <p:txBody>
          <a:bodyPr wrap="square" rtlCol="0">
            <a:spAutoFit/>
          </a:bodyPr>
          <a:lstStyle/>
          <a:p>
            <a:pPr algn="ctr"/>
            <a:r>
              <a:rPr lang="en-GB" sz="2400" i="1" dirty="0">
                <a:solidFill>
                  <a:srgbClr val="0070C0"/>
                </a:solidFill>
                <a:latin typeface="Comic Sans MS" pitchFamily="66" charset="0"/>
              </a:rPr>
              <a:t>(3 marks)</a:t>
            </a:r>
          </a:p>
        </p:txBody>
      </p:sp>
      <p:sp>
        <p:nvSpPr>
          <p:cNvPr id="6" name="TextBox 5"/>
          <p:cNvSpPr txBox="1"/>
          <p:nvPr/>
        </p:nvSpPr>
        <p:spPr>
          <a:xfrm>
            <a:off x="7239000" y="4419600"/>
            <a:ext cx="1600200" cy="461665"/>
          </a:xfrm>
          <a:prstGeom prst="rect">
            <a:avLst/>
          </a:prstGeom>
          <a:noFill/>
        </p:spPr>
        <p:txBody>
          <a:bodyPr wrap="square" rtlCol="0">
            <a:spAutoFit/>
          </a:bodyPr>
          <a:lstStyle/>
          <a:p>
            <a:pPr algn="ctr"/>
            <a:r>
              <a:rPr lang="en-GB" sz="2400" i="1" dirty="0">
                <a:solidFill>
                  <a:srgbClr val="0070C0"/>
                </a:solidFill>
                <a:latin typeface="Comic Sans MS" pitchFamily="66" charset="0"/>
              </a:rPr>
              <a:t>(3 marks)</a:t>
            </a:r>
          </a:p>
        </p:txBody>
      </p:sp>
      <p:sp>
        <p:nvSpPr>
          <p:cNvPr id="7" name="TextBox 6"/>
          <p:cNvSpPr txBox="1"/>
          <p:nvPr/>
        </p:nvSpPr>
        <p:spPr>
          <a:xfrm>
            <a:off x="7315200" y="5867400"/>
            <a:ext cx="1600200" cy="461665"/>
          </a:xfrm>
          <a:prstGeom prst="rect">
            <a:avLst/>
          </a:prstGeom>
          <a:noFill/>
        </p:spPr>
        <p:txBody>
          <a:bodyPr wrap="square" rtlCol="0">
            <a:spAutoFit/>
          </a:bodyPr>
          <a:lstStyle/>
          <a:p>
            <a:pPr algn="ctr"/>
            <a:r>
              <a:rPr lang="en-GB" sz="2400" i="1" dirty="0">
                <a:solidFill>
                  <a:srgbClr val="0070C0"/>
                </a:solidFill>
                <a:latin typeface="Comic Sans MS" pitchFamily="66" charset="0"/>
              </a:rPr>
              <a:t>(3 marks)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41910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sp>
        <p:nvSpPr>
          <p:cNvPr id="5" name="TextBox 4"/>
          <p:cNvSpPr txBox="1"/>
          <p:nvPr/>
        </p:nvSpPr>
        <p:spPr>
          <a:xfrm>
            <a:off x="228600" y="1066800"/>
            <a:ext cx="8686800" cy="4524315"/>
          </a:xfrm>
          <a:prstGeom prst="rect">
            <a:avLst/>
          </a:prstGeom>
          <a:noFill/>
        </p:spPr>
        <p:txBody>
          <a:bodyPr wrap="square" rtlCol="0">
            <a:spAutoFit/>
          </a:bodyPr>
          <a:lstStyle/>
          <a:p>
            <a:pPr marL="457200" indent="-457200">
              <a:buAutoNum type="arabicPeriod"/>
            </a:pPr>
            <a:r>
              <a:rPr lang="en-GB" sz="2400" dirty="0"/>
              <a:t>Three differences between type 1 and type 2 diabetes include: </a:t>
            </a:r>
          </a:p>
          <a:p>
            <a:pPr marL="457200" indent="-457200">
              <a:buAutoNum type="arabicPeriod"/>
            </a:pPr>
            <a:endParaRPr lang="en-GB" sz="2400" dirty="0"/>
          </a:p>
          <a:p>
            <a:pPr marL="457200" indent="-457200">
              <a:buFont typeface="Arial" pitchFamily="34" charset="0"/>
              <a:buChar char="•"/>
            </a:pPr>
            <a:r>
              <a:rPr lang="en-GB" sz="2400" dirty="0"/>
              <a:t>Type 1 diabetes is where your pancreatic cells no longer produce insulin whereas in type 2 diabetes your pancreas can still make insulin but there may not be enough of it or it is ineffective</a:t>
            </a:r>
          </a:p>
          <a:p>
            <a:pPr marL="457200" indent="-457200">
              <a:buFont typeface="Arial" pitchFamily="34" charset="0"/>
              <a:buChar char="•"/>
            </a:pPr>
            <a:endParaRPr lang="en-GB" sz="2400" dirty="0"/>
          </a:p>
          <a:p>
            <a:pPr marL="457200" indent="-457200">
              <a:buFont typeface="Arial" pitchFamily="34" charset="0"/>
              <a:buChar char="•"/>
            </a:pPr>
            <a:r>
              <a:rPr lang="en-GB" sz="2400" dirty="0"/>
              <a:t>The development of type 2 diabetes is linked to poor diet, lack of exercise and old age, whereas type 1 diabetes is not.</a:t>
            </a:r>
          </a:p>
          <a:p>
            <a:pPr marL="457200" indent="-457200">
              <a:buFont typeface="Arial" pitchFamily="34" charset="0"/>
              <a:buChar char="•"/>
            </a:pPr>
            <a:endParaRPr lang="en-GB" sz="2400" dirty="0"/>
          </a:p>
          <a:p>
            <a:pPr marL="457200" indent="-457200">
              <a:buFont typeface="Arial" pitchFamily="34" charset="0"/>
              <a:buChar char="•"/>
            </a:pPr>
            <a:r>
              <a:rPr lang="en-GB" sz="2400" dirty="0"/>
              <a:t>Treatment of type 1 diabetes is controlled mainly by taking regular insulin injections whereas type 2 diabetes can be controlled by controlling diet, exercising and losing weight.</a:t>
            </a:r>
          </a:p>
        </p:txBody>
      </p:sp>
      <p:pic>
        <p:nvPicPr>
          <p:cNvPr id="10242" name="Picture 2" descr="Mark, Check, Tick, Red, Correct, Symbol, Choice, Yes"/>
          <p:cNvPicPr>
            <a:picLocks noChangeAspect="1" noChangeArrowheads="1"/>
          </p:cNvPicPr>
          <p:nvPr/>
        </p:nvPicPr>
        <p:blipFill>
          <a:blip r:embed="rId2" cstate="print"/>
          <a:srcRect/>
          <a:stretch>
            <a:fillRect/>
          </a:stretch>
        </p:blipFill>
        <p:spPr bwMode="auto">
          <a:xfrm>
            <a:off x="7160260" y="4876800"/>
            <a:ext cx="1755140" cy="182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6401753"/>
          </a:xfrm>
          <a:prstGeom prst="rect">
            <a:avLst/>
          </a:prstGeom>
          <a:noFill/>
        </p:spPr>
        <p:txBody>
          <a:bodyPr wrap="square" rtlCol="0">
            <a:spAutoFit/>
          </a:bodyPr>
          <a:lstStyle/>
          <a:p>
            <a:pPr marL="514350" indent="-514350"/>
            <a:r>
              <a:rPr lang="en-GB" sz="2400" dirty="0"/>
              <a:t>2.     It is a common misconception that diabetes is treated only by using insulin injections.</a:t>
            </a:r>
          </a:p>
          <a:p>
            <a:pPr marL="514350" indent="-514350">
              <a:buAutoNum type="arabicPeriod"/>
            </a:pPr>
            <a:endParaRPr lang="en-GB" dirty="0"/>
          </a:p>
          <a:p>
            <a:pPr marL="514350" indent="-514350"/>
            <a:r>
              <a:rPr lang="en-GB" dirty="0"/>
              <a:t>	</a:t>
            </a:r>
            <a:r>
              <a:rPr lang="en-GB" sz="2200" dirty="0"/>
              <a:t>a) If you have type 1 diabetes you will use insulin injections but you also need to be careful about the level of carbohydrates that you consume. You should eat regular meals and exercise regularly to keep your heart and blood vessels healthy.  However, you will need to plan your exercise according to your meals so that you glucose levels stay steady. Your cells need enough glucose to respire more rapidly to produce the energy required for your muscles to work.</a:t>
            </a:r>
          </a:p>
          <a:p>
            <a:pPr marL="514350" indent="-514350"/>
            <a:endParaRPr lang="en-GB" sz="2200" dirty="0"/>
          </a:p>
          <a:p>
            <a:pPr marL="514350" indent="-514350"/>
            <a:r>
              <a:rPr lang="en-GB" sz="2200" dirty="0"/>
              <a:t>	b) Insulin injections are relatively uncommon for people with type 2 diabetes as is often the case that their cells will no longer respond to insulin anyway. In order to control and combat the effects of type 2 diabetes patients are advised to exercise regularly, eat a balanced diet and try to lose weight. If this doesn’t work patient can be prescribed a range of medicines to aid the control of their blood glucose levels.</a:t>
            </a:r>
          </a:p>
          <a:p>
            <a:pPr marL="514350" indent="-514350"/>
            <a:endParaRPr lang="en-GB" dirty="0">
              <a:latin typeface="Comic Sans MS" pitchFamily="66" charset="0"/>
            </a:endParaRPr>
          </a:p>
          <a:p>
            <a:endParaRPr lang="en-GB" dirty="0"/>
          </a:p>
        </p:txBody>
      </p:sp>
      <p:pic>
        <p:nvPicPr>
          <p:cNvPr id="6" name="Picture 2" descr="Mark, Check, Tick, Red, Correct, Symbol, Choice, Yes"/>
          <p:cNvPicPr>
            <a:picLocks noChangeAspect="1" noChangeArrowheads="1"/>
          </p:cNvPicPr>
          <p:nvPr/>
        </p:nvPicPr>
        <p:blipFill>
          <a:blip r:embed="rId2" cstate="print"/>
          <a:srcRect/>
          <a:stretch>
            <a:fillRect/>
          </a:stretch>
        </p:blipFill>
        <p:spPr bwMode="auto">
          <a:xfrm>
            <a:off x="8077200" y="5715000"/>
            <a:ext cx="804439" cy="838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1824</Words>
  <Application>Microsoft Office PowerPoint</Application>
  <PresentationFormat>On-screen Show (4:3)</PresentationFormat>
  <Paragraphs>168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Calibri Light</vt:lpstr>
      <vt:lpstr>Comic Sans MS</vt:lpstr>
      <vt:lpstr>Office Theme</vt:lpstr>
      <vt:lpstr>80/20 – THINK! What do you NEED to cover with your set</vt:lpstr>
      <vt:lpstr>Treating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Amie Holden</cp:lastModifiedBy>
  <cp:revision>5</cp:revision>
  <dcterms:created xsi:type="dcterms:W3CDTF">2020-05-04T10:34:00Z</dcterms:created>
  <dcterms:modified xsi:type="dcterms:W3CDTF">2020-09-21T07:54:03Z</dcterms:modified>
</cp:coreProperties>
</file>