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488" r:id="rId5"/>
    <p:sldId id="566" r:id="rId6"/>
    <p:sldId id="489" r:id="rId7"/>
    <p:sldId id="490" r:id="rId8"/>
    <p:sldId id="491" r:id="rId9"/>
    <p:sldId id="492" r:id="rId10"/>
    <p:sldId id="493" r:id="rId11"/>
    <p:sldId id="494" r:id="rId12"/>
    <p:sldId id="495" r:id="rId13"/>
    <p:sldId id="496" r:id="rId14"/>
    <p:sldId id="497" r:id="rId15"/>
    <p:sldId id="49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5" autoAdjust="0"/>
    <p:restoredTop sz="94660"/>
  </p:normalViewPr>
  <p:slideViewPr>
    <p:cSldViewPr snapToGrid="0">
      <p:cViewPr varScale="1">
        <p:scale>
          <a:sx n="85" d="100"/>
          <a:sy n="85" d="100"/>
        </p:scale>
        <p:origin x="96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F447A0-BD0A-4210-B35E-CA8B0D5BA512}" type="datetimeFigureOut">
              <a:rPr lang="en-GB" smtClean="0"/>
              <a:t>25/09/2020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ED6D96-804E-4A1B-A202-8ACECA82D610}" type="slidenum">
              <a:rPr lang="en-GB" smtClean="0"/>
              <a:t>‹#›</a:t>
            </a:fld>
            <a:endParaRPr lang="en-GB"/>
          </a:p>
        </p:txBody>
      </p:sp>
    </p:spTree>
    <p:extLst>
      <p:ext uri="{BB962C8B-B14F-4D97-AF65-F5344CB8AC3E}">
        <p14:creationId xmlns:p14="http://schemas.microsoft.com/office/powerpoint/2010/main" val="1227791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Endothermic, conservation, mass, exothermic, reaction, chemical</a:t>
            </a:r>
            <a:endParaRPr lang="en-GB" dirty="0"/>
          </a:p>
        </p:txBody>
      </p:sp>
      <p:sp>
        <p:nvSpPr>
          <p:cNvPr id="4" name="Slide Number Placeholder 3"/>
          <p:cNvSpPr>
            <a:spLocks noGrp="1"/>
          </p:cNvSpPr>
          <p:nvPr>
            <p:ph type="sldNum" sz="quarter" idx="5"/>
          </p:nvPr>
        </p:nvSpPr>
        <p:spPr/>
        <p:txBody>
          <a:bodyPr/>
          <a:lstStyle/>
          <a:p>
            <a:fld id="{4E50B3F5-F7E6-4728-8DBD-D3BBF23CE784}" type="slidenum">
              <a:rPr lang="en-GB" smtClean="0"/>
              <a:t>10</a:t>
            </a:fld>
            <a:endParaRPr lang="en-GB"/>
          </a:p>
        </p:txBody>
      </p:sp>
    </p:spTree>
    <p:extLst>
      <p:ext uri="{BB962C8B-B14F-4D97-AF65-F5344CB8AC3E}">
        <p14:creationId xmlns:p14="http://schemas.microsoft.com/office/powerpoint/2010/main" val="2747210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7FDF51-6AD1-4EC8-955E-59581C609428}" type="datetimeFigureOut">
              <a:rPr lang="en-GB" smtClean="0"/>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6FE42-409C-42F9-A2C5-E3F0A5D4E075}" type="slidenum">
              <a:rPr lang="en-GB" smtClean="0"/>
              <a:t>‹#›</a:t>
            </a:fld>
            <a:endParaRPr lang="en-GB"/>
          </a:p>
        </p:txBody>
      </p:sp>
    </p:spTree>
    <p:extLst>
      <p:ext uri="{BB962C8B-B14F-4D97-AF65-F5344CB8AC3E}">
        <p14:creationId xmlns:p14="http://schemas.microsoft.com/office/powerpoint/2010/main" val="477874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7FDF51-6AD1-4EC8-955E-59581C609428}" type="datetimeFigureOut">
              <a:rPr lang="en-GB" smtClean="0"/>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6FE42-409C-42F9-A2C5-E3F0A5D4E075}" type="slidenum">
              <a:rPr lang="en-GB" smtClean="0"/>
              <a:t>‹#›</a:t>
            </a:fld>
            <a:endParaRPr lang="en-GB"/>
          </a:p>
        </p:txBody>
      </p:sp>
    </p:spTree>
    <p:extLst>
      <p:ext uri="{BB962C8B-B14F-4D97-AF65-F5344CB8AC3E}">
        <p14:creationId xmlns:p14="http://schemas.microsoft.com/office/powerpoint/2010/main" val="2671013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7FDF51-6AD1-4EC8-955E-59581C609428}" type="datetimeFigureOut">
              <a:rPr lang="en-GB" smtClean="0"/>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6FE42-409C-42F9-A2C5-E3F0A5D4E075}" type="slidenum">
              <a:rPr lang="en-GB" smtClean="0"/>
              <a:t>‹#›</a:t>
            </a:fld>
            <a:endParaRPr lang="en-GB"/>
          </a:p>
        </p:txBody>
      </p:sp>
    </p:spTree>
    <p:extLst>
      <p:ext uri="{BB962C8B-B14F-4D97-AF65-F5344CB8AC3E}">
        <p14:creationId xmlns:p14="http://schemas.microsoft.com/office/powerpoint/2010/main" val="4227368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7FDF51-6AD1-4EC8-955E-59581C609428}" type="datetimeFigureOut">
              <a:rPr lang="en-GB" smtClean="0"/>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6FE42-409C-42F9-A2C5-E3F0A5D4E075}" type="slidenum">
              <a:rPr lang="en-GB" smtClean="0"/>
              <a:t>‹#›</a:t>
            </a:fld>
            <a:endParaRPr lang="en-GB"/>
          </a:p>
        </p:txBody>
      </p:sp>
    </p:spTree>
    <p:extLst>
      <p:ext uri="{BB962C8B-B14F-4D97-AF65-F5344CB8AC3E}">
        <p14:creationId xmlns:p14="http://schemas.microsoft.com/office/powerpoint/2010/main" val="402667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7FDF51-6AD1-4EC8-955E-59581C609428}" type="datetimeFigureOut">
              <a:rPr lang="en-GB" smtClean="0"/>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6FE42-409C-42F9-A2C5-E3F0A5D4E075}" type="slidenum">
              <a:rPr lang="en-GB" smtClean="0"/>
              <a:t>‹#›</a:t>
            </a:fld>
            <a:endParaRPr lang="en-GB"/>
          </a:p>
        </p:txBody>
      </p:sp>
    </p:spTree>
    <p:extLst>
      <p:ext uri="{BB962C8B-B14F-4D97-AF65-F5344CB8AC3E}">
        <p14:creationId xmlns:p14="http://schemas.microsoft.com/office/powerpoint/2010/main" val="307722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7FDF51-6AD1-4EC8-955E-59581C609428}" type="datetimeFigureOut">
              <a:rPr lang="en-GB" smtClean="0"/>
              <a:t>25/09/2020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F6FE42-409C-42F9-A2C5-E3F0A5D4E075}" type="slidenum">
              <a:rPr lang="en-GB" smtClean="0"/>
              <a:t>‹#›</a:t>
            </a:fld>
            <a:endParaRPr lang="en-GB"/>
          </a:p>
        </p:txBody>
      </p:sp>
    </p:spTree>
    <p:extLst>
      <p:ext uri="{BB962C8B-B14F-4D97-AF65-F5344CB8AC3E}">
        <p14:creationId xmlns:p14="http://schemas.microsoft.com/office/powerpoint/2010/main" val="2921223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7FDF51-6AD1-4EC8-955E-59581C609428}" type="datetimeFigureOut">
              <a:rPr lang="en-GB" smtClean="0"/>
              <a:t>25/09/2020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F6FE42-409C-42F9-A2C5-E3F0A5D4E075}" type="slidenum">
              <a:rPr lang="en-GB" smtClean="0"/>
              <a:t>‹#›</a:t>
            </a:fld>
            <a:endParaRPr lang="en-GB"/>
          </a:p>
        </p:txBody>
      </p:sp>
    </p:spTree>
    <p:extLst>
      <p:ext uri="{BB962C8B-B14F-4D97-AF65-F5344CB8AC3E}">
        <p14:creationId xmlns:p14="http://schemas.microsoft.com/office/powerpoint/2010/main" val="3009309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7FDF51-6AD1-4EC8-955E-59581C609428}" type="datetimeFigureOut">
              <a:rPr lang="en-GB" smtClean="0"/>
              <a:t>25/09/2020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F6FE42-409C-42F9-A2C5-E3F0A5D4E075}" type="slidenum">
              <a:rPr lang="en-GB" smtClean="0"/>
              <a:t>‹#›</a:t>
            </a:fld>
            <a:endParaRPr lang="en-GB"/>
          </a:p>
        </p:txBody>
      </p:sp>
    </p:spTree>
    <p:extLst>
      <p:ext uri="{BB962C8B-B14F-4D97-AF65-F5344CB8AC3E}">
        <p14:creationId xmlns:p14="http://schemas.microsoft.com/office/powerpoint/2010/main" val="2492839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7FDF51-6AD1-4EC8-955E-59581C609428}" type="datetimeFigureOut">
              <a:rPr lang="en-GB" smtClean="0"/>
              <a:t>25/09/2020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F6FE42-409C-42F9-A2C5-E3F0A5D4E075}" type="slidenum">
              <a:rPr lang="en-GB" smtClean="0"/>
              <a:t>‹#›</a:t>
            </a:fld>
            <a:endParaRPr lang="en-GB"/>
          </a:p>
        </p:txBody>
      </p:sp>
    </p:spTree>
    <p:extLst>
      <p:ext uri="{BB962C8B-B14F-4D97-AF65-F5344CB8AC3E}">
        <p14:creationId xmlns:p14="http://schemas.microsoft.com/office/powerpoint/2010/main" val="794899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7FDF51-6AD1-4EC8-955E-59581C609428}" type="datetimeFigureOut">
              <a:rPr lang="en-GB" smtClean="0"/>
              <a:t>25/09/2020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F6FE42-409C-42F9-A2C5-E3F0A5D4E075}" type="slidenum">
              <a:rPr lang="en-GB" smtClean="0"/>
              <a:t>‹#›</a:t>
            </a:fld>
            <a:endParaRPr lang="en-GB"/>
          </a:p>
        </p:txBody>
      </p:sp>
    </p:spTree>
    <p:extLst>
      <p:ext uri="{BB962C8B-B14F-4D97-AF65-F5344CB8AC3E}">
        <p14:creationId xmlns:p14="http://schemas.microsoft.com/office/powerpoint/2010/main" val="267066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7FDF51-6AD1-4EC8-955E-59581C609428}" type="datetimeFigureOut">
              <a:rPr lang="en-GB" smtClean="0"/>
              <a:t>25/09/2020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F6FE42-409C-42F9-A2C5-E3F0A5D4E075}" type="slidenum">
              <a:rPr lang="en-GB" smtClean="0"/>
              <a:t>‹#›</a:t>
            </a:fld>
            <a:endParaRPr lang="en-GB"/>
          </a:p>
        </p:txBody>
      </p:sp>
    </p:spTree>
    <p:extLst>
      <p:ext uri="{BB962C8B-B14F-4D97-AF65-F5344CB8AC3E}">
        <p14:creationId xmlns:p14="http://schemas.microsoft.com/office/powerpoint/2010/main" val="26467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FDF51-6AD1-4EC8-955E-59581C609428}" type="datetimeFigureOut">
              <a:rPr lang="en-GB" smtClean="0"/>
              <a:t>25/09/2020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6FE42-409C-42F9-A2C5-E3F0A5D4E075}" type="slidenum">
              <a:rPr lang="en-GB" smtClean="0"/>
              <a:t>‹#›</a:t>
            </a:fld>
            <a:endParaRPr lang="en-GB"/>
          </a:p>
        </p:txBody>
      </p:sp>
    </p:spTree>
    <p:extLst>
      <p:ext uri="{BB962C8B-B14F-4D97-AF65-F5344CB8AC3E}">
        <p14:creationId xmlns:p14="http://schemas.microsoft.com/office/powerpoint/2010/main" val="4177261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youtube.com/watch?v=410b79CPqP0" TargetMode="External"/><Relationship Id="rId5" Type="http://schemas.openxmlformats.org/officeDocument/2006/relationships/hyperlink" Target="https://www.youtube.com/watch?v=CWMATrOatRw"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eJXL0IrbtqE"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E094FAE-2D5B-442E-9E50-F878C3F8BFA8}"/>
              </a:ext>
            </a:extLst>
          </p:cNvPr>
          <p:cNvSpPr/>
          <p:nvPr/>
        </p:nvSpPr>
        <p:spPr>
          <a:xfrm>
            <a:off x="259882" y="192506"/>
            <a:ext cx="8701238" cy="1328286"/>
          </a:xfrm>
          <a:prstGeom prst="roundRect">
            <a:avLst/>
          </a:prstGeom>
          <a:solidFill>
            <a:srgbClr val="D6FA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19AAFC36-9D77-409B-9A03-045CC12CFB1A}"/>
              </a:ext>
            </a:extLst>
          </p:cNvPr>
          <p:cNvSpPr>
            <a:spLocks noGrp="1"/>
          </p:cNvSpPr>
          <p:nvPr>
            <p:ph type="ctrTitle"/>
          </p:nvPr>
        </p:nvSpPr>
        <p:spPr>
          <a:xfrm>
            <a:off x="310415" y="275339"/>
            <a:ext cx="8631454" cy="1187701"/>
          </a:xfrm>
        </p:spPr>
        <p:txBody>
          <a:bodyPr anchor="ctr">
            <a:noAutofit/>
          </a:bodyPr>
          <a:lstStyle/>
          <a:p>
            <a:r>
              <a:rPr lang="en-US" sz="4400" dirty="0">
                <a:latin typeface="Comic Sans MS" panose="030F0702030302020204" pitchFamily="66" charset="0"/>
              </a:rPr>
              <a:t>Exothermic &amp; Endothermic Reactions</a:t>
            </a:r>
            <a:endParaRPr lang="en-GB" sz="4400" dirty="0">
              <a:latin typeface="Comic Sans MS" panose="030F0702030302020204" pitchFamily="66" charset="0"/>
            </a:endParaRPr>
          </a:p>
        </p:txBody>
      </p:sp>
      <p:pic>
        <p:nvPicPr>
          <p:cNvPr id="10" name="Picture 19">
            <a:extLst>
              <a:ext uri="{FF2B5EF4-FFF2-40B4-BE49-F238E27FC236}">
                <a16:creationId xmlns:a16="http://schemas.microsoft.com/office/drawing/2014/main" id="{F596F2B0-FF9A-4C4A-9449-9C1318BD94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505" t="26419" r="26351" b="26436"/>
          <a:stretch/>
        </p:blipFill>
        <p:spPr bwMode="auto">
          <a:xfrm>
            <a:off x="125127" y="4379494"/>
            <a:ext cx="2367815" cy="227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a:extLst>
              <a:ext uri="{FF2B5EF4-FFF2-40B4-BE49-F238E27FC236}">
                <a16:creationId xmlns:a16="http://schemas.microsoft.com/office/drawing/2014/main" id="{C3ECA51C-39DA-4CD9-BC41-A7A0FC0D66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7757" y="1980647"/>
            <a:ext cx="2704112" cy="1799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a:extLst>
              <a:ext uri="{FF2B5EF4-FFF2-40B4-BE49-F238E27FC236}">
                <a16:creationId xmlns:a16="http://schemas.microsoft.com/office/drawing/2014/main" id="{1C66A1F1-C25F-4B10-BD15-C9621BEB2A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7757" y="4240426"/>
            <a:ext cx="2698619" cy="2023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98D0DE4B-358D-4137-B98A-12B26A92DA2F}"/>
              </a:ext>
            </a:extLst>
          </p:cNvPr>
          <p:cNvSpPr txBox="1"/>
          <p:nvPr/>
        </p:nvSpPr>
        <p:spPr>
          <a:xfrm>
            <a:off x="12777" y="1980647"/>
            <a:ext cx="5958044" cy="1938992"/>
          </a:xfrm>
          <a:prstGeom prst="rect">
            <a:avLst/>
          </a:prstGeom>
          <a:noFill/>
        </p:spPr>
        <p:txBody>
          <a:bodyPr wrap="square" rtlCol="0">
            <a:spAutoFit/>
          </a:bodyPr>
          <a:lstStyle/>
          <a:p>
            <a:pPr algn="ctr"/>
            <a:r>
              <a:rPr lang="en-GB" sz="4000" dirty="0">
                <a:solidFill>
                  <a:srgbClr val="0070C0"/>
                </a:solidFill>
                <a:latin typeface="Comic Sans MS" panose="030F0702030302020204" pitchFamily="66" charset="0"/>
              </a:rPr>
              <a:t>Do now activity: </a:t>
            </a:r>
            <a:r>
              <a:rPr lang="en-GB" sz="4000" dirty="0">
                <a:latin typeface="Comic Sans MS" panose="030F0702030302020204" pitchFamily="66" charset="0"/>
              </a:rPr>
              <a:t>State what ‘conservation of mass’ means</a:t>
            </a:r>
            <a:endParaRPr lang="en-GB" sz="3200" dirty="0">
              <a:latin typeface="Comic Sans MS" panose="030F0702030302020204" pitchFamily="66" charset="0"/>
            </a:endParaRPr>
          </a:p>
        </p:txBody>
      </p:sp>
      <p:pic>
        <p:nvPicPr>
          <p:cNvPr id="1026" name="Picture 2" descr="Fire, Camp, Bonfire, Wood, Heat, Flames, Warmth">
            <a:extLst>
              <a:ext uri="{FF2B5EF4-FFF2-40B4-BE49-F238E27FC236}">
                <a16:creationId xmlns:a16="http://schemas.microsoft.com/office/drawing/2014/main" id="{15F6B77D-B89B-476A-B407-CF9CD7EB96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3099" y="3666645"/>
            <a:ext cx="2266001" cy="3000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908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763000" cy="5324535"/>
          </a:xfrm>
          <a:prstGeom prst="rect">
            <a:avLst/>
          </a:prstGeom>
          <a:noFill/>
        </p:spPr>
        <p:txBody>
          <a:bodyPr wrap="square" rtlCol="0">
            <a:spAutoFit/>
          </a:bodyPr>
          <a:lstStyle/>
          <a:p>
            <a:r>
              <a:rPr lang="en-GB" sz="3600" b="1" dirty="0">
                <a:solidFill>
                  <a:srgbClr val="0070C0"/>
                </a:solidFill>
                <a:latin typeface="Comic Sans MS" pitchFamily="66" charset="0"/>
              </a:rPr>
              <a:t>Plenary:</a:t>
            </a:r>
            <a:r>
              <a:rPr lang="en-GB" sz="3600" dirty="0">
                <a:latin typeface="Comic Sans MS" pitchFamily="66" charset="0"/>
              </a:rPr>
              <a:t> Anagram challenge:</a:t>
            </a:r>
          </a:p>
          <a:p>
            <a:endParaRPr lang="en-GB" sz="2800" b="1" dirty="0">
              <a:solidFill>
                <a:srgbClr val="0070C0"/>
              </a:solidFill>
              <a:latin typeface="Comic Sans MS" pitchFamily="66" charset="0"/>
            </a:endParaRPr>
          </a:p>
          <a:p>
            <a:r>
              <a:rPr lang="en-GB" sz="2800" b="1" dirty="0">
                <a:solidFill>
                  <a:srgbClr val="0070C0"/>
                </a:solidFill>
                <a:latin typeface="Comic Sans MS" pitchFamily="66" charset="0"/>
              </a:rPr>
              <a:t>Task: </a:t>
            </a:r>
            <a:r>
              <a:rPr lang="en-GB" sz="2800" dirty="0">
                <a:latin typeface="Comic Sans MS" pitchFamily="66" charset="0"/>
              </a:rPr>
              <a:t>Unscramble the following words to reveal  6 key words from the lesson today:</a:t>
            </a:r>
          </a:p>
          <a:p>
            <a:endParaRPr lang="en-GB" sz="2800" dirty="0">
              <a:latin typeface="Comic Sans MS" pitchFamily="66" charset="0"/>
            </a:endParaRPr>
          </a:p>
          <a:p>
            <a:pPr marL="514350" indent="-514350">
              <a:buAutoNum type="alphaLcParenR"/>
            </a:pPr>
            <a:r>
              <a:rPr lang="en-GB" sz="3200" dirty="0" err="1">
                <a:latin typeface="Comic Sans MS" pitchFamily="66" charset="0"/>
              </a:rPr>
              <a:t>mroetiednhc</a:t>
            </a:r>
            <a:endParaRPr lang="en-GB" sz="3200" dirty="0">
              <a:latin typeface="Comic Sans MS" pitchFamily="66" charset="0"/>
            </a:endParaRPr>
          </a:p>
          <a:p>
            <a:pPr marL="514350" indent="-514350">
              <a:buAutoNum type="alphaLcParenR"/>
            </a:pPr>
            <a:r>
              <a:rPr lang="en-GB" sz="3200" dirty="0" err="1">
                <a:latin typeface="Comic Sans MS" pitchFamily="66" charset="0"/>
              </a:rPr>
              <a:t>tacneivroson</a:t>
            </a:r>
            <a:endParaRPr lang="en-GB" sz="3200" dirty="0">
              <a:latin typeface="Comic Sans MS" pitchFamily="66" charset="0"/>
            </a:endParaRPr>
          </a:p>
          <a:p>
            <a:pPr marL="514350" indent="-514350">
              <a:buAutoNum type="alphaLcParenR"/>
            </a:pPr>
            <a:r>
              <a:rPr lang="en-GB" sz="3200" dirty="0" err="1">
                <a:latin typeface="Comic Sans MS" pitchFamily="66" charset="0"/>
              </a:rPr>
              <a:t>smsa</a:t>
            </a:r>
            <a:r>
              <a:rPr lang="en-GB" sz="3200" dirty="0">
                <a:latin typeface="Comic Sans MS" pitchFamily="66" charset="0"/>
              </a:rPr>
              <a:t> </a:t>
            </a:r>
          </a:p>
          <a:p>
            <a:pPr marL="514350" indent="-514350">
              <a:buAutoNum type="alphaLcParenR"/>
            </a:pPr>
            <a:r>
              <a:rPr lang="en-GB" sz="3200" dirty="0" err="1">
                <a:latin typeface="Comic Sans MS" pitchFamily="66" charset="0"/>
              </a:rPr>
              <a:t>reoetmxihc</a:t>
            </a:r>
            <a:endParaRPr lang="en-GB" sz="3200" dirty="0">
              <a:latin typeface="Comic Sans MS" pitchFamily="66" charset="0"/>
            </a:endParaRPr>
          </a:p>
          <a:p>
            <a:pPr marL="514350" indent="-514350">
              <a:buAutoNum type="alphaLcParenR"/>
            </a:pPr>
            <a:r>
              <a:rPr lang="en-GB" sz="3200" dirty="0" err="1">
                <a:latin typeface="Comic Sans MS" pitchFamily="66" charset="0"/>
              </a:rPr>
              <a:t>itrcoean</a:t>
            </a:r>
            <a:endParaRPr lang="en-GB" sz="3200" dirty="0">
              <a:latin typeface="Comic Sans MS" pitchFamily="66" charset="0"/>
            </a:endParaRPr>
          </a:p>
          <a:p>
            <a:pPr marL="514350" indent="-514350">
              <a:buAutoNum type="alphaLcParenR"/>
            </a:pPr>
            <a:r>
              <a:rPr lang="en-GB" sz="3200" dirty="0" err="1">
                <a:latin typeface="Comic Sans MS" pitchFamily="66" charset="0"/>
              </a:rPr>
              <a:t>lcacmehi</a:t>
            </a:r>
            <a:endParaRPr lang="en-GB" sz="3200" dirty="0">
              <a:latin typeface="Comic Sans MS" pitchFamily="66" charset="0"/>
            </a:endParaRPr>
          </a:p>
        </p:txBody>
      </p:sp>
      <p:sp>
        <p:nvSpPr>
          <p:cNvPr id="5" name="TextBox 4"/>
          <p:cNvSpPr txBox="1"/>
          <p:nvPr/>
        </p:nvSpPr>
        <p:spPr>
          <a:xfrm>
            <a:off x="152400" y="5629335"/>
            <a:ext cx="8839200" cy="954107"/>
          </a:xfrm>
          <a:prstGeom prst="rect">
            <a:avLst/>
          </a:prstGeom>
          <a:solidFill>
            <a:srgbClr val="A4F6E1"/>
          </a:solidFill>
          <a:ln w="19050">
            <a:solidFill>
              <a:srgbClr val="002060"/>
            </a:solidFill>
          </a:ln>
        </p:spPr>
        <p:txBody>
          <a:bodyPr wrap="square" rtlCol="0">
            <a:spAutoFit/>
          </a:bodyPr>
          <a:lstStyle/>
          <a:p>
            <a:pPr algn="ctr"/>
            <a:r>
              <a:rPr lang="en-GB" sz="2800" b="1" dirty="0">
                <a:solidFill>
                  <a:srgbClr val="0070C0"/>
                </a:solidFill>
                <a:latin typeface="Comic Sans MS" pitchFamily="66" charset="0"/>
              </a:rPr>
              <a:t>Extra Challenge: </a:t>
            </a:r>
            <a:r>
              <a:rPr lang="en-GB" sz="2800" dirty="0">
                <a:latin typeface="Comic Sans MS" pitchFamily="66" charset="0"/>
              </a:rPr>
              <a:t>Come up with a definition for each of the words once you have unscrambled them!</a:t>
            </a:r>
          </a:p>
        </p:txBody>
      </p:sp>
      <p:pic>
        <p:nvPicPr>
          <p:cNvPr id="12290" name="Picture 2" descr="Question, Help, Question Mark, Answer, Support, Service">
            <a:extLst>
              <a:ext uri="{FF2B5EF4-FFF2-40B4-BE49-F238E27FC236}">
                <a16:creationId xmlns:a16="http://schemas.microsoft.com/office/drawing/2014/main" id="{EDC75D64-4BCB-4362-A466-0388E8670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1721" y="1956391"/>
            <a:ext cx="1426968" cy="23297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C2DF1BD-0049-4901-862D-B32F66D401EB}"/>
              </a:ext>
            </a:extLst>
          </p:cNvPr>
          <p:cNvSpPr txBox="1"/>
          <p:nvPr/>
        </p:nvSpPr>
        <p:spPr>
          <a:xfrm>
            <a:off x="3517900" y="2582347"/>
            <a:ext cx="2600910" cy="3046988"/>
          </a:xfrm>
          <a:prstGeom prst="rect">
            <a:avLst/>
          </a:prstGeom>
          <a:noFill/>
        </p:spPr>
        <p:txBody>
          <a:bodyPr wrap="square">
            <a:spAutoFit/>
          </a:bodyPr>
          <a:lstStyle/>
          <a:p>
            <a:r>
              <a:rPr lang="en-US" sz="3200" dirty="0">
                <a:solidFill>
                  <a:srgbClr val="FF0000"/>
                </a:solidFill>
              </a:rPr>
              <a:t>Endothermic</a:t>
            </a:r>
          </a:p>
          <a:p>
            <a:r>
              <a:rPr lang="en-US" sz="3200" dirty="0">
                <a:solidFill>
                  <a:srgbClr val="FF0000"/>
                </a:solidFill>
              </a:rPr>
              <a:t>Conservation </a:t>
            </a:r>
          </a:p>
          <a:p>
            <a:r>
              <a:rPr lang="en-US" sz="3200" dirty="0">
                <a:solidFill>
                  <a:srgbClr val="FF0000"/>
                </a:solidFill>
              </a:rPr>
              <a:t>Mass </a:t>
            </a:r>
          </a:p>
          <a:p>
            <a:r>
              <a:rPr lang="en-US" sz="3200" dirty="0">
                <a:solidFill>
                  <a:srgbClr val="FF0000"/>
                </a:solidFill>
              </a:rPr>
              <a:t>Exothermic </a:t>
            </a:r>
          </a:p>
          <a:p>
            <a:r>
              <a:rPr lang="en-US" sz="3200" dirty="0">
                <a:solidFill>
                  <a:srgbClr val="FF0000"/>
                </a:solidFill>
              </a:rPr>
              <a:t>Reaction</a:t>
            </a:r>
          </a:p>
          <a:p>
            <a:r>
              <a:rPr lang="en-US" sz="3200" dirty="0">
                <a:solidFill>
                  <a:srgbClr val="FF0000"/>
                </a:solidFill>
              </a:rPr>
              <a:t>Chemical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6E02-0022-4417-B523-EA1694A8D816}"/>
              </a:ext>
            </a:extLst>
          </p:cNvPr>
          <p:cNvSpPr>
            <a:spLocks noGrp="1"/>
          </p:cNvSpPr>
          <p:nvPr>
            <p:ph type="title"/>
          </p:nvPr>
        </p:nvSpPr>
        <p:spPr/>
        <p:txBody>
          <a:bodyPr>
            <a:normAutofit/>
          </a:bodyPr>
          <a:lstStyle/>
          <a:p>
            <a:pPr algn="ctr"/>
            <a:r>
              <a:rPr lang="en-US" sz="6600" b="1" dirty="0"/>
              <a:t>Resources</a:t>
            </a:r>
            <a:endParaRPr lang="en-GB" sz="6600" b="1" dirty="0"/>
          </a:p>
        </p:txBody>
      </p:sp>
    </p:spTree>
    <p:extLst>
      <p:ext uri="{BB962C8B-B14F-4D97-AF65-F5344CB8AC3E}">
        <p14:creationId xmlns:p14="http://schemas.microsoft.com/office/powerpoint/2010/main" val="575433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2159" y="188109"/>
            <a:ext cx="4176464" cy="6093976"/>
          </a:xfrm>
          <a:prstGeom prst="rect">
            <a:avLst/>
          </a:prstGeom>
        </p:spPr>
        <p:txBody>
          <a:bodyPr wrap="square">
            <a:spAutoFit/>
          </a:bodyPr>
          <a:lstStyle/>
          <a:p>
            <a:pPr algn="ctr"/>
            <a:r>
              <a:rPr lang="en-GB" sz="2000" b="1" dirty="0"/>
              <a:t>Endothermic or exothermic?</a:t>
            </a:r>
          </a:p>
          <a:p>
            <a:endParaRPr lang="en-GB" sz="1600" b="1" dirty="0"/>
          </a:p>
          <a:p>
            <a:r>
              <a:rPr lang="en-GB" sz="1600" b="1" dirty="0"/>
              <a:t>Equipment needed:</a:t>
            </a:r>
          </a:p>
          <a:p>
            <a:pPr algn="ctr"/>
            <a:endParaRPr lang="en-GB" sz="1050" dirty="0"/>
          </a:p>
          <a:p>
            <a:pPr algn="ctr"/>
            <a:r>
              <a:rPr lang="en-GB" sz="1050" dirty="0"/>
              <a:t>anhydrous copper(II) </a:t>
            </a:r>
            <a:r>
              <a:rPr lang="en-GB" sz="1050" dirty="0" err="1"/>
              <a:t>sulfate</a:t>
            </a:r>
            <a:r>
              <a:rPr lang="en-GB" sz="1050" dirty="0"/>
              <a:t> • citric acid • sodium </a:t>
            </a:r>
            <a:r>
              <a:rPr lang="en-GB" sz="1050" dirty="0" err="1"/>
              <a:t>hydrogencarbonate</a:t>
            </a:r>
            <a:r>
              <a:rPr lang="en-GB" sz="1050" dirty="0"/>
              <a:t> • copper(II) </a:t>
            </a:r>
            <a:r>
              <a:rPr lang="en-GB" sz="1050" dirty="0" err="1"/>
              <a:t>sulfate</a:t>
            </a:r>
            <a:r>
              <a:rPr lang="en-GB" sz="1050" dirty="0"/>
              <a:t> solution • zinc powder • test tubes • spatula  • dropping pipette • measuring cylinder • glass stirring rod </a:t>
            </a:r>
            <a:endParaRPr lang="en-GB" sz="1050" b="1" dirty="0"/>
          </a:p>
          <a:p>
            <a:endParaRPr lang="en-GB" sz="1600" b="1" dirty="0"/>
          </a:p>
          <a:p>
            <a:r>
              <a:rPr lang="en-GB" sz="1600" b="1" dirty="0"/>
              <a:t>Method</a:t>
            </a:r>
          </a:p>
          <a:p>
            <a:endParaRPr lang="en-GB" sz="1200" b="1" dirty="0"/>
          </a:p>
          <a:p>
            <a:r>
              <a:rPr lang="en-GB" sz="1200" b="1" dirty="0"/>
              <a:t>Experiment 1:</a:t>
            </a:r>
            <a:r>
              <a:rPr lang="en-GB" sz="1200" dirty="0"/>
              <a:t> </a:t>
            </a:r>
            <a:r>
              <a:rPr lang="en-GB" sz="1200" b="1" dirty="0"/>
              <a:t>A test for water</a:t>
            </a:r>
            <a:endParaRPr lang="en-GB" sz="1200" dirty="0"/>
          </a:p>
          <a:p>
            <a:pPr marL="228600" lvl="0" indent="-228600">
              <a:buFont typeface="+mj-lt"/>
              <a:buAutoNum type="arabicPeriod"/>
            </a:pPr>
            <a:r>
              <a:rPr lang="en-GB" sz="1200" dirty="0"/>
              <a:t>Put a spatula measure of white, anhydrous copper(II) </a:t>
            </a:r>
            <a:r>
              <a:rPr lang="en-GB" sz="1200" dirty="0" err="1"/>
              <a:t>sulfate</a:t>
            </a:r>
            <a:r>
              <a:rPr lang="en-GB" sz="1200" dirty="0"/>
              <a:t> powder into a test tube.</a:t>
            </a:r>
          </a:p>
          <a:p>
            <a:pPr marL="228600" lvl="0" indent="-228600">
              <a:buFont typeface="+mj-lt"/>
              <a:buAutoNum type="arabicPeriod"/>
            </a:pPr>
            <a:r>
              <a:rPr lang="en-GB" sz="1200" dirty="0"/>
              <a:t>Use a dropping pipette to add a few drops of water to the powder.</a:t>
            </a:r>
          </a:p>
          <a:p>
            <a:pPr marL="228600" lvl="0" indent="-228600">
              <a:buFont typeface="+mj-lt"/>
              <a:buAutoNum type="arabicPeriod"/>
            </a:pPr>
            <a:r>
              <a:rPr lang="en-GB" sz="1200" dirty="0"/>
              <a:t>Watch what happens and </a:t>
            </a:r>
            <a:r>
              <a:rPr lang="en-GB" sz="1200" b="1" dirty="0"/>
              <a:t>cautiously</a:t>
            </a:r>
            <a:r>
              <a:rPr lang="en-GB" sz="1200" dirty="0"/>
              <a:t> feel the bottom of the tube.</a:t>
            </a:r>
          </a:p>
          <a:p>
            <a:endParaRPr lang="en-GB" sz="1200" b="1" dirty="0"/>
          </a:p>
          <a:p>
            <a:r>
              <a:rPr lang="en-GB" sz="1200" b="1" dirty="0"/>
              <a:t>Experiment 2: A sherbet mixture</a:t>
            </a:r>
            <a:endParaRPr lang="en-GB" sz="1200" dirty="0"/>
          </a:p>
          <a:p>
            <a:pPr marL="228600" lvl="0" indent="-228600">
              <a:buFont typeface="+mj-lt"/>
              <a:buAutoNum type="arabicPeriod"/>
            </a:pPr>
            <a:r>
              <a:rPr lang="en-GB" sz="1200" dirty="0"/>
              <a:t>In a dry test tube, mix one spatula measure of citric acid with one spatula measure of sodium hydrogen carbonate. </a:t>
            </a:r>
          </a:p>
          <a:p>
            <a:pPr marL="228600" lvl="0" indent="-228600">
              <a:buFont typeface="+mj-lt"/>
              <a:buAutoNum type="arabicPeriod"/>
            </a:pPr>
            <a:r>
              <a:rPr lang="en-GB" sz="1200" dirty="0"/>
              <a:t>Add about 2 cm</a:t>
            </a:r>
            <a:r>
              <a:rPr lang="en-GB" sz="1200" baseline="30000" dirty="0"/>
              <a:t>3</a:t>
            </a:r>
            <a:r>
              <a:rPr lang="en-GB" sz="1200" dirty="0"/>
              <a:t> water to the mixture. </a:t>
            </a:r>
          </a:p>
          <a:p>
            <a:pPr marL="228600" lvl="0" indent="-228600">
              <a:buFont typeface="+mj-lt"/>
              <a:buAutoNum type="arabicPeriod"/>
            </a:pPr>
            <a:r>
              <a:rPr lang="en-GB" sz="1200" dirty="0"/>
              <a:t>Watch what happens and </a:t>
            </a:r>
            <a:r>
              <a:rPr lang="en-GB" sz="1200" b="1" dirty="0"/>
              <a:t>cautiously</a:t>
            </a:r>
            <a:r>
              <a:rPr lang="en-GB" sz="1200" dirty="0"/>
              <a:t> feel the bottom of the tube.</a:t>
            </a:r>
          </a:p>
          <a:p>
            <a:endParaRPr lang="en-GB" sz="1200" b="1" dirty="0"/>
          </a:p>
          <a:p>
            <a:r>
              <a:rPr lang="en-GB" sz="1200" b="1" dirty="0"/>
              <a:t>Experiment 3: A competition reaction</a:t>
            </a:r>
            <a:endParaRPr lang="en-GB" sz="1200" dirty="0"/>
          </a:p>
          <a:p>
            <a:pPr marL="228600" lvl="0" indent="-228600">
              <a:buFont typeface="+mj-lt"/>
              <a:buAutoNum type="arabicPeriod"/>
            </a:pPr>
            <a:r>
              <a:rPr lang="en-GB" sz="1200" dirty="0"/>
              <a:t>Put about 5 cm</a:t>
            </a:r>
            <a:r>
              <a:rPr lang="en-GB" sz="1200" baseline="30000" dirty="0"/>
              <a:t>3</a:t>
            </a:r>
            <a:r>
              <a:rPr lang="en-GB" sz="1200" dirty="0"/>
              <a:t> copper(II) </a:t>
            </a:r>
            <a:r>
              <a:rPr lang="en-GB" sz="1200" dirty="0" err="1"/>
              <a:t>sulfate</a:t>
            </a:r>
            <a:r>
              <a:rPr lang="en-GB" sz="1200" dirty="0"/>
              <a:t> solution in a test tube.</a:t>
            </a:r>
          </a:p>
          <a:p>
            <a:pPr marL="228600" lvl="0" indent="-228600">
              <a:buFont typeface="+mj-lt"/>
              <a:buAutoNum type="arabicPeriod"/>
            </a:pPr>
            <a:r>
              <a:rPr lang="en-GB" sz="1200" dirty="0"/>
              <a:t>Using a spatula, add a small measure of powdered zinc. Stir with a glass rod. </a:t>
            </a:r>
          </a:p>
          <a:p>
            <a:pPr marL="228600" lvl="0" indent="-228600">
              <a:buFont typeface="+mj-lt"/>
              <a:buAutoNum type="arabicPeriod"/>
            </a:pPr>
            <a:r>
              <a:rPr lang="en-GB" sz="1200" dirty="0"/>
              <a:t>Watch what happens and </a:t>
            </a:r>
            <a:r>
              <a:rPr lang="en-GB" sz="1200" b="1" dirty="0"/>
              <a:t>cautiously</a:t>
            </a:r>
            <a:r>
              <a:rPr lang="en-GB" sz="1200" dirty="0"/>
              <a:t> feel the bottom of the tube.</a:t>
            </a:r>
          </a:p>
        </p:txBody>
      </p:sp>
      <p:sp>
        <p:nvSpPr>
          <p:cNvPr id="5" name="Rectangle 4"/>
          <p:cNvSpPr/>
          <p:nvPr/>
        </p:nvSpPr>
        <p:spPr>
          <a:xfrm>
            <a:off x="4572000" y="197346"/>
            <a:ext cx="4176464" cy="6093976"/>
          </a:xfrm>
          <a:prstGeom prst="rect">
            <a:avLst/>
          </a:prstGeom>
        </p:spPr>
        <p:txBody>
          <a:bodyPr wrap="square">
            <a:spAutoFit/>
          </a:bodyPr>
          <a:lstStyle/>
          <a:p>
            <a:pPr algn="ctr"/>
            <a:r>
              <a:rPr lang="en-GB" sz="2000" b="1" dirty="0"/>
              <a:t>Endothermic or exothermic?</a:t>
            </a:r>
          </a:p>
          <a:p>
            <a:endParaRPr lang="en-GB" sz="1600" b="1" dirty="0"/>
          </a:p>
          <a:p>
            <a:r>
              <a:rPr lang="en-GB" sz="1600" b="1" dirty="0"/>
              <a:t>Equipment needed:</a:t>
            </a:r>
          </a:p>
          <a:p>
            <a:pPr algn="ctr"/>
            <a:endParaRPr lang="en-GB" sz="1050" dirty="0"/>
          </a:p>
          <a:p>
            <a:pPr algn="ctr"/>
            <a:r>
              <a:rPr lang="en-GB" sz="1050" dirty="0"/>
              <a:t>anhydrous copper(II) </a:t>
            </a:r>
            <a:r>
              <a:rPr lang="en-GB" sz="1050" dirty="0" err="1"/>
              <a:t>sulfate</a:t>
            </a:r>
            <a:r>
              <a:rPr lang="en-GB" sz="1050" dirty="0"/>
              <a:t> • citric acid • sodium </a:t>
            </a:r>
            <a:r>
              <a:rPr lang="en-GB" sz="1050" dirty="0" err="1"/>
              <a:t>hydrogencarbonate</a:t>
            </a:r>
            <a:r>
              <a:rPr lang="en-GB" sz="1050" dirty="0"/>
              <a:t> • copper(II) </a:t>
            </a:r>
            <a:r>
              <a:rPr lang="en-GB" sz="1050" dirty="0" err="1"/>
              <a:t>sulfate</a:t>
            </a:r>
            <a:r>
              <a:rPr lang="en-GB" sz="1050" dirty="0"/>
              <a:t> solution • zinc powder • test tubes • spatula  • dropping pipette • measuring cylinder • glass stirring rod </a:t>
            </a:r>
            <a:endParaRPr lang="en-GB" sz="1050" b="1" dirty="0"/>
          </a:p>
          <a:p>
            <a:endParaRPr lang="en-GB" sz="1600" b="1" dirty="0"/>
          </a:p>
          <a:p>
            <a:r>
              <a:rPr lang="en-GB" sz="1600" b="1" dirty="0"/>
              <a:t>Method</a:t>
            </a:r>
          </a:p>
          <a:p>
            <a:endParaRPr lang="en-GB" sz="1200" b="1" dirty="0"/>
          </a:p>
          <a:p>
            <a:r>
              <a:rPr lang="en-GB" sz="1200" b="1" dirty="0"/>
              <a:t>Experiment 1:</a:t>
            </a:r>
            <a:r>
              <a:rPr lang="en-GB" sz="1200" dirty="0"/>
              <a:t> </a:t>
            </a:r>
            <a:r>
              <a:rPr lang="en-GB" sz="1200" b="1" dirty="0"/>
              <a:t>A test for water</a:t>
            </a:r>
            <a:endParaRPr lang="en-GB" sz="1200" dirty="0"/>
          </a:p>
          <a:p>
            <a:pPr marL="228600" lvl="0" indent="-228600">
              <a:buFont typeface="+mj-lt"/>
              <a:buAutoNum type="arabicPeriod"/>
            </a:pPr>
            <a:r>
              <a:rPr lang="en-GB" sz="1200" dirty="0"/>
              <a:t>Put a spatula measure of white, anhydrous copper(II) </a:t>
            </a:r>
            <a:r>
              <a:rPr lang="en-GB" sz="1200" dirty="0" err="1"/>
              <a:t>sulfate</a:t>
            </a:r>
            <a:r>
              <a:rPr lang="en-GB" sz="1200" dirty="0"/>
              <a:t> powder into a test tube.</a:t>
            </a:r>
          </a:p>
          <a:p>
            <a:pPr marL="228600" lvl="0" indent="-228600">
              <a:buFont typeface="+mj-lt"/>
              <a:buAutoNum type="arabicPeriod"/>
            </a:pPr>
            <a:r>
              <a:rPr lang="en-GB" sz="1200" dirty="0"/>
              <a:t>Use a dropping pipette to add a few drops of water to the powder.</a:t>
            </a:r>
          </a:p>
          <a:p>
            <a:pPr marL="228600" lvl="0" indent="-228600">
              <a:buFont typeface="+mj-lt"/>
              <a:buAutoNum type="arabicPeriod"/>
            </a:pPr>
            <a:r>
              <a:rPr lang="en-GB" sz="1200" dirty="0"/>
              <a:t>Watch what happens and </a:t>
            </a:r>
            <a:r>
              <a:rPr lang="en-GB" sz="1200" b="1" dirty="0"/>
              <a:t>cautiously</a:t>
            </a:r>
            <a:r>
              <a:rPr lang="en-GB" sz="1200" dirty="0"/>
              <a:t> feel the bottom of the tube.</a:t>
            </a:r>
          </a:p>
          <a:p>
            <a:endParaRPr lang="en-GB" sz="1200" b="1" dirty="0"/>
          </a:p>
          <a:p>
            <a:r>
              <a:rPr lang="en-GB" sz="1200" b="1" dirty="0"/>
              <a:t>Experiment 2: A sherbet mixture</a:t>
            </a:r>
            <a:endParaRPr lang="en-GB" sz="1200" dirty="0"/>
          </a:p>
          <a:p>
            <a:pPr marL="228600" lvl="0" indent="-228600">
              <a:buFont typeface="+mj-lt"/>
              <a:buAutoNum type="arabicPeriod"/>
            </a:pPr>
            <a:r>
              <a:rPr lang="en-GB" sz="1200" dirty="0"/>
              <a:t>In a dry test tube, mix one spatula measure of citric acid with one spatula measure of sodium hydrogen carbonate. </a:t>
            </a:r>
          </a:p>
          <a:p>
            <a:pPr marL="228600" lvl="0" indent="-228600">
              <a:buFont typeface="+mj-lt"/>
              <a:buAutoNum type="arabicPeriod"/>
            </a:pPr>
            <a:r>
              <a:rPr lang="en-GB" sz="1200" dirty="0"/>
              <a:t>Add about 2 cm</a:t>
            </a:r>
            <a:r>
              <a:rPr lang="en-GB" sz="1200" baseline="30000" dirty="0"/>
              <a:t>3</a:t>
            </a:r>
            <a:r>
              <a:rPr lang="en-GB" sz="1200" dirty="0"/>
              <a:t> water to the mixture. </a:t>
            </a:r>
          </a:p>
          <a:p>
            <a:pPr marL="228600" lvl="0" indent="-228600">
              <a:buFont typeface="+mj-lt"/>
              <a:buAutoNum type="arabicPeriod"/>
            </a:pPr>
            <a:r>
              <a:rPr lang="en-GB" sz="1200" dirty="0"/>
              <a:t>Watch what happens and </a:t>
            </a:r>
            <a:r>
              <a:rPr lang="en-GB" sz="1200" b="1" dirty="0"/>
              <a:t>cautiously</a:t>
            </a:r>
            <a:r>
              <a:rPr lang="en-GB" sz="1200" dirty="0"/>
              <a:t> feel the bottom of the tube.</a:t>
            </a:r>
          </a:p>
          <a:p>
            <a:endParaRPr lang="en-GB" sz="1200" b="1" dirty="0"/>
          </a:p>
          <a:p>
            <a:r>
              <a:rPr lang="en-GB" sz="1200" b="1" dirty="0"/>
              <a:t>Experiment 3: A competition reaction</a:t>
            </a:r>
            <a:endParaRPr lang="en-GB" sz="1200" dirty="0"/>
          </a:p>
          <a:p>
            <a:pPr marL="228600" lvl="0" indent="-228600">
              <a:buFont typeface="+mj-lt"/>
              <a:buAutoNum type="arabicPeriod"/>
            </a:pPr>
            <a:r>
              <a:rPr lang="en-GB" sz="1200" dirty="0"/>
              <a:t>Put about 5 cm</a:t>
            </a:r>
            <a:r>
              <a:rPr lang="en-GB" sz="1200" baseline="30000" dirty="0"/>
              <a:t>3</a:t>
            </a:r>
            <a:r>
              <a:rPr lang="en-GB" sz="1200" dirty="0"/>
              <a:t> copper(II) </a:t>
            </a:r>
            <a:r>
              <a:rPr lang="en-GB" sz="1200" dirty="0" err="1"/>
              <a:t>sulfate</a:t>
            </a:r>
            <a:r>
              <a:rPr lang="en-GB" sz="1200" dirty="0"/>
              <a:t> solution in a test tube.</a:t>
            </a:r>
          </a:p>
          <a:p>
            <a:pPr marL="228600" lvl="0" indent="-228600">
              <a:buFont typeface="+mj-lt"/>
              <a:buAutoNum type="arabicPeriod"/>
            </a:pPr>
            <a:r>
              <a:rPr lang="en-GB" sz="1200" dirty="0"/>
              <a:t>Using a spatula, add a small measure of powdered zinc. Stir with a glass rod. </a:t>
            </a:r>
          </a:p>
          <a:p>
            <a:pPr marL="228600" lvl="0" indent="-228600">
              <a:buFont typeface="+mj-lt"/>
              <a:buAutoNum type="arabicPeriod"/>
            </a:pPr>
            <a:r>
              <a:rPr lang="en-GB" sz="1200" dirty="0"/>
              <a:t>Watch what happens and </a:t>
            </a:r>
            <a:r>
              <a:rPr lang="en-GB" sz="1200" b="1" dirty="0"/>
              <a:t>cautiously</a:t>
            </a:r>
            <a:r>
              <a:rPr lang="en-GB" sz="1200" dirty="0"/>
              <a:t> feel the bottom of the tube.</a:t>
            </a:r>
          </a:p>
        </p:txBody>
      </p:sp>
      <p:sp>
        <p:nvSpPr>
          <p:cNvPr id="6" name="TextBox 5"/>
          <p:cNvSpPr txBox="1"/>
          <p:nvPr/>
        </p:nvSpPr>
        <p:spPr>
          <a:xfrm>
            <a:off x="2690789" y="1779233"/>
            <a:ext cx="1716100" cy="600164"/>
          </a:xfrm>
          <a:prstGeom prst="rect">
            <a:avLst/>
          </a:prstGeom>
          <a:solidFill>
            <a:schemeClr val="bg1"/>
          </a:solidFill>
        </p:spPr>
        <p:txBody>
          <a:bodyPr wrap="square" rtlCol="0">
            <a:spAutoFit/>
          </a:bodyPr>
          <a:lstStyle/>
          <a:p>
            <a:pPr algn="ctr"/>
            <a:r>
              <a:rPr lang="en-GB" sz="1100" b="1" dirty="0">
                <a:latin typeface="Consolas" panose="020B0609020204030204" pitchFamily="49" charset="0"/>
                <a:cs typeface="Consolas" panose="020B0609020204030204" pitchFamily="49" charset="0"/>
              </a:rPr>
              <a:t>Important: Wear eye protection at all times!!</a:t>
            </a: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5304" y="1871565"/>
            <a:ext cx="415499" cy="415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032364" y="1781436"/>
            <a:ext cx="1716100" cy="600164"/>
          </a:xfrm>
          <a:prstGeom prst="rect">
            <a:avLst/>
          </a:prstGeom>
          <a:solidFill>
            <a:schemeClr val="bg1"/>
          </a:solidFill>
        </p:spPr>
        <p:txBody>
          <a:bodyPr wrap="square" rtlCol="0">
            <a:spAutoFit/>
          </a:bodyPr>
          <a:lstStyle/>
          <a:p>
            <a:pPr algn="ctr"/>
            <a:r>
              <a:rPr lang="en-GB" sz="1100" b="1" dirty="0">
                <a:latin typeface="Consolas" panose="020B0609020204030204" pitchFamily="49" charset="0"/>
                <a:cs typeface="Consolas" panose="020B0609020204030204" pitchFamily="49" charset="0"/>
              </a:rPr>
              <a:t>Important: Wear eye protection at all times!!</a:t>
            </a:r>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6879" y="1873768"/>
            <a:ext cx="415499" cy="415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965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5F063-9CF6-4B2A-9745-F7452438C116}"/>
              </a:ext>
            </a:extLst>
          </p:cNvPr>
          <p:cNvSpPr>
            <a:spLocks noGrp="1"/>
          </p:cNvSpPr>
          <p:nvPr>
            <p:ph idx="1"/>
          </p:nvPr>
        </p:nvSpPr>
        <p:spPr>
          <a:xfrm>
            <a:off x="304800" y="1828800"/>
            <a:ext cx="8610600" cy="4800600"/>
          </a:xfrm>
        </p:spPr>
        <p:txBody>
          <a:bodyPr/>
          <a:lstStyle/>
          <a:p>
            <a:pPr marL="0" indent="0">
              <a:buNone/>
            </a:pPr>
            <a:r>
              <a:rPr lang="en-GB" dirty="0"/>
              <a:t>GOOD PROGRESS:</a:t>
            </a:r>
          </a:p>
          <a:p>
            <a:r>
              <a:rPr lang="en-US" dirty="0">
                <a:latin typeface="Comic Sans MS" panose="030F0702030302020204" pitchFamily="66" charset="0"/>
              </a:rPr>
              <a:t>Define the terms endothermic and exothermic</a:t>
            </a:r>
          </a:p>
          <a:p>
            <a:r>
              <a:rPr lang="en-US" dirty="0">
                <a:latin typeface="Comic Sans MS" panose="030F0702030302020204" pitchFamily="66" charset="0"/>
              </a:rPr>
              <a:t>Give some examples of endothermic and exothermic reactions</a:t>
            </a:r>
          </a:p>
          <a:p>
            <a:pPr marL="0" indent="0">
              <a:buNone/>
            </a:pPr>
            <a:endParaRPr lang="en-GB" dirty="0"/>
          </a:p>
          <a:p>
            <a:pPr marL="0" indent="0">
              <a:buNone/>
            </a:pPr>
            <a:r>
              <a:rPr lang="en-GB" dirty="0"/>
              <a:t>OUTSTANDING PROGRESS:</a:t>
            </a:r>
          </a:p>
          <a:p>
            <a:r>
              <a:rPr lang="en-US" dirty="0">
                <a:latin typeface="Comic Sans MS" panose="030F0702030302020204" pitchFamily="66" charset="0"/>
              </a:rPr>
              <a:t>Describe the characteristics of exothermic and endothermic changes</a:t>
            </a:r>
          </a:p>
          <a:p>
            <a:pPr marL="0" indent="0">
              <a:buNone/>
            </a:pPr>
            <a:endParaRPr lang="en-GB" dirty="0"/>
          </a:p>
        </p:txBody>
      </p:sp>
      <p:sp>
        <p:nvSpPr>
          <p:cNvPr id="7" name="Rectangle: Rounded Corners 6">
            <a:extLst>
              <a:ext uri="{FF2B5EF4-FFF2-40B4-BE49-F238E27FC236}">
                <a16:creationId xmlns:a16="http://schemas.microsoft.com/office/drawing/2014/main" id="{0BF158EA-583B-4FB4-AE40-293B10DE0766}"/>
              </a:ext>
            </a:extLst>
          </p:cNvPr>
          <p:cNvSpPr/>
          <p:nvPr/>
        </p:nvSpPr>
        <p:spPr>
          <a:xfrm>
            <a:off x="228600" y="228600"/>
            <a:ext cx="8686800" cy="137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D86800F-00C6-4FAB-B275-C286A18884B2}"/>
              </a:ext>
            </a:extLst>
          </p:cNvPr>
          <p:cNvSpPr txBox="1">
            <a:spLocks/>
          </p:cNvSpPr>
          <p:nvPr/>
        </p:nvSpPr>
        <p:spPr>
          <a:xfrm>
            <a:off x="228600" y="228601"/>
            <a:ext cx="8686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dirty="0">
                <a:latin typeface="Comic Sans MS" pitchFamily="66" charset="0"/>
              </a:rPr>
              <a:t>Progress indicators</a:t>
            </a:r>
          </a:p>
        </p:txBody>
      </p:sp>
    </p:spTree>
    <p:extLst>
      <p:ext uri="{BB962C8B-B14F-4D97-AF65-F5344CB8AC3E}">
        <p14:creationId xmlns:p14="http://schemas.microsoft.com/office/powerpoint/2010/main" val="194958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0648"/>
            <a:ext cx="8640960" cy="1815882"/>
          </a:xfrm>
          <a:prstGeom prst="rect">
            <a:avLst/>
          </a:prstGeom>
          <a:noFill/>
        </p:spPr>
        <p:txBody>
          <a:bodyPr wrap="square" rtlCol="0">
            <a:spAutoFit/>
          </a:bodyPr>
          <a:lstStyle/>
          <a:p>
            <a:pPr algn="ctr"/>
            <a:r>
              <a:rPr lang="en-GB" sz="2800" dirty="0">
                <a:latin typeface="Comic Sans MS" panose="030F0702030302020204" pitchFamily="66" charset="0"/>
              </a:rPr>
              <a:t>There are plenty of examples of </a:t>
            </a:r>
            <a:r>
              <a:rPr lang="en-GB" sz="2800" dirty="0">
                <a:solidFill>
                  <a:srgbClr val="FF0000"/>
                </a:solidFill>
                <a:latin typeface="Comic Sans MS" panose="030F0702030302020204" pitchFamily="66" charset="0"/>
              </a:rPr>
              <a:t>exothermic reactions, </a:t>
            </a:r>
            <a:r>
              <a:rPr lang="en-GB" sz="2800" dirty="0">
                <a:latin typeface="Comic Sans MS" panose="030F0702030302020204" pitchFamily="66" charset="0"/>
              </a:rPr>
              <a:t>this is a reaction where energy is transferred from the reacting chemicals to the environment.</a:t>
            </a:r>
          </a:p>
        </p:txBody>
      </p:sp>
      <p:cxnSp>
        <p:nvCxnSpPr>
          <p:cNvPr id="6" name="Straight Arrow Connector 5"/>
          <p:cNvCxnSpPr/>
          <p:nvPr/>
        </p:nvCxnSpPr>
        <p:spPr>
          <a:xfrm flipH="1">
            <a:off x="1475656" y="2076530"/>
            <a:ext cx="1656184" cy="178451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699792" y="2201470"/>
            <a:ext cx="1008112" cy="17773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283968" y="2194294"/>
            <a:ext cx="152400" cy="178451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364088" y="2228930"/>
            <a:ext cx="262880" cy="178451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892265" y="2076530"/>
            <a:ext cx="1272023" cy="178451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AutoShape 2" descr="Flames, Burn, Fire, Heat, Blaze, Burning, Combus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AutoShape 5" descr="Fire, Flames, Flame, Combustion, Palo, Bonfi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AutoShape 7" descr="Fire, Flames, Flame, Combustion, Palo, Bonfir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6"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2407"/>
          <a:stretch/>
        </p:blipFill>
        <p:spPr bwMode="auto">
          <a:xfrm>
            <a:off x="350736" y="4013448"/>
            <a:ext cx="1438477" cy="1418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AutoShape 10" descr="Bunsen Burner, Burner, Chemistry, Fire, Flame, Hea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AutoShape 13" descr="Test Tubes, Lab, Laboratory, Glass, Research, Scienc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16" descr="Chemicals, Bubbles, Chemistry, Reactio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AutoShape 19" descr="Chemicals, Bubbles, Chemistry, Reaction"/>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AutoShape 21" descr="Chemicals, Bubbles, Chemistry, Reaction"/>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70"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2762" y="4165834"/>
            <a:ext cx="922412" cy="184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1"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4006056"/>
            <a:ext cx="2088232" cy="139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1827937" y="5406115"/>
            <a:ext cx="1709936" cy="430887"/>
          </a:xfrm>
          <a:prstGeom prst="rect">
            <a:avLst/>
          </a:prstGeom>
        </p:spPr>
        <p:txBody>
          <a:bodyPr wrap="square">
            <a:spAutoFit/>
          </a:bodyPr>
          <a:lstStyle/>
          <a:p>
            <a:pPr algn="ctr"/>
            <a:r>
              <a:rPr lang="en-GB" sz="1100" dirty="0">
                <a:hlinkClick r:id="rId5"/>
              </a:rPr>
              <a:t>https://www.youtube.com/watch?v=CWMATrOatRw</a:t>
            </a:r>
            <a:endParaRPr lang="en-GB" sz="1100" dirty="0"/>
          </a:p>
        </p:txBody>
      </p:sp>
      <p:sp>
        <p:nvSpPr>
          <p:cNvPr id="24" name="TextBox 23"/>
          <p:cNvSpPr txBox="1"/>
          <p:nvPr/>
        </p:nvSpPr>
        <p:spPr>
          <a:xfrm>
            <a:off x="1955705" y="4201831"/>
            <a:ext cx="1487579" cy="1200329"/>
          </a:xfrm>
          <a:prstGeom prst="rect">
            <a:avLst/>
          </a:prstGeom>
          <a:noFill/>
        </p:spPr>
        <p:txBody>
          <a:bodyPr wrap="square" rtlCol="0">
            <a:spAutoFit/>
          </a:bodyPr>
          <a:lstStyle/>
          <a:p>
            <a:pPr algn="ctr"/>
            <a:r>
              <a:rPr lang="en-GB" sz="2400" i="1" dirty="0">
                <a:solidFill>
                  <a:srgbClr val="FF0000"/>
                </a:solidFill>
                <a:latin typeface="Comic Sans MS" panose="030F0702030302020204" pitchFamily="66" charset="0"/>
              </a:rPr>
              <a:t>The thermite reaction</a:t>
            </a:r>
          </a:p>
        </p:txBody>
      </p:sp>
      <p:sp>
        <p:nvSpPr>
          <p:cNvPr id="32" name="TextBox 31"/>
          <p:cNvSpPr txBox="1"/>
          <p:nvPr/>
        </p:nvSpPr>
        <p:spPr>
          <a:xfrm>
            <a:off x="4932040" y="4165834"/>
            <a:ext cx="1710907" cy="1200329"/>
          </a:xfrm>
          <a:prstGeom prst="rect">
            <a:avLst/>
          </a:prstGeom>
          <a:noFill/>
        </p:spPr>
        <p:txBody>
          <a:bodyPr wrap="square" rtlCol="0">
            <a:spAutoFit/>
          </a:bodyPr>
          <a:lstStyle/>
          <a:p>
            <a:pPr algn="ctr"/>
            <a:r>
              <a:rPr lang="en-GB" sz="2400" i="1" dirty="0">
                <a:solidFill>
                  <a:srgbClr val="FF0000"/>
                </a:solidFill>
                <a:latin typeface="Comic Sans MS" panose="030F0702030302020204" pitchFamily="66" charset="0"/>
              </a:rPr>
              <a:t>The screaming jelly baby</a:t>
            </a:r>
          </a:p>
        </p:txBody>
      </p:sp>
      <p:sp>
        <p:nvSpPr>
          <p:cNvPr id="25" name="Rectangle 24"/>
          <p:cNvSpPr/>
          <p:nvPr/>
        </p:nvSpPr>
        <p:spPr>
          <a:xfrm>
            <a:off x="4941003" y="5371708"/>
            <a:ext cx="1722418" cy="600164"/>
          </a:xfrm>
          <a:prstGeom prst="rect">
            <a:avLst/>
          </a:prstGeom>
        </p:spPr>
        <p:txBody>
          <a:bodyPr wrap="square">
            <a:spAutoFit/>
          </a:bodyPr>
          <a:lstStyle/>
          <a:p>
            <a:pPr algn="ctr"/>
            <a:r>
              <a:rPr lang="en-GB" sz="1100" dirty="0">
                <a:hlinkClick r:id="rId6"/>
              </a:rPr>
              <a:t>https://www.youtube.com/watch?v=410b79CPqP0</a:t>
            </a:r>
            <a:endParaRPr lang="en-GB" sz="1100" dirty="0"/>
          </a:p>
          <a:p>
            <a:pPr algn="ctr"/>
            <a:endParaRPr lang="en-GB" sz="1100" dirty="0"/>
          </a:p>
        </p:txBody>
      </p:sp>
      <p:sp>
        <p:nvSpPr>
          <p:cNvPr id="26" name="TextBox 25"/>
          <p:cNvSpPr txBox="1"/>
          <p:nvPr/>
        </p:nvSpPr>
        <p:spPr>
          <a:xfrm>
            <a:off x="0" y="5485000"/>
            <a:ext cx="1827937" cy="461665"/>
          </a:xfrm>
          <a:prstGeom prst="rect">
            <a:avLst/>
          </a:prstGeom>
          <a:noFill/>
        </p:spPr>
        <p:txBody>
          <a:bodyPr wrap="square" rtlCol="0">
            <a:spAutoFit/>
          </a:bodyPr>
          <a:lstStyle/>
          <a:p>
            <a:pPr algn="ctr"/>
            <a:r>
              <a:rPr lang="en-GB" sz="2400" i="1" dirty="0">
                <a:solidFill>
                  <a:srgbClr val="FF0000"/>
                </a:solidFill>
                <a:latin typeface="Comic Sans MS" panose="030F0702030302020204" pitchFamily="66" charset="0"/>
              </a:rPr>
              <a:t>Combustion</a:t>
            </a:r>
          </a:p>
        </p:txBody>
      </p:sp>
      <p:sp>
        <p:nvSpPr>
          <p:cNvPr id="35" name="TextBox 34"/>
          <p:cNvSpPr txBox="1"/>
          <p:nvPr/>
        </p:nvSpPr>
        <p:spPr>
          <a:xfrm>
            <a:off x="6934395" y="5472227"/>
            <a:ext cx="1827937" cy="461665"/>
          </a:xfrm>
          <a:prstGeom prst="rect">
            <a:avLst/>
          </a:prstGeom>
          <a:noFill/>
        </p:spPr>
        <p:txBody>
          <a:bodyPr wrap="square" rtlCol="0">
            <a:spAutoFit/>
          </a:bodyPr>
          <a:lstStyle/>
          <a:p>
            <a:pPr algn="ctr"/>
            <a:r>
              <a:rPr lang="en-GB" sz="2400" i="1" dirty="0">
                <a:solidFill>
                  <a:srgbClr val="FF0000"/>
                </a:solidFill>
                <a:latin typeface="Comic Sans MS" panose="030F0702030302020204" pitchFamily="66" charset="0"/>
              </a:rPr>
              <a:t>Rusting</a:t>
            </a:r>
          </a:p>
        </p:txBody>
      </p:sp>
      <p:sp>
        <p:nvSpPr>
          <p:cNvPr id="36" name="TextBox 35"/>
          <p:cNvSpPr txBox="1"/>
          <p:nvPr/>
        </p:nvSpPr>
        <p:spPr>
          <a:xfrm>
            <a:off x="3059832" y="6083656"/>
            <a:ext cx="2304256" cy="461665"/>
          </a:xfrm>
          <a:prstGeom prst="rect">
            <a:avLst/>
          </a:prstGeom>
          <a:noFill/>
        </p:spPr>
        <p:txBody>
          <a:bodyPr wrap="square" rtlCol="0">
            <a:spAutoFit/>
          </a:bodyPr>
          <a:lstStyle/>
          <a:p>
            <a:pPr algn="ctr"/>
            <a:r>
              <a:rPr lang="en-GB" sz="2400" i="1" dirty="0">
                <a:solidFill>
                  <a:srgbClr val="FF0000"/>
                </a:solidFill>
                <a:latin typeface="Comic Sans MS" panose="030F0702030302020204" pitchFamily="66" charset="0"/>
              </a:rPr>
              <a:t>Neutralisation</a:t>
            </a:r>
          </a:p>
        </p:txBody>
      </p:sp>
    </p:spTree>
    <p:extLst>
      <p:ext uri="{BB962C8B-B14F-4D97-AF65-F5344CB8AC3E}">
        <p14:creationId xmlns:p14="http://schemas.microsoft.com/office/powerpoint/2010/main" val="246272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 calcmode="lin" valueType="num">
                                      <p:cBhvr additive="base">
                                        <p:cTn id="7" dur="500" fill="hold"/>
                                        <p:tgtEl>
                                          <p:spTgt spid="2056"/>
                                        </p:tgtEl>
                                        <p:attrNameLst>
                                          <p:attrName>ppt_x</p:attrName>
                                        </p:attrNameLst>
                                      </p:cBhvr>
                                      <p:tavLst>
                                        <p:tav tm="0">
                                          <p:val>
                                            <p:strVal val="#ppt_x"/>
                                          </p:val>
                                        </p:tav>
                                        <p:tav tm="100000">
                                          <p:val>
                                            <p:strVal val="#ppt_x"/>
                                          </p:val>
                                        </p:tav>
                                      </p:tavLst>
                                    </p:anim>
                                    <p:anim calcmode="lin" valueType="num">
                                      <p:cBhvr additive="base">
                                        <p:cTn id="8" dur="500" fill="hold"/>
                                        <p:tgtEl>
                                          <p:spTgt spid="205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70"/>
                                        </p:tgtEl>
                                        <p:attrNameLst>
                                          <p:attrName>style.visibility</p:attrName>
                                        </p:attrNameLst>
                                      </p:cBhvr>
                                      <p:to>
                                        <p:strVal val="visible"/>
                                      </p:to>
                                    </p:set>
                                    <p:anim calcmode="lin" valueType="num">
                                      <p:cBhvr additive="base">
                                        <p:cTn id="15" dur="500" fill="hold"/>
                                        <p:tgtEl>
                                          <p:spTgt spid="2070"/>
                                        </p:tgtEl>
                                        <p:attrNameLst>
                                          <p:attrName>ppt_x</p:attrName>
                                        </p:attrNameLst>
                                      </p:cBhvr>
                                      <p:tavLst>
                                        <p:tav tm="0">
                                          <p:val>
                                            <p:strVal val="#ppt_x"/>
                                          </p:val>
                                        </p:tav>
                                        <p:tav tm="100000">
                                          <p:val>
                                            <p:strVal val="#ppt_x"/>
                                          </p:val>
                                        </p:tav>
                                      </p:tavLst>
                                    </p:anim>
                                    <p:anim calcmode="lin" valueType="num">
                                      <p:cBhvr additive="base">
                                        <p:cTn id="16" dur="500" fill="hold"/>
                                        <p:tgtEl>
                                          <p:spTgt spid="20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71"/>
                                        </p:tgtEl>
                                        <p:attrNameLst>
                                          <p:attrName>style.visibility</p:attrName>
                                        </p:attrNameLst>
                                      </p:cBhvr>
                                      <p:to>
                                        <p:strVal val="visible"/>
                                      </p:to>
                                    </p:set>
                                    <p:anim calcmode="lin" valueType="num">
                                      <p:cBhvr additive="base">
                                        <p:cTn id="23" dur="500" fill="hold"/>
                                        <p:tgtEl>
                                          <p:spTgt spid="2071"/>
                                        </p:tgtEl>
                                        <p:attrNameLst>
                                          <p:attrName>ppt_x</p:attrName>
                                        </p:attrNameLst>
                                      </p:cBhvr>
                                      <p:tavLst>
                                        <p:tav tm="0">
                                          <p:val>
                                            <p:strVal val="#ppt_x"/>
                                          </p:val>
                                        </p:tav>
                                        <p:tav tm="100000">
                                          <p:val>
                                            <p:strVal val="#ppt_x"/>
                                          </p:val>
                                        </p:tav>
                                      </p:tavLst>
                                    </p:anim>
                                    <p:anim calcmode="lin" valueType="num">
                                      <p:cBhvr additive="base">
                                        <p:cTn id="24" dur="500" fill="hold"/>
                                        <p:tgtEl>
                                          <p:spTgt spid="207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barn(inVertical)">
                                      <p:cBhvr>
                                        <p:cTn id="39" dur="500"/>
                                        <p:tgtEl>
                                          <p:spTgt spid="3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32" grpId="0"/>
      <p:bldP spid="25" grpId="0"/>
      <p:bldP spid="26" grpId="0"/>
      <p:bldP spid="35"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484784"/>
            <a:ext cx="8568952" cy="1656184"/>
          </a:xfrm>
          <a:prstGeom prst="roundRect">
            <a:avLst/>
          </a:prstGeom>
          <a:solidFill>
            <a:srgbClr val="C3F9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51520" y="188277"/>
            <a:ext cx="8640960" cy="2800767"/>
          </a:xfrm>
          <a:prstGeom prst="rect">
            <a:avLst/>
          </a:prstGeom>
          <a:noFill/>
        </p:spPr>
        <p:txBody>
          <a:bodyPr wrap="square" rtlCol="0">
            <a:spAutoFit/>
          </a:bodyPr>
          <a:lstStyle/>
          <a:p>
            <a:pPr algn="ctr"/>
            <a:r>
              <a:rPr lang="en-GB" sz="3200" dirty="0">
                <a:latin typeface="Comic Sans MS" panose="030F0702030302020204" pitchFamily="66" charset="0"/>
              </a:rPr>
              <a:t>So what do you think might happen during an ‘endothermic’ reaction?</a:t>
            </a:r>
          </a:p>
          <a:p>
            <a:pPr algn="ctr"/>
            <a:endParaRPr lang="en-GB" sz="2800" dirty="0">
              <a:latin typeface="Comic Sans MS" panose="030F0702030302020204" pitchFamily="66" charset="0"/>
            </a:endParaRPr>
          </a:p>
          <a:p>
            <a:pPr algn="ctr"/>
            <a:r>
              <a:rPr lang="en-GB" sz="2800" dirty="0">
                <a:solidFill>
                  <a:srgbClr val="0070C0"/>
                </a:solidFill>
                <a:latin typeface="Comic Sans MS" panose="030F0702030302020204" pitchFamily="66" charset="0"/>
              </a:rPr>
              <a:t>Think &gt; Pair &gt; Share: </a:t>
            </a:r>
            <a:r>
              <a:rPr lang="en-GB" sz="2800" dirty="0">
                <a:latin typeface="Comic Sans MS" panose="030F0702030302020204" pitchFamily="66" charset="0"/>
              </a:rPr>
              <a:t>Discuss your ideas for a definition of an ‘endothermic’ reaction and come up with any examples if you can!</a:t>
            </a:r>
          </a:p>
        </p:txBody>
      </p:sp>
      <p:sp>
        <p:nvSpPr>
          <p:cNvPr id="6" name="TextBox 5"/>
          <p:cNvSpPr txBox="1"/>
          <p:nvPr/>
        </p:nvSpPr>
        <p:spPr>
          <a:xfrm>
            <a:off x="395536" y="3284984"/>
            <a:ext cx="8280920" cy="1384995"/>
          </a:xfrm>
          <a:prstGeom prst="rect">
            <a:avLst/>
          </a:prstGeom>
          <a:noFill/>
        </p:spPr>
        <p:txBody>
          <a:bodyPr wrap="square" rtlCol="0">
            <a:spAutoFit/>
          </a:bodyPr>
          <a:lstStyle/>
          <a:p>
            <a:pPr algn="ctr"/>
            <a:r>
              <a:rPr lang="en-GB" sz="2800" dirty="0">
                <a:latin typeface="Comic Sans MS" panose="030F0702030302020204" pitchFamily="66" charset="0"/>
              </a:rPr>
              <a:t>An </a:t>
            </a:r>
            <a:r>
              <a:rPr lang="en-GB" sz="2800" dirty="0">
                <a:solidFill>
                  <a:srgbClr val="0070C0"/>
                </a:solidFill>
                <a:latin typeface="Comic Sans MS" panose="030F0702030302020204" pitchFamily="66" charset="0"/>
              </a:rPr>
              <a:t>endothermic reaction </a:t>
            </a:r>
            <a:r>
              <a:rPr lang="en-GB" sz="2800" dirty="0">
                <a:latin typeface="Comic Sans MS" panose="030F0702030302020204" pitchFamily="66" charset="0"/>
              </a:rPr>
              <a:t>is one where energy is transferred from the environment to the reacting chemicals.  </a:t>
            </a:r>
          </a:p>
        </p:txBody>
      </p:sp>
      <p:cxnSp>
        <p:nvCxnSpPr>
          <p:cNvPr id="9" name="Straight Arrow Connector 8"/>
          <p:cNvCxnSpPr/>
          <p:nvPr/>
        </p:nvCxnSpPr>
        <p:spPr>
          <a:xfrm flipH="1">
            <a:off x="1896128" y="4313165"/>
            <a:ext cx="936104" cy="8640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444208" y="4337108"/>
            <a:ext cx="864096" cy="8640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69179" y="5246278"/>
            <a:ext cx="3312368" cy="1384995"/>
          </a:xfrm>
          <a:prstGeom prst="rect">
            <a:avLst/>
          </a:prstGeom>
          <a:noFill/>
        </p:spPr>
        <p:txBody>
          <a:bodyPr wrap="square" rtlCol="0">
            <a:spAutoFit/>
          </a:bodyPr>
          <a:lstStyle/>
          <a:p>
            <a:pPr algn="ctr"/>
            <a:r>
              <a:rPr lang="en-GB" sz="2800" dirty="0">
                <a:solidFill>
                  <a:srgbClr val="0070C0"/>
                </a:solidFill>
                <a:latin typeface="Comic Sans MS" panose="030F0702030302020204" pitchFamily="66" charset="0"/>
              </a:rPr>
              <a:t>Thermal decomposition of calcium carbonate</a:t>
            </a:r>
          </a:p>
        </p:txBody>
      </p:sp>
      <p:sp>
        <p:nvSpPr>
          <p:cNvPr id="14" name="TextBox 13"/>
          <p:cNvSpPr txBox="1"/>
          <p:nvPr/>
        </p:nvSpPr>
        <p:spPr>
          <a:xfrm>
            <a:off x="6029029" y="5274096"/>
            <a:ext cx="2664296" cy="1384995"/>
          </a:xfrm>
          <a:prstGeom prst="rect">
            <a:avLst/>
          </a:prstGeom>
          <a:noFill/>
        </p:spPr>
        <p:txBody>
          <a:bodyPr wrap="square" rtlCol="0">
            <a:spAutoFit/>
          </a:bodyPr>
          <a:lstStyle/>
          <a:p>
            <a:pPr algn="ctr"/>
            <a:r>
              <a:rPr lang="en-GB" sz="2800" dirty="0">
                <a:solidFill>
                  <a:srgbClr val="0070C0"/>
                </a:solidFill>
                <a:latin typeface="Comic Sans MS" panose="030F0702030302020204" pitchFamily="66" charset="0"/>
              </a:rPr>
              <a:t>Sherbet dissolving in water</a:t>
            </a:r>
          </a:p>
        </p:txBody>
      </p:sp>
    </p:spTree>
    <p:extLst>
      <p:ext uri="{BB962C8B-B14F-4D97-AF65-F5344CB8AC3E}">
        <p14:creationId xmlns:p14="http://schemas.microsoft.com/office/powerpoint/2010/main" val="1179267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60648"/>
            <a:ext cx="6984776" cy="646331"/>
          </a:xfrm>
          <a:prstGeom prst="rect">
            <a:avLst/>
          </a:prstGeom>
        </p:spPr>
        <p:txBody>
          <a:bodyPr wrap="square">
            <a:spAutoFit/>
          </a:bodyPr>
          <a:lstStyle/>
          <a:p>
            <a:r>
              <a:rPr lang="en-GB" dirty="0">
                <a:hlinkClick r:id="rId2"/>
              </a:rPr>
              <a:t>https://www.youtube.com/watch?v=eJXL0IrbtqE</a:t>
            </a:r>
            <a:endParaRPr lang="en-GB" dirty="0"/>
          </a:p>
          <a:p>
            <a:endParaRPr lang="en-GB" dirty="0"/>
          </a:p>
        </p:txBody>
      </p:sp>
      <p:sp>
        <p:nvSpPr>
          <p:cNvPr id="5" name="TextBox 4"/>
          <p:cNvSpPr txBox="1"/>
          <p:nvPr/>
        </p:nvSpPr>
        <p:spPr>
          <a:xfrm>
            <a:off x="275208" y="889467"/>
            <a:ext cx="8545264" cy="3970318"/>
          </a:xfrm>
          <a:prstGeom prst="rect">
            <a:avLst/>
          </a:prstGeom>
          <a:noFill/>
        </p:spPr>
        <p:txBody>
          <a:bodyPr wrap="square" rtlCol="0">
            <a:spAutoFit/>
          </a:bodyPr>
          <a:lstStyle/>
          <a:p>
            <a:r>
              <a:rPr lang="en-GB" sz="2800" dirty="0">
                <a:solidFill>
                  <a:srgbClr val="0070C0"/>
                </a:solidFill>
                <a:latin typeface="Comic Sans MS" panose="030F0702030302020204" pitchFamily="66" charset="0"/>
              </a:rPr>
              <a:t>Task: </a:t>
            </a:r>
            <a:r>
              <a:rPr lang="en-GB" sz="2800" dirty="0">
                <a:latin typeface="Comic Sans MS" panose="030F0702030302020204" pitchFamily="66" charset="0"/>
              </a:rPr>
              <a:t>Watch the video and answer the following questions:</a:t>
            </a:r>
          </a:p>
          <a:p>
            <a:endParaRPr lang="en-GB" sz="2400" dirty="0">
              <a:latin typeface="Comic Sans MS" panose="030F0702030302020204" pitchFamily="66" charset="0"/>
            </a:endParaRPr>
          </a:p>
          <a:p>
            <a:pPr marL="514350" indent="-514350">
              <a:buAutoNum type="arabicPeriod"/>
            </a:pPr>
            <a:r>
              <a:rPr lang="en-GB" sz="2800" dirty="0">
                <a:latin typeface="Comic Sans MS" panose="030F0702030302020204" pitchFamily="66" charset="0"/>
              </a:rPr>
              <a:t>What is an endothermic reaction?</a:t>
            </a:r>
          </a:p>
          <a:p>
            <a:pPr marL="514350" indent="-514350">
              <a:buAutoNum type="arabicPeriod"/>
            </a:pPr>
            <a:r>
              <a:rPr lang="en-GB" sz="2800" dirty="0">
                <a:latin typeface="Comic Sans MS" panose="030F0702030302020204" pitchFamily="66" charset="0"/>
              </a:rPr>
              <a:t>What is an exothermic reaction?</a:t>
            </a:r>
          </a:p>
          <a:p>
            <a:pPr marL="514350" indent="-514350">
              <a:buAutoNum type="arabicPeriod"/>
            </a:pPr>
            <a:r>
              <a:rPr lang="en-GB" sz="2800" dirty="0">
                <a:latin typeface="Comic Sans MS" panose="030F0702030302020204" pitchFamily="66" charset="0"/>
              </a:rPr>
              <a:t>Name three examples of exothermic reactions.</a:t>
            </a:r>
          </a:p>
          <a:p>
            <a:pPr marL="514350" indent="-514350">
              <a:buAutoNum type="arabicPeriod"/>
            </a:pPr>
            <a:r>
              <a:rPr lang="en-GB" sz="2800" dirty="0">
                <a:latin typeface="Comic Sans MS" panose="030F0702030302020204" pitchFamily="66" charset="0"/>
              </a:rPr>
              <a:t>How could you detect an exothermic reaction?</a:t>
            </a:r>
          </a:p>
          <a:p>
            <a:pPr marL="514350" indent="-514350">
              <a:buAutoNum type="arabicPeriod"/>
            </a:pPr>
            <a:r>
              <a:rPr lang="en-GB" sz="2800" dirty="0">
                <a:latin typeface="Comic Sans MS" panose="030F0702030302020204" pitchFamily="66" charset="0"/>
              </a:rPr>
              <a:t>What are three examples of an endothermic reaction?</a:t>
            </a:r>
          </a:p>
        </p:txBody>
      </p:sp>
      <p:sp>
        <p:nvSpPr>
          <p:cNvPr id="2" name="AutoShape 2" descr="Snowman, Snow, Winter, White, Cold, Wintry, Eisman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4821152"/>
            <a:ext cx="2483768" cy="165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5" descr="Fire, Smoke, Match, Burn, Ignition, Flame, Stick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7" descr="Fire, Smoke, Match, Burn, Ignition, Flame, Stick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8002" y="4821151"/>
            <a:ext cx="2487654" cy="165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6668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637" y="332656"/>
            <a:ext cx="8424936" cy="5632311"/>
          </a:xfrm>
          <a:prstGeom prst="rect">
            <a:avLst/>
          </a:prstGeom>
        </p:spPr>
        <p:txBody>
          <a:bodyPr wrap="square">
            <a:spAutoFit/>
          </a:bodyPr>
          <a:lstStyle/>
          <a:p>
            <a:r>
              <a:rPr lang="en-GB" sz="3600" dirty="0">
                <a:solidFill>
                  <a:srgbClr val="FF0000"/>
                </a:solidFill>
                <a:latin typeface="Comic Sans MS" panose="030F0702030302020204" pitchFamily="66" charset="0"/>
              </a:rPr>
              <a:t>Self-assessment:</a:t>
            </a:r>
          </a:p>
          <a:p>
            <a:pPr marL="514350" indent="-514350">
              <a:buAutoNum type="arabicPeriod"/>
            </a:pPr>
            <a:endParaRPr lang="en-GB" sz="1600" dirty="0">
              <a:latin typeface="Comic Sans MS" panose="030F0702030302020204" pitchFamily="66" charset="0"/>
            </a:endParaRPr>
          </a:p>
          <a:p>
            <a:pPr marL="514350" indent="-514350">
              <a:buAutoNum type="arabicPeriod"/>
            </a:pPr>
            <a:r>
              <a:rPr lang="en-GB" sz="2500" dirty="0">
                <a:latin typeface="Comic Sans MS" panose="030F0702030302020204" pitchFamily="66" charset="0"/>
              </a:rPr>
              <a:t>An endothermic reaction is a reaction which takes energy in from the surroundings</a:t>
            </a:r>
          </a:p>
          <a:p>
            <a:pPr marL="514350" indent="-514350">
              <a:buAutoNum type="arabicPeriod"/>
            </a:pPr>
            <a:r>
              <a:rPr lang="en-GB" sz="2500" dirty="0">
                <a:latin typeface="Comic Sans MS" panose="030F0702030302020204" pitchFamily="66" charset="0"/>
              </a:rPr>
              <a:t>An exothermic reaction is a reaction which transfers energy to the surroundings.</a:t>
            </a:r>
          </a:p>
          <a:p>
            <a:pPr marL="514350" indent="-514350">
              <a:buAutoNum type="arabicPeriod"/>
            </a:pPr>
            <a:r>
              <a:rPr lang="en-GB" sz="2500" dirty="0">
                <a:latin typeface="Comic Sans MS" panose="030F0702030302020204" pitchFamily="66" charset="0"/>
              </a:rPr>
              <a:t>Neutralisation reaction between an acid and an alkali, reaction between water and calcium oxide and respiration.</a:t>
            </a:r>
          </a:p>
          <a:p>
            <a:pPr marL="514350" indent="-514350">
              <a:buAutoNum type="arabicPeriod"/>
            </a:pPr>
            <a:r>
              <a:rPr lang="en-GB" sz="2500" dirty="0">
                <a:latin typeface="Comic Sans MS" panose="030F0702030302020204" pitchFamily="66" charset="0"/>
              </a:rPr>
              <a:t>You can detect an exothermic reaction by using a thermometer, if the temperature increases during a reaction it is exothermic.</a:t>
            </a:r>
          </a:p>
          <a:p>
            <a:pPr marL="514350" indent="-514350">
              <a:buAutoNum type="arabicPeriod"/>
            </a:pPr>
            <a:r>
              <a:rPr lang="en-GB" sz="2500" dirty="0">
                <a:latin typeface="Comic Sans MS" panose="030F0702030302020204" pitchFamily="66" charset="0"/>
              </a:rPr>
              <a:t>Electrolysis, the reaction between sodium carbonate and ethanoic acid and photosynthesis.</a:t>
            </a:r>
          </a:p>
        </p:txBody>
      </p:sp>
      <p:pic>
        <p:nvPicPr>
          <p:cNvPr id="2050" name="Picture 2" descr="Mark, Check, Tick, Red, Correct, Symbol, Choice, Yes">
            <a:extLst>
              <a:ext uri="{FF2B5EF4-FFF2-40B4-BE49-F238E27FC236}">
                <a16:creationId xmlns:a16="http://schemas.microsoft.com/office/drawing/2014/main" id="{83454056-7148-451B-8664-5193991C94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4536" y="5239511"/>
            <a:ext cx="1433211" cy="149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233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856984" cy="1200329"/>
          </a:xfrm>
          <a:prstGeom prst="rect">
            <a:avLst/>
          </a:prstGeom>
          <a:noFill/>
        </p:spPr>
        <p:txBody>
          <a:bodyPr wrap="square" rtlCol="0">
            <a:spAutoFit/>
          </a:bodyPr>
          <a:lstStyle/>
          <a:p>
            <a:r>
              <a:rPr lang="en-GB" sz="3600" dirty="0">
                <a:solidFill>
                  <a:srgbClr val="0070C0"/>
                </a:solidFill>
                <a:latin typeface="Comic Sans MS" panose="030F0702030302020204" pitchFamily="66" charset="0"/>
              </a:rPr>
              <a:t>Investigate: </a:t>
            </a:r>
            <a:r>
              <a:rPr lang="en-GB" sz="3600" dirty="0">
                <a:latin typeface="Comic Sans MS" panose="030F0702030302020204" pitchFamily="66" charset="0"/>
              </a:rPr>
              <a:t>Endothermic or exothermic reaction?</a:t>
            </a:r>
          </a:p>
        </p:txBody>
      </p:sp>
      <p:sp>
        <p:nvSpPr>
          <p:cNvPr id="5" name="TextBox 4"/>
          <p:cNvSpPr txBox="1"/>
          <p:nvPr/>
        </p:nvSpPr>
        <p:spPr>
          <a:xfrm>
            <a:off x="220758" y="1753292"/>
            <a:ext cx="8815738" cy="1723549"/>
          </a:xfrm>
          <a:prstGeom prst="rect">
            <a:avLst/>
          </a:prstGeom>
          <a:noFill/>
        </p:spPr>
        <p:txBody>
          <a:bodyPr wrap="square" rtlCol="0">
            <a:spAutoFit/>
          </a:bodyPr>
          <a:lstStyle/>
          <a:p>
            <a:r>
              <a:rPr lang="en-GB" sz="2400" b="1" dirty="0">
                <a:solidFill>
                  <a:srgbClr val="0070C0"/>
                </a:solidFill>
                <a:latin typeface="Comic Sans MS" panose="030F0702030302020204" pitchFamily="66" charset="0"/>
              </a:rPr>
              <a:t>Task: </a:t>
            </a:r>
            <a:r>
              <a:rPr lang="en-GB" sz="2400" dirty="0">
                <a:latin typeface="Comic Sans MS" panose="030F0702030302020204" pitchFamily="66" charset="0"/>
              </a:rPr>
              <a:t>In pairs you will carry out an investigation to identify whether a reaction is endothermic or exothermic.</a:t>
            </a:r>
          </a:p>
          <a:p>
            <a:endParaRPr lang="en-GB" sz="1000" dirty="0">
              <a:latin typeface="Comic Sans MS" panose="030F0702030302020204" pitchFamily="66" charset="0"/>
            </a:endParaRPr>
          </a:p>
          <a:p>
            <a:r>
              <a:rPr lang="en-GB" sz="2400" dirty="0">
                <a:latin typeface="Comic Sans MS" panose="030F0702030302020204" pitchFamily="66" charset="0"/>
              </a:rPr>
              <a:t>Copy the following table into your books in order to record your results:</a:t>
            </a:r>
          </a:p>
        </p:txBody>
      </p:sp>
      <p:graphicFrame>
        <p:nvGraphicFramePr>
          <p:cNvPr id="6" name="Table 5"/>
          <p:cNvGraphicFramePr>
            <a:graphicFrameLocks noGrp="1"/>
          </p:cNvGraphicFramePr>
          <p:nvPr/>
        </p:nvGraphicFramePr>
        <p:xfrm>
          <a:off x="144380" y="3628609"/>
          <a:ext cx="8912992" cy="2405617"/>
        </p:xfrm>
        <a:graphic>
          <a:graphicData uri="http://schemas.openxmlformats.org/drawingml/2006/table">
            <a:tbl>
              <a:tblPr firstRow="1" bandRow="1">
                <a:tableStyleId>{5C22544A-7EE6-4342-B048-85BDC9FD1C3A}</a:tableStyleId>
              </a:tblPr>
              <a:tblGrid>
                <a:gridCol w="1280159">
                  <a:extLst>
                    <a:ext uri="{9D8B030D-6E8A-4147-A177-3AD203B41FA5}">
                      <a16:colId xmlns:a16="http://schemas.microsoft.com/office/drawing/2014/main" val="20000"/>
                    </a:ext>
                  </a:extLst>
                </a:gridCol>
                <a:gridCol w="1443789">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gridCol w="1395664">
                  <a:extLst>
                    <a:ext uri="{9D8B030D-6E8A-4147-A177-3AD203B41FA5}">
                      <a16:colId xmlns:a16="http://schemas.microsoft.com/office/drawing/2014/main" val="20003"/>
                    </a:ext>
                  </a:extLst>
                </a:gridCol>
                <a:gridCol w="1453414">
                  <a:extLst>
                    <a:ext uri="{9D8B030D-6E8A-4147-A177-3AD203B41FA5}">
                      <a16:colId xmlns:a16="http://schemas.microsoft.com/office/drawing/2014/main" val="20004"/>
                    </a:ext>
                  </a:extLst>
                </a:gridCol>
                <a:gridCol w="1876926">
                  <a:extLst>
                    <a:ext uri="{9D8B030D-6E8A-4147-A177-3AD203B41FA5}">
                      <a16:colId xmlns:a16="http://schemas.microsoft.com/office/drawing/2014/main" val="20005"/>
                    </a:ext>
                  </a:extLst>
                </a:gridCol>
              </a:tblGrid>
              <a:tr h="1030018">
                <a:tc>
                  <a:txBody>
                    <a:bodyPr/>
                    <a:lstStyle/>
                    <a:p>
                      <a:r>
                        <a:rPr lang="en-GB" sz="1800" dirty="0">
                          <a:solidFill>
                            <a:sysClr val="windowText" lastClr="000000"/>
                          </a:solidFill>
                        </a:rPr>
                        <a:t>Experiment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tc>
                  <a:txBody>
                    <a:bodyPr/>
                    <a:lstStyle/>
                    <a:p>
                      <a:r>
                        <a:rPr lang="en-GB" sz="1800" dirty="0">
                          <a:solidFill>
                            <a:sysClr val="windowText" lastClr="000000"/>
                          </a:solidFill>
                        </a:rPr>
                        <a:t>Temperature</a:t>
                      </a:r>
                      <a:r>
                        <a:rPr lang="en-GB" sz="1800" baseline="0" dirty="0">
                          <a:solidFill>
                            <a:sysClr val="windowText" lastClr="000000"/>
                          </a:solidFill>
                        </a:rPr>
                        <a:t> at the start (⁰C)</a:t>
                      </a:r>
                      <a:endParaRPr lang="en-GB" sz="1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tc>
                  <a:txBody>
                    <a:bodyPr/>
                    <a:lstStyle/>
                    <a:p>
                      <a:r>
                        <a:rPr lang="en-GB" sz="1800" dirty="0">
                          <a:solidFill>
                            <a:sysClr val="windowText" lastClr="000000"/>
                          </a:solidFill>
                        </a:rPr>
                        <a:t>Temperature</a:t>
                      </a:r>
                      <a:r>
                        <a:rPr lang="en-GB" sz="1800" baseline="0" dirty="0">
                          <a:solidFill>
                            <a:sysClr val="windowText" lastClr="000000"/>
                          </a:solidFill>
                        </a:rPr>
                        <a:t> at the end  (⁰C)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tc>
                  <a:txBody>
                    <a:bodyPr/>
                    <a:lstStyle/>
                    <a:p>
                      <a:r>
                        <a:rPr lang="en-GB" sz="1800" dirty="0">
                          <a:solidFill>
                            <a:sysClr val="windowText" lastClr="000000"/>
                          </a:solidFill>
                        </a:rPr>
                        <a:t>Change in temperature (</a:t>
                      </a:r>
                      <a:r>
                        <a:rPr lang="en-GB" sz="1800" baseline="0" dirty="0">
                          <a:solidFill>
                            <a:sysClr val="windowText" lastClr="000000"/>
                          </a:solidFill>
                        </a:rPr>
                        <a:t>⁰C</a:t>
                      </a:r>
                      <a:r>
                        <a:rPr lang="en-GB" sz="180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tc>
                  <a:txBody>
                    <a:bodyPr/>
                    <a:lstStyle/>
                    <a:p>
                      <a:r>
                        <a:rPr lang="en-GB" sz="1800" dirty="0">
                          <a:solidFill>
                            <a:sysClr val="windowText" lastClr="000000"/>
                          </a:solidFill>
                        </a:rPr>
                        <a:t>Other observations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tc>
                  <a:txBody>
                    <a:bodyPr/>
                    <a:lstStyle/>
                    <a:p>
                      <a:r>
                        <a:rPr lang="en-GB" sz="1800" dirty="0">
                          <a:solidFill>
                            <a:sysClr val="windowText" lastClr="000000"/>
                          </a:solidFill>
                        </a:rPr>
                        <a:t>Endothermic</a:t>
                      </a:r>
                      <a:r>
                        <a:rPr lang="en-GB" sz="1800" baseline="0" dirty="0">
                          <a:solidFill>
                            <a:sysClr val="windowText" lastClr="000000"/>
                          </a:solidFill>
                        </a:rPr>
                        <a:t> or exothermic reaction?</a:t>
                      </a:r>
                      <a:endParaRPr lang="en-GB" sz="1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extLst>
                  <a:ext uri="{0D108BD9-81ED-4DB2-BD59-A6C34878D82A}">
                    <a16:rowId xmlns:a16="http://schemas.microsoft.com/office/drawing/2014/main" val="10000"/>
                  </a:ext>
                </a:extLst>
              </a:tr>
              <a:tr h="458533">
                <a:tc>
                  <a:txBody>
                    <a:bodyPr/>
                    <a:lstStyle/>
                    <a:p>
                      <a:r>
                        <a:rPr lang="en-GB" sz="1800" dirty="0">
                          <a:solidFill>
                            <a:sysClr val="windowText" lastClr="0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tc>
                  <a:txBody>
                    <a:bodyPr/>
                    <a:lstStyle/>
                    <a:p>
                      <a:endParaRPr lang="en-GB" sz="180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tc>
                  <a:txBody>
                    <a:bodyPr/>
                    <a:lstStyle/>
                    <a:p>
                      <a:endParaRPr lang="en-GB" sz="1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tc>
                  <a:txBody>
                    <a:bodyPr/>
                    <a:lstStyle/>
                    <a:p>
                      <a:endParaRPr lang="en-GB" sz="180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tc>
                  <a:txBody>
                    <a:bodyPr/>
                    <a:lstStyle/>
                    <a:p>
                      <a:endParaRPr lang="en-GB" sz="180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tc>
                  <a:txBody>
                    <a:bodyPr/>
                    <a:lstStyle/>
                    <a:p>
                      <a:endParaRPr lang="en-GB" sz="1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extLst>
                  <a:ext uri="{0D108BD9-81ED-4DB2-BD59-A6C34878D82A}">
                    <a16:rowId xmlns:a16="http://schemas.microsoft.com/office/drawing/2014/main" val="10001"/>
                  </a:ext>
                </a:extLst>
              </a:tr>
              <a:tr h="458533">
                <a:tc>
                  <a:txBody>
                    <a:bodyPr/>
                    <a:lstStyle/>
                    <a:p>
                      <a:r>
                        <a:rPr lang="en-GB" sz="1800" dirty="0">
                          <a:solidFill>
                            <a:sysClr val="windowText" lastClr="0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tc>
                  <a:txBody>
                    <a:bodyPr/>
                    <a:lstStyle/>
                    <a:p>
                      <a:endParaRPr lang="en-GB" sz="180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tc>
                  <a:txBody>
                    <a:bodyPr/>
                    <a:lstStyle/>
                    <a:p>
                      <a:endParaRPr lang="en-GB" sz="180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tc>
                  <a:txBody>
                    <a:bodyPr/>
                    <a:lstStyle/>
                    <a:p>
                      <a:endParaRPr lang="en-GB" sz="180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tc>
                  <a:txBody>
                    <a:bodyPr/>
                    <a:lstStyle/>
                    <a:p>
                      <a:endParaRPr lang="en-GB" sz="180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tc>
                  <a:txBody>
                    <a:bodyPr/>
                    <a:lstStyle/>
                    <a:p>
                      <a:endParaRPr lang="en-GB" sz="180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extLst>
                  <a:ext uri="{0D108BD9-81ED-4DB2-BD59-A6C34878D82A}">
                    <a16:rowId xmlns:a16="http://schemas.microsoft.com/office/drawing/2014/main" val="10002"/>
                  </a:ext>
                </a:extLst>
              </a:tr>
              <a:tr h="458533">
                <a:tc>
                  <a:txBody>
                    <a:bodyPr/>
                    <a:lstStyle/>
                    <a:p>
                      <a:r>
                        <a:rPr lang="en-GB" sz="1800" dirty="0">
                          <a:solidFill>
                            <a:sysClr val="windowText" lastClr="0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tc>
                  <a:txBody>
                    <a:bodyPr/>
                    <a:lstStyle/>
                    <a:p>
                      <a:endParaRPr lang="en-GB" sz="1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tc>
                  <a:txBody>
                    <a:bodyPr/>
                    <a:lstStyle/>
                    <a:p>
                      <a:endParaRPr lang="en-GB" sz="1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tc>
                  <a:txBody>
                    <a:bodyPr/>
                    <a:lstStyle/>
                    <a:p>
                      <a:endParaRPr lang="en-GB" sz="180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tc>
                  <a:txBody>
                    <a:bodyPr/>
                    <a:lstStyle/>
                    <a:p>
                      <a:endParaRPr lang="en-GB" sz="180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tc>
                  <a:txBody>
                    <a:bodyPr/>
                    <a:lstStyle/>
                    <a:p>
                      <a:endParaRPr lang="en-GB" sz="1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extLst>
                  <a:ext uri="{0D108BD9-81ED-4DB2-BD59-A6C34878D82A}">
                    <a16:rowId xmlns:a16="http://schemas.microsoft.com/office/drawing/2014/main" val="10003"/>
                  </a:ext>
                </a:extLst>
              </a:tr>
            </a:tbl>
          </a:graphicData>
        </a:graphic>
      </p:graphicFrame>
      <p:sp>
        <p:nvSpPr>
          <p:cNvPr id="7" name="TextBox 6"/>
          <p:cNvSpPr txBox="1"/>
          <p:nvPr/>
        </p:nvSpPr>
        <p:spPr>
          <a:xfrm>
            <a:off x="3563888" y="908720"/>
            <a:ext cx="5256584" cy="830997"/>
          </a:xfrm>
          <a:prstGeom prst="rect">
            <a:avLst/>
          </a:prstGeom>
          <a:solidFill>
            <a:srgbClr val="FFFF00"/>
          </a:solidFill>
        </p:spPr>
        <p:txBody>
          <a:bodyPr wrap="square" rtlCol="0">
            <a:spAutoFit/>
          </a:bodyPr>
          <a:lstStyle/>
          <a:p>
            <a:pPr algn="ctr"/>
            <a:r>
              <a:rPr lang="en-GB" sz="2400" b="1" dirty="0">
                <a:latin typeface="Consolas" panose="020B0609020204030204" pitchFamily="49" charset="0"/>
                <a:cs typeface="Consolas" panose="020B0609020204030204" pitchFamily="49" charset="0"/>
              </a:rPr>
              <a:t>Important: Wear eye protection at all times!!</a:t>
            </a:r>
          </a:p>
        </p:txBody>
      </p:sp>
      <p:sp>
        <p:nvSpPr>
          <p:cNvPr id="8" name="AutoShape 2" descr="Goggles Icon, Goggles, Glasses Icon, Lab Glass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9793" y="908720"/>
            <a:ext cx="830997"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8709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B26650-DAB5-4B05-8A00-F0091E88D171}"/>
              </a:ext>
            </a:extLst>
          </p:cNvPr>
          <p:cNvSpPr txBox="1"/>
          <p:nvPr/>
        </p:nvSpPr>
        <p:spPr>
          <a:xfrm>
            <a:off x="163629" y="240632"/>
            <a:ext cx="4918510" cy="830997"/>
          </a:xfrm>
          <a:prstGeom prst="rect">
            <a:avLst/>
          </a:prstGeom>
          <a:noFill/>
        </p:spPr>
        <p:txBody>
          <a:bodyPr wrap="square" rtlCol="0">
            <a:spAutoFit/>
          </a:bodyPr>
          <a:lstStyle/>
          <a:p>
            <a:r>
              <a:rPr lang="en-US" sz="4800" dirty="0">
                <a:solidFill>
                  <a:srgbClr val="0070C0"/>
                </a:solidFill>
                <a:latin typeface="Comic Sans MS" panose="030F0702030302020204" pitchFamily="66" charset="0"/>
              </a:rPr>
              <a:t>Quick Check</a:t>
            </a:r>
            <a:endParaRPr lang="en-GB" sz="4800" dirty="0">
              <a:solidFill>
                <a:srgbClr val="0070C0"/>
              </a:solidFill>
              <a:latin typeface="Comic Sans MS" panose="030F0702030302020204" pitchFamily="66" charset="0"/>
            </a:endParaRPr>
          </a:p>
        </p:txBody>
      </p:sp>
      <p:sp>
        <p:nvSpPr>
          <p:cNvPr id="5" name="TextBox 4">
            <a:extLst>
              <a:ext uri="{FF2B5EF4-FFF2-40B4-BE49-F238E27FC236}">
                <a16:creationId xmlns:a16="http://schemas.microsoft.com/office/drawing/2014/main" id="{81000785-3C5F-46D6-A046-42C9776F4F70}"/>
              </a:ext>
            </a:extLst>
          </p:cNvPr>
          <p:cNvSpPr txBox="1"/>
          <p:nvPr/>
        </p:nvSpPr>
        <p:spPr>
          <a:xfrm>
            <a:off x="221381" y="1193532"/>
            <a:ext cx="8768616" cy="2062103"/>
          </a:xfrm>
          <a:prstGeom prst="rect">
            <a:avLst/>
          </a:prstGeom>
          <a:noFill/>
        </p:spPr>
        <p:txBody>
          <a:bodyPr wrap="square" rtlCol="0">
            <a:spAutoFit/>
          </a:bodyPr>
          <a:lstStyle/>
          <a:p>
            <a:pPr algn="ctr"/>
            <a:r>
              <a:rPr lang="en-US" sz="3200" dirty="0">
                <a:solidFill>
                  <a:srgbClr val="0070C0"/>
                </a:solidFill>
                <a:latin typeface="Comic Sans MS" panose="030F0702030302020204" pitchFamily="66" charset="0"/>
              </a:rPr>
              <a:t>Q. </a:t>
            </a:r>
            <a:r>
              <a:rPr lang="en-US" sz="3200" dirty="0">
                <a:latin typeface="Comic Sans MS" panose="030F0702030302020204" pitchFamily="66" charset="0"/>
              </a:rPr>
              <a:t>The table shows the temperature changes that occur when some substances dissolve in water. Which of these substances dissolves exothermically? Explain your choices.</a:t>
            </a:r>
            <a:endParaRPr lang="en-GB" sz="3200" dirty="0">
              <a:latin typeface="Comic Sans MS" panose="030F0702030302020204" pitchFamily="66" charset="0"/>
            </a:endParaRPr>
          </a:p>
        </p:txBody>
      </p:sp>
      <p:graphicFrame>
        <p:nvGraphicFramePr>
          <p:cNvPr id="6" name="Table 6">
            <a:extLst>
              <a:ext uri="{FF2B5EF4-FFF2-40B4-BE49-F238E27FC236}">
                <a16:creationId xmlns:a16="http://schemas.microsoft.com/office/drawing/2014/main" id="{77164011-35BE-4FFE-AF45-CFF2B024A9D0}"/>
              </a:ext>
            </a:extLst>
          </p:cNvPr>
          <p:cNvGraphicFramePr>
            <a:graphicFrameLocks noGrp="1"/>
          </p:cNvGraphicFramePr>
          <p:nvPr/>
        </p:nvGraphicFramePr>
        <p:xfrm>
          <a:off x="202131" y="3591561"/>
          <a:ext cx="8758989" cy="2625200"/>
        </p:xfrm>
        <a:graphic>
          <a:graphicData uri="http://schemas.openxmlformats.org/drawingml/2006/table">
            <a:tbl>
              <a:tblPr firstRow="1" bandRow="1">
                <a:tableStyleId>{5C22544A-7EE6-4342-B048-85BDC9FD1C3A}</a:tableStyleId>
              </a:tblPr>
              <a:tblGrid>
                <a:gridCol w="2714324">
                  <a:extLst>
                    <a:ext uri="{9D8B030D-6E8A-4147-A177-3AD203B41FA5}">
                      <a16:colId xmlns:a16="http://schemas.microsoft.com/office/drawing/2014/main" val="4057612900"/>
                    </a:ext>
                  </a:extLst>
                </a:gridCol>
                <a:gridCol w="3051208">
                  <a:extLst>
                    <a:ext uri="{9D8B030D-6E8A-4147-A177-3AD203B41FA5}">
                      <a16:colId xmlns:a16="http://schemas.microsoft.com/office/drawing/2014/main" val="1855742025"/>
                    </a:ext>
                  </a:extLst>
                </a:gridCol>
                <a:gridCol w="2993457">
                  <a:extLst>
                    <a:ext uri="{9D8B030D-6E8A-4147-A177-3AD203B41FA5}">
                      <a16:colId xmlns:a16="http://schemas.microsoft.com/office/drawing/2014/main" val="18601585"/>
                    </a:ext>
                  </a:extLst>
                </a:gridCol>
              </a:tblGrid>
              <a:tr h="481040">
                <a:tc>
                  <a:txBody>
                    <a:bodyPr/>
                    <a:lstStyle/>
                    <a:p>
                      <a:pPr algn="ctr"/>
                      <a:r>
                        <a:rPr lang="en-US" sz="2000" dirty="0">
                          <a:solidFill>
                            <a:schemeClr val="tx1"/>
                          </a:solidFill>
                        </a:rPr>
                        <a:t>Name of substance</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tc>
                  <a:txBody>
                    <a:bodyPr/>
                    <a:lstStyle/>
                    <a:p>
                      <a:pPr algn="ctr"/>
                      <a:r>
                        <a:rPr lang="en-US" sz="2000" dirty="0">
                          <a:solidFill>
                            <a:schemeClr val="tx1"/>
                          </a:solidFill>
                        </a:rPr>
                        <a:t>Temperature before (°C)</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tc>
                  <a:txBody>
                    <a:bodyPr/>
                    <a:lstStyle/>
                    <a:p>
                      <a:pPr algn="ctr"/>
                      <a:r>
                        <a:rPr lang="en-US" sz="2000" dirty="0">
                          <a:solidFill>
                            <a:schemeClr val="tx1"/>
                          </a:solidFill>
                        </a:rPr>
                        <a:t>Temperature after (°C)</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extLst>
                  <a:ext uri="{0D108BD9-81ED-4DB2-BD59-A6C34878D82A}">
                    <a16:rowId xmlns:a16="http://schemas.microsoft.com/office/drawing/2014/main" val="3332316388"/>
                  </a:ext>
                </a:extLst>
              </a:tr>
              <a:tr h="481040">
                <a:tc>
                  <a:txBody>
                    <a:bodyPr/>
                    <a:lstStyle/>
                    <a:p>
                      <a:r>
                        <a:rPr lang="en-US" sz="2000" dirty="0">
                          <a:solidFill>
                            <a:schemeClr val="tx1"/>
                          </a:solidFill>
                        </a:rPr>
                        <a:t>Potassium chloride</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tc>
                  <a:txBody>
                    <a:bodyPr/>
                    <a:lstStyle/>
                    <a:p>
                      <a:pPr algn="ctr"/>
                      <a:r>
                        <a:rPr lang="en-US" sz="2000" dirty="0">
                          <a:solidFill>
                            <a:schemeClr val="tx1"/>
                          </a:solidFill>
                        </a:rPr>
                        <a:t>20</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tc>
                  <a:txBody>
                    <a:bodyPr/>
                    <a:lstStyle/>
                    <a:p>
                      <a:pPr algn="ctr"/>
                      <a:r>
                        <a:rPr lang="en-US" sz="2000" dirty="0">
                          <a:solidFill>
                            <a:schemeClr val="tx1"/>
                          </a:solidFill>
                        </a:rPr>
                        <a:t>12</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extLst>
                  <a:ext uri="{0D108BD9-81ED-4DB2-BD59-A6C34878D82A}">
                    <a16:rowId xmlns:a16="http://schemas.microsoft.com/office/drawing/2014/main" val="1577653366"/>
                  </a:ext>
                </a:extLst>
              </a:tr>
              <a:tr h="481040">
                <a:tc>
                  <a:txBody>
                    <a:bodyPr/>
                    <a:lstStyle/>
                    <a:p>
                      <a:r>
                        <a:rPr lang="en-US" sz="2000" dirty="0"/>
                        <a:t>Calcium chloride</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tc>
                  <a:txBody>
                    <a:bodyPr/>
                    <a:lstStyle/>
                    <a:p>
                      <a:pPr algn="ctr"/>
                      <a:r>
                        <a:rPr lang="en-US" sz="2000" dirty="0"/>
                        <a:t>20</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tc>
                  <a:txBody>
                    <a:bodyPr/>
                    <a:lstStyle/>
                    <a:p>
                      <a:pPr algn="ctr"/>
                      <a:r>
                        <a:rPr lang="en-US" sz="2000" dirty="0"/>
                        <a:t>42</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extLst>
                  <a:ext uri="{0D108BD9-81ED-4DB2-BD59-A6C34878D82A}">
                    <a16:rowId xmlns:a16="http://schemas.microsoft.com/office/drawing/2014/main" val="1260363698"/>
                  </a:ext>
                </a:extLst>
              </a:tr>
              <a:tr h="481040">
                <a:tc>
                  <a:txBody>
                    <a:bodyPr/>
                    <a:lstStyle/>
                    <a:p>
                      <a:r>
                        <a:rPr lang="en-US" sz="2000" dirty="0"/>
                        <a:t>Sodium hydrogen carbonate</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tc>
                  <a:txBody>
                    <a:bodyPr/>
                    <a:lstStyle/>
                    <a:p>
                      <a:pPr algn="ctr"/>
                      <a:r>
                        <a:rPr lang="en-US" sz="2000" dirty="0"/>
                        <a:t>20</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tc>
                  <a:txBody>
                    <a:bodyPr/>
                    <a:lstStyle/>
                    <a:p>
                      <a:pPr algn="ctr"/>
                      <a:r>
                        <a:rPr lang="en-US" sz="2000" dirty="0"/>
                        <a:t>18</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extLst>
                  <a:ext uri="{0D108BD9-81ED-4DB2-BD59-A6C34878D82A}">
                    <a16:rowId xmlns:a16="http://schemas.microsoft.com/office/drawing/2014/main" val="4220280873"/>
                  </a:ext>
                </a:extLst>
              </a:tr>
              <a:tr h="481040">
                <a:tc>
                  <a:txBody>
                    <a:bodyPr/>
                    <a:lstStyle/>
                    <a:p>
                      <a:r>
                        <a:rPr lang="en-US" sz="2000" dirty="0"/>
                        <a:t>Sodium carbonate</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tc>
                  <a:txBody>
                    <a:bodyPr/>
                    <a:lstStyle/>
                    <a:p>
                      <a:pPr algn="ctr"/>
                      <a:r>
                        <a:rPr lang="en-US" sz="2000" dirty="0"/>
                        <a:t>20</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tc>
                  <a:txBody>
                    <a:bodyPr/>
                    <a:lstStyle/>
                    <a:p>
                      <a:pPr algn="ctr"/>
                      <a:r>
                        <a:rPr lang="en-US" sz="2000" dirty="0"/>
                        <a:t>23</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9EE"/>
                    </a:solidFill>
                  </a:tcPr>
                </a:tc>
                <a:extLst>
                  <a:ext uri="{0D108BD9-81ED-4DB2-BD59-A6C34878D82A}">
                    <a16:rowId xmlns:a16="http://schemas.microsoft.com/office/drawing/2014/main" val="3632072970"/>
                  </a:ext>
                </a:extLst>
              </a:tr>
            </a:tbl>
          </a:graphicData>
        </a:graphic>
      </p:graphicFrame>
    </p:spTree>
    <p:extLst>
      <p:ext uri="{BB962C8B-B14F-4D97-AF65-F5344CB8AC3E}">
        <p14:creationId xmlns:p14="http://schemas.microsoft.com/office/powerpoint/2010/main" val="148987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DE1B92-BDD1-48C1-87A1-B930CCAB47CB}"/>
              </a:ext>
            </a:extLst>
          </p:cNvPr>
          <p:cNvSpPr txBox="1"/>
          <p:nvPr/>
        </p:nvSpPr>
        <p:spPr>
          <a:xfrm>
            <a:off x="134754" y="192505"/>
            <a:ext cx="4504623" cy="707886"/>
          </a:xfrm>
          <a:prstGeom prst="rect">
            <a:avLst/>
          </a:prstGeom>
          <a:noFill/>
        </p:spPr>
        <p:txBody>
          <a:bodyPr wrap="square" rtlCol="0">
            <a:spAutoFit/>
          </a:bodyPr>
          <a:lstStyle/>
          <a:p>
            <a:r>
              <a:rPr lang="en-US" sz="4000" dirty="0">
                <a:solidFill>
                  <a:srgbClr val="FF0000"/>
                </a:solidFill>
                <a:latin typeface="Comic Sans MS" panose="030F0702030302020204" pitchFamily="66" charset="0"/>
              </a:rPr>
              <a:t>Self-assessment:</a:t>
            </a:r>
            <a:endParaRPr lang="en-GB" sz="4000" dirty="0">
              <a:solidFill>
                <a:srgbClr val="FF0000"/>
              </a:solidFill>
              <a:latin typeface="Comic Sans MS" panose="030F0702030302020204" pitchFamily="66" charset="0"/>
            </a:endParaRPr>
          </a:p>
        </p:txBody>
      </p:sp>
      <p:sp>
        <p:nvSpPr>
          <p:cNvPr id="5" name="TextBox 4">
            <a:extLst>
              <a:ext uri="{FF2B5EF4-FFF2-40B4-BE49-F238E27FC236}">
                <a16:creationId xmlns:a16="http://schemas.microsoft.com/office/drawing/2014/main" id="{79C20EB9-4AEB-4EB1-88F7-61534E407D78}"/>
              </a:ext>
            </a:extLst>
          </p:cNvPr>
          <p:cNvSpPr txBox="1"/>
          <p:nvPr/>
        </p:nvSpPr>
        <p:spPr>
          <a:xfrm>
            <a:off x="221381" y="1087655"/>
            <a:ext cx="8643486" cy="3539430"/>
          </a:xfrm>
          <a:prstGeom prst="rect">
            <a:avLst/>
          </a:prstGeom>
          <a:noFill/>
        </p:spPr>
        <p:txBody>
          <a:bodyPr wrap="square" rtlCol="0">
            <a:spAutoFit/>
          </a:bodyPr>
          <a:lstStyle/>
          <a:p>
            <a:pPr algn="ctr"/>
            <a:r>
              <a:rPr lang="en-US" sz="3200" b="1" dirty="0">
                <a:solidFill>
                  <a:srgbClr val="0070C0"/>
                </a:solidFill>
                <a:latin typeface="Comic Sans MS" panose="030F0702030302020204" pitchFamily="66" charset="0"/>
              </a:rPr>
              <a:t>A:</a:t>
            </a:r>
            <a:r>
              <a:rPr lang="en-US" sz="3200" dirty="0">
                <a:latin typeface="Comic Sans MS" panose="030F0702030302020204" pitchFamily="66" charset="0"/>
              </a:rPr>
              <a:t> Calcium chloride and sodium carbonate both dissolve in water exothermically. We can tell this from the results as once these two substances are placed in water the temperature increases, this causes energy to be transferred to the surroundings indicating an exothermic reaction.</a:t>
            </a:r>
            <a:endParaRPr lang="en-GB" sz="3200" dirty="0">
              <a:latin typeface="Comic Sans MS" panose="030F0702030302020204" pitchFamily="66" charset="0"/>
            </a:endParaRPr>
          </a:p>
        </p:txBody>
      </p:sp>
      <p:pic>
        <p:nvPicPr>
          <p:cNvPr id="3074" name="Picture 2" descr="Mark, Check, Tick, Red, Correct, Symbol, Choice, Yes">
            <a:extLst>
              <a:ext uri="{FF2B5EF4-FFF2-40B4-BE49-F238E27FC236}">
                <a16:creationId xmlns:a16="http://schemas.microsoft.com/office/drawing/2014/main" id="{3CC96B89-1986-4973-8E8F-FFE11E987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9527" y="4335072"/>
            <a:ext cx="1654592" cy="1724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3696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1D201D27314143BE863E8D07D284B8" ma:contentTypeVersion="7" ma:contentTypeDescription="Create a new document." ma:contentTypeScope="" ma:versionID="a04bb269a71ec15fb8834c62c42de320">
  <xsd:schema xmlns:xsd="http://www.w3.org/2001/XMLSchema" xmlns:xs="http://www.w3.org/2001/XMLSchema" xmlns:p="http://schemas.microsoft.com/office/2006/metadata/properties" xmlns:ns2="3eb4558b-8982-4134-8cf8-0edee52307a7" xmlns:ns3="049f97e1-32ae-4d3d-9c64-63be60dba368" targetNamespace="http://schemas.microsoft.com/office/2006/metadata/properties" ma:root="true" ma:fieldsID="858dc09fc12d3d2ae6884f6eb9195164" ns2:_="" ns3:_="">
    <xsd:import namespace="3eb4558b-8982-4134-8cf8-0edee52307a7"/>
    <xsd:import namespace="049f97e1-32ae-4d3d-9c64-63be60dba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b4558b-8982-4134-8cf8-0edee5230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f97e1-32ae-4d3d-9c64-63be60dba368"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116BF0-1BCA-474E-8A29-E805E1F9E678}">
  <ds:schemaRefs>
    <ds:schemaRef ds:uri="http://schemas.microsoft.com/sharepoint/v3/contenttype/forms"/>
  </ds:schemaRefs>
</ds:datastoreItem>
</file>

<file path=customXml/itemProps2.xml><?xml version="1.0" encoding="utf-8"?>
<ds:datastoreItem xmlns:ds="http://schemas.openxmlformats.org/officeDocument/2006/customXml" ds:itemID="{E513E5CD-BE62-47C6-AE79-645AF9AF6564}">
  <ds:schemaRefs>
    <ds:schemaRef ds:uri="http://purl.org/dc/elements/1.1/"/>
    <ds:schemaRef ds:uri="http://schemas.microsoft.com/office/2006/documentManagement/types"/>
    <ds:schemaRef ds:uri="049f97e1-32ae-4d3d-9c64-63be60dba368"/>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http://purl.org/dc/dcmitype/"/>
    <ds:schemaRef ds:uri="3eb4558b-8982-4134-8cf8-0edee52307a7"/>
    <ds:schemaRef ds:uri="http://purl.org/dc/terms/"/>
  </ds:schemaRefs>
</ds:datastoreItem>
</file>

<file path=customXml/itemProps3.xml><?xml version="1.0" encoding="utf-8"?>
<ds:datastoreItem xmlns:ds="http://schemas.openxmlformats.org/officeDocument/2006/customXml" ds:itemID="{74652FEC-ECDA-4A83-AF52-FAE1184166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b4558b-8982-4134-8cf8-0edee52307a7"/>
    <ds:schemaRef ds:uri="049f97e1-32ae-4d3d-9c64-63be60dba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988</Words>
  <Application>Microsoft Office PowerPoint</Application>
  <PresentationFormat>On-screen Show (4:3)</PresentationFormat>
  <Paragraphs>137</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Comic Sans MS</vt:lpstr>
      <vt:lpstr>Consolas</vt:lpstr>
      <vt:lpstr>Office Theme</vt:lpstr>
      <vt:lpstr>Exothermic &amp; Endothermic Reactions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80/20 – THINK! What do you NEED to cover with your set</dc:title>
  <dc:creator>Matt Holden</dc:creator>
  <cp:lastModifiedBy>Kiran Mattoo</cp:lastModifiedBy>
  <cp:revision>2</cp:revision>
  <dcterms:created xsi:type="dcterms:W3CDTF">2020-08-27T14:28:23Z</dcterms:created>
  <dcterms:modified xsi:type="dcterms:W3CDTF">2020-09-25T09:01:21Z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0x010100571D201D27314143BE863E8D07D284B8</vt:lpwstr>
  </property>
</Properties>
</file>