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364" r:id="rId2"/>
    <p:sldId id="256" r:id="rId3"/>
    <p:sldId id="276" r:id="rId4"/>
    <p:sldId id="311" r:id="rId5"/>
    <p:sldId id="312" r:id="rId6"/>
    <p:sldId id="278" r:id="rId7"/>
    <p:sldId id="354" r:id="rId8"/>
    <p:sldId id="360" r:id="rId9"/>
    <p:sldId id="356" r:id="rId10"/>
    <p:sldId id="357" r:id="rId11"/>
    <p:sldId id="365" r:id="rId12"/>
    <p:sldId id="352" r:id="rId13"/>
    <p:sldId id="314" r:id="rId14"/>
    <p:sldId id="362" r:id="rId15"/>
    <p:sldId id="326" r:id="rId16"/>
    <p:sldId id="358" r:id="rId17"/>
    <p:sldId id="359" r:id="rId18"/>
    <p:sldId id="332" r:id="rId19"/>
    <p:sldId id="315" r:id="rId20"/>
    <p:sldId id="323" r:id="rId21"/>
    <p:sldId id="329" r:id="rId22"/>
    <p:sldId id="330" r:id="rId23"/>
    <p:sldId id="331" r:id="rId24"/>
    <p:sldId id="339" r:id="rId25"/>
    <p:sldId id="361" r:id="rId26"/>
    <p:sldId id="342" r:id="rId27"/>
    <p:sldId id="343" r:id="rId28"/>
    <p:sldId id="335" r:id="rId29"/>
    <p:sldId id="336" r:id="rId30"/>
    <p:sldId id="337" r:id="rId31"/>
    <p:sldId id="338" r:id="rId32"/>
    <p:sldId id="350" r:id="rId33"/>
    <p:sldId id="345" r:id="rId34"/>
    <p:sldId id="333" r:id="rId35"/>
    <p:sldId id="299" r:id="rId36"/>
    <p:sldId id="296" r:id="rId37"/>
    <p:sldId id="351" r:id="rId38"/>
    <p:sldId id="348" r:id="rId39"/>
    <p:sldId id="349" r:id="rId40"/>
    <p:sldId id="263" r:id="rId41"/>
    <p:sldId id="346" r:id="rId42"/>
    <p:sldId id="363"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03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71" autoAdjust="0"/>
  </p:normalViewPr>
  <p:slideViewPr>
    <p:cSldViewPr>
      <p:cViewPr varScale="1">
        <p:scale>
          <a:sx n="69" d="100"/>
          <a:sy n="69" d="100"/>
        </p:scale>
        <p:origin x="54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B999B1-D2D6-4502-938C-3311E2CD5F1A}" type="datetimeFigureOut">
              <a:rPr lang="en-GB" smtClean="0"/>
              <a:t>17/03/2020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1B78FA-C282-428C-AF80-B6EF9C1830ED}" type="slidenum">
              <a:rPr lang="en-GB" smtClean="0"/>
              <a:t>‹#›</a:t>
            </a:fld>
            <a:endParaRPr lang="en-GB"/>
          </a:p>
        </p:txBody>
      </p:sp>
    </p:spTree>
    <p:extLst>
      <p:ext uri="{BB962C8B-B14F-4D97-AF65-F5344CB8AC3E}">
        <p14:creationId xmlns:p14="http://schemas.microsoft.com/office/powerpoint/2010/main" val="1377045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Real thoughts</a:t>
            </a:r>
            <a:r>
              <a:rPr lang="en-GB" baseline="0" dirty="0" smtClean="0"/>
              <a:t> and feelings – rhyme scheme would be </a:t>
            </a:r>
            <a:r>
              <a:rPr lang="en-GB" baseline="0" dirty="0" err="1" smtClean="0"/>
              <a:t>inapproiate</a:t>
            </a:r>
            <a:endParaRPr lang="en-GB" dirty="0"/>
          </a:p>
        </p:txBody>
      </p:sp>
      <p:sp>
        <p:nvSpPr>
          <p:cNvPr id="4" name="Slide Number Placeholder 3"/>
          <p:cNvSpPr>
            <a:spLocks noGrp="1"/>
          </p:cNvSpPr>
          <p:nvPr>
            <p:ph type="sldNum" sz="quarter" idx="10"/>
          </p:nvPr>
        </p:nvSpPr>
        <p:spPr/>
        <p:txBody>
          <a:bodyPr/>
          <a:lstStyle/>
          <a:p>
            <a:fld id="{FE1B78FA-C282-428C-AF80-B6EF9C1830ED}"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23299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AFA5B73-544C-4435-99C3-BF5F3D3555B3}"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E2E786-E252-428A-9097-0D7A98542B6D}" type="slidenum">
              <a:rPr lang="en-GB" smtClean="0"/>
              <a:t>‹#›</a:t>
            </a:fld>
            <a:endParaRPr lang="en-GB"/>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FA5B73-544C-4435-99C3-BF5F3D3555B3}"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E2E786-E252-428A-9097-0D7A98542B6D}"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FA5B73-544C-4435-99C3-BF5F3D3555B3}"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E2E786-E252-428A-9097-0D7A98542B6D}"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FA5B73-544C-4435-99C3-BF5F3D3555B3}"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E2E786-E252-428A-9097-0D7A98542B6D}"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FA5B73-544C-4435-99C3-BF5F3D3555B3}"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E2E786-E252-428A-9097-0D7A98542B6D}" type="slidenum">
              <a:rPr lang="en-GB" smtClean="0"/>
              <a:t>‹#›</a:t>
            </a:fld>
            <a:endParaRPr lang="en-GB"/>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AFA5B73-544C-4435-99C3-BF5F3D3555B3}" type="datetimeFigureOut">
              <a:rPr lang="en-GB" smtClean="0"/>
              <a:t>17/03/2020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E2E786-E252-428A-9097-0D7A98542B6D}"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AFA5B73-544C-4435-99C3-BF5F3D3555B3}" type="datetimeFigureOut">
              <a:rPr lang="en-GB" smtClean="0"/>
              <a:t>17/03/2020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0E2E786-E252-428A-9097-0D7A98542B6D}" type="slidenum">
              <a:rPr lang="en-GB" smtClean="0"/>
              <a:t>‹#›</a:t>
            </a:fld>
            <a:endParaRPr lang="en-GB"/>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FA5B73-544C-4435-99C3-BF5F3D3555B3}" type="datetimeFigureOut">
              <a:rPr lang="en-GB" smtClean="0"/>
              <a:t>17/03/2020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0E2E786-E252-428A-9097-0D7A98542B6D}"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FA5B73-544C-4435-99C3-BF5F3D3555B3}" type="datetimeFigureOut">
              <a:rPr lang="en-GB" smtClean="0"/>
              <a:t>17/03/2020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0E2E786-E252-428A-9097-0D7A98542B6D}"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FA5B73-544C-4435-99C3-BF5F3D3555B3}" type="datetimeFigureOut">
              <a:rPr lang="en-GB" smtClean="0"/>
              <a:t>17/03/2020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E2E786-E252-428A-9097-0D7A98542B6D}" type="slidenum">
              <a:rPr lang="en-GB" smtClean="0"/>
              <a:t>‹#›</a:t>
            </a:fld>
            <a:endParaRPr lang="en-GB"/>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FA5B73-544C-4435-99C3-BF5F3D3555B3}" type="datetimeFigureOut">
              <a:rPr lang="en-GB" smtClean="0"/>
              <a:t>17/03/2020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E2E786-E252-428A-9097-0D7A98542B6D}"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AFA5B73-544C-4435-99C3-BF5F3D3555B3}" type="datetimeFigureOut">
              <a:rPr lang="en-GB" smtClean="0"/>
              <a:t>17/03/2020</a:t>
            </a:fld>
            <a:endParaRPr lang="en-GB"/>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GB"/>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0E2E786-E252-428A-9097-0D7A98542B6D}"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feature=player_detailpage&amp;v=r8QIcYdJPG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uk/url?sa=i&amp;rct=j&amp;q=&amp;esrc=s&amp;source=images&amp;cd=&amp;cad=rja&amp;uact=8&amp;ved=0CAcQjRxqFQoTCNjS9Nbi-MYCFSMq2wodg9wPGg&amp;url=http://www.wigglywigglers.co.uk/blog/planting-a-native-hedge/&amp;ei=9M60VdiICqPU7AaDub_QAQ&amp;bvm=bv.98717601,d.ZGU&amp;psig=AFQjCNFrCmbRMaZDZwsv7LbsyJCvP4D1hw&amp;ust=143799920383587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uk/url?sa=i&amp;rct=j&amp;q=&amp;esrc=s&amp;source=images&amp;cd=&amp;cad=rja&amp;uact=8&amp;ved=0CAcQjRxqFQoTCNb2sMjZ-MYCFYoG2wodSVUJMw&amp;url=http://www.telegraph.co.uk/history/britain-at-war/10058609/6m-for-First-World-War-centenary-projects.html&amp;ei=ZcW0VZawL4qN7AbJqqWYAw&amp;bvm=bv.98717601,d.ZGU&amp;psig=AFQjCNGjafeLiaWkzNHChQhRNadIl-zskw&amp;ust=1437996684344689"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88641"/>
            <a:ext cx="7848600" cy="792088"/>
          </a:xfrm>
        </p:spPr>
        <p:txBody>
          <a:bodyPr/>
          <a:lstStyle/>
          <a:p>
            <a:r>
              <a:rPr lang="en-GB" sz="3200" dirty="0" smtClean="0"/>
              <a:t>Retrieval Practise – context. </a:t>
            </a:r>
            <a:endParaRPr lang="en-GB" sz="3200" dirty="0"/>
          </a:p>
        </p:txBody>
      </p:sp>
      <p:sp>
        <p:nvSpPr>
          <p:cNvPr id="3" name="Subtitle 2"/>
          <p:cNvSpPr>
            <a:spLocks noGrp="1"/>
          </p:cNvSpPr>
          <p:nvPr>
            <p:ph type="subTitle" idx="1"/>
          </p:nvPr>
        </p:nvSpPr>
        <p:spPr>
          <a:xfrm>
            <a:off x="147908" y="3398231"/>
            <a:ext cx="8996092" cy="3164160"/>
          </a:xfrm>
        </p:spPr>
        <p:txBody>
          <a:bodyPr>
            <a:normAutofit/>
          </a:bodyPr>
          <a:lstStyle/>
          <a:p>
            <a:r>
              <a:rPr lang="en-GB" dirty="0" smtClean="0"/>
              <a:t>For each of the poems identify two ‘contextual factors’ relevant to it: </a:t>
            </a:r>
          </a:p>
          <a:p>
            <a:pPr marL="342900" indent="-342900">
              <a:buFontTx/>
              <a:buChar char="-"/>
            </a:pPr>
            <a:r>
              <a:rPr lang="en-GB" dirty="0" smtClean="0"/>
              <a:t>Exposure</a:t>
            </a:r>
            <a:endParaRPr lang="en-GB" dirty="0" smtClean="0"/>
          </a:p>
          <a:p>
            <a:pPr marL="342900" indent="-342900">
              <a:buFontTx/>
              <a:buChar char="-"/>
            </a:pPr>
            <a:r>
              <a:rPr lang="en-GB" dirty="0" smtClean="0"/>
              <a:t>Charge of the Light Brigade </a:t>
            </a:r>
            <a:endParaRPr lang="en-GB" dirty="0" smtClean="0"/>
          </a:p>
          <a:p>
            <a:pPr marL="342900" indent="-342900">
              <a:buFontTx/>
              <a:buChar char="-"/>
            </a:pPr>
            <a:r>
              <a:rPr lang="en-GB" dirty="0" smtClean="0"/>
              <a:t>My Last Duchess </a:t>
            </a:r>
          </a:p>
          <a:p>
            <a:pPr marL="342900" indent="-342900">
              <a:buFontTx/>
              <a:buChar char="-"/>
            </a:pPr>
            <a:r>
              <a:rPr lang="en-GB" dirty="0" smtClean="0"/>
              <a:t>Bayonet Charge </a:t>
            </a:r>
          </a:p>
          <a:p>
            <a:pPr marL="342900" indent="-342900">
              <a:buFontTx/>
              <a:buChar char="-"/>
            </a:pPr>
            <a:r>
              <a:rPr lang="en-GB" dirty="0" smtClean="0"/>
              <a:t>Remains </a:t>
            </a:r>
            <a:endParaRPr lang="en-GB" dirty="0" smtClean="0"/>
          </a:p>
        </p:txBody>
      </p:sp>
      <p:sp>
        <p:nvSpPr>
          <p:cNvPr id="4" name="TextBox 3"/>
          <p:cNvSpPr txBox="1"/>
          <p:nvPr/>
        </p:nvSpPr>
        <p:spPr>
          <a:xfrm>
            <a:off x="3203848" y="1052736"/>
            <a:ext cx="3888432" cy="2308324"/>
          </a:xfrm>
          <a:prstGeom prst="rect">
            <a:avLst/>
          </a:prstGeom>
          <a:noFill/>
        </p:spPr>
        <p:txBody>
          <a:bodyPr wrap="square" rtlCol="0">
            <a:spAutoFit/>
          </a:bodyPr>
          <a:lstStyle/>
          <a:p>
            <a:r>
              <a:rPr lang="en-GB" dirty="0" smtClean="0"/>
              <a:t>- Front of Books </a:t>
            </a:r>
          </a:p>
          <a:p>
            <a:r>
              <a:rPr lang="en-GB" dirty="0" smtClean="0"/>
              <a:t>- Write the title – retrieval practise context </a:t>
            </a:r>
          </a:p>
          <a:p>
            <a:r>
              <a:rPr lang="en-GB" dirty="0" smtClean="0"/>
              <a:t>- Write the poem name and add two bullet points after it to respond to the task below. </a:t>
            </a:r>
          </a:p>
          <a:p>
            <a:r>
              <a:rPr lang="en-GB" dirty="0" smtClean="0"/>
              <a:t>- In silence </a:t>
            </a:r>
          </a:p>
          <a:p>
            <a:r>
              <a:rPr lang="en-GB" dirty="0" smtClean="0"/>
              <a:t>- 8 minutes. </a:t>
            </a:r>
            <a:endParaRPr lang="en-GB" dirty="0"/>
          </a:p>
        </p:txBody>
      </p:sp>
    </p:spTree>
    <p:extLst>
      <p:ext uri="{BB962C8B-B14F-4D97-AF65-F5344CB8AC3E}">
        <p14:creationId xmlns:p14="http://schemas.microsoft.com/office/powerpoint/2010/main" val="1697733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5445224"/>
            <a:ext cx="8435280" cy="4176464"/>
          </a:xfrm>
        </p:spPr>
        <p:txBody>
          <a:bodyPr>
            <a:normAutofit/>
          </a:bodyPr>
          <a:lstStyle/>
          <a:p>
            <a:pPr marL="0" indent="0">
              <a:buNone/>
            </a:pPr>
            <a:endParaRPr lang="en-GB" sz="1800" dirty="0">
              <a:latin typeface="Comic Sans MS" panose="030F0702030302020204" pitchFamily="66" charset="0"/>
            </a:endParaRPr>
          </a:p>
          <a:p>
            <a:pPr marL="0" indent="0">
              <a:buNone/>
            </a:pPr>
            <a:r>
              <a:rPr lang="en-GB" sz="1800" dirty="0">
                <a:latin typeface="Comic Sans MS" panose="030F0702030302020204" pitchFamily="66" charset="0"/>
              </a:rPr>
              <a:t>How does the mood or tone of the poem change throughout? </a:t>
            </a:r>
          </a:p>
        </p:txBody>
      </p:sp>
      <p:graphicFrame>
        <p:nvGraphicFramePr>
          <p:cNvPr id="4" name="Table 3"/>
          <p:cNvGraphicFramePr>
            <a:graphicFrameLocks noGrp="1"/>
          </p:cNvGraphicFramePr>
          <p:nvPr>
            <p:extLst>
              <p:ext uri="{D42A27DB-BD31-4B8C-83A1-F6EECF244321}">
                <p14:modId xmlns:p14="http://schemas.microsoft.com/office/powerpoint/2010/main" val="2085782508"/>
              </p:ext>
            </p:extLst>
          </p:nvPr>
        </p:nvGraphicFramePr>
        <p:xfrm>
          <a:off x="899592" y="1700808"/>
          <a:ext cx="7632848" cy="3210560"/>
        </p:xfrm>
        <a:graphic>
          <a:graphicData uri="http://schemas.openxmlformats.org/drawingml/2006/table">
            <a:tbl>
              <a:tblPr firstRow="1" bandRow="1">
                <a:tableStyleId>{5C22544A-7EE6-4342-B048-85BDC9FD1C3A}</a:tableStyleId>
              </a:tblPr>
              <a:tblGrid>
                <a:gridCol w="1622912">
                  <a:extLst>
                    <a:ext uri="{9D8B030D-6E8A-4147-A177-3AD203B41FA5}">
                      <a16:colId xmlns:a16="http://schemas.microsoft.com/office/drawing/2014/main" val="20000"/>
                    </a:ext>
                  </a:extLst>
                </a:gridCol>
                <a:gridCol w="6009936">
                  <a:extLst>
                    <a:ext uri="{9D8B030D-6E8A-4147-A177-3AD203B41FA5}">
                      <a16:colId xmlns:a16="http://schemas.microsoft.com/office/drawing/2014/main" val="20001"/>
                    </a:ext>
                  </a:extLst>
                </a:gridCol>
              </a:tblGrid>
              <a:tr h="370840">
                <a:tc>
                  <a:txBody>
                    <a:bodyPr/>
                    <a:lstStyle/>
                    <a:p>
                      <a:endParaRPr lang="en-GB" dirty="0"/>
                    </a:p>
                  </a:txBody>
                  <a:tcPr/>
                </a:tc>
                <a:tc>
                  <a:txBody>
                    <a:bodyPr/>
                    <a:lstStyle/>
                    <a:p>
                      <a:r>
                        <a:rPr lang="en-GB" dirty="0" smtClean="0"/>
                        <a:t>What happens in the stanza?</a:t>
                      </a:r>
                      <a:endParaRPr lang="en-GB" dirty="0"/>
                    </a:p>
                  </a:txBody>
                  <a:tcPr/>
                </a:tc>
                <a:extLst>
                  <a:ext uri="{0D108BD9-81ED-4DB2-BD59-A6C34878D82A}">
                    <a16:rowId xmlns:a16="http://schemas.microsoft.com/office/drawing/2014/main" val="10000"/>
                  </a:ext>
                </a:extLst>
              </a:tr>
              <a:tr h="370840">
                <a:tc>
                  <a:txBody>
                    <a:bodyPr/>
                    <a:lstStyle/>
                    <a:p>
                      <a:r>
                        <a:rPr lang="en-GB" sz="1600" dirty="0" smtClean="0">
                          <a:latin typeface="Comic Sans MS" panose="030F0702030302020204" pitchFamily="66" charset="0"/>
                        </a:rPr>
                        <a:t>Stanza 1</a:t>
                      </a:r>
                      <a:endParaRPr lang="en-GB" sz="1600" dirty="0">
                        <a:latin typeface="Comic Sans MS" panose="030F0702030302020204" pitchFamily="66" charset="0"/>
                      </a:endParaRPr>
                    </a:p>
                  </a:txBody>
                  <a:tcPr/>
                </a:tc>
                <a:tc>
                  <a:txBody>
                    <a:bodyPr/>
                    <a:lstStyle/>
                    <a:p>
                      <a:r>
                        <a:rPr lang="en-GB" sz="1600" dirty="0" smtClean="0">
                          <a:latin typeface="Comic Sans MS" panose="030F0702030302020204" pitchFamily="66" charset="0"/>
                        </a:rPr>
                        <a:t>the mother looks back at remembrance day and the idea of the poppy which has helped trigger the memory. </a:t>
                      </a:r>
                    </a:p>
                    <a:p>
                      <a:endParaRPr lang="en-GB" sz="1600" dirty="0">
                        <a:latin typeface="Comic Sans MS" panose="030F0702030302020204" pitchFamily="66" charset="0"/>
                      </a:endParaRPr>
                    </a:p>
                  </a:txBody>
                  <a:tcPr/>
                </a:tc>
                <a:extLst>
                  <a:ext uri="{0D108BD9-81ED-4DB2-BD59-A6C34878D82A}">
                    <a16:rowId xmlns:a16="http://schemas.microsoft.com/office/drawing/2014/main" val="10001"/>
                  </a:ext>
                </a:extLst>
              </a:tr>
              <a:tr h="370840">
                <a:tc>
                  <a:txBody>
                    <a:bodyPr/>
                    <a:lstStyle/>
                    <a:p>
                      <a:r>
                        <a:rPr lang="en-GB" sz="1600" dirty="0" smtClean="0">
                          <a:latin typeface="Comic Sans MS" panose="030F0702030302020204" pitchFamily="66" charset="0"/>
                        </a:rPr>
                        <a:t>Stanza 2</a:t>
                      </a:r>
                    </a:p>
                  </a:txBody>
                  <a:tcPr/>
                </a:tc>
                <a:tc>
                  <a:txBody>
                    <a:bodyPr/>
                    <a:lstStyle/>
                    <a:p>
                      <a:pPr marL="0" marR="0" lvl="0" indent="0" algn="l" defTabSz="914400" rtl="0" eaLnBrk="1" fontAlgn="auto" latinLnBrk="0" hangingPunct="1">
                        <a:lnSpc>
                          <a:spcPct val="100000"/>
                        </a:lnSpc>
                        <a:spcBef>
                          <a:spcPct val="20000"/>
                        </a:spcBef>
                        <a:spcAft>
                          <a:spcPts val="0"/>
                        </a:spcAft>
                        <a:buClr>
                          <a:srgbClr val="93A299"/>
                        </a:buClr>
                        <a:buSzPct val="85000"/>
                        <a:buFont typeface="Arial" pitchFamily="34" charset="0"/>
                        <a:buNone/>
                        <a:tabLst/>
                        <a:defRPr/>
                      </a:pPr>
                      <a:r>
                        <a:rPr kumimoji="0" lang="en-GB" sz="1600" b="0" i="0" u="none" strike="noStrike" kern="1200" cap="none" spc="0" normalizeH="0" baseline="0" noProof="0" dirty="0" smtClean="0">
                          <a:ln>
                            <a:noFill/>
                          </a:ln>
                          <a:solidFill>
                            <a:srgbClr val="292934"/>
                          </a:solidFill>
                          <a:effectLst/>
                          <a:uLnTx/>
                          <a:uFillTx/>
                          <a:latin typeface="Comic Sans MS" panose="030F0702030302020204" pitchFamily="66" charset="0"/>
                          <a:ea typeface="+mn-ea"/>
                          <a:cs typeface="+mn-cs"/>
                        </a:rPr>
                        <a:t>the mother talks about helping her son get ready and seeing him off. </a:t>
                      </a:r>
                    </a:p>
                    <a:p>
                      <a:endParaRPr lang="en-GB" sz="1600" dirty="0">
                        <a:latin typeface="Comic Sans MS" panose="030F0702030302020204" pitchFamily="66" charset="0"/>
                      </a:endParaRPr>
                    </a:p>
                  </a:txBody>
                  <a:tcPr/>
                </a:tc>
                <a:extLst>
                  <a:ext uri="{0D108BD9-81ED-4DB2-BD59-A6C34878D82A}">
                    <a16:rowId xmlns:a16="http://schemas.microsoft.com/office/drawing/2014/main" val="10002"/>
                  </a:ext>
                </a:extLst>
              </a:tr>
              <a:tr h="370840">
                <a:tc>
                  <a:txBody>
                    <a:bodyPr/>
                    <a:lstStyle/>
                    <a:p>
                      <a:r>
                        <a:rPr lang="en-GB" sz="1600" dirty="0" smtClean="0">
                          <a:latin typeface="Comic Sans MS" panose="030F0702030302020204" pitchFamily="66" charset="0"/>
                        </a:rPr>
                        <a:t>Stanza 3</a:t>
                      </a:r>
                    </a:p>
                  </a:txBody>
                  <a:tcPr/>
                </a:tc>
                <a:tc>
                  <a:txBody>
                    <a:bodyPr/>
                    <a:lstStyle/>
                    <a:p>
                      <a:r>
                        <a:rPr kumimoji="0" lang="en-GB" sz="1600" b="0" i="0" u="none" strike="noStrike" kern="1200" cap="none" spc="0" normalizeH="0" baseline="0" noProof="0" dirty="0" smtClean="0">
                          <a:ln>
                            <a:noFill/>
                          </a:ln>
                          <a:solidFill>
                            <a:srgbClr val="292934"/>
                          </a:solidFill>
                          <a:effectLst/>
                          <a:uLnTx/>
                          <a:uFillTx/>
                          <a:latin typeface="Comic Sans MS" panose="030F0702030302020204" pitchFamily="66" charset="0"/>
                          <a:ea typeface="+mn-ea"/>
                          <a:cs typeface="+mn-cs"/>
                        </a:rPr>
                        <a:t>explores the emptiness that is left in his absence</a:t>
                      </a:r>
                      <a:endParaRPr lang="en-GB" sz="1600" dirty="0">
                        <a:latin typeface="Comic Sans MS" panose="030F0702030302020204" pitchFamily="66" charset="0"/>
                      </a:endParaRPr>
                    </a:p>
                  </a:txBody>
                  <a:tcPr/>
                </a:tc>
                <a:extLst>
                  <a:ext uri="{0D108BD9-81ED-4DB2-BD59-A6C34878D82A}">
                    <a16:rowId xmlns:a16="http://schemas.microsoft.com/office/drawing/2014/main" val="10003"/>
                  </a:ext>
                </a:extLst>
              </a:tr>
              <a:tr h="370840">
                <a:tc>
                  <a:txBody>
                    <a:bodyPr/>
                    <a:lstStyle/>
                    <a:p>
                      <a:r>
                        <a:rPr lang="en-GB" sz="1600" dirty="0" smtClean="0">
                          <a:latin typeface="Comic Sans MS" panose="030F0702030302020204" pitchFamily="66" charset="0"/>
                        </a:rPr>
                        <a:t>Stanza 4</a:t>
                      </a:r>
                    </a:p>
                  </a:txBody>
                  <a:tcPr/>
                </a:tc>
                <a:tc>
                  <a:txBody>
                    <a:bodyPr/>
                    <a:lstStyle/>
                    <a:p>
                      <a:pPr marL="0" marR="0" lvl="0" indent="0" algn="l" defTabSz="914400" rtl="0" eaLnBrk="1" fontAlgn="auto" latinLnBrk="0" hangingPunct="1">
                        <a:lnSpc>
                          <a:spcPct val="100000"/>
                        </a:lnSpc>
                        <a:spcBef>
                          <a:spcPct val="20000"/>
                        </a:spcBef>
                        <a:spcAft>
                          <a:spcPts val="0"/>
                        </a:spcAft>
                        <a:buClr>
                          <a:srgbClr val="93A299"/>
                        </a:buClr>
                        <a:buSzPct val="85000"/>
                        <a:buFont typeface="Arial" pitchFamily="34" charset="0"/>
                        <a:buNone/>
                        <a:tabLst/>
                        <a:defRPr/>
                      </a:pPr>
                      <a:r>
                        <a:rPr kumimoji="0" lang="en-GB" sz="1600" b="0" i="0" u="none" strike="noStrike" kern="1200" cap="none" spc="0" normalizeH="0" baseline="0" noProof="0" dirty="0" smtClean="0">
                          <a:ln>
                            <a:noFill/>
                          </a:ln>
                          <a:solidFill>
                            <a:srgbClr val="292934"/>
                          </a:solidFill>
                          <a:effectLst/>
                          <a:uLnTx/>
                          <a:uFillTx/>
                          <a:latin typeface="Comic Sans MS" panose="030F0702030302020204" pitchFamily="66" charset="0"/>
                          <a:ea typeface="+mn-ea"/>
                          <a:cs typeface="+mn-cs"/>
                        </a:rPr>
                        <a:t>the mother feels drawn to a war memorial bringing the story back to where it started, yet now with no son around. The suggestion of the dove being that he has died. </a:t>
                      </a:r>
                    </a:p>
                  </a:txBody>
                  <a:tcPr/>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1139993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Retrieval Practise </a:t>
            </a:r>
            <a:r>
              <a:rPr lang="en-GB" dirty="0" smtClean="0"/>
              <a:t>– AIC </a:t>
            </a:r>
            <a:endParaRPr lang="en-GB" dirty="0"/>
          </a:p>
        </p:txBody>
      </p:sp>
      <p:sp>
        <p:nvSpPr>
          <p:cNvPr id="3" name="Content Placeholder 2"/>
          <p:cNvSpPr>
            <a:spLocks noGrp="1"/>
          </p:cNvSpPr>
          <p:nvPr>
            <p:ph idx="1"/>
          </p:nvPr>
        </p:nvSpPr>
        <p:spPr/>
        <p:txBody>
          <a:bodyPr>
            <a:normAutofit fontScale="85000" lnSpcReduction="10000"/>
          </a:bodyPr>
          <a:lstStyle/>
          <a:p>
            <a:pPr marL="0" indent="0">
              <a:buNone/>
            </a:pPr>
            <a:r>
              <a:rPr lang="en-GB" dirty="0" smtClean="0"/>
              <a:t>Copy down the following quotation. </a:t>
            </a:r>
          </a:p>
          <a:p>
            <a:pPr marL="0" indent="0">
              <a:buNone/>
            </a:pPr>
            <a:endParaRPr lang="en-GB" dirty="0" smtClean="0"/>
          </a:p>
          <a:p>
            <a:pPr marL="0" indent="0">
              <a:buNone/>
            </a:pPr>
            <a:endParaRPr lang="en-GB" dirty="0"/>
          </a:p>
          <a:p>
            <a:pPr marL="0" indent="0">
              <a:buNone/>
            </a:pPr>
            <a:r>
              <a:rPr lang="en-GB" dirty="0" smtClean="0"/>
              <a:t>‘That’s what you’ve got to keep your eye on, facts like that, progress like that – and not a few German officers talking nonsense and a few scaremongers here making a fuss about nothing.’ </a:t>
            </a:r>
            <a:endParaRPr lang="en-GB" dirty="0"/>
          </a:p>
          <a:p>
            <a:pPr marL="0" indent="0">
              <a:buNone/>
            </a:pPr>
            <a:endParaRPr lang="en-GB" dirty="0" smtClean="0"/>
          </a:p>
          <a:p>
            <a:pPr marL="0" indent="0">
              <a:buNone/>
            </a:pPr>
            <a:endParaRPr lang="en-GB" dirty="0"/>
          </a:p>
          <a:p>
            <a:pPr marL="0" indent="0">
              <a:buNone/>
            </a:pPr>
            <a:endParaRPr lang="en-GB" dirty="0"/>
          </a:p>
          <a:p>
            <a:pPr marL="0" indent="0">
              <a:buNone/>
            </a:pPr>
            <a:r>
              <a:rPr lang="en-GB" dirty="0" smtClean="0"/>
              <a:t>Identify</a:t>
            </a:r>
          </a:p>
          <a:p>
            <a:pPr>
              <a:buFontTx/>
              <a:buChar char="-"/>
            </a:pPr>
            <a:r>
              <a:rPr lang="en-GB" dirty="0" smtClean="0"/>
              <a:t>who said it</a:t>
            </a:r>
          </a:p>
          <a:p>
            <a:pPr>
              <a:buFontTx/>
              <a:buChar char="-"/>
            </a:pPr>
            <a:r>
              <a:rPr lang="en-GB" dirty="0" smtClean="0"/>
              <a:t>Key themes it links to </a:t>
            </a:r>
          </a:p>
          <a:p>
            <a:pPr>
              <a:buFontTx/>
              <a:buChar char="-"/>
            </a:pPr>
            <a:r>
              <a:rPr lang="en-GB" dirty="0" smtClean="0"/>
              <a:t>Key contextual links </a:t>
            </a:r>
          </a:p>
          <a:p>
            <a:pPr>
              <a:buFontTx/>
              <a:buChar char="-"/>
            </a:pPr>
            <a:r>
              <a:rPr lang="en-GB" dirty="0" smtClean="0"/>
              <a:t>Key learning (what do we learn about the play/ writer’s viewpoint from this) </a:t>
            </a:r>
          </a:p>
          <a:p>
            <a:pPr marL="0" indent="0">
              <a:buNone/>
            </a:pPr>
            <a:endParaRPr lang="en-GB" dirty="0"/>
          </a:p>
        </p:txBody>
      </p:sp>
    </p:spTree>
    <p:extLst>
      <p:ext uri="{BB962C8B-B14F-4D97-AF65-F5344CB8AC3E}">
        <p14:creationId xmlns:p14="http://schemas.microsoft.com/office/powerpoint/2010/main" val="2123393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Poppies</a:t>
            </a:r>
            <a:endParaRPr lang="en-GB" dirty="0"/>
          </a:p>
        </p:txBody>
      </p:sp>
      <p:sp>
        <p:nvSpPr>
          <p:cNvPr id="3" name="Content Placeholder 2"/>
          <p:cNvSpPr>
            <a:spLocks noGrp="1"/>
          </p:cNvSpPr>
          <p:nvPr>
            <p:ph idx="1"/>
          </p:nvPr>
        </p:nvSpPr>
        <p:spPr/>
        <p:txBody>
          <a:bodyPr/>
          <a:lstStyle/>
          <a:p>
            <a:pPr marL="457200" indent="-457200">
              <a:buAutoNum type="arabicPeriod"/>
            </a:pPr>
            <a:r>
              <a:rPr lang="en-GB" dirty="0" smtClean="0">
                <a:latin typeface="Comic Sans MS" panose="030F0702030302020204" pitchFamily="66" charset="0"/>
              </a:rPr>
              <a:t>Listen to the poem being read aloud</a:t>
            </a:r>
          </a:p>
          <a:p>
            <a:pPr marL="457200" indent="-457200">
              <a:buAutoNum type="arabicPeriod"/>
            </a:pPr>
            <a:r>
              <a:rPr lang="en-GB" dirty="0">
                <a:latin typeface="Comic Sans MS" panose="030F0702030302020204" pitchFamily="66" charset="0"/>
                <a:hlinkClick r:id="rId2"/>
              </a:rPr>
              <a:t>https://</a:t>
            </a:r>
            <a:r>
              <a:rPr lang="en-GB" dirty="0" smtClean="0">
                <a:latin typeface="Comic Sans MS" panose="030F0702030302020204" pitchFamily="66" charset="0"/>
                <a:hlinkClick r:id="rId2"/>
              </a:rPr>
              <a:t>www.youtube.com/watch?feature=player_detailpage&amp;v=r8QIcYdJPG0</a:t>
            </a:r>
            <a:endParaRPr lang="en-GB" dirty="0" smtClean="0">
              <a:latin typeface="Comic Sans MS" panose="030F0702030302020204" pitchFamily="66" charset="0"/>
            </a:endParaRPr>
          </a:p>
          <a:p>
            <a:pPr marL="457200" indent="-457200">
              <a:buAutoNum type="arabicPeriod"/>
            </a:pPr>
            <a:r>
              <a:rPr lang="en-GB" dirty="0" smtClean="0">
                <a:latin typeface="Comic Sans MS" panose="030F0702030302020204" pitchFamily="66" charset="0"/>
              </a:rPr>
              <a:t>Apply SMILE by yourself for 5 </a:t>
            </a:r>
            <a:r>
              <a:rPr lang="en-GB" dirty="0" err="1" smtClean="0">
                <a:latin typeface="Comic Sans MS" panose="030F0702030302020204" pitchFamily="66" charset="0"/>
              </a:rPr>
              <a:t>mins</a:t>
            </a:r>
            <a:r>
              <a:rPr lang="en-GB" dirty="0" smtClean="0">
                <a:latin typeface="Comic Sans MS" panose="030F0702030302020204" pitchFamily="66" charset="0"/>
              </a:rPr>
              <a:t>. Start with MEANING- what is this poem about?</a:t>
            </a:r>
          </a:p>
          <a:p>
            <a:pPr marL="457200" indent="-457200">
              <a:buAutoNum type="arabicPeriod"/>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S – Structure</a:t>
            </a:r>
          </a:p>
          <a:p>
            <a:pPr marL="0" indent="0">
              <a:buNone/>
            </a:pPr>
            <a:r>
              <a:rPr lang="en-GB" dirty="0" smtClean="0">
                <a:latin typeface="Comic Sans MS" panose="030F0702030302020204" pitchFamily="66" charset="0"/>
              </a:rPr>
              <a:t>M – Meaning</a:t>
            </a:r>
          </a:p>
          <a:p>
            <a:pPr marL="0" indent="0">
              <a:buNone/>
            </a:pPr>
            <a:r>
              <a:rPr lang="en-GB" dirty="0" smtClean="0">
                <a:latin typeface="Comic Sans MS" panose="030F0702030302020204" pitchFamily="66" charset="0"/>
              </a:rPr>
              <a:t>I – Imagery – stylistic techniques</a:t>
            </a:r>
          </a:p>
          <a:p>
            <a:pPr marL="0" indent="0">
              <a:buNone/>
            </a:pPr>
            <a:r>
              <a:rPr lang="en-GB" dirty="0" smtClean="0">
                <a:latin typeface="Comic Sans MS" panose="030F0702030302020204" pitchFamily="66" charset="0"/>
              </a:rPr>
              <a:t>L – Language</a:t>
            </a:r>
          </a:p>
          <a:p>
            <a:pPr marL="0" indent="0">
              <a:buNone/>
            </a:pPr>
            <a:r>
              <a:rPr lang="en-GB" dirty="0" smtClean="0">
                <a:latin typeface="Comic Sans MS" panose="030F0702030302020204" pitchFamily="66" charset="0"/>
              </a:rPr>
              <a:t>E – effect on reader</a:t>
            </a:r>
          </a:p>
          <a:p>
            <a:pPr marL="457200" indent="-457200">
              <a:buAutoNum type="arabicPeriod"/>
            </a:pPr>
            <a:endParaRPr lang="en-GB" dirty="0">
              <a:latin typeface="Comic Sans MS" panose="030F0702030302020204" pitchFamily="66" charset="0"/>
            </a:endParaRPr>
          </a:p>
          <a:p>
            <a:pPr marL="457200" indent="-457200">
              <a:buAutoNum type="arabicPeriod"/>
            </a:pPr>
            <a:endParaRPr lang="en-GB" dirty="0" smtClean="0">
              <a:latin typeface="Comic Sans MS" panose="030F0702030302020204" pitchFamily="66" charset="0"/>
            </a:endParaRPr>
          </a:p>
          <a:p>
            <a:pPr marL="457200" indent="-457200">
              <a:buAutoNum type="arabicPeriod"/>
            </a:pPr>
            <a:endParaRPr lang="en-GB" dirty="0">
              <a:latin typeface="Comic Sans MS" panose="030F0702030302020204" pitchFamily="66" charset="0"/>
            </a:endParaRPr>
          </a:p>
        </p:txBody>
      </p:sp>
    </p:spTree>
    <p:extLst>
      <p:ext uri="{BB962C8B-B14F-4D97-AF65-F5344CB8AC3E}">
        <p14:creationId xmlns:p14="http://schemas.microsoft.com/office/powerpoint/2010/main" val="3550771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Retrieval DNA </a:t>
            </a:r>
            <a:endParaRPr lang="en-GB" dirty="0"/>
          </a:p>
        </p:txBody>
      </p:sp>
      <p:sp>
        <p:nvSpPr>
          <p:cNvPr id="3" name="Content Placeholder 2"/>
          <p:cNvSpPr>
            <a:spLocks noGrp="1"/>
          </p:cNvSpPr>
          <p:nvPr>
            <p:ph idx="1"/>
          </p:nvPr>
        </p:nvSpPr>
        <p:spPr/>
        <p:txBody>
          <a:bodyPr/>
          <a:lstStyle/>
          <a:p>
            <a:pPr marL="0" indent="0">
              <a:buNone/>
            </a:pPr>
            <a:endParaRPr lang="en-GB" i="1" dirty="0">
              <a:latin typeface="Comic Sans MS" panose="030F0702030302020204" pitchFamily="66" charset="0"/>
            </a:endParaRPr>
          </a:p>
          <a:p>
            <a:pPr marL="0" indent="0">
              <a:buNone/>
            </a:pPr>
            <a:r>
              <a:rPr lang="en-GB" dirty="0" smtClean="0">
                <a:latin typeface="Comic Sans MS" panose="030F0702030302020204" pitchFamily="66" charset="0"/>
              </a:rPr>
              <a:t>Who is Jane Weir?</a:t>
            </a:r>
          </a:p>
          <a:p>
            <a:pPr marL="0" indent="0">
              <a:buNone/>
            </a:pPr>
            <a:r>
              <a:rPr lang="en-GB" dirty="0" smtClean="0">
                <a:latin typeface="Comic Sans MS" panose="030F0702030302020204" pitchFamily="66" charset="0"/>
              </a:rPr>
              <a:t>Why did she write the poem?</a:t>
            </a:r>
          </a:p>
          <a:p>
            <a:pPr marL="0" indent="0">
              <a:buNone/>
            </a:pPr>
            <a:r>
              <a:rPr lang="en-GB" dirty="0" smtClean="0">
                <a:latin typeface="Comic Sans MS" panose="030F0702030302020204" pitchFamily="66" charset="0"/>
              </a:rPr>
              <a:t>What are the issues in the poem?</a:t>
            </a:r>
          </a:p>
          <a:p>
            <a:pPr marL="0" indent="0">
              <a:buNone/>
            </a:pPr>
            <a:endParaRPr lang="en-GB" i="1" dirty="0" smtClean="0">
              <a:latin typeface="Comic Sans MS" panose="030F0702030302020204" pitchFamily="66" charset="0"/>
            </a:endParaRPr>
          </a:p>
          <a:p>
            <a:pPr marL="0" indent="0">
              <a:buNone/>
            </a:pPr>
            <a:endParaRPr lang="en-GB" i="1" dirty="0" smtClean="0">
              <a:latin typeface="Comic Sans MS" panose="030F0702030302020204" pitchFamily="66" charset="0"/>
            </a:endParaRPr>
          </a:p>
          <a:p>
            <a:pPr marL="0" indent="0">
              <a:buNone/>
            </a:pPr>
            <a:endParaRPr lang="en-GB" i="1" dirty="0">
              <a:latin typeface="Comic Sans MS" panose="030F0702030302020204" pitchFamily="66" charset="0"/>
            </a:endParaRPr>
          </a:p>
          <a:p>
            <a:pPr marL="0" indent="0">
              <a:buNone/>
            </a:pPr>
            <a:endParaRPr lang="en-GB" i="1" dirty="0">
              <a:latin typeface="Comic Sans MS" panose="030F0702030302020204" pitchFamily="66"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9876" y="533400"/>
            <a:ext cx="2350206" cy="3186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55537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3717032"/>
            <a:ext cx="8229600" cy="2764904"/>
          </a:xfrm>
        </p:spPr>
        <p:txBody>
          <a:bodyPr>
            <a:normAutofit lnSpcReduction="10000"/>
          </a:bodyPr>
          <a:lstStyle/>
          <a:p>
            <a:pPr marL="0" indent="0">
              <a:buNone/>
            </a:pPr>
            <a:r>
              <a:rPr lang="en-GB" b="1" u="sng" dirty="0" smtClean="0"/>
              <a:t>Language challenge </a:t>
            </a:r>
          </a:p>
          <a:p>
            <a:pPr marL="0" indent="0">
              <a:buNone/>
            </a:pPr>
            <a:r>
              <a:rPr lang="en-GB" dirty="0" smtClean="0"/>
              <a:t>Pick one line from the poem and analyse the language uses in it.</a:t>
            </a:r>
          </a:p>
          <a:p>
            <a:pPr marL="0" indent="0">
              <a:buNone/>
            </a:pPr>
            <a:r>
              <a:rPr lang="en-GB" dirty="0" smtClean="0"/>
              <a:t>Copy the line into your book and then explode the quotation. </a:t>
            </a:r>
            <a:endParaRPr lang="en-GB" dirty="0"/>
          </a:p>
          <a:p>
            <a:pPr marL="0" indent="0">
              <a:buNone/>
            </a:pPr>
            <a:r>
              <a:rPr lang="en-GB" dirty="0" smtClean="0"/>
              <a:t>Challenge - Bullet point 5 things that stand out about the poem Poppies</a:t>
            </a:r>
            <a:endParaRPr lang="en-GB" dirty="0"/>
          </a:p>
        </p:txBody>
      </p:sp>
      <p:sp>
        <p:nvSpPr>
          <p:cNvPr id="5" name="Title 1"/>
          <p:cNvSpPr>
            <a:spLocks noGrp="1"/>
          </p:cNvSpPr>
          <p:nvPr>
            <p:ph type="title"/>
          </p:nvPr>
        </p:nvSpPr>
        <p:spPr>
          <a:xfrm>
            <a:off x="179512" y="260648"/>
            <a:ext cx="8229600" cy="990600"/>
          </a:xfrm>
        </p:spPr>
        <p:txBody>
          <a:bodyPr/>
          <a:lstStyle/>
          <a:p>
            <a:r>
              <a:rPr lang="en-GB" dirty="0" smtClean="0"/>
              <a:t>Retrieval DNA </a:t>
            </a:r>
            <a:endParaRPr lang="en-GB" dirty="0"/>
          </a:p>
        </p:txBody>
      </p:sp>
      <p:sp>
        <p:nvSpPr>
          <p:cNvPr id="6" name="Content Placeholder 2"/>
          <p:cNvSpPr txBox="1">
            <a:spLocks/>
          </p:cNvSpPr>
          <p:nvPr/>
        </p:nvSpPr>
        <p:spPr>
          <a:xfrm>
            <a:off x="189678" y="1259066"/>
            <a:ext cx="8229600"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endParaRPr lang="en-GB" i="1" smtClean="0">
              <a:latin typeface="Comic Sans MS" panose="030F0702030302020204" pitchFamily="66" charset="0"/>
            </a:endParaRPr>
          </a:p>
          <a:p>
            <a:pPr marL="0" indent="0">
              <a:buFont typeface="Arial" pitchFamily="34" charset="0"/>
              <a:buNone/>
            </a:pPr>
            <a:r>
              <a:rPr lang="en-GB" smtClean="0">
                <a:latin typeface="Comic Sans MS" panose="030F0702030302020204" pitchFamily="66" charset="0"/>
              </a:rPr>
              <a:t>Who is Jane Weir?</a:t>
            </a:r>
          </a:p>
          <a:p>
            <a:pPr marL="0" indent="0">
              <a:buFont typeface="Arial" pitchFamily="34" charset="0"/>
              <a:buNone/>
            </a:pPr>
            <a:r>
              <a:rPr lang="en-GB" smtClean="0">
                <a:latin typeface="Comic Sans MS" panose="030F0702030302020204" pitchFamily="66" charset="0"/>
              </a:rPr>
              <a:t>Why did she write the poem?</a:t>
            </a:r>
          </a:p>
          <a:p>
            <a:pPr marL="0" indent="0">
              <a:buFont typeface="Arial" pitchFamily="34" charset="0"/>
              <a:buNone/>
            </a:pPr>
            <a:r>
              <a:rPr lang="en-GB" smtClean="0">
                <a:latin typeface="Comic Sans MS" panose="030F0702030302020204" pitchFamily="66" charset="0"/>
              </a:rPr>
              <a:t>What are the issues in the poem?</a:t>
            </a:r>
          </a:p>
          <a:p>
            <a:pPr marL="0" indent="0">
              <a:buFont typeface="Arial" pitchFamily="34" charset="0"/>
              <a:buNone/>
            </a:pPr>
            <a:endParaRPr lang="en-GB" i="1" smtClean="0">
              <a:latin typeface="Comic Sans MS" panose="030F0702030302020204" pitchFamily="66" charset="0"/>
            </a:endParaRPr>
          </a:p>
          <a:p>
            <a:pPr marL="0" indent="0">
              <a:buFont typeface="Arial" pitchFamily="34" charset="0"/>
              <a:buNone/>
            </a:pPr>
            <a:endParaRPr lang="en-GB" i="1" smtClean="0">
              <a:latin typeface="Comic Sans MS" panose="030F0702030302020204" pitchFamily="66" charset="0"/>
            </a:endParaRPr>
          </a:p>
          <a:p>
            <a:pPr marL="0" indent="0">
              <a:buFont typeface="Arial" pitchFamily="34" charset="0"/>
              <a:buNone/>
            </a:pPr>
            <a:endParaRPr lang="en-GB" i="1" smtClean="0">
              <a:latin typeface="Comic Sans MS" panose="030F0702030302020204" pitchFamily="66" charset="0"/>
            </a:endParaRPr>
          </a:p>
          <a:p>
            <a:pPr marL="0" indent="0">
              <a:buFont typeface="Arial" pitchFamily="34" charset="0"/>
              <a:buNone/>
            </a:pPr>
            <a:endParaRPr lang="en-GB" i="1" dirty="0">
              <a:latin typeface="Comic Sans MS" panose="030F0702030302020204" pitchFamily="66"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9876" y="533400"/>
            <a:ext cx="2350206" cy="3186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99968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Meaning</a:t>
            </a:r>
            <a:endParaRPr lang="en-GB" dirty="0"/>
          </a:p>
        </p:txBody>
      </p:sp>
      <p:sp>
        <p:nvSpPr>
          <p:cNvPr id="3" name="Content Placeholder 2"/>
          <p:cNvSpPr>
            <a:spLocks noGrp="1"/>
          </p:cNvSpPr>
          <p:nvPr>
            <p:ph idx="1"/>
          </p:nvPr>
        </p:nvSpPr>
        <p:spPr/>
        <p:txBody>
          <a:bodyPr/>
          <a:lstStyle/>
          <a:p>
            <a:pPr marL="0" indent="0">
              <a:buNone/>
            </a:pPr>
            <a:r>
              <a:rPr lang="en-GB" dirty="0">
                <a:latin typeface="Comic Sans MS" panose="030F0702030302020204" pitchFamily="66" charset="0"/>
              </a:rPr>
              <a:t>Poppies explores conflict from the point of view of women affected by war</a:t>
            </a:r>
            <a:r>
              <a:rPr lang="en-GB" dirty="0" smtClean="0">
                <a:latin typeface="Comic Sans MS" panose="030F0702030302020204" pitchFamily="66" charset="0"/>
              </a:rPr>
              <a:t>.</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The poem is written in the first person persona of a grieving mother that has lost her son in conflict.  </a:t>
            </a:r>
            <a:endParaRPr lang="en-GB" dirty="0" smtClean="0">
              <a:latin typeface="Comic Sans MS" panose="030F0702030302020204" pitchFamily="66" charset="0"/>
            </a:endParaRP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Poppies </a:t>
            </a:r>
            <a:r>
              <a:rPr lang="en-GB" dirty="0">
                <a:latin typeface="Comic Sans MS" panose="030F0702030302020204" pitchFamily="66" charset="0"/>
              </a:rPr>
              <a:t>is set in the modern day but it makes references to conflicts as far back as World War One and reflects on how mothers, sisters, wives and girlfriends coped with losing their loved ones.</a:t>
            </a:r>
          </a:p>
          <a:p>
            <a:pPr marL="0" indent="0">
              <a:buNone/>
            </a:pPr>
            <a:endParaRPr lang="en-GB" dirty="0">
              <a:latin typeface="Comic Sans MS" panose="030F0702030302020204" pitchFamily="66" charset="0"/>
            </a:endParaRPr>
          </a:p>
        </p:txBody>
      </p:sp>
    </p:spTree>
    <p:extLst>
      <p:ext uri="{BB962C8B-B14F-4D97-AF65-F5344CB8AC3E}">
        <p14:creationId xmlns:p14="http://schemas.microsoft.com/office/powerpoint/2010/main" val="2097866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4006788" cy="519336"/>
          </a:xfrm>
        </p:spPr>
        <p:txBody>
          <a:bodyPr>
            <a:normAutofit fontScale="90000"/>
          </a:bodyPr>
          <a:lstStyle/>
          <a:p>
            <a:r>
              <a:rPr lang="en-GB" dirty="0" smtClean="0"/>
              <a:t>Notes on structure</a:t>
            </a:r>
            <a:endParaRPr lang="en-GB" dirty="0"/>
          </a:p>
        </p:txBody>
      </p:sp>
      <p:sp>
        <p:nvSpPr>
          <p:cNvPr id="3" name="Content Placeholder 2"/>
          <p:cNvSpPr>
            <a:spLocks noGrp="1"/>
          </p:cNvSpPr>
          <p:nvPr>
            <p:ph idx="1"/>
          </p:nvPr>
        </p:nvSpPr>
        <p:spPr>
          <a:xfrm>
            <a:off x="323528" y="1196752"/>
            <a:ext cx="8435280" cy="5424264"/>
          </a:xfrm>
        </p:spPr>
        <p:txBody>
          <a:bodyPr>
            <a:normAutofit fontScale="92500" lnSpcReduction="10000"/>
          </a:bodyPr>
          <a:lstStyle/>
          <a:p>
            <a:pPr>
              <a:buFont typeface="Wingdings" panose="05000000000000000000" pitchFamily="2" charset="2"/>
              <a:buChar char="Ø"/>
            </a:pPr>
            <a:r>
              <a:rPr lang="en-GB" sz="2000" dirty="0">
                <a:latin typeface="Comic Sans MS" panose="030F0702030302020204" pitchFamily="66" charset="0"/>
              </a:rPr>
              <a:t>Written as a </a:t>
            </a:r>
            <a:r>
              <a:rPr lang="en-GB" sz="2000" dirty="0" smtClean="0">
                <a:latin typeface="Comic Sans MS" panose="030F0702030302020204" pitchFamily="66" charset="0"/>
              </a:rPr>
              <a:t>monologue </a:t>
            </a:r>
            <a:r>
              <a:rPr lang="en-GB" sz="2000" dirty="0">
                <a:latin typeface="Comic Sans MS" panose="030F0702030302020204" pitchFamily="66" charset="0"/>
              </a:rPr>
              <a:t> </a:t>
            </a:r>
            <a:r>
              <a:rPr lang="en-GB" sz="2000" dirty="0" smtClean="0">
                <a:latin typeface="Comic Sans MS" panose="030F0702030302020204" pitchFamily="66" charset="0"/>
              </a:rPr>
              <a:t>- real thoughts and feelings</a:t>
            </a:r>
          </a:p>
          <a:p>
            <a:pPr>
              <a:buFont typeface="Wingdings" panose="05000000000000000000" pitchFamily="2" charset="2"/>
              <a:buChar char="Ø"/>
            </a:pPr>
            <a:endParaRPr lang="en-GB" sz="2000" dirty="0">
              <a:latin typeface="Comic Sans MS" panose="030F0702030302020204" pitchFamily="66" charset="0"/>
            </a:endParaRPr>
          </a:p>
          <a:p>
            <a:pPr>
              <a:buFont typeface="Wingdings" panose="05000000000000000000" pitchFamily="2" charset="2"/>
              <a:buChar char="Ø"/>
            </a:pPr>
            <a:r>
              <a:rPr lang="en-GB" sz="2000" dirty="0" smtClean="0">
                <a:latin typeface="Comic Sans MS" panose="030F0702030302020204" pitchFamily="66" charset="0"/>
              </a:rPr>
              <a:t> No rhyme scheme – would feel inappropriate given the subject matter</a:t>
            </a:r>
          </a:p>
          <a:p>
            <a:pPr>
              <a:buFont typeface="Wingdings" panose="05000000000000000000" pitchFamily="2" charset="2"/>
              <a:buChar char="Ø"/>
            </a:pPr>
            <a:endParaRPr lang="en-GB" sz="2000" dirty="0">
              <a:latin typeface="Comic Sans MS" panose="030F0702030302020204" pitchFamily="66" charset="0"/>
            </a:endParaRPr>
          </a:p>
          <a:p>
            <a:pPr>
              <a:buFont typeface="Wingdings" panose="05000000000000000000" pitchFamily="2" charset="2"/>
              <a:buChar char="Ø"/>
            </a:pPr>
            <a:r>
              <a:rPr lang="en-GB" sz="2000" dirty="0" smtClean="0">
                <a:latin typeface="Comic Sans MS" panose="030F0702030302020204" pitchFamily="66" charset="0"/>
              </a:rPr>
              <a:t>Long sentences and enjambment – lost in her own thoughts</a:t>
            </a:r>
          </a:p>
          <a:p>
            <a:pPr>
              <a:buFont typeface="Wingdings" panose="05000000000000000000" pitchFamily="2" charset="2"/>
              <a:buChar char="Ø"/>
            </a:pPr>
            <a:endParaRPr lang="en-GB" sz="2000" dirty="0">
              <a:latin typeface="Comic Sans MS" panose="030F0702030302020204" pitchFamily="66" charset="0"/>
            </a:endParaRPr>
          </a:p>
          <a:p>
            <a:pPr lvl="0">
              <a:buClr>
                <a:srgbClr val="93A299"/>
              </a:buClr>
              <a:buFont typeface="Wingdings" panose="05000000000000000000" pitchFamily="2" charset="2"/>
              <a:buChar char="Ø"/>
            </a:pPr>
            <a:r>
              <a:rPr lang="en-GB" sz="2000" dirty="0">
                <a:solidFill>
                  <a:srgbClr val="292934"/>
                </a:solidFill>
                <a:latin typeface="Comic Sans MS" panose="030F0702030302020204" pitchFamily="66" charset="0"/>
              </a:rPr>
              <a:t>The poem contains four stanzas</a:t>
            </a:r>
            <a:r>
              <a:rPr lang="en-GB" sz="2000" dirty="0" smtClean="0">
                <a:solidFill>
                  <a:srgbClr val="292934"/>
                </a:solidFill>
                <a:latin typeface="Comic Sans MS" panose="030F0702030302020204" pitchFamily="66" charset="0"/>
              </a:rPr>
              <a:t>. </a:t>
            </a:r>
            <a:r>
              <a:rPr lang="en-GB" sz="2000" dirty="0">
                <a:solidFill>
                  <a:srgbClr val="292934"/>
                </a:solidFill>
                <a:latin typeface="Comic Sans MS" panose="030F0702030302020204" pitchFamily="66" charset="0"/>
              </a:rPr>
              <a:t>O</a:t>
            </a:r>
            <a:r>
              <a:rPr lang="en-GB" sz="2000" dirty="0" smtClean="0">
                <a:solidFill>
                  <a:srgbClr val="292934"/>
                </a:solidFill>
                <a:latin typeface="Comic Sans MS" panose="030F0702030302020204" pitchFamily="66" charset="0"/>
              </a:rPr>
              <a:t>n </a:t>
            </a:r>
            <a:r>
              <a:rPr lang="en-GB" sz="2000" dirty="0">
                <a:solidFill>
                  <a:srgbClr val="292934"/>
                </a:solidFill>
                <a:latin typeface="Comic Sans MS" panose="030F0702030302020204" pitchFamily="66" charset="0"/>
              </a:rPr>
              <a:t>first </a:t>
            </a:r>
            <a:r>
              <a:rPr lang="en-GB" sz="2000" dirty="0" smtClean="0">
                <a:solidFill>
                  <a:srgbClr val="292934"/>
                </a:solidFill>
                <a:latin typeface="Comic Sans MS" panose="030F0702030302020204" pitchFamily="66" charset="0"/>
              </a:rPr>
              <a:t>inspection, the poem </a:t>
            </a:r>
            <a:r>
              <a:rPr lang="en-GB" sz="2000" dirty="0">
                <a:solidFill>
                  <a:srgbClr val="292934"/>
                </a:solidFill>
                <a:latin typeface="Comic Sans MS" panose="030F0702030302020204" pitchFamily="66" charset="0"/>
              </a:rPr>
              <a:t>seems quite uniformed and strictly organised.  </a:t>
            </a:r>
            <a:endParaRPr lang="en-GB" sz="2000" dirty="0" smtClean="0">
              <a:solidFill>
                <a:srgbClr val="292934"/>
              </a:solidFill>
              <a:latin typeface="Comic Sans MS" panose="030F0702030302020204" pitchFamily="66" charset="0"/>
            </a:endParaRPr>
          </a:p>
          <a:p>
            <a:pPr lvl="0">
              <a:buClr>
                <a:srgbClr val="93A299"/>
              </a:buClr>
              <a:buFont typeface="Wingdings" panose="05000000000000000000" pitchFamily="2" charset="2"/>
              <a:buChar char="Ø"/>
            </a:pPr>
            <a:endParaRPr lang="en-GB" sz="2000" dirty="0">
              <a:solidFill>
                <a:srgbClr val="292934"/>
              </a:solidFill>
              <a:latin typeface="Comic Sans MS" panose="030F0702030302020204" pitchFamily="66" charset="0"/>
            </a:endParaRPr>
          </a:p>
          <a:p>
            <a:pPr lvl="0">
              <a:buClr>
                <a:srgbClr val="93A299"/>
              </a:buClr>
              <a:buFont typeface="Wingdings" panose="05000000000000000000" pitchFamily="2" charset="2"/>
              <a:buChar char="Ø"/>
            </a:pPr>
            <a:r>
              <a:rPr lang="en-GB" sz="2000" dirty="0">
                <a:solidFill>
                  <a:srgbClr val="292934"/>
                </a:solidFill>
                <a:latin typeface="Comic Sans MS" panose="030F0702030302020204" pitchFamily="66" charset="0"/>
              </a:rPr>
              <a:t>However when you look closer you can see that the structure is much more irregular than it first appears.  More than half of the lines have breaks in the middle (called caesuras) and are punctuated by commas or full-stops. </a:t>
            </a:r>
            <a:endParaRPr lang="en-GB" sz="2000" dirty="0" smtClean="0">
              <a:solidFill>
                <a:srgbClr val="292934"/>
              </a:solidFill>
              <a:latin typeface="Comic Sans MS" panose="030F0702030302020204" pitchFamily="66" charset="0"/>
            </a:endParaRPr>
          </a:p>
          <a:p>
            <a:pPr lvl="0">
              <a:buClr>
                <a:srgbClr val="93A299"/>
              </a:buClr>
              <a:buFont typeface="Wingdings" panose="05000000000000000000" pitchFamily="2" charset="2"/>
              <a:buChar char="Ø"/>
            </a:pPr>
            <a:endParaRPr lang="en-GB" sz="2000" dirty="0">
              <a:solidFill>
                <a:srgbClr val="292934"/>
              </a:solidFill>
              <a:latin typeface="Comic Sans MS" panose="030F0702030302020204" pitchFamily="66" charset="0"/>
            </a:endParaRPr>
          </a:p>
          <a:p>
            <a:pPr lvl="0">
              <a:buClr>
                <a:srgbClr val="93A299"/>
              </a:buClr>
              <a:buFont typeface="Wingdings" panose="05000000000000000000" pitchFamily="2" charset="2"/>
              <a:buChar char="Ø"/>
            </a:pPr>
            <a:r>
              <a:rPr lang="en-GB" sz="2000" dirty="0">
                <a:solidFill>
                  <a:srgbClr val="292934"/>
                </a:solidFill>
                <a:latin typeface="Comic Sans MS" panose="030F0702030302020204" pitchFamily="66" charset="0"/>
              </a:rPr>
              <a:t>This </a:t>
            </a:r>
            <a:r>
              <a:rPr lang="en-GB" sz="2000" dirty="0" smtClean="0">
                <a:solidFill>
                  <a:srgbClr val="292934"/>
                </a:solidFill>
                <a:latin typeface="Comic Sans MS" panose="030F0702030302020204" pitchFamily="66" charset="0"/>
              </a:rPr>
              <a:t>reflects </a:t>
            </a:r>
            <a:r>
              <a:rPr lang="en-GB" sz="2000" dirty="0">
                <a:solidFill>
                  <a:srgbClr val="292934"/>
                </a:solidFill>
                <a:latin typeface="Comic Sans MS" panose="030F0702030302020204" pitchFamily="66" charset="0"/>
              </a:rPr>
              <a:t>the mother herself.  On the outside she is strong </a:t>
            </a:r>
            <a:r>
              <a:rPr lang="en-GB" sz="2000" dirty="0" smtClean="0">
                <a:solidFill>
                  <a:srgbClr val="292934"/>
                </a:solidFill>
                <a:latin typeface="Comic Sans MS" panose="030F0702030302020204" pitchFamily="66" charset="0"/>
              </a:rPr>
              <a:t>- </a:t>
            </a:r>
            <a:r>
              <a:rPr lang="en-GB" sz="2000" dirty="0">
                <a:solidFill>
                  <a:srgbClr val="292934"/>
                </a:solidFill>
                <a:latin typeface="Comic Sans MS" panose="030F0702030302020204" pitchFamily="66" charset="0"/>
              </a:rPr>
              <a:t>keeping it together for her son.  Yet beneath this façade she is frightened, anxious and emotionally fragile.  </a:t>
            </a:r>
            <a:endParaRPr lang="en-GB" sz="2000" dirty="0" smtClean="0">
              <a:latin typeface="Comic Sans MS" panose="030F0702030302020204" pitchFamily="66" charset="0"/>
            </a:endParaRPr>
          </a:p>
          <a:p>
            <a:pPr>
              <a:buFont typeface="Wingdings" panose="05000000000000000000" pitchFamily="2" charset="2"/>
              <a:buChar char="Ø"/>
            </a:pPr>
            <a:endParaRPr lang="en-GB" sz="2000" dirty="0" smtClean="0">
              <a:latin typeface="Comic Sans MS" panose="030F0702030302020204" pitchFamily="66" charset="0"/>
            </a:endParaRPr>
          </a:p>
          <a:p>
            <a:pPr>
              <a:buFont typeface="Wingdings" panose="05000000000000000000" pitchFamily="2" charset="2"/>
              <a:buChar char="Ø"/>
            </a:pPr>
            <a:endParaRPr lang="en-GB" sz="2000" dirty="0">
              <a:latin typeface="Comic Sans MS" panose="030F0702030302020204" pitchFamily="66" charset="0"/>
            </a:endParaRPr>
          </a:p>
        </p:txBody>
      </p:sp>
    </p:spTree>
    <p:extLst>
      <p:ext uri="{BB962C8B-B14F-4D97-AF65-F5344CB8AC3E}">
        <p14:creationId xmlns:p14="http://schemas.microsoft.com/office/powerpoint/2010/main" val="251806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on structure: Time</a:t>
            </a:r>
            <a:endParaRPr lang="en-US" dirty="0"/>
          </a:p>
        </p:txBody>
      </p:sp>
      <p:sp>
        <p:nvSpPr>
          <p:cNvPr id="3" name="Content Placeholder 2"/>
          <p:cNvSpPr>
            <a:spLocks noGrp="1"/>
          </p:cNvSpPr>
          <p:nvPr>
            <p:ph idx="1"/>
          </p:nvPr>
        </p:nvSpPr>
        <p:spPr/>
        <p:txBody>
          <a:bodyPr>
            <a:normAutofit fontScale="92500" lnSpcReduction="20000"/>
          </a:bodyPr>
          <a:lstStyle/>
          <a:p>
            <a:r>
              <a:rPr lang="en-GB" dirty="0" smtClean="0">
                <a:latin typeface="Comic Sans MS" panose="030F0702030302020204" pitchFamily="66" charset="0"/>
              </a:rPr>
              <a:t>What do you notice about the use of time in this poem? Scan the poem and underline all of the indications of time. Now what do you notice?</a:t>
            </a:r>
          </a:p>
          <a:p>
            <a:endParaRPr lang="en-GB" dirty="0" smtClean="0">
              <a:latin typeface="Comic Sans MS" panose="030F0702030302020204" pitchFamily="66" charset="0"/>
            </a:endParaRPr>
          </a:p>
          <a:p>
            <a:r>
              <a:rPr lang="en-GB" dirty="0" smtClean="0">
                <a:latin typeface="Comic Sans MS" panose="030F0702030302020204" pitchFamily="66" charset="0"/>
              </a:rPr>
              <a:t>Events </a:t>
            </a:r>
            <a:r>
              <a:rPr lang="en-GB" dirty="0">
                <a:latin typeface="Comic Sans MS" panose="030F0702030302020204" pitchFamily="66" charset="0"/>
              </a:rPr>
              <a:t>aren’t told in a chronological order but instead they jump from one time to another.  Just as the mother’s emotions change the time sequence changes too.   </a:t>
            </a:r>
            <a:endParaRPr lang="en-GB" dirty="0" smtClean="0">
              <a:latin typeface="Comic Sans MS" panose="030F0702030302020204" pitchFamily="66" charset="0"/>
            </a:endParaRPr>
          </a:p>
          <a:p>
            <a:endParaRPr lang="en-GB" dirty="0" smtClean="0">
              <a:latin typeface="Comic Sans MS" panose="030F0702030302020204" pitchFamily="66" charset="0"/>
            </a:endParaRPr>
          </a:p>
          <a:p>
            <a:r>
              <a:rPr lang="en-GB" dirty="0" smtClean="0">
                <a:latin typeface="Comic Sans MS" panose="030F0702030302020204" pitchFamily="66" charset="0"/>
              </a:rPr>
              <a:t>The </a:t>
            </a:r>
            <a:r>
              <a:rPr lang="en-GB" dirty="0">
                <a:latin typeface="Comic Sans MS" panose="030F0702030302020204" pitchFamily="66" charset="0"/>
              </a:rPr>
              <a:t>poem begins "</a:t>
            </a:r>
            <a:r>
              <a:rPr lang="en-GB" dirty="0">
                <a:solidFill>
                  <a:srgbClr val="FF0000"/>
                </a:solidFill>
                <a:latin typeface="Comic Sans MS" panose="030F0702030302020204" pitchFamily="66" charset="0"/>
              </a:rPr>
              <a:t>Three days before</a:t>
            </a:r>
            <a:r>
              <a:rPr lang="en-GB" dirty="0">
                <a:latin typeface="Comic Sans MS" panose="030F0702030302020204" pitchFamily="66" charset="0"/>
              </a:rPr>
              <a:t>" (line 1) then moves to "</a:t>
            </a:r>
            <a:r>
              <a:rPr lang="en-GB" dirty="0">
                <a:solidFill>
                  <a:srgbClr val="FF0000"/>
                </a:solidFill>
                <a:latin typeface="Comic Sans MS" panose="030F0702030302020204" pitchFamily="66" charset="0"/>
              </a:rPr>
              <a:t>Before you left</a:t>
            </a:r>
            <a:r>
              <a:rPr lang="en-GB" dirty="0">
                <a:latin typeface="Comic Sans MS" panose="030F0702030302020204" pitchFamily="66" charset="0"/>
              </a:rPr>
              <a:t>" (line 3) and then to "</a:t>
            </a:r>
            <a:r>
              <a:rPr lang="en-GB" dirty="0">
                <a:solidFill>
                  <a:srgbClr val="FF0000"/>
                </a:solidFill>
                <a:latin typeface="Comic Sans MS" panose="030F0702030302020204" pitchFamily="66" charset="0"/>
              </a:rPr>
              <a:t>After you'd gone</a:t>
            </a:r>
            <a:r>
              <a:rPr lang="en-GB" dirty="0">
                <a:latin typeface="Comic Sans MS" panose="030F0702030302020204" pitchFamily="66" charset="0"/>
              </a:rPr>
              <a:t>" (line 23) before it ends with "</a:t>
            </a:r>
            <a:r>
              <a:rPr lang="en-GB" dirty="0">
                <a:solidFill>
                  <a:srgbClr val="FF0000"/>
                </a:solidFill>
                <a:latin typeface="Comic Sans MS" panose="030F0702030302020204" pitchFamily="66" charset="0"/>
              </a:rPr>
              <a:t>later</a:t>
            </a:r>
            <a:r>
              <a:rPr lang="en-GB" dirty="0">
                <a:latin typeface="Comic Sans MS" panose="030F0702030302020204" pitchFamily="66" charset="0"/>
              </a:rPr>
              <a:t>" (line 25).  </a:t>
            </a:r>
            <a:endParaRPr lang="en-GB" dirty="0" smtClean="0">
              <a:latin typeface="Comic Sans MS" panose="030F0702030302020204" pitchFamily="66" charset="0"/>
            </a:endParaRPr>
          </a:p>
          <a:p>
            <a:endParaRPr lang="en-GB" dirty="0">
              <a:latin typeface="Comic Sans MS" panose="030F0702030302020204" pitchFamily="66" charset="0"/>
            </a:endParaRPr>
          </a:p>
          <a:p>
            <a:r>
              <a:rPr lang="en-GB" dirty="0" smtClean="0">
                <a:latin typeface="Comic Sans MS" panose="030F0702030302020204" pitchFamily="66" charset="0"/>
              </a:rPr>
              <a:t>Poppies </a:t>
            </a:r>
            <a:r>
              <a:rPr lang="en-GB" dirty="0">
                <a:latin typeface="Comic Sans MS" panose="030F0702030302020204" pitchFamily="66" charset="0"/>
              </a:rPr>
              <a:t>ends in the present - "</a:t>
            </a:r>
            <a:r>
              <a:rPr lang="en-GB" dirty="0">
                <a:solidFill>
                  <a:srgbClr val="FF0000"/>
                </a:solidFill>
                <a:latin typeface="Comic Sans MS" panose="030F0702030302020204" pitchFamily="66" charset="0"/>
              </a:rPr>
              <a:t>this is where it has led me</a:t>
            </a:r>
            <a:r>
              <a:rPr lang="en-GB" dirty="0">
                <a:latin typeface="Comic Sans MS" panose="030F0702030302020204" pitchFamily="66" charset="0"/>
              </a:rPr>
              <a:t>" (line 26). Here the mother exists in a kind of limbo, on the hill, half way between the present and the past</a:t>
            </a:r>
            <a:r>
              <a:rPr lang="en-GB" dirty="0" smtClean="0">
                <a:latin typeface="Comic Sans MS" panose="030F0702030302020204" pitchFamily="66" charset="0"/>
              </a:rPr>
              <a:t>. </a:t>
            </a:r>
          </a:p>
          <a:p>
            <a:endParaRPr lang="en-GB" dirty="0">
              <a:latin typeface="Comic Sans MS" panose="030F0702030302020204" pitchFamily="66" charset="0"/>
            </a:endParaRPr>
          </a:p>
          <a:p>
            <a:endParaRPr lang="en-US" dirty="0">
              <a:latin typeface="Comic Sans MS" panose="030F0702030302020204" pitchFamily="66" charset="0"/>
            </a:endParaRPr>
          </a:p>
        </p:txBody>
      </p:sp>
    </p:spTree>
    <p:extLst>
      <p:ext uri="{BB962C8B-B14F-4D97-AF65-F5344CB8AC3E}">
        <p14:creationId xmlns:p14="http://schemas.microsoft.com/office/powerpoint/2010/main" val="113750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078" y="2204864"/>
            <a:ext cx="2829762" cy="3773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Callout 1"/>
          <p:cNvSpPr/>
          <p:nvPr/>
        </p:nvSpPr>
        <p:spPr>
          <a:xfrm>
            <a:off x="4031432" y="836712"/>
            <a:ext cx="5112568" cy="3024336"/>
          </a:xfrm>
          <a:prstGeom prst="wedgeEllipseCallout">
            <a:avLst>
              <a:gd name="adj1" fmla="val -82084"/>
              <a:gd name="adj2" fmla="val 616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anose="030F0702030302020204" pitchFamily="66" charset="0"/>
              </a:rPr>
              <a:t>"I wrote the piece from a woman's perspective, which is quite rare, as most poets who write about war have been men. As the mother of two teenage boys, I tried to put across how I might feel if they were fighting in a war zone.”</a:t>
            </a:r>
          </a:p>
        </p:txBody>
      </p:sp>
    </p:spTree>
    <p:extLst>
      <p:ext uri="{BB962C8B-B14F-4D97-AF65-F5344CB8AC3E}">
        <p14:creationId xmlns:p14="http://schemas.microsoft.com/office/powerpoint/2010/main" val="24472718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3733577" y="2717800"/>
            <a:ext cx="1738536" cy="990600"/>
          </a:xfrm>
        </p:spPr>
        <p:txBody>
          <a:bodyPr>
            <a:normAutofit fontScale="90000"/>
          </a:bodyPr>
          <a:lstStyle/>
          <a:p>
            <a:pPr eaLnBrk="1" hangingPunct="1"/>
            <a:r>
              <a:rPr lang="en-GB" altLang="en-US" dirty="0" smtClean="0">
                <a:latin typeface="Times New Roman" pitchFamily="18" charset="0"/>
                <a:cs typeface="Times New Roman" pitchFamily="18" charset="0"/>
              </a:rPr>
              <a:t>Poppies</a:t>
            </a:r>
            <a:br>
              <a:rPr lang="en-GB" altLang="en-US" dirty="0" smtClean="0">
                <a:latin typeface="Times New Roman" pitchFamily="18" charset="0"/>
                <a:cs typeface="Times New Roman" pitchFamily="18" charset="0"/>
              </a:rPr>
            </a:br>
            <a:r>
              <a:rPr lang="en-GB" altLang="en-US" sz="3100" i="1" dirty="0" smtClean="0">
                <a:latin typeface="Times New Roman" pitchFamily="18" charset="0"/>
                <a:cs typeface="Times New Roman" pitchFamily="18" charset="0"/>
              </a:rPr>
              <a:t>Jane Weir</a:t>
            </a:r>
          </a:p>
        </p:txBody>
      </p:sp>
      <p:sp>
        <p:nvSpPr>
          <p:cNvPr id="4" name="TextBox 3"/>
          <p:cNvSpPr txBox="1">
            <a:spLocks noChangeArrowheads="1"/>
          </p:cNvSpPr>
          <p:nvPr/>
        </p:nvSpPr>
        <p:spPr bwMode="auto">
          <a:xfrm>
            <a:off x="395536" y="1556792"/>
            <a:ext cx="3384550" cy="738664"/>
          </a:xfrm>
          <a:prstGeom prst="rect">
            <a:avLst/>
          </a:prstGeom>
          <a:noFill/>
          <a:ln w="9525">
            <a:noFill/>
            <a:miter lim="800000"/>
            <a:headEnd/>
            <a:tailEnd/>
          </a:ln>
        </p:spPr>
        <p:txBody>
          <a:bodyPr>
            <a:spAutoFit/>
          </a:bodyPr>
          <a:lstStyle/>
          <a:p>
            <a:pPr>
              <a:defRPr/>
            </a:pPr>
            <a:r>
              <a:rPr lang="en-GB" sz="1400" dirty="0">
                <a:latin typeface="+mn-lt"/>
                <a:cs typeface="Arial" pitchFamily="34" charset="0"/>
              </a:rPr>
              <a:t>Jane Weir describes herself as Anglo-Italian, and grew up in on the outskirts of Manchester on a council estate. </a:t>
            </a:r>
          </a:p>
        </p:txBody>
      </p:sp>
      <p:cxnSp>
        <p:nvCxnSpPr>
          <p:cNvPr id="5" name="Straight Arrow Connector 4"/>
          <p:cNvCxnSpPr/>
          <p:nvPr/>
        </p:nvCxnSpPr>
        <p:spPr>
          <a:xfrm rot="10800000">
            <a:off x="2555875" y="2492375"/>
            <a:ext cx="1008063" cy="6492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539552" y="4255433"/>
            <a:ext cx="3384550" cy="1600438"/>
          </a:xfrm>
          <a:prstGeom prst="rect">
            <a:avLst/>
          </a:prstGeom>
          <a:noFill/>
          <a:ln w="9525">
            <a:noFill/>
            <a:miter lim="800000"/>
            <a:headEnd/>
            <a:tailEnd/>
          </a:ln>
        </p:spPr>
        <p:txBody>
          <a:bodyPr wrap="square">
            <a:spAutoFit/>
          </a:bodyPr>
          <a:lstStyle/>
          <a:p>
            <a:pPr algn="ctr">
              <a:defRPr/>
            </a:pPr>
            <a:r>
              <a:rPr lang="en-GB" sz="1400" dirty="0">
                <a:latin typeface="+mn-lt"/>
                <a:cs typeface="Arial" pitchFamily="34" charset="0"/>
              </a:rPr>
              <a:t>Weir’s poem ‘Poppies’ was commissioned by Duffy as part of a collection of ten contemporary war poems which were published in the</a:t>
            </a:r>
            <a:r>
              <a:rPr lang="en-GB" sz="1400" i="1" dirty="0">
                <a:latin typeface="+mn-lt"/>
                <a:cs typeface="Arial" pitchFamily="34" charset="0"/>
              </a:rPr>
              <a:t> Guardian </a:t>
            </a:r>
            <a:r>
              <a:rPr lang="en-GB" sz="1400" dirty="0">
                <a:latin typeface="+mn-lt"/>
                <a:cs typeface="Arial" pitchFamily="34" charset="0"/>
              </a:rPr>
              <a:t>in 2009, as part of a response to the escalating conflict in Afghanistan and the Iraq inquiry.  </a:t>
            </a:r>
          </a:p>
        </p:txBody>
      </p:sp>
      <p:cxnSp>
        <p:nvCxnSpPr>
          <p:cNvPr id="7" name="Straight Arrow Connector 6"/>
          <p:cNvCxnSpPr/>
          <p:nvPr/>
        </p:nvCxnSpPr>
        <p:spPr>
          <a:xfrm rot="10800000" flipV="1">
            <a:off x="2771775" y="3500438"/>
            <a:ext cx="720725" cy="2889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H="1">
            <a:off x="5364163" y="3933825"/>
            <a:ext cx="647700" cy="6477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148263" y="2045602"/>
            <a:ext cx="360362" cy="8071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832475" y="4725144"/>
            <a:ext cx="3168277" cy="1600438"/>
          </a:xfrm>
          <a:prstGeom prst="rect">
            <a:avLst/>
          </a:prstGeom>
        </p:spPr>
        <p:txBody>
          <a:bodyPr wrap="square">
            <a:spAutoFit/>
          </a:bodyPr>
          <a:lstStyle/>
          <a:p>
            <a:pPr lvl="0" algn="ctr">
              <a:defRPr/>
            </a:pPr>
            <a:r>
              <a:rPr lang="en-GB" sz="1400" dirty="0">
                <a:solidFill>
                  <a:srgbClr val="292934"/>
                </a:solidFill>
                <a:cs typeface="Arial" pitchFamily="34" charset="0"/>
              </a:rPr>
              <a:t>Weir describes being surprised by the ‘overwhelming response’ she had from readers across Europe to ‘Poppies’. Many of the readers who contacted her were mothers of soldiers killed in action in recent conflicts. </a:t>
            </a:r>
          </a:p>
        </p:txBody>
      </p:sp>
      <p:sp>
        <p:nvSpPr>
          <p:cNvPr id="13" name="Rectangle 12"/>
          <p:cNvSpPr/>
          <p:nvPr/>
        </p:nvSpPr>
        <p:spPr>
          <a:xfrm>
            <a:off x="4932040" y="445164"/>
            <a:ext cx="3546475" cy="1600438"/>
          </a:xfrm>
          <a:prstGeom prst="rect">
            <a:avLst/>
          </a:prstGeom>
        </p:spPr>
        <p:txBody>
          <a:bodyPr wrap="square">
            <a:spAutoFit/>
          </a:bodyPr>
          <a:lstStyle/>
          <a:p>
            <a:pPr lvl="0">
              <a:defRPr/>
            </a:pPr>
            <a:r>
              <a:rPr lang="en-GB" sz="1400" dirty="0">
                <a:solidFill>
                  <a:srgbClr val="292934"/>
                </a:solidFill>
                <a:cs typeface="Arial" pitchFamily="34" charset="0"/>
              </a:rPr>
              <a:t>She is a textile designer, writer and poet who has lived ‘all over the place’, including in Belfast, Northern Ireland during the Troubles (in the 1980s).  Weir currently lives in Derbyshire and Manchester, where she writes and runs her own textile and design business. </a:t>
            </a:r>
          </a:p>
        </p:txBody>
      </p:sp>
    </p:spTree>
    <p:extLst>
      <p:ext uri="{BB962C8B-B14F-4D97-AF65-F5344CB8AC3E}">
        <p14:creationId xmlns:p14="http://schemas.microsoft.com/office/powerpoint/2010/main" val="24809871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autoUpdateAnimBg="0"/>
      <p:bldP spid="3"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r>
              <a:rPr lang="en-GB" dirty="0" smtClean="0"/>
              <a:t>LO: To understand the context of the poem and its structure.</a:t>
            </a:r>
            <a:endParaRPr lang="en-GB" dirty="0"/>
          </a:p>
          <a:p>
            <a:endParaRPr lang="en-GB" dirty="0"/>
          </a:p>
        </p:txBody>
      </p:sp>
    </p:spTree>
    <p:extLst>
      <p:ext uri="{BB962C8B-B14F-4D97-AF65-F5344CB8AC3E}">
        <p14:creationId xmlns:p14="http://schemas.microsoft.com/office/powerpoint/2010/main" val="37101120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Plenary - Your thoughts</a:t>
            </a:r>
            <a:endParaRPr lang="en-GB" dirty="0"/>
          </a:p>
        </p:txBody>
      </p:sp>
      <p:sp>
        <p:nvSpPr>
          <p:cNvPr id="3" name="Content Placeholder 2"/>
          <p:cNvSpPr>
            <a:spLocks noGrp="1"/>
          </p:cNvSpPr>
          <p:nvPr>
            <p:ph idx="1"/>
          </p:nvPr>
        </p:nvSpPr>
        <p:spPr>
          <a:xfrm>
            <a:off x="611560" y="1628800"/>
            <a:ext cx="8229600" cy="4876800"/>
          </a:xfrm>
        </p:spPr>
        <p:txBody>
          <a:bodyPr/>
          <a:lstStyle/>
          <a:p>
            <a:pPr marL="0" indent="0">
              <a:buNone/>
            </a:pPr>
            <a:r>
              <a:rPr lang="en-GB" dirty="0">
                <a:latin typeface="Comic Sans MS" panose="030F0702030302020204" pitchFamily="66" charset="0"/>
              </a:rPr>
              <a:t>Which statement do you think best explains the poem. Choose one and explain your choice. </a:t>
            </a:r>
          </a:p>
          <a:p>
            <a:pPr marL="0" indent="0">
              <a:buNone/>
            </a:pPr>
            <a:endParaRPr lang="en-GB" dirty="0">
              <a:latin typeface="Comic Sans MS" panose="030F0702030302020204" pitchFamily="66" charset="0"/>
            </a:endParaRPr>
          </a:p>
          <a:p>
            <a:r>
              <a:rPr lang="en-GB" dirty="0">
                <a:latin typeface="Comic Sans MS" panose="030F0702030302020204" pitchFamily="66" charset="0"/>
              </a:rPr>
              <a:t>The poem is about bravery </a:t>
            </a:r>
          </a:p>
          <a:p>
            <a:r>
              <a:rPr lang="en-GB" dirty="0">
                <a:latin typeface="Comic Sans MS" panose="030F0702030302020204" pitchFamily="66" charset="0"/>
              </a:rPr>
              <a:t>The poem is about the loss of a woman’s son and her emotions about him leaving</a:t>
            </a:r>
          </a:p>
          <a:p>
            <a:r>
              <a:rPr lang="en-GB" dirty="0">
                <a:latin typeface="Comic Sans MS" panose="030F0702030302020204" pitchFamily="66" charset="0"/>
              </a:rPr>
              <a:t>The poem is conveying a sense of sadness that we are still losing sons due to war</a:t>
            </a:r>
          </a:p>
          <a:p>
            <a:r>
              <a:rPr lang="en-GB" dirty="0">
                <a:latin typeface="Comic Sans MS" panose="030F0702030302020204" pitchFamily="66" charset="0"/>
              </a:rPr>
              <a:t>The poem is a memorial </a:t>
            </a:r>
          </a:p>
          <a:p>
            <a:pPr marL="0" indent="0">
              <a:buNone/>
            </a:pPr>
            <a:endParaRPr lang="en-GB" dirty="0">
              <a:latin typeface="Comic Sans MS" panose="030F0702030302020204" pitchFamily="66" charset="0"/>
            </a:endParaRPr>
          </a:p>
        </p:txBody>
      </p:sp>
    </p:spTree>
    <p:extLst>
      <p:ext uri="{BB962C8B-B14F-4D97-AF65-F5344CB8AC3E}">
        <p14:creationId xmlns:p14="http://schemas.microsoft.com/office/powerpoint/2010/main" val="17180737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Poppies Lesson 2</a:t>
            </a:r>
            <a:endParaRPr lang="en-GB" dirty="0"/>
          </a:p>
        </p:txBody>
      </p:sp>
      <p:sp>
        <p:nvSpPr>
          <p:cNvPr id="3" name="Subtitle 2"/>
          <p:cNvSpPr>
            <a:spLocks noGrp="1"/>
          </p:cNvSpPr>
          <p:nvPr>
            <p:ph type="subTitle" idx="1"/>
          </p:nvPr>
        </p:nvSpPr>
        <p:spPr/>
        <p:txBody>
          <a:bodyPr/>
          <a:lstStyle/>
          <a:p>
            <a:r>
              <a:rPr lang="en-GB" dirty="0"/>
              <a:t>T</a:t>
            </a:r>
            <a:r>
              <a:rPr lang="en-GB" dirty="0" smtClean="0"/>
              <a:t>o </a:t>
            </a:r>
            <a:r>
              <a:rPr lang="en-GB" dirty="0"/>
              <a:t>be able to annotate a poem with key ideas</a:t>
            </a:r>
          </a:p>
          <a:p>
            <a:r>
              <a:rPr lang="en-GB" dirty="0"/>
              <a:t>To analyse </a:t>
            </a:r>
            <a:r>
              <a:rPr lang="en-GB" dirty="0" smtClean="0"/>
              <a:t>language in the poem</a:t>
            </a:r>
            <a:endParaRPr lang="en-GB" dirty="0"/>
          </a:p>
        </p:txBody>
      </p:sp>
    </p:spTree>
    <p:extLst>
      <p:ext uri="{BB962C8B-B14F-4D97-AF65-F5344CB8AC3E}">
        <p14:creationId xmlns:p14="http://schemas.microsoft.com/office/powerpoint/2010/main" val="30471815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718" y="836712"/>
            <a:ext cx="8229600" cy="990600"/>
          </a:xfrm>
        </p:spPr>
        <p:txBody>
          <a:bodyPr>
            <a:normAutofit fontScale="90000"/>
          </a:bodyPr>
          <a:lstStyle/>
          <a:p>
            <a:r>
              <a:rPr lang="en-GB" dirty="0" smtClean="0"/>
              <a:t>Poppies recap – answer the questions in full sentences. FRONT of books. Title = Poppies. </a:t>
            </a:r>
            <a:endParaRPr lang="en-GB" dirty="0"/>
          </a:p>
        </p:txBody>
      </p:sp>
      <p:sp>
        <p:nvSpPr>
          <p:cNvPr id="3" name="Content Placeholder 2"/>
          <p:cNvSpPr>
            <a:spLocks noGrp="1"/>
          </p:cNvSpPr>
          <p:nvPr>
            <p:ph idx="1"/>
          </p:nvPr>
        </p:nvSpPr>
        <p:spPr>
          <a:xfrm>
            <a:off x="413718" y="2348880"/>
            <a:ext cx="8229600" cy="1756792"/>
          </a:xfrm>
        </p:spPr>
        <p:txBody>
          <a:bodyPr/>
          <a:lstStyle/>
          <a:p>
            <a:pPr marL="0" indent="0">
              <a:buNone/>
            </a:pPr>
            <a:r>
              <a:rPr lang="en-GB" dirty="0" smtClean="0"/>
              <a:t>Why was the poem written?</a:t>
            </a:r>
          </a:p>
          <a:p>
            <a:pPr marL="0" indent="0">
              <a:buNone/>
            </a:pPr>
            <a:r>
              <a:rPr lang="en-GB" dirty="0" smtClean="0"/>
              <a:t>Why is it called Poppies?</a:t>
            </a:r>
          </a:p>
          <a:p>
            <a:pPr marL="0" indent="0">
              <a:buNone/>
            </a:pPr>
            <a:r>
              <a:rPr lang="en-GB" dirty="0" smtClean="0"/>
              <a:t>How is the structure of the poem important?</a:t>
            </a: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789040"/>
            <a:ext cx="6681788"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73196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a:t>The poem is about a mother who describes her son leaving home to fight in the army and her emotional reaction to her son leaving. She feels sad, lonely and scared for his safety. She describes helping him smarten his uniform ready to leave.  After he leaves, she goes to places that remind her of him, desperately trying to find any trace of him.</a:t>
            </a:r>
          </a:p>
          <a:p>
            <a:pPr marL="0" indent="0">
              <a:buNone/>
            </a:pPr>
            <a:endParaRPr lang="en-GB" dirty="0"/>
          </a:p>
        </p:txBody>
      </p:sp>
    </p:spTree>
    <p:extLst>
      <p:ext uri="{BB962C8B-B14F-4D97-AF65-F5344CB8AC3E}">
        <p14:creationId xmlns:p14="http://schemas.microsoft.com/office/powerpoint/2010/main" val="41281083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Zooming in on language 1</a:t>
            </a:r>
            <a:endParaRPr lang="en-GB" dirty="0"/>
          </a:p>
        </p:txBody>
      </p:sp>
      <p:sp>
        <p:nvSpPr>
          <p:cNvPr id="3" name="Content Placeholder 2"/>
          <p:cNvSpPr>
            <a:spLocks noGrp="1"/>
          </p:cNvSpPr>
          <p:nvPr>
            <p:ph idx="1"/>
          </p:nvPr>
        </p:nvSpPr>
        <p:spPr/>
        <p:txBody>
          <a:bodyPr/>
          <a:lstStyle/>
          <a:p>
            <a:pPr marL="0" indent="0">
              <a:buNone/>
            </a:pPr>
            <a:r>
              <a:rPr lang="en-GB" dirty="0" smtClean="0"/>
              <a:t>We are now going to zoom in and analyse language in more detail. </a:t>
            </a:r>
          </a:p>
          <a:p>
            <a:pPr marL="0" indent="0">
              <a:buNone/>
            </a:pPr>
            <a:endParaRPr lang="en-GB" dirty="0"/>
          </a:p>
          <a:p>
            <a:pPr marL="0" indent="0">
              <a:buNone/>
            </a:pPr>
            <a:r>
              <a:rPr lang="en-GB" dirty="0" smtClean="0"/>
              <a:t>Complete the table on the next slide.</a:t>
            </a:r>
            <a:endParaRPr lang="en-GB" dirty="0"/>
          </a:p>
        </p:txBody>
      </p:sp>
    </p:spTree>
    <p:extLst>
      <p:ext uri="{BB962C8B-B14F-4D97-AF65-F5344CB8AC3E}">
        <p14:creationId xmlns:p14="http://schemas.microsoft.com/office/powerpoint/2010/main" val="15056554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23528" y="472242"/>
            <a:ext cx="8229600" cy="724510"/>
          </a:xfrm>
          <a:prstGeom prst="rect">
            <a:avLst/>
          </a:prstGeom>
          <a:solidFill>
            <a:schemeClr val="accent1">
              <a:lumMod val="20000"/>
              <a:lumOff val="80000"/>
            </a:schemeClr>
          </a:solidFill>
          <a:ln>
            <a:solidFill>
              <a:schemeClr val="tx1"/>
            </a:solidFill>
            <a:miter lim="800000"/>
            <a:headEnd/>
            <a:tailEnd/>
          </a:ln>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a:lnSpc>
                <a:spcPct val="80000"/>
              </a:lnSpc>
              <a:buClr>
                <a:srgbClr val="D34817"/>
              </a:buClr>
              <a:buFontTx/>
              <a:buNone/>
            </a:pPr>
            <a:endParaRPr lang="en-GB" altLang="en-US" sz="1800" dirty="0" smtClean="0">
              <a:solidFill>
                <a:srgbClr val="9B2D1F"/>
              </a:solidFill>
            </a:endParaRPr>
          </a:p>
          <a:p>
            <a:pPr algn="ctr">
              <a:lnSpc>
                <a:spcPct val="80000"/>
              </a:lnSpc>
              <a:buClr>
                <a:srgbClr val="D34817"/>
              </a:buClr>
              <a:buFontTx/>
              <a:buNone/>
            </a:pPr>
            <a:r>
              <a:rPr lang="en-GB" altLang="en-US" sz="1800" dirty="0" smtClean="0">
                <a:solidFill>
                  <a:srgbClr val="9B2D1F"/>
                </a:solidFill>
              </a:rPr>
              <a:t>Identify and comment on the poetic techniques employed by the poet</a:t>
            </a:r>
            <a:endParaRPr lang="en-GB" altLang="en-US" sz="2000" dirty="0" smtClean="0">
              <a:solidFill>
                <a:srgbClr val="9B2D1F"/>
              </a:solidFill>
              <a:latin typeface="Trebuchet MS" pitchFamily="34" charset="0"/>
            </a:endParaRPr>
          </a:p>
        </p:txBody>
      </p:sp>
      <p:graphicFrame>
        <p:nvGraphicFramePr>
          <p:cNvPr id="4" name="Group 4"/>
          <p:cNvGraphicFramePr>
            <a:graphicFrameLocks/>
          </p:cNvGraphicFramePr>
          <p:nvPr>
            <p:extLst>
              <p:ext uri="{D42A27DB-BD31-4B8C-83A1-F6EECF244321}">
                <p14:modId xmlns:p14="http://schemas.microsoft.com/office/powerpoint/2010/main" val="2569718893"/>
              </p:ext>
            </p:extLst>
          </p:nvPr>
        </p:nvGraphicFramePr>
        <p:xfrm>
          <a:off x="107505" y="1340767"/>
          <a:ext cx="8712967" cy="5501989"/>
        </p:xfrm>
        <a:graphic>
          <a:graphicData uri="http://schemas.openxmlformats.org/drawingml/2006/table">
            <a:tbl>
              <a:tblPr/>
              <a:tblGrid>
                <a:gridCol w="1448510">
                  <a:extLst>
                    <a:ext uri="{9D8B030D-6E8A-4147-A177-3AD203B41FA5}">
                      <a16:colId xmlns:a16="http://schemas.microsoft.com/office/drawing/2014/main" val="20000"/>
                    </a:ext>
                  </a:extLst>
                </a:gridCol>
                <a:gridCol w="1829697">
                  <a:extLst>
                    <a:ext uri="{9D8B030D-6E8A-4147-A177-3AD203B41FA5}">
                      <a16:colId xmlns:a16="http://schemas.microsoft.com/office/drawing/2014/main" val="20001"/>
                    </a:ext>
                  </a:extLst>
                </a:gridCol>
                <a:gridCol w="1982173">
                  <a:extLst>
                    <a:ext uri="{9D8B030D-6E8A-4147-A177-3AD203B41FA5}">
                      <a16:colId xmlns:a16="http://schemas.microsoft.com/office/drawing/2014/main" val="20002"/>
                    </a:ext>
                  </a:extLst>
                </a:gridCol>
                <a:gridCol w="1680458">
                  <a:extLst>
                    <a:ext uri="{9D8B030D-6E8A-4147-A177-3AD203B41FA5}">
                      <a16:colId xmlns:a16="http://schemas.microsoft.com/office/drawing/2014/main" val="20003"/>
                    </a:ext>
                  </a:extLst>
                </a:gridCol>
                <a:gridCol w="1772129">
                  <a:extLst>
                    <a:ext uri="{9D8B030D-6E8A-4147-A177-3AD203B41FA5}">
                      <a16:colId xmlns:a16="http://schemas.microsoft.com/office/drawing/2014/main" val="20004"/>
                    </a:ext>
                  </a:extLst>
                </a:gridCol>
              </a:tblGrid>
              <a:tr h="979377">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Technique</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Evidence</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Effect on reader</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Which word is most effective?</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Why?</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46889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Comic Sans MS" panose="030F0702030302020204" pitchFamily="66" charset="0"/>
                          <a:cs typeface="Arial" panose="020B0604020202020204" pitchFamily="34" charset="0"/>
                        </a:rPr>
                        <a:t>metaphor</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Comic Sans MS" panose="030F0702030302020204" pitchFamily="66" charset="0"/>
                          <a:cs typeface="Arial" panose="020B0604020202020204" pitchFamily="34" charset="0"/>
                        </a:rPr>
                        <a:t>‘All my words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Comic Sans MS" panose="030F0702030302020204" pitchFamily="66" charset="0"/>
                          <a:cs typeface="Arial" panose="020B0604020202020204" pitchFamily="34" charset="0"/>
                        </a:rPr>
                        <a:t>flattened, rolled, turned into felt,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Comic Sans MS" panose="030F0702030302020204" pitchFamily="66" charset="0"/>
                          <a:cs typeface="Arial" panose="020B0604020202020204" pitchFamily="34" charset="0"/>
                        </a:rPr>
                        <a:t>slowly melting’</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dirty="0" smtClean="0">
                        <a:ln>
                          <a:noFill/>
                        </a:ln>
                        <a:solidFill>
                          <a:schemeClr val="accent2"/>
                        </a:solidFill>
                        <a:effectLst/>
                        <a:latin typeface="Comic Sans MS" panose="030F0702030302020204" pitchFamily="66" charset="0"/>
                        <a:cs typeface="Arial" panose="020B0604020202020204"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dirty="0" smtClean="0">
                        <a:ln>
                          <a:noFill/>
                        </a:ln>
                        <a:solidFill>
                          <a:schemeClr val="accent2"/>
                        </a:solidFill>
                        <a:effectLst/>
                        <a:latin typeface="Comic Sans MS" panose="030F0702030302020204" pitchFamily="66" charset="0"/>
                        <a:cs typeface="Arial" panose="020B0604020202020204"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Comic Sans MS" panose="030F0702030302020204" pitchFamily="66" charset="0"/>
                        <a:cs typeface="Arial" panose="020B0604020202020204"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4877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Comic Sans MS" panose="030F0702030302020204" pitchFamily="66" charset="0"/>
                          <a:cs typeface="Arial" panose="020B0604020202020204" pitchFamily="34" charset="0"/>
                        </a:rPr>
                        <a:t>simile</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Comic Sans MS" panose="030F0702030302020204" pitchFamily="66" charset="0"/>
                        <a:cs typeface="Arial" panose="020B0604020202020204"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Comic Sans MS" panose="030F0702030302020204" pitchFamily="66" charset="0"/>
                        <a:cs typeface="Arial" panose="020B0604020202020204"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smtClean="0">
                        <a:ln>
                          <a:noFill/>
                        </a:ln>
                        <a:solidFill>
                          <a:schemeClr val="accent2"/>
                        </a:solidFill>
                        <a:effectLst/>
                        <a:latin typeface="Comic Sans MS" panose="030F0702030302020204" pitchFamily="66" charset="0"/>
                        <a:cs typeface="Arial" panose="020B0604020202020204"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Comic Sans MS" panose="030F0702030302020204" pitchFamily="66" charset="0"/>
                        <a:cs typeface="Arial" panose="020B0604020202020204"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0107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Comic Sans MS" panose="030F0702030302020204" pitchFamily="66" charset="0"/>
                          <a:cs typeface="Arial" panose="020B0604020202020204" pitchFamily="34" charset="0"/>
                        </a:rPr>
                        <a:t>alliteration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Comic Sans MS" panose="030F0702030302020204" pitchFamily="66" charset="0"/>
                        <a:cs typeface="Arial" panose="020B0604020202020204"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Comic Sans MS" panose="030F0702030302020204" pitchFamily="66" charset="0"/>
                        <a:cs typeface="Arial" panose="020B0604020202020204"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smtClean="0">
                        <a:ln>
                          <a:noFill/>
                        </a:ln>
                        <a:solidFill>
                          <a:schemeClr val="accent2"/>
                        </a:solidFill>
                        <a:effectLst/>
                        <a:latin typeface="Comic Sans MS" panose="030F0702030302020204" pitchFamily="66" charset="0"/>
                        <a:cs typeface="Arial" panose="020B0604020202020204"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Comic Sans MS" panose="030F0702030302020204" pitchFamily="66" charset="0"/>
                        <a:cs typeface="Arial" panose="020B0604020202020204"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TextBox 1"/>
          <p:cNvSpPr txBox="1"/>
          <p:nvPr/>
        </p:nvSpPr>
        <p:spPr>
          <a:xfrm>
            <a:off x="3635896" y="2420888"/>
            <a:ext cx="1728192" cy="1015663"/>
          </a:xfrm>
          <a:prstGeom prst="rect">
            <a:avLst/>
          </a:prstGeom>
          <a:noFill/>
        </p:spPr>
        <p:txBody>
          <a:bodyPr wrap="square" rtlCol="0">
            <a:spAutoFit/>
          </a:bodyPr>
          <a:lstStyle/>
          <a:p>
            <a:r>
              <a:rPr lang="en-GB" sz="1200" dirty="0" smtClean="0">
                <a:latin typeface="Comic Sans MS" panose="030F0702030302020204" pitchFamily="66" charset="0"/>
              </a:rPr>
              <a:t>Sympathy for the mother because she is clearly struggling to cope  -INNER CONFLICT</a:t>
            </a:r>
            <a:endParaRPr lang="en-GB" sz="1200" dirty="0">
              <a:latin typeface="Comic Sans MS" panose="030F0702030302020204" pitchFamily="66" charset="0"/>
            </a:endParaRPr>
          </a:p>
        </p:txBody>
      </p:sp>
    </p:spTree>
    <p:extLst>
      <p:ext uri="{BB962C8B-B14F-4D97-AF65-F5344CB8AC3E}">
        <p14:creationId xmlns:p14="http://schemas.microsoft.com/office/powerpoint/2010/main" val="33488905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4"/>
          <p:cNvGraphicFramePr>
            <a:graphicFrameLocks/>
          </p:cNvGraphicFramePr>
          <p:nvPr>
            <p:extLst>
              <p:ext uri="{D42A27DB-BD31-4B8C-83A1-F6EECF244321}">
                <p14:modId xmlns:p14="http://schemas.microsoft.com/office/powerpoint/2010/main" val="768181690"/>
              </p:ext>
            </p:extLst>
          </p:nvPr>
        </p:nvGraphicFramePr>
        <p:xfrm>
          <a:off x="107504" y="116632"/>
          <a:ext cx="8712967" cy="6696744"/>
        </p:xfrm>
        <a:graphic>
          <a:graphicData uri="http://schemas.openxmlformats.org/drawingml/2006/table">
            <a:tbl>
              <a:tblPr/>
              <a:tblGrid>
                <a:gridCol w="1296144">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2092028">
                  <a:extLst>
                    <a:ext uri="{9D8B030D-6E8A-4147-A177-3AD203B41FA5}">
                      <a16:colId xmlns:a16="http://schemas.microsoft.com/office/drawing/2014/main" val="20002"/>
                    </a:ext>
                  </a:extLst>
                </a:gridCol>
                <a:gridCol w="1680458">
                  <a:extLst>
                    <a:ext uri="{9D8B030D-6E8A-4147-A177-3AD203B41FA5}">
                      <a16:colId xmlns:a16="http://schemas.microsoft.com/office/drawing/2014/main" val="20003"/>
                    </a:ext>
                  </a:extLst>
                </a:gridCol>
                <a:gridCol w="1772129">
                  <a:extLst>
                    <a:ext uri="{9D8B030D-6E8A-4147-A177-3AD203B41FA5}">
                      <a16:colId xmlns:a16="http://schemas.microsoft.com/office/drawing/2014/main" val="20004"/>
                    </a:ext>
                  </a:extLst>
                </a:gridCol>
              </a:tblGrid>
              <a:tr h="109488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Technique</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Evidence</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Effect on reader</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Which word is most effective?</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Why?</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75824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dirty="0" smtClean="0">
                          <a:ln>
                            <a:noFill/>
                          </a:ln>
                          <a:solidFill>
                            <a:schemeClr val="tx1"/>
                          </a:solidFill>
                          <a:effectLst/>
                          <a:latin typeface="Comic Sans MS" panose="030F0702030302020204" pitchFamily="66" charset="0"/>
                          <a:cs typeface="Arial" panose="020B0604020202020204" pitchFamily="34" charset="0"/>
                        </a:rPr>
                        <a:t>metaphor</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dirty="0" smtClean="0">
                          <a:ln>
                            <a:noFill/>
                          </a:ln>
                          <a:solidFill>
                            <a:schemeClr val="tx1"/>
                          </a:solidFill>
                          <a:effectLst/>
                          <a:latin typeface="Comic Sans MS" panose="030F0702030302020204" pitchFamily="66" charset="0"/>
                          <a:cs typeface="Arial" panose="020B0604020202020204" pitchFamily="34" charset="0"/>
                        </a:rPr>
                        <a:t>‘All my words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dirty="0" smtClean="0">
                          <a:ln>
                            <a:noFill/>
                          </a:ln>
                          <a:solidFill>
                            <a:schemeClr val="tx1"/>
                          </a:solidFill>
                          <a:effectLst/>
                          <a:latin typeface="Comic Sans MS" panose="030F0702030302020204" pitchFamily="66" charset="0"/>
                          <a:cs typeface="Arial" panose="020B0604020202020204" pitchFamily="34" charset="0"/>
                        </a:rPr>
                        <a:t>flattened, rolled, turned into felt,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dirty="0" smtClean="0">
                          <a:ln>
                            <a:noFill/>
                          </a:ln>
                          <a:solidFill>
                            <a:schemeClr val="tx1"/>
                          </a:solidFill>
                          <a:effectLst/>
                          <a:latin typeface="Comic Sans MS" panose="030F0702030302020204" pitchFamily="66" charset="0"/>
                          <a:cs typeface="Arial" panose="020B0604020202020204" pitchFamily="34" charset="0"/>
                        </a:rPr>
                        <a:t>slowly melting’</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dirty="0" smtClean="0">
                        <a:ln>
                          <a:noFill/>
                        </a:ln>
                        <a:solidFill>
                          <a:schemeClr val="accent2"/>
                        </a:solidFill>
                        <a:effectLst/>
                        <a:latin typeface="Comic Sans MS" panose="030F0702030302020204" pitchFamily="66" charset="0"/>
                        <a:cs typeface="Arial" panose="020B0604020202020204"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smtClean="0">
                          <a:ln>
                            <a:noFill/>
                          </a:ln>
                          <a:solidFill>
                            <a:schemeClr val="accent2"/>
                          </a:solidFill>
                          <a:effectLst/>
                          <a:latin typeface="Comic Sans MS" panose="030F0702030302020204" pitchFamily="66" charset="0"/>
                          <a:cs typeface="Arial" panose="020B0604020202020204" pitchFamily="34" charset="0"/>
                        </a:rPr>
                        <a:t>“FLATTENED”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dirty="0" smtClean="0">
                        <a:ln>
                          <a:noFill/>
                        </a:ln>
                        <a:solidFill>
                          <a:schemeClr val="accent2"/>
                        </a:solidFill>
                        <a:effectLst/>
                        <a:latin typeface="Comic Sans MS" panose="030F0702030302020204" pitchFamily="66"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smtClean="0">
                          <a:ln>
                            <a:noFill/>
                          </a:ln>
                          <a:solidFill>
                            <a:schemeClr val="accent2"/>
                          </a:solidFill>
                          <a:effectLst/>
                          <a:latin typeface="Comic Sans MS" panose="030F0702030302020204" pitchFamily="66" charset="0"/>
                          <a:cs typeface="Arial" panose="020B0604020202020204" pitchFamily="34" charset="0"/>
                        </a:rPr>
                        <a:t>“MELTING”</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omic Sans MS" panose="030F0702030302020204" pitchFamily="66" charset="0"/>
                          <a:cs typeface="Arial" panose="020B0604020202020204" pitchFamily="34" charset="0"/>
                        </a:rPr>
                        <a:t>Suggest that she is broken, emotionally torn apart, lost a part of herself – being a mother</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024031">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dirty="0" smtClean="0">
                          <a:ln>
                            <a:noFill/>
                          </a:ln>
                          <a:solidFill>
                            <a:schemeClr val="tx1"/>
                          </a:solidFill>
                          <a:effectLst/>
                          <a:latin typeface="Comic Sans MS" panose="030F0702030302020204" pitchFamily="66" charset="0"/>
                          <a:cs typeface="Arial" panose="020B0604020202020204" pitchFamily="34" charset="0"/>
                        </a:rPr>
                        <a:t>simile</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Comic Sans MS" panose="030F0702030302020204" pitchFamily="66" charset="0"/>
                          <a:cs typeface="Arial" panose="020B0604020202020204" pitchFamily="34" charset="0"/>
                        </a:rPr>
                        <a:t>“world overflowing like a treasure chest”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omic Sans MS" panose="030F0702030302020204" pitchFamily="66" charset="0"/>
                          <a:cs typeface="Arial" panose="020B0604020202020204" pitchFamily="34" charset="0"/>
                        </a:rPr>
                        <a:t>Sadness/sorrow – poignant moment because the son is excited about the prospect of going to war but we know that he venture is going to end in tragedy.</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accent2"/>
                          </a:solidFill>
                          <a:effectLst/>
                          <a:latin typeface="Comic Sans MS" panose="030F0702030302020204" pitchFamily="66" charset="0"/>
                          <a:cs typeface="Arial" panose="020B0604020202020204" pitchFamily="34" charset="0"/>
                        </a:rPr>
                        <a:t>“overflowing”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accent2"/>
                          </a:solidFill>
                          <a:effectLst/>
                          <a:latin typeface="Comic Sans MS" panose="030F0702030302020204" pitchFamily="66" charset="0"/>
                          <a:cs typeface="Arial" panose="020B0604020202020204" pitchFamily="34" charset="0"/>
                        </a:rPr>
                        <a:t>“treasure”</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omic Sans MS" panose="030F0702030302020204" pitchFamily="66" charset="0"/>
                          <a:cs typeface="Arial" panose="020B0604020202020204" pitchFamily="34" charset="0"/>
                        </a:rPr>
                        <a:t>Shows she can’t contain her emotions. The world is too much for the boy to handle - dangerous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Comic Sans MS" panose="030F0702030302020204" pitchFamily="66"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omic Sans MS" panose="030F0702030302020204" pitchFamily="66" charset="0"/>
                          <a:cs typeface="Arial" panose="020B0604020202020204" pitchFamily="34" charset="0"/>
                        </a:rPr>
                        <a:t>Shows how valuable he is to his mother</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1958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dirty="0" smtClean="0">
                          <a:ln>
                            <a:noFill/>
                          </a:ln>
                          <a:solidFill>
                            <a:schemeClr val="tx1"/>
                          </a:solidFill>
                          <a:effectLst/>
                          <a:latin typeface="Comic Sans MS" panose="030F0702030302020204" pitchFamily="66" charset="0"/>
                          <a:cs typeface="Arial" panose="020B0604020202020204" pitchFamily="34" charset="0"/>
                        </a:rPr>
                        <a:t>alliteration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Comic Sans MS" panose="030F0702030302020204" pitchFamily="66" charset="0"/>
                          <a:cs typeface="Arial" panose="020B0604020202020204" pitchFamily="34" charset="0"/>
                        </a:rPr>
                        <a:t>“steeled the softening”</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dirty="0" smtClean="0">
                        <a:ln>
                          <a:noFill/>
                        </a:ln>
                        <a:solidFill>
                          <a:schemeClr val="tx1"/>
                        </a:solidFill>
                        <a:effectLst/>
                        <a:latin typeface="Comic Sans MS" panose="030F0702030302020204" pitchFamily="66"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Comic Sans MS" panose="030F0702030302020204" pitchFamily="66" charset="0"/>
                          <a:cs typeface="Arial" panose="020B0604020202020204" pitchFamily="34" charset="0"/>
                        </a:rPr>
                        <a:t>“bias binding”</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omic Sans MS" panose="030F0702030302020204" pitchFamily="66" charset="0"/>
                          <a:cs typeface="Arial" panose="020B0604020202020204" pitchFamily="34" charset="0"/>
                        </a:rPr>
                        <a:t>Soft gentle sound to show a tender/intimate moment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Comic Sans MS" panose="030F0702030302020204" pitchFamily="66"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omic Sans MS" panose="030F0702030302020204" pitchFamily="66" charset="0"/>
                          <a:cs typeface="Arial" panose="020B0604020202020204" pitchFamily="34" charset="0"/>
                        </a:rPr>
                        <a:t>Harsh B sound – reflects what is about to face in battle</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accent2"/>
                          </a:solidFill>
                          <a:effectLst/>
                          <a:latin typeface="Comic Sans MS" panose="030F0702030302020204" pitchFamily="66" charset="0"/>
                          <a:cs typeface="Arial" panose="020B0604020202020204" pitchFamily="34" charset="0"/>
                        </a:rPr>
                        <a:t>“steeled”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dirty="0" smtClean="0">
                        <a:ln>
                          <a:noFill/>
                        </a:ln>
                        <a:solidFill>
                          <a:schemeClr val="accent2"/>
                        </a:solidFill>
                        <a:effectLst/>
                        <a:latin typeface="Comic Sans MS" panose="030F0702030302020204" pitchFamily="66"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dirty="0" smtClean="0">
                        <a:ln>
                          <a:noFill/>
                        </a:ln>
                        <a:solidFill>
                          <a:schemeClr val="accent2"/>
                        </a:solidFill>
                        <a:effectLst/>
                        <a:latin typeface="Comic Sans MS" panose="030F0702030302020204" pitchFamily="66"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accent2"/>
                          </a:solidFill>
                          <a:effectLst/>
                          <a:latin typeface="Comic Sans MS" panose="030F0702030302020204" pitchFamily="66" charset="0"/>
                          <a:cs typeface="Arial" panose="020B0604020202020204" pitchFamily="34" charset="0"/>
                        </a:rPr>
                        <a:t>“binding”</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omic Sans MS" panose="030F0702030302020204" pitchFamily="66" charset="0"/>
                          <a:cs typeface="Arial" panose="020B0604020202020204" pitchFamily="34" charset="0"/>
                        </a:rPr>
                        <a:t>Shows she is trying to stay strong – contrast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Comic Sans MS" panose="030F0702030302020204" pitchFamily="66"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omic Sans MS" panose="030F0702030302020204" pitchFamily="66" charset="0"/>
                          <a:cs typeface="Arial" panose="020B0604020202020204" pitchFamily="34" charset="0"/>
                        </a:rPr>
                        <a:t>Suggests a connection between mother and son and that he is trapped</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TextBox 1"/>
          <p:cNvSpPr txBox="1"/>
          <p:nvPr/>
        </p:nvSpPr>
        <p:spPr>
          <a:xfrm>
            <a:off x="3275856" y="1196752"/>
            <a:ext cx="2016224" cy="1569660"/>
          </a:xfrm>
          <a:prstGeom prst="rect">
            <a:avLst/>
          </a:prstGeom>
          <a:noFill/>
        </p:spPr>
        <p:txBody>
          <a:bodyPr wrap="square" rtlCol="0">
            <a:spAutoFit/>
          </a:bodyPr>
          <a:lstStyle/>
          <a:p>
            <a:r>
              <a:rPr lang="en-GB" sz="1600" b="1" dirty="0" smtClean="0">
                <a:latin typeface="Comic Sans MS" panose="030F0702030302020204" pitchFamily="66" charset="0"/>
              </a:rPr>
              <a:t>Sympathy for the mother because she is clearly struggling to cope  -INNER CONFLICT</a:t>
            </a:r>
            <a:endParaRPr lang="en-GB" sz="1600" b="1" dirty="0">
              <a:latin typeface="Comic Sans MS" panose="030F0702030302020204" pitchFamily="66" charset="0"/>
            </a:endParaRPr>
          </a:p>
        </p:txBody>
      </p:sp>
    </p:spTree>
    <p:extLst>
      <p:ext uri="{BB962C8B-B14F-4D97-AF65-F5344CB8AC3E}">
        <p14:creationId xmlns:p14="http://schemas.microsoft.com/office/powerpoint/2010/main" val="29966858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Zooming in on language 2</a:t>
            </a:r>
            <a:endParaRPr lang="en-GB" dirty="0"/>
          </a:p>
        </p:txBody>
      </p:sp>
      <p:sp>
        <p:nvSpPr>
          <p:cNvPr id="3" name="Content Placeholder 2"/>
          <p:cNvSpPr>
            <a:spLocks noGrp="1"/>
          </p:cNvSpPr>
          <p:nvPr>
            <p:ph idx="1"/>
          </p:nvPr>
        </p:nvSpPr>
        <p:spPr/>
        <p:txBody>
          <a:bodyPr/>
          <a:lstStyle/>
          <a:p>
            <a:pPr marL="457200" indent="-457200">
              <a:buAutoNum type="arabicPeriod"/>
            </a:pPr>
            <a:r>
              <a:rPr lang="en-GB" dirty="0" smtClean="0"/>
              <a:t>Annotate your stanza</a:t>
            </a:r>
          </a:p>
          <a:p>
            <a:pPr marL="457200" indent="-457200">
              <a:buAutoNum type="arabicPeriod"/>
            </a:pPr>
            <a:r>
              <a:rPr lang="en-GB" dirty="0" smtClean="0"/>
              <a:t>Compare notes with a person doing the same stanza</a:t>
            </a:r>
          </a:p>
          <a:p>
            <a:pPr marL="457200" indent="-457200">
              <a:buAutoNum type="arabicPeriod"/>
            </a:pPr>
            <a:r>
              <a:rPr lang="en-GB" dirty="0" smtClean="0"/>
              <a:t>Feedback your notes to others. Make notes on their stanzas</a:t>
            </a:r>
            <a:endParaRPr lang="en-GB" dirty="0"/>
          </a:p>
        </p:txBody>
      </p:sp>
    </p:spTree>
    <p:extLst>
      <p:ext uri="{BB962C8B-B14F-4D97-AF65-F5344CB8AC3E}">
        <p14:creationId xmlns:p14="http://schemas.microsoft.com/office/powerpoint/2010/main" val="19277785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628800"/>
            <a:ext cx="5832648" cy="1728192"/>
          </a:xfrm>
        </p:spPr>
        <p:txBody>
          <a:bodyPr>
            <a:noAutofit/>
          </a:bodyPr>
          <a:lstStyle/>
          <a:p>
            <a:pPr marL="0" indent="0">
              <a:buNone/>
            </a:pPr>
            <a:r>
              <a:rPr lang="en-GB" sz="2400" dirty="0"/>
              <a:t>Three days before Armistice Sunday</a:t>
            </a:r>
            <a:br>
              <a:rPr lang="en-GB" sz="2400" dirty="0"/>
            </a:br>
            <a:r>
              <a:rPr lang="en-GB" sz="2400" dirty="0"/>
              <a:t>and poppies had already been placed</a:t>
            </a:r>
            <a:br>
              <a:rPr lang="en-GB" sz="2400" dirty="0"/>
            </a:br>
            <a:r>
              <a:rPr lang="en-GB" sz="2400" dirty="0"/>
              <a:t>on individual war graves. Before you left,</a:t>
            </a:r>
            <a:br>
              <a:rPr lang="en-GB" sz="2400" dirty="0"/>
            </a:br>
            <a:r>
              <a:rPr lang="en-GB" sz="2400" dirty="0"/>
              <a:t>I pinned one onto your lapel, crimped petals,</a:t>
            </a:r>
            <a:br>
              <a:rPr lang="en-GB" sz="2400" dirty="0"/>
            </a:br>
            <a:r>
              <a:rPr lang="en-GB" sz="2400" dirty="0"/>
              <a:t>spasms of paper red, disrupting a </a:t>
            </a:r>
            <a:r>
              <a:rPr lang="en-GB" sz="2400" b="1" u="sng" dirty="0"/>
              <a:t>b</a:t>
            </a:r>
            <a:r>
              <a:rPr lang="en-GB" sz="2400" dirty="0"/>
              <a:t>lockade</a:t>
            </a:r>
            <a:br>
              <a:rPr lang="en-GB" sz="2400" dirty="0"/>
            </a:br>
            <a:r>
              <a:rPr lang="en-GB" sz="2400" dirty="0"/>
              <a:t>of yellow </a:t>
            </a:r>
            <a:r>
              <a:rPr lang="en-GB" sz="2400" b="1" u="sng" dirty="0"/>
              <a:t>b</a:t>
            </a:r>
            <a:r>
              <a:rPr lang="en-GB" sz="2400" dirty="0"/>
              <a:t>ias </a:t>
            </a:r>
            <a:r>
              <a:rPr lang="en-GB" sz="2400" b="1" u="sng" dirty="0"/>
              <a:t>b</a:t>
            </a:r>
            <a:r>
              <a:rPr lang="en-GB" sz="2400" dirty="0"/>
              <a:t>inding around your </a:t>
            </a:r>
            <a:r>
              <a:rPr lang="en-GB" sz="2400" b="1" u="sng" dirty="0"/>
              <a:t>b</a:t>
            </a:r>
            <a:r>
              <a:rPr lang="en-GB" sz="2400" dirty="0"/>
              <a:t>lazer</a:t>
            </a:r>
            <a:r>
              <a:rPr lang="en-GB" sz="2400" dirty="0" smtClean="0"/>
              <a:t>.</a:t>
            </a:r>
            <a:endParaRPr lang="en-GB" sz="1200" dirty="0"/>
          </a:p>
        </p:txBody>
      </p:sp>
      <p:grpSp>
        <p:nvGrpSpPr>
          <p:cNvPr id="2" name="Group 1"/>
          <p:cNvGrpSpPr/>
          <p:nvPr/>
        </p:nvGrpSpPr>
        <p:grpSpPr>
          <a:xfrm>
            <a:off x="251520" y="332656"/>
            <a:ext cx="4392488" cy="2232248"/>
            <a:chOff x="251520" y="332656"/>
            <a:chExt cx="4392488" cy="2232248"/>
          </a:xfrm>
        </p:grpSpPr>
        <p:sp>
          <p:nvSpPr>
            <p:cNvPr id="5" name="TextBox 4"/>
            <p:cNvSpPr txBox="1"/>
            <p:nvPr/>
          </p:nvSpPr>
          <p:spPr>
            <a:xfrm>
              <a:off x="251520" y="332656"/>
              <a:ext cx="439248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dirty="0">
                  <a:solidFill>
                    <a:srgbClr val="292934"/>
                  </a:solidFill>
                </a:rPr>
                <a:t>Why individual war graves? What is the effect? </a:t>
              </a:r>
            </a:p>
          </p:txBody>
        </p:sp>
        <p:cxnSp>
          <p:nvCxnSpPr>
            <p:cNvPr id="12" name="Straight Arrow Connector 11"/>
            <p:cNvCxnSpPr/>
            <p:nvPr/>
          </p:nvCxnSpPr>
          <p:spPr>
            <a:xfrm>
              <a:off x="1259632" y="980728"/>
              <a:ext cx="360040" cy="158417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grpSp>
        <p:nvGrpSpPr>
          <p:cNvPr id="11" name="Group 10"/>
          <p:cNvGrpSpPr/>
          <p:nvPr/>
        </p:nvGrpSpPr>
        <p:grpSpPr>
          <a:xfrm>
            <a:off x="5148064" y="1196752"/>
            <a:ext cx="3744416" cy="2462213"/>
            <a:chOff x="5148064" y="1196752"/>
            <a:chExt cx="3744416" cy="2462213"/>
          </a:xfrm>
        </p:grpSpPr>
        <p:sp>
          <p:nvSpPr>
            <p:cNvPr id="9" name="TextBox 8"/>
            <p:cNvSpPr txBox="1"/>
            <p:nvPr/>
          </p:nvSpPr>
          <p:spPr>
            <a:xfrm>
              <a:off x="7380312" y="1196752"/>
              <a:ext cx="1512168" cy="246221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GB" dirty="0">
                <a:solidFill>
                  <a:srgbClr val="292934"/>
                </a:solidFill>
              </a:endParaRPr>
            </a:p>
            <a:p>
              <a:r>
                <a:rPr lang="en-GB" sz="2000" b="1" dirty="0">
                  <a:solidFill>
                    <a:srgbClr val="292934"/>
                  </a:solidFill>
                </a:rPr>
                <a:t>Blockade Military reference to blocking, perhaps of emotion.</a:t>
              </a:r>
            </a:p>
            <a:p>
              <a:endParaRPr lang="en-GB" sz="1600" dirty="0">
                <a:solidFill>
                  <a:srgbClr val="292934"/>
                </a:solidFill>
              </a:endParaRPr>
            </a:p>
          </p:txBody>
        </p:sp>
        <p:cxnSp>
          <p:nvCxnSpPr>
            <p:cNvPr id="17" name="Straight Arrow Connector 16"/>
            <p:cNvCxnSpPr>
              <a:stCxn id="9" idx="1"/>
            </p:cNvCxnSpPr>
            <p:nvPr/>
          </p:nvCxnSpPr>
          <p:spPr>
            <a:xfrm flipH="1">
              <a:off x="5148064" y="2427859"/>
              <a:ext cx="2232248" cy="49708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grpSp>
        <p:nvGrpSpPr>
          <p:cNvPr id="13" name="Group 12"/>
          <p:cNvGrpSpPr/>
          <p:nvPr/>
        </p:nvGrpSpPr>
        <p:grpSpPr>
          <a:xfrm>
            <a:off x="323528" y="3861048"/>
            <a:ext cx="4968552" cy="2815863"/>
            <a:chOff x="323528" y="3861048"/>
            <a:chExt cx="4968552" cy="2815863"/>
          </a:xfrm>
        </p:grpSpPr>
        <p:sp>
          <p:nvSpPr>
            <p:cNvPr id="6" name="TextBox 5"/>
            <p:cNvSpPr txBox="1"/>
            <p:nvPr/>
          </p:nvSpPr>
          <p:spPr>
            <a:xfrm>
              <a:off x="323528" y="5661248"/>
              <a:ext cx="3888432"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dirty="0">
                  <a:solidFill>
                    <a:srgbClr val="292934"/>
                  </a:solidFill>
                </a:rPr>
                <a:t>Where else might you see a blazer? What does this link to? What is the effect? </a:t>
              </a:r>
            </a:p>
          </p:txBody>
        </p:sp>
        <p:cxnSp>
          <p:nvCxnSpPr>
            <p:cNvPr id="20" name="Straight Arrow Connector 19"/>
            <p:cNvCxnSpPr/>
            <p:nvPr/>
          </p:nvCxnSpPr>
          <p:spPr>
            <a:xfrm flipV="1">
              <a:off x="4139952" y="3861048"/>
              <a:ext cx="1152128" cy="18002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grpSp>
        <p:nvGrpSpPr>
          <p:cNvPr id="4" name="Group 3"/>
          <p:cNvGrpSpPr/>
          <p:nvPr/>
        </p:nvGrpSpPr>
        <p:grpSpPr>
          <a:xfrm>
            <a:off x="251520" y="3140968"/>
            <a:ext cx="2376264" cy="2328066"/>
            <a:chOff x="251520" y="3140968"/>
            <a:chExt cx="2376264" cy="2328066"/>
          </a:xfrm>
        </p:grpSpPr>
        <p:sp>
          <p:nvSpPr>
            <p:cNvPr id="7" name="TextBox 6"/>
            <p:cNvSpPr txBox="1"/>
            <p:nvPr/>
          </p:nvSpPr>
          <p:spPr>
            <a:xfrm>
              <a:off x="251520" y="4761148"/>
              <a:ext cx="237626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dirty="0">
                  <a:solidFill>
                    <a:srgbClr val="292934"/>
                  </a:solidFill>
                </a:rPr>
                <a:t>What is the effect of using ‘I’ ? </a:t>
              </a:r>
            </a:p>
          </p:txBody>
        </p:sp>
        <p:cxnSp>
          <p:nvCxnSpPr>
            <p:cNvPr id="24" name="Straight Arrow Connector 23"/>
            <p:cNvCxnSpPr/>
            <p:nvPr/>
          </p:nvCxnSpPr>
          <p:spPr>
            <a:xfrm flipV="1">
              <a:off x="539552" y="3140968"/>
              <a:ext cx="432048" cy="151216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grpSp>
        <p:nvGrpSpPr>
          <p:cNvPr id="15" name="Group 14"/>
          <p:cNvGrpSpPr/>
          <p:nvPr/>
        </p:nvGrpSpPr>
        <p:grpSpPr>
          <a:xfrm>
            <a:off x="5940152" y="3861048"/>
            <a:ext cx="2988332" cy="1613819"/>
            <a:chOff x="5940152" y="3861048"/>
            <a:chExt cx="2988332" cy="1613819"/>
          </a:xfrm>
        </p:grpSpPr>
        <p:sp>
          <p:nvSpPr>
            <p:cNvPr id="10" name="TextBox 9"/>
            <p:cNvSpPr txBox="1"/>
            <p:nvPr/>
          </p:nvSpPr>
          <p:spPr>
            <a:xfrm>
              <a:off x="6372200" y="3997539"/>
              <a:ext cx="2556284"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a:solidFill>
                    <a:srgbClr val="292934"/>
                  </a:solidFill>
                </a:rPr>
                <a:t> Alliteration also used with bias, binding, blunder emphasise bustle, mothering over her son</a:t>
              </a:r>
              <a:endParaRPr lang="en-GB" dirty="0">
                <a:solidFill>
                  <a:srgbClr val="292934"/>
                </a:solidFill>
              </a:endParaRPr>
            </a:p>
          </p:txBody>
        </p:sp>
        <p:cxnSp>
          <p:nvCxnSpPr>
            <p:cNvPr id="31" name="Straight Arrow Connector 30"/>
            <p:cNvCxnSpPr/>
            <p:nvPr/>
          </p:nvCxnSpPr>
          <p:spPr>
            <a:xfrm flipH="1" flipV="1">
              <a:off x="5940152" y="3861048"/>
              <a:ext cx="432048" cy="43204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205019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1680" y="1484784"/>
            <a:ext cx="4968552" cy="3384376"/>
          </a:xfrm>
        </p:spPr>
        <p:txBody>
          <a:bodyPr>
            <a:noAutofit/>
          </a:bodyPr>
          <a:lstStyle/>
          <a:p>
            <a:pPr marL="0" indent="0">
              <a:buNone/>
            </a:pPr>
            <a:r>
              <a:rPr lang="en-GB" sz="2000" dirty="0"/>
              <a:t>Sellotape bandaged around my hand,</a:t>
            </a:r>
            <a:br>
              <a:rPr lang="en-GB" sz="2000" dirty="0"/>
            </a:br>
            <a:r>
              <a:rPr lang="en-GB" sz="2000" dirty="0"/>
              <a:t>I rounded up as many white cat hairs</a:t>
            </a:r>
            <a:br>
              <a:rPr lang="en-GB" sz="2000" dirty="0"/>
            </a:br>
            <a:r>
              <a:rPr lang="en-GB" sz="2000" dirty="0"/>
              <a:t>as I could, smoothed down your </a:t>
            </a:r>
            <a:r>
              <a:rPr lang="en-GB" sz="2000" b="1" u="sng" dirty="0"/>
              <a:t>s</a:t>
            </a:r>
            <a:r>
              <a:rPr lang="en-GB" sz="2000" dirty="0"/>
              <a:t>hirt's</a:t>
            </a:r>
            <a:br>
              <a:rPr lang="en-GB" sz="2000" dirty="0"/>
            </a:br>
            <a:r>
              <a:rPr lang="en-GB" sz="2000" dirty="0"/>
              <a:t>upturned collar, </a:t>
            </a:r>
            <a:r>
              <a:rPr lang="en-GB" sz="2000" b="1" u="sng" dirty="0"/>
              <a:t>s</a:t>
            </a:r>
            <a:r>
              <a:rPr lang="en-GB" sz="2000" dirty="0"/>
              <a:t>teeled the </a:t>
            </a:r>
            <a:r>
              <a:rPr lang="en-GB" sz="2000" b="1" u="sng" dirty="0"/>
              <a:t>s</a:t>
            </a:r>
            <a:r>
              <a:rPr lang="en-GB" sz="2000" dirty="0"/>
              <a:t>oftening</a:t>
            </a:r>
            <a:br>
              <a:rPr lang="en-GB" sz="2000" dirty="0"/>
            </a:br>
            <a:r>
              <a:rPr lang="en-GB" sz="2000" dirty="0"/>
              <a:t>of my face. I wanted to graze my nose</a:t>
            </a:r>
            <a:br>
              <a:rPr lang="en-GB" sz="2000" dirty="0"/>
            </a:br>
            <a:r>
              <a:rPr lang="en-GB" sz="2000" dirty="0"/>
              <a:t>across the tip of your nose, play at</a:t>
            </a:r>
            <a:br>
              <a:rPr lang="en-GB" sz="2000" dirty="0"/>
            </a:br>
            <a:r>
              <a:rPr lang="en-GB" sz="2000" dirty="0"/>
              <a:t>being Eskimos like we did when</a:t>
            </a:r>
            <a:br>
              <a:rPr lang="en-GB" sz="2000" dirty="0"/>
            </a:br>
            <a:r>
              <a:rPr lang="en-GB" sz="2000" u="sng" dirty="0"/>
              <a:t>you were little</a:t>
            </a:r>
            <a:r>
              <a:rPr lang="en-GB" sz="2000" dirty="0"/>
              <a:t>. I resisted the impulse</a:t>
            </a:r>
            <a:br>
              <a:rPr lang="en-GB" sz="2000" dirty="0"/>
            </a:br>
            <a:r>
              <a:rPr lang="en-GB" sz="2000" dirty="0"/>
              <a:t>to run my fingers through the gelled</a:t>
            </a:r>
            <a:br>
              <a:rPr lang="en-GB" sz="2000" dirty="0"/>
            </a:br>
            <a:r>
              <a:rPr lang="en-GB" sz="2000" u="sng" dirty="0"/>
              <a:t>blackthorns of your hair</a:t>
            </a:r>
            <a:r>
              <a:rPr lang="en-GB" sz="2000" dirty="0"/>
              <a:t>. All my words</a:t>
            </a:r>
            <a:br>
              <a:rPr lang="en-GB" sz="2000" dirty="0"/>
            </a:br>
            <a:r>
              <a:rPr lang="en-GB" sz="2000" dirty="0"/>
              <a:t>flattened, rolled, turned into felt,</a:t>
            </a:r>
          </a:p>
        </p:txBody>
      </p:sp>
      <p:sp>
        <p:nvSpPr>
          <p:cNvPr id="12" name="TextBox 11"/>
          <p:cNvSpPr txBox="1"/>
          <p:nvPr/>
        </p:nvSpPr>
        <p:spPr>
          <a:xfrm>
            <a:off x="5652120" y="5157192"/>
            <a:ext cx="3024336"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dirty="0">
                <a:solidFill>
                  <a:srgbClr val="292934"/>
                </a:solidFill>
              </a:rPr>
              <a:t>Developing original ideas:</a:t>
            </a:r>
          </a:p>
          <a:p>
            <a:r>
              <a:rPr lang="en-GB" dirty="0">
                <a:solidFill>
                  <a:srgbClr val="292934"/>
                </a:solidFill>
              </a:rPr>
              <a:t>Is there anything else you would select that shows her feelings about her son? </a:t>
            </a:r>
          </a:p>
        </p:txBody>
      </p:sp>
      <p:grpSp>
        <p:nvGrpSpPr>
          <p:cNvPr id="2" name="Group 1"/>
          <p:cNvGrpSpPr/>
          <p:nvPr/>
        </p:nvGrpSpPr>
        <p:grpSpPr>
          <a:xfrm>
            <a:off x="395536" y="260648"/>
            <a:ext cx="4320480" cy="1368152"/>
            <a:chOff x="395536" y="260648"/>
            <a:chExt cx="4320480" cy="1368152"/>
          </a:xfrm>
        </p:grpSpPr>
        <p:sp>
          <p:nvSpPr>
            <p:cNvPr id="6" name="TextBox 5"/>
            <p:cNvSpPr txBox="1"/>
            <p:nvPr/>
          </p:nvSpPr>
          <p:spPr>
            <a:xfrm>
              <a:off x="395536" y="260648"/>
              <a:ext cx="4320480"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solidFill>
                    <a:srgbClr val="292934"/>
                  </a:solidFill>
                </a:rPr>
                <a:t>Where would you normally see a bandage? What does this link to? How might it link to her emotions?</a:t>
              </a:r>
            </a:p>
          </p:txBody>
        </p:sp>
        <p:cxnSp>
          <p:nvCxnSpPr>
            <p:cNvPr id="14" name="Straight Arrow Connector 13"/>
            <p:cNvCxnSpPr/>
            <p:nvPr/>
          </p:nvCxnSpPr>
          <p:spPr>
            <a:xfrm>
              <a:off x="2987824" y="908720"/>
              <a:ext cx="72008" cy="72008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grpSp>
      <p:grpSp>
        <p:nvGrpSpPr>
          <p:cNvPr id="4" name="Group 3"/>
          <p:cNvGrpSpPr/>
          <p:nvPr/>
        </p:nvGrpSpPr>
        <p:grpSpPr>
          <a:xfrm>
            <a:off x="5436096" y="692696"/>
            <a:ext cx="3312368" cy="1728192"/>
            <a:chOff x="5436096" y="692696"/>
            <a:chExt cx="3312368" cy="1728192"/>
          </a:xfrm>
        </p:grpSpPr>
        <p:sp>
          <p:nvSpPr>
            <p:cNvPr id="7" name="TextBox 6"/>
            <p:cNvSpPr txBox="1"/>
            <p:nvPr/>
          </p:nvSpPr>
          <p:spPr>
            <a:xfrm>
              <a:off x="6300192" y="692696"/>
              <a:ext cx="2448272"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solidFill>
                    <a:srgbClr val="292934"/>
                  </a:solidFill>
                </a:rPr>
                <a:t>What is the effect of repeating the ‘s’ sound with the sibilance?</a:t>
              </a:r>
            </a:p>
          </p:txBody>
        </p:sp>
        <p:cxnSp>
          <p:nvCxnSpPr>
            <p:cNvPr id="15" name="Straight Arrow Connector 14"/>
            <p:cNvCxnSpPr/>
            <p:nvPr/>
          </p:nvCxnSpPr>
          <p:spPr>
            <a:xfrm flipH="1">
              <a:off x="5436096" y="1556792"/>
              <a:ext cx="864096" cy="86409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grpSp>
      <p:grpSp>
        <p:nvGrpSpPr>
          <p:cNvPr id="5" name="Group 4"/>
          <p:cNvGrpSpPr/>
          <p:nvPr/>
        </p:nvGrpSpPr>
        <p:grpSpPr>
          <a:xfrm>
            <a:off x="5652120" y="2420888"/>
            <a:ext cx="2952328" cy="646331"/>
            <a:chOff x="5652120" y="2420888"/>
            <a:chExt cx="2952328" cy="646331"/>
          </a:xfrm>
        </p:grpSpPr>
        <p:sp>
          <p:nvSpPr>
            <p:cNvPr id="11" name="TextBox 10"/>
            <p:cNvSpPr txBox="1"/>
            <p:nvPr/>
          </p:nvSpPr>
          <p:spPr>
            <a:xfrm>
              <a:off x="7092280" y="2420888"/>
              <a:ext cx="1512168"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solidFill>
                    <a:srgbClr val="292934"/>
                  </a:solidFill>
                </a:rPr>
                <a:t>How did she treat him? </a:t>
              </a:r>
            </a:p>
          </p:txBody>
        </p:sp>
        <p:cxnSp>
          <p:nvCxnSpPr>
            <p:cNvPr id="18" name="Straight Arrow Connector 17"/>
            <p:cNvCxnSpPr>
              <a:stCxn id="11" idx="1"/>
            </p:cNvCxnSpPr>
            <p:nvPr/>
          </p:nvCxnSpPr>
          <p:spPr>
            <a:xfrm flipH="1" flipV="1">
              <a:off x="5652120" y="2708920"/>
              <a:ext cx="1440160" cy="3513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grpSp>
      <p:grpSp>
        <p:nvGrpSpPr>
          <p:cNvPr id="13" name="Group 12"/>
          <p:cNvGrpSpPr/>
          <p:nvPr/>
        </p:nvGrpSpPr>
        <p:grpSpPr>
          <a:xfrm>
            <a:off x="251520" y="3212976"/>
            <a:ext cx="1512168" cy="1200329"/>
            <a:chOff x="251520" y="3212976"/>
            <a:chExt cx="1512168" cy="1200329"/>
          </a:xfrm>
        </p:grpSpPr>
        <p:sp>
          <p:nvSpPr>
            <p:cNvPr id="8" name="TextBox 7"/>
            <p:cNvSpPr txBox="1"/>
            <p:nvPr/>
          </p:nvSpPr>
          <p:spPr>
            <a:xfrm>
              <a:off x="251520" y="3212976"/>
              <a:ext cx="1224136"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solidFill>
                    <a:srgbClr val="292934"/>
                  </a:solidFill>
                </a:rPr>
                <a:t>What is the effect of this anecdote? </a:t>
              </a:r>
            </a:p>
          </p:txBody>
        </p:sp>
        <p:cxnSp>
          <p:nvCxnSpPr>
            <p:cNvPr id="21" name="Straight Arrow Connector 20"/>
            <p:cNvCxnSpPr/>
            <p:nvPr/>
          </p:nvCxnSpPr>
          <p:spPr>
            <a:xfrm>
              <a:off x="1475656" y="3861048"/>
              <a:ext cx="288032" cy="21602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grpSp>
      <p:grpSp>
        <p:nvGrpSpPr>
          <p:cNvPr id="17" name="Group 16"/>
          <p:cNvGrpSpPr/>
          <p:nvPr/>
        </p:nvGrpSpPr>
        <p:grpSpPr>
          <a:xfrm>
            <a:off x="5292080" y="3717032"/>
            <a:ext cx="3672408" cy="936104"/>
            <a:chOff x="5292080" y="3717032"/>
            <a:chExt cx="3672408" cy="936104"/>
          </a:xfrm>
        </p:grpSpPr>
        <p:sp>
          <p:nvSpPr>
            <p:cNvPr id="10" name="TextBox 9"/>
            <p:cNvSpPr txBox="1"/>
            <p:nvPr/>
          </p:nvSpPr>
          <p:spPr>
            <a:xfrm>
              <a:off x="7092280" y="3717032"/>
              <a:ext cx="1872208"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solidFill>
                    <a:srgbClr val="292934"/>
                  </a:solidFill>
                </a:rPr>
                <a:t>What is the effect of this list of three? </a:t>
              </a:r>
            </a:p>
          </p:txBody>
        </p:sp>
        <p:cxnSp>
          <p:nvCxnSpPr>
            <p:cNvPr id="23" name="Straight Arrow Connector 22"/>
            <p:cNvCxnSpPr/>
            <p:nvPr/>
          </p:nvCxnSpPr>
          <p:spPr>
            <a:xfrm flipH="1">
              <a:off x="5292080" y="4365104"/>
              <a:ext cx="1800200" cy="28803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grpSp>
      <p:grpSp>
        <p:nvGrpSpPr>
          <p:cNvPr id="16" name="Group 15"/>
          <p:cNvGrpSpPr/>
          <p:nvPr/>
        </p:nvGrpSpPr>
        <p:grpSpPr>
          <a:xfrm>
            <a:off x="251520" y="4797152"/>
            <a:ext cx="2880320" cy="1787426"/>
            <a:chOff x="251520" y="4797152"/>
            <a:chExt cx="2880320" cy="1787426"/>
          </a:xfrm>
        </p:grpSpPr>
        <p:sp>
          <p:nvSpPr>
            <p:cNvPr id="9" name="TextBox 8"/>
            <p:cNvSpPr txBox="1"/>
            <p:nvPr/>
          </p:nvSpPr>
          <p:spPr>
            <a:xfrm>
              <a:off x="251520" y="5661248"/>
              <a:ext cx="2880320"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solidFill>
                    <a:srgbClr val="292934"/>
                  </a:solidFill>
                </a:rPr>
                <a:t>What is the effect of this metaphor? What does it make the son sound like? </a:t>
              </a:r>
            </a:p>
          </p:txBody>
        </p:sp>
        <p:cxnSp>
          <p:nvCxnSpPr>
            <p:cNvPr id="27" name="Straight Arrow Connector 26"/>
            <p:cNvCxnSpPr/>
            <p:nvPr/>
          </p:nvCxnSpPr>
          <p:spPr>
            <a:xfrm flipV="1">
              <a:off x="1331640" y="4797152"/>
              <a:ext cx="432048" cy="7920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grpSp>
      <p:pic>
        <p:nvPicPr>
          <p:cNvPr id="43010" name="Picture 2" descr="http://www.wigglywigglers.co.uk/blog/wp-content/uploads/2014/12/large-Hawthorn-hedge-Monks-Wood-2007-Rob-Wolton.jpg">
            <a:hlinkClick r:id="rId2"/>
          </p:cNvPr>
          <p:cNvPicPr>
            <a:picLocks noChangeAspect="1" noChangeArrowheads="1"/>
          </p:cNvPicPr>
          <p:nvPr/>
        </p:nvPicPr>
        <p:blipFill>
          <a:blip r:embed="rId3" cstate="print"/>
          <a:srcRect/>
          <a:stretch>
            <a:fillRect/>
          </a:stretch>
        </p:blipFill>
        <p:spPr bwMode="auto">
          <a:xfrm>
            <a:off x="3419872" y="5373216"/>
            <a:ext cx="1728192" cy="1296144"/>
          </a:xfrm>
          <a:prstGeom prst="rect">
            <a:avLst/>
          </a:prstGeom>
          <a:noFill/>
        </p:spPr>
      </p:pic>
    </p:spTree>
    <p:extLst>
      <p:ext uri="{BB962C8B-B14F-4D97-AF65-F5344CB8AC3E}">
        <p14:creationId xmlns:p14="http://schemas.microsoft.com/office/powerpoint/2010/main" val="405666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92696"/>
            <a:ext cx="8229600" cy="2794322"/>
          </a:xfrm>
        </p:spPr>
        <p:style>
          <a:lnRef idx="2">
            <a:schemeClr val="accent2"/>
          </a:lnRef>
          <a:fillRef idx="1">
            <a:schemeClr val="lt1"/>
          </a:fillRef>
          <a:effectRef idx="0">
            <a:schemeClr val="accent2"/>
          </a:effectRef>
          <a:fontRef idx="minor">
            <a:schemeClr val="dk1"/>
          </a:fontRef>
        </p:style>
        <p:txBody>
          <a:bodyPr>
            <a:noAutofit/>
          </a:bodyPr>
          <a:lstStyle/>
          <a:p>
            <a:r>
              <a:rPr lang="en-GB" sz="2400" dirty="0" smtClean="0">
                <a:latin typeface="Comic Sans MS" panose="030F0702030302020204" pitchFamily="66" charset="0"/>
                <a:cs typeface="Microsoft Sans Serif" panose="020B0604020202020204" pitchFamily="34" charset="0"/>
              </a:rPr>
              <a:t>DNA Read the words form the opening stanza.</a:t>
            </a:r>
            <a:br>
              <a:rPr lang="en-GB" sz="2400" dirty="0" smtClean="0">
                <a:latin typeface="Comic Sans MS" panose="030F0702030302020204" pitchFamily="66" charset="0"/>
                <a:cs typeface="Microsoft Sans Serif" panose="020B0604020202020204" pitchFamily="34" charset="0"/>
              </a:rPr>
            </a:br>
            <a:r>
              <a:rPr lang="en-GB" sz="2400" dirty="0" smtClean="0">
                <a:latin typeface="Comic Sans MS" panose="030F0702030302020204" pitchFamily="66" charset="0"/>
                <a:cs typeface="Microsoft Sans Serif" panose="020B0604020202020204" pitchFamily="34" charset="0"/>
              </a:rPr>
              <a:t/>
            </a:r>
            <a:br>
              <a:rPr lang="en-GB" sz="2400" dirty="0" smtClean="0">
                <a:latin typeface="Comic Sans MS" panose="030F0702030302020204" pitchFamily="66" charset="0"/>
                <a:cs typeface="Microsoft Sans Serif" panose="020B0604020202020204" pitchFamily="34" charset="0"/>
              </a:rPr>
            </a:br>
            <a:r>
              <a:rPr lang="en-GB" sz="2400" dirty="0">
                <a:solidFill>
                  <a:schemeClr val="accent3">
                    <a:lumMod val="75000"/>
                  </a:schemeClr>
                </a:solidFill>
                <a:latin typeface="Comic Sans MS" panose="030F0702030302020204" pitchFamily="66" charset="0"/>
                <a:cs typeface="Microsoft Sans Serif" panose="020B0604020202020204" pitchFamily="34" charset="0"/>
              </a:rPr>
              <a:t>1</a:t>
            </a:r>
            <a:r>
              <a:rPr lang="en-GB" sz="2400" dirty="0" smtClean="0">
                <a:solidFill>
                  <a:schemeClr val="accent3">
                    <a:lumMod val="75000"/>
                  </a:schemeClr>
                </a:solidFill>
                <a:latin typeface="Comic Sans MS" panose="030F0702030302020204" pitchFamily="66" charset="0"/>
                <a:cs typeface="Microsoft Sans Serif" panose="020B0604020202020204" pitchFamily="34" charset="0"/>
              </a:rPr>
              <a:t>: What do you think the poem is about? Why?  </a:t>
            </a:r>
            <a:br>
              <a:rPr lang="en-GB" sz="2400" dirty="0" smtClean="0">
                <a:solidFill>
                  <a:schemeClr val="accent3">
                    <a:lumMod val="75000"/>
                  </a:schemeClr>
                </a:solidFill>
                <a:latin typeface="Comic Sans MS" panose="030F0702030302020204" pitchFamily="66" charset="0"/>
                <a:cs typeface="Microsoft Sans Serif" panose="020B0604020202020204" pitchFamily="34" charset="0"/>
              </a:rPr>
            </a:br>
            <a:r>
              <a:rPr lang="en-GB" sz="2400" dirty="0">
                <a:latin typeface="Comic Sans MS" panose="030F0702030302020204" pitchFamily="66" charset="0"/>
                <a:cs typeface="Microsoft Sans Serif" panose="020B0604020202020204" pitchFamily="34" charset="0"/>
              </a:rPr>
              <a:t/>
            </a:r>
            <a:br>
              <a:rPr lang="en-GB" sz="2400" dirty="0">
                <a:latin typeface="Comic Sans MS" panose="030F0702030302020204" pitchFamily="66" charset="0"/>
                <a:cs typeface="Microsoft Sans Serif" panose="020B0604020202020204" pitchFamily="34" charset="0"/>
              </a:rPr>
            </a:br>
            <a:r>
              <a:rPr lang="en-GB" sz="2400" dirty="0">
                <a:solidFill>
                  <a:schemeClr val="accent6">
                    <a:lumMod val="75000"/>
                  </a:schemeClr>
                </a:solidFill>
                <a:latin typeface="Comic Sans MS" panose="030F0702030302020204" pitchFamily="66" charset="0"/>
                <a:cs typeface="Microsoft Sans Serif" panose="020B0604020202020204" pitchFamily="34" charset="0"/>
              </a:rPr>
              <a:t>2</a:t>
            </a:r>
            <a:r>
              <a:rPr lang="en-GB" sz="2400" dirty="0" smtClean="0">
                <a:solidFill>
                  <a:schemeClr val="accent6">
                    <a:lumMod val="75000"/>
                  </a:schemeClr>
                </a:solidFill>
                <a:latin typeface="Comic Sans MS" panose="030F0702030302020204" pitchFamily="66" charset="0"/>
                <a:cs typeface="Microsoft Sans Serif" panose="020B0604020202020204" pitchFamily="34" charset="0"/>
              </a:rPr>
              <a:t>: Select three words from the list and write down the connotations of them. </a:t>
            </a:r>
            <a:endParaRPr lang="en-GB" sz="2400" dirty="0">
              <a:solidFill>
                <a:srgbClr val="FF0000"/>
              </a:solidFill>
              <a:latin typeface="Comic Sans MS" panose="030F0702030302020204" pitchFamily="66" charset="0"/>
              <a:cs typeface="Microsoft Sans Serif" panose="020B0604020202020204" pitchFamily="34" charset="0"/>
            </a:endParaRPr>
          </a:p>
        </p:txBody>
      </p:sp>
      <p:sp>
        <p:nvSpPr>
          <p:cNvPr id="3" name="Content Placeholder 2"/>
          <p:cNvSpPr>
            <a:spLocks noGrp="1"/>
          </p:cNvSpPr>
          <p:nvPr>
            <p:ph idx="1"/>
          </p:nvPr>
        </p:nvSpPr>
        <p:spPr>
          <a:xfrm>
            <a:off x="683568" y="4149080"/>
            <a:ext cx="8136904" cy="2448272"/>
          </a:xfrm>
        </p:spPr>
        <p:style>
          <a:lnRef idx="2">
            <a:schemeClr val="accent2"/>
          </a:lnRef>
          <a:fillRef idx="1">
            <a:schemeClr val="lt1"/>
          </a:fillRef>
          <a:effectRef idx="0">
            <a:schemeClr val="accent2"/>
          </a:effectRef>
          <a:fontRef idx="minor">
            <a:schemeClr val="dk1"/>
          </a:fontRef>
        </p:style>
        <p:txBody>
          <a:bodyPr/>
          <a:lstStyle/>
          <a:p>
            <a:pPr>
              <a:buNone/>
            </a:pPr>
            <a:r>
              <a:rPr lang="en-GB" b="1" dirty="0" smtClean="0">
                <a:latin typeface="Comic Sans MS" panose="030F0702030302020204" pitchFamily="66" charset="0"/>
              </a:rPr>
              <a:t>armistice 	  </a:t>
            </a:r>
            <a:r>
              <a:rPr lang="en-GB" b="1" dirty="0">
                <a:latin typeface="Comic Sans MS" panose="030F0702030302020204" pitchFamily="66" charset="0"/>
              </a:rPr>
              <a:t>blazer   blockade   crimped</a:t>
            </a:r>
            <a:endParaRPr lang="en-GB" dirty="0">
              <a:latin typeface="Comic Sans MS" panose="030F0702030302020204" pitchFamily="66" charset="0"/>
            </a:endParaRPr>
          </a:p>
          <a:p>
            <a:pPr>
              <a:buNone/>
            </a:pPr>
            <a:r>
              <a:rPr lang="en-GB" b="1" dirty="0" smtClean="0">
                <a:latin typeface="Comic Sans MS" panose="030F0702030302020204" pitchFamily="66" charset="0"/>
              </a:rPr>
              <a:t>disrupting 		  </a:t>
            </a:r>
            <a:r>
              <a:rPr lang="en-GB" b="1" dirty="0">
                <a:latin typeface="Comic Sans MS" panose="030F0702030302020204" pitchFamily="66" charset="0"/>
              </a:rPr>
              <a:t>graves  </a:t>
            </a:r>
            <a:r>
              <a:rPr lang="en-GB" b="1" dirty="0" smtClean="0">
                <a:latin typeface="Comic Sans MS" panose="030F0702030302020204" pitchFamily="66" charset="0"/>
              </a:rPr>
              <a:t>		 </a:t>
            </a:r>
            <a:r>
              <a:rPr lang="en-GB" b="1" dirty="0">
                <a:latin typeface="Comic Sans MS" panose="030F0702030302020204" pitchFamily="66" charset="0"/>
              </a:rPr>
              <a:t>individual </a:t>
            </a:r>
            <a:r>
              <a:rPr lang="en-GB" b="1" dirty="0" smtClean="0">
                <a:latin typeface="Comic Sans MS" panose="030F0702030302020204" pitchFamily="66" charset="0"/>
              </a:rPr>
              <a:t>		left   	paper  	 </a:t>
            </a:r>
            <a:r>
              <a:rPr lang="en-GB" b="1" dirty="0">
                <a:latin typeface="Comic Sans MS" panose="030F0702030302020204" pitchFamily="66" charset="0"/>
              </a:rPr>
              <a:t>petals   </a:t>
            </a:r>
            <a:r>
              <a:rPr lang="en-GB" b="1" dirty="0" smtClean="0">
                <a:latin typeface="Comic Sans MS" panose="030F0702030302020204" pitchFamily="66" charset="0"/>
              </a:rPr>
              <a:t>		pinned  		 poppies 		  </a:t>
            </a:r>
            <a:r>
              <a:rPr lang="en-GB" b="1" dirty="0">
                <a:latin typeface="Comic Sans MS" panose="030F0702030302020204" pitchFamily="66" charset="0"/>
              </a:rPr>
              <a:t>red   spasms   </a:t>
            </a:r>
            <a:r>
              <a:rPr lang="en-GB" b="1" dirty="0" smtClean="0">
                <a:latin typeface="Comic Sans MS" panose="030F0702030302020204" pitchFamily="66" charset="0"/>
              </a:rPr>
              <a:t>		Sunday  		 </a:t>
            </a:r>
            <a:r>
              <a:rPr lang="en-GB" b="1" dirty="0">
                <a:latin typeface="Comic Sans MS" panose="030F0702030302020204" pitchFamily="66" charset="0"/>
              </a:rPr>
              <a:t>war  </a:t>
            </a:r>
            <a:r>
              <a:rPr lang="en-GB" b="1" dirty="0" smtClean="0">
                <a:latin typeface="Comic Sans MS" panose="030F0702030302020204" pitchFamily="66" charset="0"/>
              </a:rPr>
              <a:t>				 </a:t>
            </a:r>
            <a:r>
              <a:rPr lang="en-GB" b="1" dirty="0">
                <a:latin typeface="Comic Sans MS" panose="030F0702030302020204" pitchFamily="66" charset="0"/>
              </a:rPr>
              <a:t>yellow</a:t>
            </a: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p:txBody>
      </p:sp>
    </p:spTree>
    <p:extLst>
      <p:ext uri="{BB962C8B-B14F-4D97-AF65-F5344CB8AC3E}">
        <p14:creationId xmlns:p14="http://schemas.microsoft.com/office/powerpoint/2010/main" val="38610384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72816"/>
            <a:ext cx="5256584" cy="3672408"/>
          </a:xfrm>
        </p:spPr>
        <p:txBody>
          <a:bodyPr>
            <a:noAutofit/>
          </a:bodyPr>
          <a:lstStyle/>
          <a:p>
            <a:pPr marL="0" indent="0">
              <a:buNone/>
            </a:pPr>
            <a:r>
              <a:rPr lang="en-GB" sz="2000" dirty="0" smtClean="0"/>
              <a:t>slowly </a:t>
            </a:r>
            <a:r>
              <a:rPr lang="en-GB" sz="2000" dirty="0"/>
              <a:t>melting. I was brave, as I walked</a:t>
            </a:r>
            <a:br>
              <a:rPr lang="en-GB" sz="2000" dirty="0"/>
            </a:br>
            <a:r>
              <a:rPr lang="en-GB" sz="2000" dirty="0"/>
              <a:t>with you, to the front door, threw</a:t>
            </a:r>
            <a:br>
              <a:rPr lang="en-GB" sz="2000" dirty="0"/>
            </a:br>
            <a:r>
              <a:rPr lang="en-GB" sz="2000" dirty="0"/>
              <a:t>it open, the world overflowing</a:t>
            </a:r>
            <a:br>
              <a:rPr lang="en-GB" sz="2000" dirty="0"/>
            </a:br>
            <a:r>
              <a:rPr lang="en-GB" sz="2000" u="sng" dirty="0"/>
              <a:t>like a treasure chest</a:t>
            </a:r>
            <a:r>
              <a:rPr lang="en-GB" sz="2000" dirty="0"/>
              <a:t>. A split second</a:t>
            </a:r>
            <a:br>
              <a:rPr lang="en-GB" sz="2000" dirty="0"/>
            </a:br>
            <a:r>
              <a:rPr lang="en-GB" sz="2000" dirty="0"/>
              <a:t>and you were away, intoxicated.</a:t>
            </a:r>
            <a:br>
              <a:rPr lang="en-GB" sz="2000" dirty="0"/>
            </a:br>
            <a:r>
              <a:rPr lang="en-GB" sz="2000" dirty="0"/>
              <a:t>After you'd gone I went into your bedroom,</a:t>
            </a:r>
            <a:br>
              <a:rPr lang="en-GB" sz="2000" dirty="0"/>
            </a:br>
            <a:r>
              <a:rPr lang="en-GB" sz="2000" dirty="0"/>
              <a:t>released a song bird from its cage.</a:t>
            </a:r>
            <a:br>
              <a:rPr lang="en-GB" sz="2000" dirty="0"/>
            </a:br>
            <a:r>
              <a:rPr lang="en-GB" sz="2000" dirty="0"/>
              <a:t>Later a single dove flew from the pear tree,</a:t>
            </a:r>
            <a:br>
              <a:rPr lang="en-GB" sz="2000" dirty="0"/>
            </a:br>
            <a:r>
              <a:rPr lang="en-GB" sz="2000" dirty="0"/>
              <a:t>and this is where it has led me,</a:t>
            </a:r>
            <a:br>
              <a:rPr lang="en-GB" sz="2000" dirty="0"/>
            </a:br>
            <a:r>
              <a:rPr lang="en-GB" sz="2000" dirty="0"/>
              <a:t>skirting the church yard walls, </a:t>
            </a:r>
            <a:r>
              <a:rPr lang="en-GB" sz="2000" u="sng" dirty="0"/>
              <a:t>my stomach busy</a:t>
            </a:r>
            <a:br>
              <a:rPr lang="en-GB" sz="2000" u="sng" dirty="0"/>
            </a:br>
            <a:r>
              <a:rPr lang="en-GB" sz="2000" dirty="0"/>
              <a:t>making tucks, darts, pleats, hat-less, without</a:t>
            </a:r>
            <a:br>
              <a:rPr lang="en-GB" sz="2000" dirty="0"/>
            </a:br>
            <a:r>
              <a:rPr lang="en-GB" sz="2000" dirty="0"/>
              <a:t>a winter coat or reinforcements of scarf, gloves</a:t>
            </a:r>
            <a:r>
              <a:rPr lang="en-GB" sz="2000" dirty="0" smtClean="0"/>
              <a:t>.</a:t>
            </a:r>
            <a:endParaRPr lang="en-GB" sz="2000" dirty="0"/>
          </a:p>
        </p:txBody>
      </p:sp>
      <p:grpSp>
        <p:nvGrpSpPr>
          <p:cNvPr id="4" name="Group 3"/>
          <p:cNvGrpSpPr/>
          <p:nvPr/>
        </p:nvGrpSpPr>
        <p:grpSpPr>
          <a:xfrm>
            <a:off x="179512" y="188640"/>
            <a:ext cx="2952328" cy="2520280"/>
            <a:chOff x="179512" y="188640"/>
            <a:chExt cx="2952328" cy="2520280"/>
          </a:xfrm>
        </p:grpSpPr>
        <p:sp>
          <p:nvSpPr>
            <p:cNvPr id="7" name="TextBox 6"/>
            <p:cNvSpPr txBox="1"/>
            <p:nvPr/>
          </p:nvSpPr>
          <p:spPr>
            <a:xfrm>
              <a:off x="179512" y="188640"/>
              <a:ext cx="2952328"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dirty="0">
                  <a:solidFill>
                    <a:srgbClr val="292934"/>
                  </a:solidFill>
                </a:rPr>
                <a:t>What does this simile suggest that her son felt about the world? </a:t>
              </a:r>
            </a:p>
          </p:txBody>
        </p:sp>
        <p:cxnSp>
          <p:nvCxnSpPr>
            <p:cNvPr id="14" name="Straight Arrow Connector 13"/>
            <p:cNvCxnSpPr/>
            <p:nvPr/>
          </p:nvCxnSpPr>
          <p:spPr>
            <a:xfrm>
              <a:off x="251520" y="1124744"/>
              <a:ext cx="432048" cy="158417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grpSp>
      <p:grpSp>
        <p:nvGrpSpPr>
          <p:cNvPr id="2" name="Group 1"/>
          <p:cNvGrpSpPr/>
          <p:nvPr/>
        </p:nvGrpSpPr>
        <p:grpSpPr>
          <a:xfrm>
            <a:off x="2771800" y="260648"/>
            <a:ext cx="3384376" cy="1584176"/>
            <a:chOff x="2771800" y="260648"/>
            <a:chExt cx="3384376" cy="1584176"/>
          </a:xfrm>
        </p:grpSpPr>
        <p:sp>
          <p:nvSpPr>
            <p:cNvPr id="12" name="TextBox 11"/>
            <p:cNvSpPr txBox="1"/>
            <p:nvPr/>
          </p:nvSpPr>
          <p:spPr>
            <a:xfrm>
              <a:off x="3419872" y="260648"/>
              <a:ext cx="2736304"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dirty="0">
                  <a:solidFill>
                    <a:srgbClr val="292934"/>
                  </a:solidFill>
                </a:rPr>
                <a:t>How did she act? </a:t>
              </a:r>
            </a:p>
            <a:p>
              <a:r>
                <a:rPr lang="en-GB" dirty="0">
                  <a:solidFill>
                    <a:srgbClr val="292934"/>
                  </a:solidFill>
                </a:rPr>
                <a:t>Is there anything to suggest how she was feeling deep down? </a:t>
              </a:r>
            </a:p>
          </p:txBody>
        </p:sp>
        <p:cxnSp>
          <p:nvCxnSpPr>
            <p:cNvPr id="17" name="Straight Arrow Connector 16"/>
            <p:cNvCxnSpPr/>
            <p:nvPr/>
          </p:nvCxnSpPr>
          <p:spPr>
            <a:xfrm flipH="1">
              <a:off x="2771800" y="1412776"/>
              <a:ext cx="720080" cy="43204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grpSp>
      <p:grpSp>
        <p:nvGrpSpPr>
          <p:cNvPr id="5" name="Group 4"/>
          <p:cNvGrpSpPr/>
          <p:nvPr/>
        </p:nvGrpSpPr>
        <p:grpSpPr>
          <a:xfrm>
            <a:off x="3779912" y="404664"/>
            <a:ext cx="5040560" cy="2232248"/>
            <a:chOff x="3779912" y="404664"/>
            <a:chExt cx="5040560" cy="2232248"/>
          </a:xfrm>
        </p:grpSpPr>
        <p:sp>
          <p:nvSpPr>
            <p:cNvPr id="8" name="TextBox 7"/>
            <p:cNvSpPr txBox="1"/>
            <p:nvPr/>
          </p:nvSpPr>
          <p:spPr>
            <a:xfrm>
              <a:off x="6516216" y="404664"/>
              <a:ext cx="2304256"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dirty="0">
                  <a:solidFill>
                    <a:srgbClr val="292934"/>
                  </a:solidFill>
                </a:rPr>
                <a:t>What is the effect of the mention of time in this way?</a:t>
              </a:r>
            </a:p>
          </p:txBody>
        </p:sp>
        <p:cxnSp>
          <p:nvCxnSpPr>
            <p:cNvPr id="19" name="Straight Arrow Connector 18"/>
            <p:cNvCxnSpPr/>
            <p:nvPr/>
          </p:nvCxnSpPr>
          <p:spPr>
            <a:xfrm flipH="1">
              <a:off x="3779912" y="1340768"/>
              <a:ext cx="2808312" cy="129614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grpSp>
      <p:grpSp>
        <p:nvGrpSpPr>
          <p:cNvPr id="6" name="Group 5"/>
          <p:cNvGrpSpPr/>
          <p:nvPr/>
        </p:nvGrpSpPr>
        <p:grpSpPr>
          <a:xfrm>
            <a:off x="4283968" y="1844824"/>
            <a:ext cx="4320480" cy="1800200"/>
            <a:chOff x="4283968" y="1844824"/>
            <a:chExt cx="4320480" cy="1800200"/>
          </a:xfrm>
        </p:grpSpPr>
        <p:sp>
          <p:nvSpPr>
            <p:cNvPr id="9" name="TextBox 8"/>
            <p:cNvSpPr txBox="1"/>
            <p:nvPr/>
          </p:nvSpPr>
          <p:spPr>
            <a:xfrm>
              <a:off x="7020272" y="1844824"/>
              <a:ext cx="1584176" cy="175432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dirty="0">
                  <a:solidFill>
                    <a:srgbClr val="292934"/>
                  </a:solidFill>
                </a:rPr>
                <a:t>Why might the son be like this song bird? What might this symbolise? </a:t>
              </a:r>
            </a:p>
          </p:txBody>
        </p:sp>
        <p:cxnSp>
          <p:nvCxnSpPr>
            <p:cNvPr id="22" name="Straight Arrow Connector 21"/>
            <p:cNvCxnSpPr/>
            <p:nvPr/>
          </p:nvCxnSpPr>
          <p:spPr>
            <a:xfrm flipH="1">
              <a:off x="4283968" y="2348880"/>
              <a:ext cx="2736304" cy="129614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grpSp>
      <p:grpSp>
        <p:nvGrpSpPr>
          <p:cNvPr id="15" name="Group 14"/>
          <p:cNvGrpSpPr/>
          <p:nvPr/>
        </p:nvGrpSpPr>
        <p:grpSpPr>
          <a:xfrm>
            <a:off x="4788024" y="4149080"/>
            <a:ext cx="4104456" cy="646331"/>
            <a:chOff x="4788024" y="4149080"/>
            <a:chExt cx="4104456" cy="646331"/>
          </a:xfrm>
        </p:grpSpPr>
        <p:sp>
          <p:nvSpPr>
            <p:cNvPr id="11" name="TextBox 10"/>
            <p:cNvSpPr txBox="1"/>
            <p:nvPr/>
          </p:nvSpPr>
          <p:spPr>
            <a:xfrm>
              <a:off x="6444208" y="4149080"/>
              <a:ext cx="2448272"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dirty="0">
                  <a:solidFill>
                    <a:srgbClr val="292934"/>
                  </a:solidFill>
                </a:rPr>
                <a:t>What is the effect of the list of verbs?</a:t>
              </a:r>
            </a:p>
          </p:txBody>
        </p:sp>
        <p:cxnSp>
          <p:nvCxnSpPr>
            <p:cNvPr id="24" name="Straight Arrow Connector 23"/>
            <p:cNvCxnSpPr/>
            <p:nvPr/>
          </p:nvCxnSpPr>
          <p:spPr>
            <a:xfrm flipH="1">
              <a:off x="4788024" y="4437112"/>
              <a:ext cx="1656184" cy="21602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grpSp>
      <p:grpSp>
        <p:nvGrpSpPr>
          <p:cNvPr id="13" name="Group 12"/>
          <p:cNvGrpSpPr/>
          <p:nvPr/>
        </p:nvGrpSpPr>
        <p:grpSpPr>
          <a:xfrm>
            <a:off x="683568" y="4581128"/>
            <a:ext cx="4824536" cy="2276872"/>
            <a:chOff x="683568" y="4581128"/>
            <a:chExt cx="4824536" cy="2276872"/>
          </a:xfrm>
        </p:grpSpPr>
        <p:sp>
          <p:nvSpPr>
            <p:cNvPr id="10" name="TextBox 9"/>
            <p:cNvSpPr txBox="1"/>
            <p:nvPr/>
          </p:nvSpPr>
          <p:spPr>
            <a:xfrm>
              <a:off x="683568" y="6334780"/>
              <a:ext cx="4824536"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sz="1400" dirty="0">
                  <a:solidFill>
                    <a:srgbClr val="292934"/>
                  </a:solidFill>
                </a:rPr>
                <a:t>What is the effect of this personification? What does it show us about how she is feeling? </a:t>
              </a:r>
            </a:p>
          </p:txBody>
        </p:sp>
        <p:cxnSp>
          <p:nvCxnSpPr>
            <p:cNvPr id="26" name="Straight Arrow Connector 25"/>
            <p:cNvCxnSpPr/>
            <p:nvPr/>
          </p:nvCxnSpPr>
          <p:spPr>
            <a:xfrm flipV="1">
              <a:off x="3095836" y="4581128"/>
              <a:ext cx="972108" cy="146977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grpSp>
      <p:sp>
        <p:nvSpPr>
          <p:cNvPr id="29" name="TextBox 28"/>
          <p:cNvSpPr txBox="1"/>
          <p:nvPr/>
        </p:nvSpPr>
        <p:spPr>
          <a:xfrm>
            <a:off x="5724128" y="5589240"/>
            <a:ext cx="3096344"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dirty="0">
                <a:solidFill>
                  <a:srgbClr val="292934"/>
                </a:solidFill>
              </a:rPr>
              <a:t>Stretch yourself:</a:t>
            </a:r>
          </a:p>
          <a:p>
            <a:r>
              <a:rPr lang="en-GB" dirty="0">
                <a:solidFill>
                  <a:srgbClr val="292934"/>
                </a:solidFill>
              </a:rPr>
              <a:t>How is the use of symbolism effective in this stanza? </a:t>
            </a:r>
          </a:p>
        </p:txBody>
      </p:sp>
    </p:spTree>
    <p:extLst>
      <p:ext uri="{BB962C8B-B14F-4D97-AF65-F5344CB8AC3E}">
        <p14:creationId xmlns:p14="http://schemas.microsoft.com/office/powerpoint/2010/main" val="88444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556793"/>
            <a:ext cx="6048672" cy="2952328"/>
          </a:xfrm>
        </p:spPr>
        <p:txBody>
          <a:bodyPr>
            <a:normAutofit lnSpcReduction="10000"/>
          </a:bodyPr>
          <a:lstStyle/>
          <a:p>
            <a:pPr marL="0" indent="0">
              <a:buNone/>
            </a:pPr>
            <a:r>
              <a:rPr lang="en-GB" sz="2400" dirty="0"/>
              <a:t>On reaching the top of the hill I traced</a:t>
            </a:r>
            <a:br>
              <a:rPr lang="en-GB" sz="2400" dirty="0"/>
            </a:br>
            <a:r>
              <a:rPr lang="en-GB" sz="2400" u="sng" dirty="0"/>
              <a:t>the inscriptions</a:t>
            </a:r>
            <a:r>
              <a:rPr lang="en-GB" sz="2400" dirty="0"/>
              <a:t> on the war memorial,</a:t>
            </a:r>
            <a:br>
              <a:rPr lang="en-GB" sz="2400" dirty="0"/>
            </a:br>
            <a:r>
              <a:rPr lang="en-GB" sz="2400" dirty="0"/>
              <a:t>leaned against it </a:t>
            </a:r>
            <a:r>
              <a:rPr lang="en-GB" sz="2400" u="sng" dirty="0"/>
              <a:t>like a wishbone</a:t>
            </a:r>
            <a:r>
              <a:rPr lang="en-GB" sz="2400" dirty="0"/>
              <a:t>.</a:t>
            </a:r>
            <a:br>
              <a:rPr lang="en-GB" sz="2400" dirty="0"/>
            </a:br>
            <a:r>
              <a:rPr lang="en-GB" sz="2400" dirty="0"/>
              <a:t>The dove pulled freely against the sky,</a:t>
            </a:r>
            <a:br>
              <a:rPr lang="en-GB" sz="2400" dirty="0"/>
            </a:br>
            <a:r>
              <a:rPr lang="en-GB" sz="2400" dirty="0"/>
              <a:t>an </a:t>
            </a:r>
            <a:r>
              <a:rPr lang="en-GB" sz="2400" u="sng" dirty="0"/>
              <a:t>ornamental stitch. </a:t>
            </a:r>
            <a:r>
              <a:rPr lang="en-GB" sz="2400" dirty="0"/>
              <a:t>I listened, hoping to hear</a:t>
            </a:r>
            <a:br>
              <a:rPr lang="en-GB" sz="2400" dirty="0"/>
            </a:br>
            <a:r>
              <a:rPr lang="en-GB" sz="2400" dirty="0"/>
              <a:t>your playground voice </a:t>
            </a:r>
            <a:r>
              <a:rPr lang="en-GB" sz="2400" dirty="0" smtClean="0"/>
              <a:t>catching </a:t>
            </a:r>
            <a:r>
              <a:rPr lang="en-GB" sz="2400" dirty="0"/>
              <a:t>on the wind.</a:t>
            </a:r>
          </a:p>
        </p:txBody>
      </p:sp>
      <p:sp>
        <p:nvSpPr>
          <p:cNvPr id="8" name="TextBox 7"/>
          <p:cNvSpPr txBox="1"/>
          <p:nvPr/>
        </p:nvSpPr>
        <p:spPr>
          <a:xfrm>
            <a:off x="6300192" y="5301208"/>
            <a:ext cx="2448272"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dirty="0">
                <a:solidFill>
                  <a:srgbClr val="292934"/>
                </a:solidFill>
              </a:rPr>
              <a:t>What is the tone (mood) at this point in the poem? How is this created? </a:t>
            </a:r>
          </a:p>
        </p:txBody>
      </p:sp>
      <p:grpSp>
        <p:nvGrpSpPr>
          <p:cNvPr id="11" name="Group 10"/>
          <p:cNvGrpSpPr/>
          <p:nvPr/>
        </p:nvGrpSpPr>
        <p:grpSpPr>
          <a:xfrm>
            <a:off x="179512" y="260648"/>
            <a:ext cx="2808312" cy="2448272"/>
            <a:chOff x="179512" y="260648"/>
            <a:chExt cx="2808312" cy="2448272"/>
          </a:xfrm>
        </p:grpSpPr>
        <p:sp>
          <p:nvSpPr>
            <p:cNvPr id="10" name="TextBox 9"/>
            <p:cNvSpPr txBox="1"/>
            <p:nvPr/>
          </p:nvSpPr>
          <p:spPr>
            <a:xfrm>
              <a:off x="179512" y="260648"/>
              <a:ext cx="2808312"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dirty="0">
                  <a:solidFill>
                    <a:srgbClr val="292934"/>
                  </a:solidFill>
                </a:rPr>
                <a:t>What does a dove represent? </a:t>
              </a:r>
            </a:p>
          </p:txBody>
        </p:sp>
        <p:cxnSp>
          <p:nvCxnSpPr>
            <p:cNvPr id="12" name="Straight Arrow Connector 11"/>
            <p:cNvCxnSpPr/>
            <p:nvPr/>
          </p:nvCxnSpPr>
          <p:spPr>
            <a:xfrm>
              <a:off x="1259632" y="908720"/>
              <a:ext cx="288032" cy="18002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grpSp>
        <p:nvGrpSpPr>
          <p:cNvPr id="4" name="Group 3"/>
          <p:cNvGrpSpPr/>
          <p:nvPr/>
        </p:nvGrpSpPr>
        <p:grpSpPr>
          <a:xfrm>
            <a:off x="5220072" y="537647"/>
            <a:ext cx="3168352" cy="1523201"/>
            <a:chOff x="5220072" y="537647"/>
            <a:chExt cx="3168352" cy="1523201"/>
          </a:xfrm>
        </p:grpSpPr>
        <p:sp>
          <p:nvSpPr>
            <p:cNvPr id="6" name="TextBox 5"/>
            <p:cNvSpPr txBox="1"/>
            <p:nvPr/>
          </p:nvSpPr>
          <p:spPr>
            <a:xfrm>
              <a:off x="6804248" y="537647"/>
              <a:ext cx="1584176"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dirty="0">
                  <a:solidFill>
                    <a:srgbClr val="292934"/>
                  </a:solidFill>
                </a:rPr>
                <a:t>What is this  </a:t>
              </a:r>
              <a:r>
                <a:rPr lang="en-GB">
                  <a:solidFill>
                    <a:srgbClr val="292934"/>
                  </a:solidFill>
                </a:rPr>
                <a:t>a </a:t>
              </a:r>
              <a:r>
                <a:rPr lang="en-GB" smtClean="0">
                  <a:solidFill>
                    <a:srgbClr val="292934"/>
                  </a:solidFill>
                </a:rPr>
                <a:t>reminder</a:t>
              </a:r>
            </a:p>
            <a:p>
              <a:r>
                <a:rPr lang="en-GB" smtClean="0">
                  <a:solidFill>
                    <a:srgbClr val="292934"/>
                  </a:solidFill>
                </a:rPr>
                <a:t> </a:t>
              </a:r>
              <a:r>
                <a:rPr lang="en-GB" dirty="0">
                  <a:solidFill>
                    <a:srgbClr val="292934"/>
                  </a:solidFill>
                </a:rPr>
                <a:t>of? </a:t>
              </a:r>
            </a:p>
          </p:txBody>
        </p:sp>
        <p:cxnSp>
          <p:nvCxnSpPr>
            <p:cNvPr id="13" name="Straight Arrow Connector 12"/>
            <p:cNvCxnSpPr/>
            <p:nvPr/>
          </p:nvCxnSpPr>
          <p:spPr>
            <a:xfrm flipH="1">
              <a:off x="5220072" y="908720"/>
              <a:ext cx="1584176" cy="115212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grpSp>
        <p:nvGrpSpPr>
          <p:cNvPr id="5" name="Group 4"/>
          <p:cNvGrpSpPr/>
          <p:nvPr/>
        </p:nvGrpSpPr>
        <p:grpSpPr>
          <a:xfrm>
            <a:off x="4932040" y="1628800"/>
            <a:ext cx="3816424" cy="1477328"/>
            <a:chOff x="4932040" y="1628800"/>
            <a:chExt cx="3816424" cy="1477328"/>
          </a:xfrm>
        </p:grpSpPr>
        <p:sp>
          <p:nvSpPr>
            <p:cNvPr id="7" name="TextBox 6"/>
            <p:cNvSpPr txBox="1"/>
            <p:nvPr/>
          </p:nvSpPr>
          <p:spPr>
            <a:xfrm>
              <a:off x="7092280" y="1628800"/>
              <a:ext cx="1656184" cy="147732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dirty="0">
                  <a:solidFill>
                    <a:srgbClr val="292934"/>
                  </a:solidFill>
                </a:rPr>
                <a:t>What does this simile suggest about her state at this point? </a:t>
              </a:r>
            </a:p>
          </p:txBody>
        </p:sp>
        <p:cxnSp>
          <p:nvCxnSpPr>
            <p:cNvPr id="15" name="Straight Arrow Connector 14"/>
            <p:cNvCxnSpPr/>
            <p:nvPr/>
          </p:nvCxnSpPr>
          <p:spPr>
            <a:xfrm flipH="1">
              <a:off x="4932040" y="2276872"/>
              <a:ext cx="2160240" cy="28803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grpSp>
        <p:nvGrpSpPr>
          <p:cNvPr id="14" name="Group 13"/>
          <p:cNvGrpSpPr/>
          <p:nvPr/>
        </p:nvGrpSpPr>
        <p:grpSpPr>
          <a:xfrm>
            <a:off x="467544" y="3429000"/>
            <a:ext cx="2736304" cy="2867546"/>
            <a:chOff x="467544" y="3429000"/>
            <a:chExt cx="2736304" cy="2867546"/>
          </a:xfrm>
        </p:grpSpPr>
        <p:sp>
          <p:nvSpPr>
            <p:cNvPr id="9" name="TextBox 8"/>
            <p:cNvSpPr txBox="1"/>
            <p:nvPr/>
          </p:nvSpPr>
          <p:spPr>
            <a:xfrm>
              <a:off x="467544" y="5373216"/>
              <a:ext cx="2736304"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dirty="0">
                  <a:solidFill>
                    <a:srgbClr val="292934"/>
                  </a:solidFill>
                </a:rPr>
                <a:t>Something small and delicate yet beautiful. What might this link to? </a:t>
              </a:r>
            </a:p>
          </p:txBody>
        </p:sp>
        <p:cxnSp>
          <p:nvCxnSpPr>
            <p:cNvPr id="17" name="Straight Arrow Connector 16"/>
            <p:cNvCxnSpPr/>
            <p:nvPr/>
          </p:nvCxnSpPr>
          <p:spPr>
            <a:xfrm flipV="1">
              <a:off x="1979712" y="3429000"/>
              <a:ext cx="432048" cy="187220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grpSp>
        <p:nvGrpSpPr>
          <p:cNvPr id="16" name="Group 15"/>
          <p:cNvGrpSpPr/>
          <p:nvPr/>
        </p:nvGrpSpPr>
        <p:grpSpPr>
          <a:xfrm>
            <a:off x="3491880" y="3356992"/>
            <a:ext cx="2520280" cy="1787426"/>
            <a:chOff x="3491880" y="3356992"/>
            <a:chExt cx="2520280" cy="1787426"/>
          </a:xfrm>
        </p:grpSpPr>
        <p:sp>
          <p:nvSpPr>
            <p:cNvPr id="20" name="TextBox 19"/>
            <p:cNvSpPr txBox="1"/>
            <p:nvPr/>
          </p:nvSpPr>
          <p:spPr>
            <a:xfrm>
              <a:off x="3491880" y="4221088"/>
              <a:ext cx="2520280"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dirty="0">
                  <a:solidFill>
                    <a:srgbClr val="292934"/>
                  </a:solidFill>
                </a:rPr>
                <a:t>What is the effect of the caesura? (pauses in the middle of a line) </a:t>
              </a:r>
            </a:p>
          </p:txBody>
        </p:sp>
        <p:cxnSp>
          <p:nvCxnSpPr>
            <p:cNvPr id="21" name="Straight Arrow Connector 20"/>
            <p:cNvCxnSpPr/>
            <p:nvPr/>
          </p:nvCxnSpPr>
          <p:spPr>
            <a:xfrm flipH="1" flipV="1">
              <a:off x="4644008" y="3429000"/>
              <a:ext cx="288032" cy="72008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4" name="Straight Arrow Connector 23"/>
            <p:cNvCxnSpPr/>
            <p:nvPr/>
          </p:nvCxnSpPr>
          <p:spPr>
            <a:xfrm flipH="1" flipV="1">
              <a:off x="3491880" y="3356992"/>
              <a:ext cx="432048" cy="864096"/>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grpSp>
        <p:nvGrpSpPr>
          <p:cNvPr id="2" name="Group 1"/>
          <p:cNvGrpSpPr/>
          <p:nvPr/>
        </p:nvGrpSpPr>
        <p:grpSpPr>
          <a:xfrm>
            <a:off x="2555776" y="260648"/>
            <a:ext cx="2880320" cy="1800200"/>
            <a:chOff x="2555776" y="260648"/>
            <a:chExt cx="2880320" cy="1800200"/>
          </a:xfrm>
        </p:grpSpPr>
        <p:sp>
          <p:nvSpPr>
            <p:cNvPr id="27" name="TextBox 26"/>
            <p:cNvSpPr txBox="1"/>
            <p:nvPr/>
          </p:nvSpPr>
          <p:spPr>
            <a:xfrm>
              <a:off x="3707904" y="260648"/>
              <a:ext cx="1728192"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dirty="0">
                  <a:solidFill>
                    <a:srgbClr val="292934"/>
                  </a:solidFill>
                </a:rPr>
                <a:t>What does this line remind us of? </a:t>
              </a:r>
            </a:p>
          </p:txBody>
        </p:sp>
        <p:cxnSp>
          <p:nvCxnSpPr>
            <p:cNvPr id="28" name="Straight Arrow Connector 27"/>
            <p:cNvCxnSpPr/>
            <p:nvPr/>
          </p:nvCxnSpPr>
          <p:spPr>
            <a:xfrm flipH="1">
              <a:off x="2555776" y="1196752"/>
              <a:ext cx="1944216" cy="864096"/>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spTree>
    <p:extLst>
      <p:ext uri="{BB962C8B-B14F-4D97-AF65-F5344CB8AC3E}">
        <p14:creationId xmlns:p14="http://schemas.microsoft.com/office/powerpoint/2010/main" val="258600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Language tasks</a:t>
            </a:r>
            <a:endParaRPr lang="en-GB" dirty="0"/>
          </a:p>
        </p:txBody>
      </p:sp>
      <p:sp>
        <p:nvSpPr>
          <p:cNvPr id="3" name="Content Placeholder 2"/>
          <p:cNvSpPr>
            <a:spLocks noGrp="1"/>
          </p:cNvSpPr>
          <p:nvPr>
            <p:ph idx="1"/>
          </p:nvPr>
        </p:nvSpPr>
        <p:spPr/>
        <p:txBody>
          <a:bodyPr/>
          <a:lstStyle/>
          <a:p>
            <a:pPr marL="457200" indent="-457200">
              <a:buFont typeface="+mj-lt"/>
              <a:buAutoNum type="arabicPeriod"/>
            </a:pPr>
            <a:endParaRPr lang="en-GB" dirty="0"/>
          </a:p>
          <a:p>
            <a:pPr marL="457200" indent="-457200">
              <a:buFont typeface="+mj-lt"/>
              <a:buAutoNum type="arabicPeriod"/>
            </a:pPr>
            <a:r>
              <a:rPr lang="en-GB" dirty="0" smtClean="0"/>
              <a:t>How are references </a:t>
            </a:r>
            <a:r>
              <a:rPr lang="en-GB" dirty="0"/>
              <a:t>to </a:t>
            </a:r>
            <a:r>
              <a:rPr lang="en-GB" dirty="0" smtClean="0"/>
              <a:t>peace/normality </a:t>
            </a:r>
            <a:r>
              <a:rPr lang="en-GB" dirty="0"/>
              <a:t>and </a:t>
            </a:r>
            <a:r>
              <a:rPr lang="en-GB" dirty="0" smtClean="0"/>
              <a:t>references </a:t>
            </a:r>
            <a:r>
              <a:rPr lang="en-GB" dirty="0"/>
              <a:t>to </a:t>
            </a:r>
            <a:r>
              <a:rPr lang="en-GB" dirty="0" smtClean="0"/>
              <a:t>conflict</a:t>
            </a:r>
            <a:r>
              <a:rPr lang="en-GB" dirty="0"/>
              <a:t> </a:t>
            </a:r>
            <a:r>
              <a:rPr lang="en-GB" dirty="0" smtClean="0"/>
              <a:t>woven throughout the poem? What effect do they have? 2 PEEZ minimum. </a:t>
            </a:r>
          </a:p>
          <a:p>
            <a:pPr marL="457200" indent="-457200">
              <a:buFont typeface="+mj-lt"/>
              <a:buAutoNum type="arabicPeriod"/>
            </a:pPr>
            <a:endParaRPr lang="en-GB" dirty="0"/>
          </a:p>
          <a:p>
            <a:pPr marL="457200" indent="-457200">
              <a:buFont typeface="+mj-lt"/>
              <a:buAutoNum type="arabicPeriod"/>
            </a:pPr>
            <a:r>
              <a:rPr lang="en-GB" dirty="0" smtClean="0"/>
              <a:t>To what extent do physical location and time affect the narrator? How do they help us to understand her position? 2 PEEZ minimum </a:t>
            </a:r>
            <a:endParaRPr lang="en-GB" dirty="0"/>
          </a:p>
          <a:p>
            <a:pPr marL="0" indent="0">
              <a:buNone/>
            </a:pPr>
            <a:endParaRPr lang="en-GB" dirty="0"/>
          </a:p>
        </p:txBody>
      </p:sp>
    </p:spTree>
    <p:extLst>
      <p:ext uri="{BB962C8B-B14F-4D97-AF65-F5344CB8AC3E}">
        <p14:creationId xmlns:p14="http://schemas.microsoft.com/office/powerpoint/2010/main" val="42444161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Find evidence that the poem makes us think about…</a:t>
            </a:r>
          </a:p>
        </p:txBody>
      </p:sp>
      <p:sp>
        <p:nvSpPr>
          <p:cNvPr id="3" name="Content Placeholder 2"/>
          <p:cNvSpPr>
            <a:spLocks noGrp="1"/>
          </p:cNvSpPr>
          <p:nvPr>
            <p:ph idx="1"/>
          </p:nvPr>
        </p:nvSpPr>
        <p:spPr>
          <a:xfrm>
            <a:off x="395536" y="1916832"/>
            <a:ext cx="8291264" cy="4560168"/>
          </a:xfrm>
        </p:spPr>
        <p:txBody>
          <a:bodyPr/>
          <a:lstStyle/>
          <a:p>
            <a:r>
              <a:rPr lang="en-GB" dirty="0"/>
              <a:t>The pain and difficulty of loss </a:t>
            </a:r>
          </a:p>
          <a:p>
            <a:endParaRPr lang="en-GB" dirty="0"/>
          </a:p>
          <a:p>
            <a:r>
              <a:rPr lang="en-GB" dirty="0"/>
              <a:t>The personal price a family can pay</a:t>
            </a:r>
          </a:p>
          <a:p>
            <a:endParaRPr lang="en-GB" dirty="0"/>
          </a:p>
          <a:p>
            <a:r>
              <a:rPr lang="en-GB" dirty="0"/>
              <a:t>The value of Remembrance</a:t>
            </a:r>
          </a:p>
          <a:p>
            <a:endParaRPr lang="en-GB" dirty="0"/>
          </a:p>
        </p:txBody>
      </p:sp>
    </p:spTree>
    <p:extLst>
      <p:ext uri="{BB962C8B-B14F-4D97-AF65-F5344CB8AC3E}">
        <p14:creationId xmlns:p14="http://schemas.microsoft.com/office/powerpoint/2010/main" val="8743391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Poppies Lesson 3</a:t>
            </a:r>
            <a:endParaRPr lang="en-GB" dirty="0"/>
          </a:p>
        </p:txBody>
      </p:sp>
      <p:sp>
        <p:nvSpPr>
          <p:cNvPr id="3" name="Subtitle 2"/>
          <p:cNvSpPr>
            <a:spLocks noGrp="1"/>
          </p:cNvSpPr>
          <p:nvPr>
            <p:ph type="subTitle" idx="1"/>
          </p:nvPr>
        </p:nvSpPr>
        <p:spPr/>
        <p:txBody>
          <a:bodyPr/>
          <a:lstStyle/>
          <a:p>
            <a:r>
              <a:rPr lang="en-GB" dirty="0"/>
              <a:t>To consolidate knowledge and understanding of the poet’s meaning and purpose</a:t>
            </a:r>
          </a:p>
          <a:p>
            <a:endParaRPr lang="en-GB" dirty="0"/>
          </a:p>
        </p:txBody>
      </p:sp>
    </p:spTree>
    <p:extLst>
      <p:ext uri="{BB962C8B-B14F-4D97-AF65-F5344CB8AC3E}">
        <p14:creationId xmlns:p14="http://schemas.microsoft.com/office/powerpoint/2010/main" val="21242823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telegraph.co.uk/multimedia/archive/02563/First-World-War-so_2563293b.jpg">
            <a:hlinkClick r:id="rId2"/>
          </p:cNvPr>
          <p:cNvPicPr>
            <a:picLocks noChangeAspect="1" noChangeArrowheads="1"/>
          </p:cNvPicPr>
          <p:nvPr/>
        </p:nvPicPr>
        <p:blipFill>
          <a:blip r:embed="rId3" cstate="print"/>
          <a:srcRect/>
          <a:stretch>
            <a:fillRect/>
          </a:stretch>
        </p:blipFill>
        <p:spPr bwMode="auto">
          <a:xfrm>
            <a:off x="-1" y="0"/>
            <a:ext cx="9144001" cy="6858000"/>
          </a:xfrm>
          <a:prstGeom prst="rect">
            <a:avLst/>
          </a:prstGeom>
          <a:noFill/>
        </p:spPr>
      </p:pic>
      <p:sp>
        <p:nvSpPr>
          <p:cNvPr id="2" name="Title 1"/>
          <p:cNvSpPr>
            <a:spLocks noGrp="1"/>
          </p:cNvSpPr>
          <p:nvPr>
            <p:ph type="title"/>
          </p:nvPr>
        </p:nvSpPr>
        <p:spPr>
          <a:xfrm>
            <a:off x="457200" y="260648"/>
            <a:ext cx="8229600" cy="1263352"/>
          </a:xfrm>
        </p:spPr>
        <p:style>
          <a:lnRef idx="2">
            <a:schemeClr val="dk1"/>
          </a:lnRef>
          <a:fillRef idx="1">
            <a:schemeClr val="lt1"/>
          </a:fillRef>
          <a:effectRef idx="0">
            <a:schemeClr val="dk1"/>
          </a:effectRef>
          <a:fontRef idx="minor">
            <a:schemeClr val="dk1"/>
          </a:fontRef>
        </p:style>
        <p:txBody>
          <a:bodyPr>
            <a:normAutofit fontScale="90000"/>
          </a:bodyPr>
          <a:lstStyle/>
          <a:p>
            <a:r>
              <a:rPr lang="en-GB" dirty="0" smtClean="0"/>
              <a:t>What is your view on this statement: On a post-it note add your views</a:t>
            </a:r>
            <a:endParaRPr lang="en-GB" dirty="0"/>
          </a:p>
        </p:txBody>
      </p:sp>
      <p:sp>
        <p:nvSpPr>
          <p:cNvPr id="3" name="Content Placeholder 2"/>
          <p:cNvSpPr>
            <a:spLocks noGrp="1"/>
          </p:cNvSpPr>
          <p:nvPr>
            <p:ph idx="1"/>
          </p:nvPr>
        </p:nvSpPr>
        <p:spPr>
          <a:xfrm>
            <a:off x="1619672" y="2852936"/>
            <a:ext cx="5626968" cy="792089"/>
          </a:xfrm>
        </p:spPr>
        <p:style>
          <a:lnRef idx="2">
            <a:schemeClr val="dk1"/>
          </a:lnRef>
          <a:fillRef idx="1">
            <a:schemeClr val="lt1"/>
          </a:fillRef>
          <a:effectRef idx="0">
            <a:schemeClr val="dk1"/>
          </a:effectRef>
          <a:fontRef idx="minor">
            <a:schemeClr val="dk1"/>
          </a:fontRef>
        </p:style>
        <p:txBody>
          <a:bodyPr>
            <a:noAutofit/>
          </a:bodyPr>
          <a:lstStyle/>
          <a:p>
            <a:pPr algn="ctr">
              <a:buNone/>
            </a:pPr>
            <a:r>
              <a:rPr lang="en-GB" sz="3600" b="1" dirty="0" smtClean="0"/>
              <a:t>War is a necessary evil.</a:t>
            </a:r>
            <a:endParaRPr lang="en-GB" sz="3600" b="1" dirty="0"/>
          </a:p>
        </p:txBody>
      </p:sp>
    </p:spTree>
    <p:extLst>
      <p:ext uri="{BB962C8B-B14F-4D97-AF65-F5344CB8AC3E}">
        <p14:creationId xmlns:p14="http://schemas.microsoft.com/office/powerpoint/2010/main" val="39659389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l="27597" t="16991" r="25700" b="9381"/>
          <a:stretch>
            <a:fillRect/>
          </a:stretch>
        </p:blipFill>
        <p:spPr bwMode="auto">
          <a:xfrm>
            <a:off x="607221" y="427839"/>
            <a:ext cx="8256659" cy="6453500"/>
          </a:xfrm>
          <a:prstGeom prst="rect">
            <a:avLst/>
          </a:prstGeom>
          <a:noFill/>
          <a:ln w="9525">
            <a:noFill/>
            <a:miter lim="800000"/>
            <a:headEnd/>
            <a:tailEnd/>
          </a:ln>
        </p:spPr>
      </p:pic>
      <p:sp>
        <p:nvSpPr>
          <p:cNvPr id="2" name="TextBox 1"/>
          <p:cNvSpPr txBox="1"/>
          <p:nvPr/>
        </p:nvSpPr>
        <p:spPr>
          <a:xfrm>
            <a:off x="2483768" y="6525344"/>
            <a:ext cx="4896544" cy="369332"/>
          </a:xfrm>
          <a:prstGeom prst="rect">
            <a:avLst/>
          </a:prstGeom>
          <a:noFill/>
        </p:spPr>
        <p:txBody>
          <a:bodyPr wrap="square" rtlCol="0">
            <a:spAutoFit/>
          </a:bodyPr>
          <a:lstStyle/>
          <a:p>
            <a:r>
              <a:rPr lang="en-US" dirty="0" smtClean="0"/>
              <a:t>What are </a:t>
            </a:r>
            <a:r>
              <a:rPr lang="en-US" smtClean="0"/>
              <a:t>their connotations? </a:t>
            </a:r>
            <a:endParaRPr lang="en-US"/>
          </a:p>
        </p:txBody>
      </p:sp>
    </p:spTree>
    <p:extLst>
      <p:ext uri="{BB962C8B-B14F-4D97-AF65-F5344CB8AC3E}">
        <p14:creationId xmlns:p14="http://schemas.microsoft.com/office/powerpoint/2010/main" val="2038945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Find phrases that show…</a:t>
            </a:r>
            <a:endParaRPr lang="en-GB" dirty="0"/>
          </a:p>
        </p:txBody>
      </p:sp>
      <p:sp>
        <p:nvSpPr>
          <p:cNvPr id="4" name="Content Placeholder 2"/>
          <p:cNvSpPr>
            <a:spLocks noGrp="1"/>
          </p:cNvSpPr>
          <p:nvPr>
            <p:ph sz="half" idx="1"/>
          </p:nvPr>
        </p:nvSpPr>
        <p:spPr>
          <a:xfrm>
            <a:off x="457200" y="1673352"/>
            <a:ext cx="4038600" cy="4718304"/>
          </a:xfrm>
        </p:spPr>
        <p:style>
          <a:lnRef idx="2">
            <a:schemeClr val="accent2"/>
          </a:lnRef>
          <a:fillRef idx="1">
            <a:schemeClr val="lt1"/>
          </a:fillRef>
          <a:effectRef idx="0">
            <a:schemeClr val="accent2"/>
          </a:effectRef>
          <a:fontRef idx="minor">
            <a:schemeClr val="dk1"/>
          </a:fontRef>
        </p:style>
        <p:txBody>
          <a:bodyPr>
            <a:normAutofit lnSpcReduction="10000"/>
          </a:bodyPr>
          <a:lstStyle/>
          <a:p>
            <a:pPr marL="0" indent="0">
              <a:buNone/>
            </a:pPr>
            <a:r>
              <a:rPr lang="en-GB" dirty="0" smtClean="0"/>
              <a:t>War -</a:t>
            </a:r>
          </a:p>
          <a:p>
            <a:pPr marL="0" indent="0">
              <a:buNone/>
            </a:pPr>
            <a:r>
              <a:rPr lang="en-GB" dirty="0"/>
              <a:t>The pain and difficulty of loss </a:t>
            </a:r>
            <a:r>
              <a:rPr lang="en-GB" dirty="0" smtClean="0"/>
              <a:t>-</a:t>
            </a:r>
          </a:p>
          <a:p>
            <a:pPr marL="0" indent="0">
              <a:buNone/>
            </a:pPr>
            <a:r>
              <a:rPr lang="en-GB" dirty="0" smtClean="0"/>
              <a:t>Memory -</a:t>
            </a:r>
          </a:p>
          <a:p>
            <a:pPr marL="0" indent="0">
              <a:buNone/>
            </a:pPr>
            <a:r>
              <a:rPr lang="en-GB" dirty="0" smtClean="0"/>
              <a:t>Childhood -</a:t>
            </a:r>
          </a:p>
          <a:p>
            <a:pPr marL="0" indent="0">
              <a:buNone/>
            </a:pPr>
            <a:r>
              <a:rPr lang="en-GB" dirty="0" smtClean="0"/>
              <a:t>Innocence -</a:t>
            </a:r>
          </a:p>
          <a:p>
            <a:pPr marL="0" indent="0">
              <a:buNone/>
            </a:pPr>
            <a:r>
              <a:rPr lang="en-GB" dirty="0" smtClean="0"/>
              <a:t>Adulthood –</a:t>
            </a:r>
          </a:p>
          <a:p>
            <a:pPr marL="0" indent="0">
              <a:buNone/>
            </a:pPr>
            <a:r>
              <a:rPr lang="en-GB" dirty="0" smtClean="0"/>
              <a:t>The </a:t>
            </a:r>
            <a:r>
              <a:rPr lang="en-GB" dirty="0"/>
              <a:t>value of </a:t>
            </a:r>
            <a:r>
              <a:rPr lang="en-GB" dirty="0" smtClean="0"/>
              <a:t>Remembrance-</a:t>
            </a:r>
          </a:p>
          <a:p>
            <a:pPr marL="0" indent="0">
              <a:buNone/>
            </a:pPr>
            <a:endParaRPr lang="en-GB" dirty="0"/>
          </a:p>
          <a:p>
            <a:pPr marL="0" indent="0">
              <a:buNone/>
            </a:pPr>
            <a:r>
              <a:rPr lang="en-GB" b="1" dirty="0" smtClean="0">
                <a:solidFill>
                  <a:srgbClr val="FF0000"/>
                </a:solidFill>
              </a:rPr>
              <a:t>Conflict…</a:t>
            </a:r>
          </a:p>
          <a:p>
            <a:pPr marL="0" indent="0">
              <a:buNone/>
            </a:pPr>
            <a:r>
              <a:rPr lang="en-GB" b="1" dirty="0" smtClean="0">
                <a:solidFill>
                  <a:srgbClr val="FF0000"/>
                </a:solidFill>
              </a:rPr>
              <a:t>Power…</a:t>
            </a:r>
          </a:p>
          <a:p>
            <a:pPr marL="0" indent="0">
              <a:buNone/>
            </a:pPr>
            <a:endParaRPr lang="en-GB" dirty="0" smtClean="0"/>
          </a:p>
        </p:txBody>
      </p:sp>
      <p:sp>
        <p:nvSpPr>
          <p:cNvPr id="5" name="Content Placeholder 3"/>
          <p:cNvSpPr txBox="1">
            <a:spLocks/>
          </p:cNvSpPr>
          <p:nvPr/>
        </p:nvSpPr>
        <p:spPr>
          <a:xfrm>
            <a:off x="4648200" y="1673352"/>
            <a:ext cx="4038600" cy="4718304"/>
          </a:xfrm>
          <a:prstGeom prst="rect">
            <a:avLst/>
          </a:prstGeom>
        </p:spPr>
        <p:style>
          <a:lnRef idx="2">
            <a:schemeClr val="accent2"/>
          </a:lnRef>
          <a:fillRef idx="1">
            <a:schemeClr val="lt1"/>
          </a:fillRef>
          <a:effectRef idx="0">
            <a:schemeClr val="accent2"/>
          </a:effectRef>
          <a:fontRef idx="minor">
            <a:schemeClr val="dk1"/>
          </a:fontRef>
        </p:style>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dk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dk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dk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dk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dk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dk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dk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dk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dk1"/>
                </a:solidFill>
                <a:latin typeface="+mn-lt"/>
                <a:ea typeface="+mn-ea"/>
                <a:cs typeface="+mn-cs"/>
              </a:defRPr>
            </a:lvl9pPr>
          </a:lstStyle>
          <a:p>
            <a:pPr>
              <a:buClr>
                <a:srgbClr val="93A299"/>
              </a:buClr>
              <a:buFont typeface="Arial" pitchFamily="34" charset="0"/>
              <a:buNone/>
            </a:pPr>
            <a:r>
              <a:rPr lang="en-GB" smtClean="0">
                <a:solidFill>
                  <a:srgbClr val="292934"/>
                </a:solidFill>
              </a:rPr>
              <a:t>Then…</a:t>
            </a:r>
          </a:p>
          <a:p>
            <a:pPr>
              <a:buClr>
                <a:srgbClr val="93A299"/>
              </a:buClr>
              <a:buFont typeface="Arial" pitchFamily="34" charset="0"/>
              <a:buNone/>
            </a:pPr>
            <a:endParaRPr lang="en-GB" smtClean="0">
              <a:solidFill>
                <a:srgbClr val="292934"/>
              </a:solidFill>
            </a:endParaRPr>
          </a:p>
          <a:p>
            <a:pPr>
              <a:buClr>
                <a:srgbClr val="93A299"/>
              </a:buClr>
              <a:buFont typeface="Arial" pitchFamily="34" charset="0"/>
              <a:buNone/>
            </a:pPr>
            <a:r>
              <a:rPr lang="en-GB" smtClean="0">
                <a:solidFill>
                  <a:srgbClr val="292934"/>
                </a:solidFill>
              </a:rPr>
              <a:t>What is the poet saying about these themes? </a:t>
            </a:r>
          </a:p>
          <a:p>
            <a:pPr>
              <a:buClr>
                <a:srgbClr val="93A299"/>
              </a:buClr>
              <a:buFont typeface="Arial" pitchFamily="34" charset="0"/>
              <a:buNone/>
            </a:pPr>
            <a:endParaRPr lang="en-GB" smtClean="0">
              <a:solidFill>
                <a:srgbClr val="292934"/>
              </a:solidFill>
            </a:endParaRPr>
          </a:p>
          <a:p>
            <a:pPr>
              <a:buClr>
                <a:srgbClr val="93A299"/>
              </a:buClr>
              <a:buFont typeface="Arial" pitchFamily="34" charset="0"/>
              <a:buNone/>
            </a:pPr>
            <a:endParaRPr lang="en-GB" smtClean="0">
              <a:solidFill>
                <a:srgbClr val="292934"/>
              </a:solidFill>
            </a:endParaRPr>
          </a:p>
          <a:p>
            <a:pPr>
              <a:buClr>
                <a:srgbClr val="93A299"/>
              </a:buClr>
              <a:buFont typeface="Arial" pitchFamily="34" charset="0"/>
              <a:buNone/>
            </a:pPr>
            <a:endParaRPr lang="en-GB" smtClean="0">
              <a:solidFill>
                <a:srgbClr val="292934"/>
              </a:solidFill>
            </a:endParaRPr>
          </a:p>
          <a:p>
            <a:pPr>
              <a:buClr>
                <a:srgbClr val="93A299"/>
              </a:buClr>
              <a:buFont typeface="Arial" pitchFamily="34" charset="0"/>
              <a:buNone/>
            </a:pPr>
            <a:r>
              <a:rPr lang="en-GB" smtClean="0">
                <a:solidFill>
                  <a:srgbClr val="292934"/>
                </a:solidFill>
              </a:rPr>
              <a:t>What images/language does she use to express them?</a:t>
            </a:r>
            <a:endParaRPr lang="en-GB" dirty="0">
              <a:solidFill>
                <a:srgbClr val="292934"/>
              </a:solidFill>
            </a:endParaRPr>
          </a:p>
        </p:txBody>
      </p:sp>
    </p:spTree>
    <p:extLst>
      <p:ext uri="{BB962C8B-B14F-4D97-AF65-F5344CB8AC3E}">
        <p14:creationId xmlns:p14="http://schemas.microsoft.com/office/powerpoint/2010/main" val="7246147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a:cs typeface="Comic Sans MS"/>
              </a:rPr>
              <a:t>We are going to produce a revision mind map for every poem</a:t>
            </a:r>
            <a:endParaRPr lang="en-US" dirty="0">
              <a:latin typeface="Comic Sans MS"/>
              <a:cs typeface="Comic Sans MS"/>
            </a:endParaRPr>
          </a:p>
        </p:txBody>
      </p:sp>
      <p:sp>
        <p:nvSpPr>
          <p:cNvPr id="3" name="Content Placeholder 2"/>
          <p:cNvSpPr>
            <a:spLocks noGrp="1"/>
          </p:cNvSpPr>
          <p:nvPr>
            <p:ph idx="1"/>
          </p:nvPr>
        </p:nvSpPr>
        <p:spPr/>
        <p:txBody>
          <a:bodyPr>
            <a:normAutofit/>
          </a:bodyPr>
          <a:lstStyle/>
          <a:p>
            <a:r>
              <a:rPr lang="en-US" dirty="0" smtClean="0">
                <a:latin typeface="Comic Sans MS"/>
                <a:cs typeface="Comic Sans MS"/>
              </a:rPr>
              <a:t>You will have 30 </a:t>
            </a:r>
            <a:r>
              <a:rPr lang="en-US" dirty="0" err="1" smtClean="0">
                <a:latin typeface="Comic Sans MS"/>
                <a:cs typeface="Comic Sans MS"/>
              </a:rPr>
              <a:t>mins</a:t>
            </a:r>
            <a:r>
              <a:rPr lang="en-US" dirty="0" smtClean="0">
                <a:latin typeface="Comic Sans MS"/>
                <a:cs typeface="Comic Sans MS"/>
              </a:rPr>
              <a:t> of the lesson to produce this mind map using the notes from the last few lessons.</a:t>
            </a:r>
          </a:p>
          <a:p>
            <a:r>
              <a:rPr lang="en-US" dirty="0" smtClean="0">
                <a:latin typeface="Comic Sans MS"/>
                <a:cs typeface="Comic Sans MS"/>
              </a:rPr>
              <a:t>The aim is not to copy ALL of your notes from one place to another. The aim is to skim and scan your notes and SELECT the KEY aspects for your revision and key quotes. Key words only.</a:t>
            </a:r>
          </a:p>
          <a:p>
            <a:r>
              <a:rPr lang="en-US" dirty="0" smtClean="0">
                <a:latin typeface="Comic Sans MS"/>
                <a:cs typeface="Comic Sans MS"/>
              </a:rPr>
              <a:t>‘conflict’ and ‘power ‘ are key terms as this is the name of the anthology; it stands a chance it will be used in the exam question. So bullet point HOW conflict and power is presented in the poem.</a:t>
            </a:r>
            <a:endParaRPr lang="en-US" dirty="0">
              <a:latin typeface="Comic Sans MS"/>
              <a:cs typeface="Comic Sans MS"/>
            </a:endParaRPr>
          </a:p>
        </p:txBody>
      </p:sp>
    </p:spTree>
    <p:extLst>
      <p:ext uri="{BB962C8B-B14F-4D97-AF65-F5344CB8AC3E}">
        <p14:creationId xmlns:p14="http://schemas.microsoft.com/office/powerpoint/2010/main" val="41022821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361307" y="2839078"/>
            <a:ext cx="2365364" cy="166858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omic Sans MS"/>
                <a:cs typeface="Comic Sans MS"/>
              </a:rPr>
              <a:t>Poppies by Jane Weir</a:t>
            </a:r>
            <a:endParaRPr lang="en-US" dirty="0">
              <a:latin typeface="Comic Sans MS"/>
              <a:cs typeface="Comic Sans MS"/>
            </a:endParaRPr>
          </a:p>
        </p:txBody>
      </p:sp>
      <p:sp>
        <p:nvSpPr>
          <p:cNvPr id="7" name="Oval 6"/>
          <p:cNvSpPr/>
          <p:nvPr/>
        </p:nvSpPr>
        <p:spPr>
          <a:xfrm>
            <a:off x="6732240" y="3217746"/>
            <a:ext cx="1627849" cy="8965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Structure</a:t>
            </a:r>
            <a:endParaRPr lang="en-US" dirty="0"/>
          </a:p>
        </p:txBody>
      </p:sp>
      <p:sp>
        <p:nvSpPr>
          <p:cNvPr id="9" name="Oval 8"/>
          <p:cNvSpPr/>
          <p:nvPr/>
        </p:nvSpPr>
        <p:spPr>
          <a:xfrm>
            <a:off x="185304" y="3225093"/>
            <a:ext cx="1781391" cy="8965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Poet’s intentions</a:t>
            </a:r>
            <a:endParaRPr lang="en-US" dirty="0"/>
          </a:p>
        </p:txBody>
      </p:sp>
      <p:sp>
        <p:nvSpPr>
          <p:cNvPr id="10" name="Oval 9"/>
          <p:cNvSpPr/>
          <p:nvPr/>
        </p:nvSpPr>
        <p:spPr>
          <a:xfrm>
            <a:off x="1161942" y="865681"/>
            <a:ext cx="1369422" cy="8965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Effect on reader</a:t>
            </a:r>
            <a:endParaRPr lang="en-US" dirty="0"/>
          </a:p>
        </p:txBody>
      </p:sp>
      <p:sp>
        <p:nvSpPr>
          <p:cNvPr id="11" name="Oval 10"/>
          <p:cNvSpPr/>
          <p:nvPr/>
        </p:nvSpPr>
        <p:spPr>
          <a:xfrm>
            <a:off x="6731884" y="692696"/>
            <a:ext cx="1514711" cy="8965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Context</a:t>
            </a:r>
            <a:endParaRPr lang="en-US" dirty="0"/>
          </a:p>
        </p:txBody>
      </p:sp>
      <p:sp>
        <p:nvSpPr>
          <p:cNvPr id="12" name="Oval 11"/>
          <p:cNvSpPr/>
          <p:nvPr/>
        </p:nvSpPr>
        <p:spPr>
          <a:xfrm>
            <a:off x="3995936" y="5301208"/>
            <a:ext cx="1852033" cy="129614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Key</a:t>
            </a:r>
          </a:p>
          <a:p>
            <a:pPr algn="ctr"/>
            <a:r>
              <a:rPr lang="en-US" dirty="0" smtClean="0"/>
              <a:t>Quotes </a:t>
            </a:r>
          </a:p>
          <a:p>
            <a:pPr algn="ctr"/>
            <a:r>
              <a:rPr lang="en-US" dirty="0" smtClean="0"/>
              <a:t>On conflict</a:t>
            </a:r>
            <a:endParaRPr lang="en-US" dirty="0"/>
          </a:p>
        </p:txBody>
      </p:sp>
    </p:spTree>
    <p:extLst>
      <p:ext uri="{BB962C8B-B14F-4D97-AF65-F5344CB8AC3E}">
        <p14:creationId xmlns:p14="http://schemas.microsoft.com/office/powerpoint/2010/main" val="2180695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Connotations</a:t>
            </a:r>
            <a:endParaRPr lang="en-GB" dirty="0"/>
          </a:p>
        </p:txBody>
      </p:sp>
      <p:sp>
        <p:nvSpPr>
          <p:cNvPr id="3" name="Content Placeholder 2"/>
          <p:cNvSpPr>
            <a:spLocks noGrp="1"/>
          </p:cNvSpPr>
          <p:nvPr>
            <p:ph idx="1"/>
          </p:nvPr>
        </p:nvSpPr>
        <p:spPr>
          <a:xfrm>
            <a:off x="457200" y="1600200"/>
            <a:ext cx="8229600" cy="1756792"/>
          </a:xfrm>
        </p:spPr>
        <p:txBody>
          <a:bodyPr/>
          <a:lstStyle/>
          <a:p>
            <a:pPr marL="0" indent="0">
              <a:buNone/>
            </a:pPr>
            <a:r>
              <a:rPr lang="en-GB" dirty="0" smtClean="0"/>
              <a:t>Connotations?</a:t>
            </a:r>
          </a:p>
          <a:p>
            <a:pPr marL="0" indent="0">
              <a:buNone/>
            </a:pPr>
            <a:endParaRPr lang="en-GB" dirty="0" smtClean="0"/>
          </a:p>
          <a:p>
            <a:pPr marL="0" indent="0">
              <a:buNone/>
            </a:pPr>
            <a:r>
              <a:rPr lang="en-GB" dirty="0" smtClean="0"/>
              <a:t>an </a:t>
            </a:r>
            <a:r>
              <a:rPr lang="en-GB" dirty="0"/>
              <a:t>idea or feeling which a word invokes for a person in addition to its literal or primary </a:t>
            </a:r>
            <a:r>
              <a:rPr lang="en-GB" dirty="0" smtClean="0"/>
              <a:t>meaning</a:t>
            </a:r>
          </a:p>
          <a:p>
            <a:pPr marL="0" indent="0">
              <a:buNone/>
            </a:pPr>
            <a:endParaRPr lang="en-GB" dirty="0"/>
          </a:p>
          <a:p>
            <a:pPr marL="0" indent="0">
              <a:buNone/>
            </a:pPr>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645024"/>
            <a:ext cx="2058541" cy="3046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699792" y="4581128"/>
            <a:ext cx="5976664" cy="923330"/>
          </a:xfrm>
          <a:prstGeom prst="rect">
            <a:avLst/>
          </a:prstGeom>
          <a:noFill/>
        </p:spPr>
        <p:txBody>
          <a:bodyPr wrap="square" rtlCol="0">
            <a:spAutoFit/>
          </a:bodyPr>
          <a:lstStyle/>
          <a:p>
            <a:r>
              <a:rPr lang="en-GB" dirty="0" smtClean="0"/>
              <a:t>Innocence</a:t>
            </a:r>
          </a:p>
          <a:p>
            <a:r>
              <a:rPr lang="en-GB" dirty="0" smtClean="0"/>
              <a:t>Fun</a:t>
            </a:r>
          </a:p>
          <a:p>
            <a:r>
              <a:rPr lang="en-GB" dirty="0" smtClean="0"/>
              <a:t>Enjoyment</a:t>
            </a:r>
          </a:p>
        </p:txBody>
      </p:sp>
    </p:spTree>
    <p:extLst>
      <p:ext uri="{BB962C8B-B14F-4D97-AF65-F5344CB8AC3E}">
        <p14:creationId xmlns:p14="http://schemas.microsoft.com/office/powerpoint/2010/main" val="35471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 calcmode="lin" valueType="num">
                                      <p:cBhvr additive="base">
                                        <p:cTn id="14" dur="500" fill="hold"/>
                                        <p:tgtEl>
                                          <p:spTgt spid="1027"/>
                                        </p:tgtEl>
                                        <p:attrNameLst>
                                          <p:attrName>ppt_x</p:attrName>
                                        </p:attrNameLst>
                                      </p:cBhvr>
                                      <p:tavLst>
                                        <p:tav tm="0">
                                          <p:val>
                                            <p:strVal val="#ppt_x"/>
                                          </p:val>
                                        </p:tav>
                                        <p:tav tm="100000">
                                          <p:val>
                                            <p:strVal val="#ppt_x"/>
                                          </p:val>
                                        </p:tav>
                                      </p:tavLst>
                                    </p:anim>
                                    <p:anim calcmode="lin" valueType="num">
                                      <p:cBhvr additive="base">
                                        <p:cTn id="15"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7544" y="836712"/>
            <a:ext cx="8229600" cy="990600"/>
          </a:xfrm>
        </p:spPr>
        <p:txBody>
          <a:bodyPr>
            <a:normAutofit fontScale="90000"/>
          </a:bodyPr>
          <a:lstStyle/>
          <a:p>
            <a:pPr eaLnBrk="1" hangingPunct="1"/>
            <a:r>
              <a:rPr lang="en-GB" altLang="en-US" sz="4000" u="sng" dirty="0" smtClean="0"/>
              <a:t>Bringing it all together: How does this poem show a mother’s feelings of conflict?</a:t>
            </a:r>
          </a:p>
        </p:txBody>
      </p:sp>
      <p:sp>
        <p:nvSpPr>
          <p:cNvPr id="7171" name="Rectangle 3"/>
          <p:cNvSpPr>
            <a:spLocks noGrp="1" noChangeArrowheads="1"/>
          </p:cNvSpPr>
          <p:nvPr>
            <p:ph type="body" idx="1"/>
          </p:nvPr>
        </p:nvSpPr>
        <p:spPr>
          <a:xfrm>
            <a:off x="467544" y="2265575"/>
            <a:ext cx="8219256" cy="4565104"/>
          </a:xfrm>
        </p:spPr>
        <p:txBody>
          <a:bodyPr/>
          <a:lstStyle/>
          <a:p>
            <a:pPr eaLnBrk="1" hangingPunct="1">
              <a:lnSpc>
                <a:spcPct val="90000"/>
              </a:lnSpc>
              <a:buFontTx/>
              <a:buNone/>
            </a:pPr>
            <a:r>
              <a:rPr lang="en-GB" altLang="en-US" sz="2800" dirty="0" smtClean="0"/>
              <a:t>Structure-look at the start and end of the poem</a:t>
            </a:r>
          </a:p>
          <a:p>
            <a:pPr eaLnBrk="1" hangingPunct="1">
              <a:lnSpc>
                <a:spcPct val="90000"/>
              </a:lnSpc>
              <a:buFontTx/>
              <a:buNone/>
            </a:pPr>
            <a:endParaRPr lang="en-GB" altLang="en-US" sz="2800" dirty="0" smtClean="0"/>
          </a:p>
          <a:p>
            <a:pPr eaLnBrk="1" hangingPunct="1">
              <a:lnSpc>
                <a:spcPct val="90000"/>
              </a:lnSpc>
              <a:buFontTx/>
              <a:buNone/>
            </a:pPr>
            <a:r>
              <a:rPr lang="en-GB" altLang="en-US" sz="2800" dirty="0" smtClean="0"/>
              <a:t>Language- what devices/ symbolism/ vocabulary are used?</a:t>
            </a:r>
          </a:p>
          <a:p>
            <a:pPr eaLnBrk="1" hangingPunct="1">
              <a:lnSpc>
                <a:spcPct val="90000"/>
              </a:lnSpc>
              <a:buFontTx/>
              <a:buNone/>
            </a:pPr>
            <a:endParaRPr lang="en-GB" altLang="en-US" sz="2800" dirty="0" smtClean="0"/>
          </a:p>
          <a:p>
            <a:pPr eaLnBrk="1" hangingPunct="1">
              <a:lnSpc>
                <a:spcPct val="90000"/>
              </a:lnSpc>
              <a:buFontTx/>
              <a:buNone/>
            </a:pPr>
            <a:r>
              <a:rPr lang="en-GB" altLang="en-US" sz="2800" dirty="0" smtClean="0"/>
              <a:t>Images- what image is created of both mother, and the way she sees her son?</a:t>
            </a:r>
          </a:p>
          <a:p>
            <a:pPr eaLnBrk="1" hangingPunct="1">
              <a:lnSpc>
                <a:spcPct val="90000"/>
              </a:lnSpc>
              <a:buFontTx/>
              <a:buNone/>
            </a:pPr>
            <a:endParaRPr lang="en-GB" altLang="en-US" sz="2800" dirty="0" smtClean="0"/>
          </a:p>
          <a:p>
            <a:pPr eaLnBrk="1" hangingPunct="1">
              <a:lnSpc>
                <a:spcPct val="90000"/>
              </a:lnSpc>
              <a:buFontTx/>
              <a:buNone/>
            </a:pPr>
            <a:r>
              <a:rPr lang="en-GB" altLang="en-US" sz="2800" dirty="0" smtClean="0"/>
              <a:t>Themes-what are the ideas and messages of this poem?</a:t>
            </a:r>
          </a:p>
        </p:txBody>
      </p:sp>
    </p:spTree>
    <p:extLst>
      <p:ext uri="{BB962C8B-B14F-4D97-AF65-F5344CB8AC3E}">
        <p14:creationId xmlns:p14="http://schemas.microsoft.com/office/powerpoint/2010/main" val="15552220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Summing up</a:t>
            </a:r>
            <a:endParaRPr lang="en-GB" dirty="0"/>
          </a:p>
        </p:txBody>
      </p:sp>
      <p:sp>
        <p:nvSpPr>
          <p:cNvPr id="3" name="Content Placeholder 2"/>
          <p:cNvSpPr>
            <a:spLocks noGrp="1"/>
          </p:cNvSpPr>
          <p:nvPr>
            <p:ph idx="1"/>
          </p:nvPr>
        </p:nvSpPr>
        <p:spPr/>
        <p:txBody>
          <a:bodyPr/>
          <a:lstStyle/>
          <a:p>
            <a:pPr marL="0" indent="0">
              <a:buNone/>
            </a:pPr>
            <a:r>
              <a:rPr lang="en-GB" dirty="0"/>
              <a:t>Tweet the key ideas of the poem in less than 140 characters</a:t>
            </a:r>
          </a:p>
          <a:p>
            <a:endParaRPr lang="en-GB"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0524" y="3356992"/>
            <a:ext cx="5528351" cy="3012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93891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is the mother’s inner conflict shown in the poem Poppies?</a:t>
            </a:r>
            <a:endParaRPr lang="en-GB" dirty="0"/>
          </a:p>
        </p:txBody>
      </p:sp>
      <p:sp>
        <p:nvSpPr>
          <p:cNvPr id="3" name="Content Placeholder 2"/>
          <p:cNvSpPr>
            <a:spLocks noGrp="1"/>
          </p:cNvSpPr>
          <p:nvPr>
            <p:ph idx="1"/>
          </p:nvPr>
        </p:nvSpPr>
        <p:spPr>
          <a:xfrm>
            <a:off x="251520" y="1628800"/>
            <a:ext cx="7067128" cy="4876800"/>
          </a:xfrm>
          <a:ln>
            <a:solidFill>
              <a:schemeClr val="tx1"/>
            </a:solidFill>
          </a:ln>
        </p:spPr>
        <p:txBody>
          <a:bodyPr>
            <a:normAutofit lnSpcReduction="10000"/>
          </a:bodyPr>
          <a:lstStyle/>
          <a:p>
            <a:pPr marL="0" indent="0">
              <a:buNone/>
            </a:pPr>
            <a:r>
              <a:rPr lang="en-GB" dirty="0" smtClean="0">
                <a:solidFill>
                  <a:srgbClr val="0070C0"/>
                </a:solidFill>
              </a:rPr>
              <a:t>The mother’s inner conflict is shown through her memories of her son. </a:t>
            </a:r>
            <a:r>
              <a:rPr lang="en-GB" dirty="0" smtClean="0">
                <a:solidFill>
                  <a:srgbClr val="FF0000"/>
                </a:solidFill>
              </a:rPr>
              <a:t>Jane Weir uses references to time to show that she is in limbo between past and present. </a:t>
            </a:r>
            <a:r>
              <a:rPr lang="en-GB" dirty="0" smtClean="0">
                <a:solidFill>
                  <a:srgbClr val="00B050"/>
                </a:solidFill>
              </a:rPr>
              <a:t>The poet refers to, “three days before,” “after you had gone” and “later”</a:t>
            </a:r>
            <a:r>
              <a:rPr lang="en-GB" dirty="0" smtClean="0"/>
              <a:t> </a:t>
            </a:r>
            <a:r>
              <a:rPr lang="en-GB" dirty="0" smtClean="0">
                <a:solidFill>
                  <a:srgbClr val="FFC000"/>
                </a:solidFill>
              </a:rPr>
              <a:t>to demonstrate that she is dwelling on memories of her son who she is grieving over. </a:t>
            </a:r>
            <a:r>
              <a:rPr lang="en-GB" dirty="0" smtClean="0"/>
              <a:t>The quote, “all my words flattened, rolled and turned into felt” uses a metaphor to reveal that she feels crushed because she has lost her son. </a:t>
            </a:r>
            <a:r>
              <a:rPr lang="en-GB" dirty="0" smtClean="0">
                <a:solidFill>
                  <a:srgbClr val="00B0F0"/>
                </a:solidFill>
              </a:rPr>
              <a:t>The reader would feel sympathy for the mother because she is clearly struggling to cope. </a:t>
            </a:r>
            <a:r>
              <a:rPr lang="en-GB" dirty="0" smtClean="0">
                <a:solidFill>
                  <a:srgbClr val="C303A8"/>
                </a:solidFill>
              </a:rPr>
              <a:t>This is a modern poem that was influenced by the conflict in Iraq and Afghanistan. </a:t>
            </a:r>
          </a:p>
        </p:txBody>
      </p:sp>
    </p:spTree>
    <p:extLst>
      <p:ext uri="{BB962C8B-B14F-4D97-AF65-F5344CB8AC3E}">
        <p14:creationId xmlns:p14="http://schemas.microsoft.com/office/powerpoint/2010/main" val="1451409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19336"/>
          </a:xfrm>
        </p:spPr>
        <p:txBody>
          <a:bodyPr>
            <a:normAutofit fontScale="90000"/>
          </a:bodyPr>
          <a:lstStyle/>
          <a:p>
            <a:r>
              <a:rPr lang="en-GB" dirty="0" smtClean="0"/>
              <a:t>Connotations of image? Positive or negative?</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593553"/>
            <a:ext cx="6336704" cy="4892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9591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2" cstate="print"/>
          <a:srcRect/>
          <a:stretch>
            <a:fillRect/>
          </a:stretch>
        </p:blipFill>
        <p:spPr>
          <a:xfrm>
            <a:off x="0" y="0"/>
            <a:ext cx="9144000" cy="6858000"/>
          </a:xfrm>
          <a:prstGeom prst="rect">
            <a:avLst/>
          </a:prstGeom>
          <a:noFill/>
        </p:spPr>
      </p:pic>
      <p:sp>
        <p:nvSpPr>
          <p:cNvPr id="5" name="Rounded Rectangle 4"/>
          <p:cNvSpPr/>
          <p:nvPr/>
        </p:nvSpPr>
        <p:spPr>
          <a:xfrm>
            <a:off x="5148064" y="836712"/>
            <a:ext cx="3672408" cy="4752528"/>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smtClean="0">
              <a:solidFill>
                <a:schemeClr val="tx1"/>
              </a:solidFill>
              <a:latin typeface="Comic Sans MS" panose="030F0702030302020204" pitchFamily="66" charset="0"/>
            </a:endParaRPr>
          </a:p>
          <a:p>
            <a:pPr algn="ctr"/>
            <a:r>
              <a:rPr lang="en-GB" sz="2400" dirty="0" smtClean="0">
                <a:solidFill>
                  <a:schemeClr val="tx1"/>
                </a:solidFill>
                <a:latin typeface="Comic Sans MS" panose="030F0702030302020204" pitchFamily="66" charset="0"/>
              </a:rPr>
              <a:t>Why do people wear poppies at memorial? </a:t>
            </a:r>
          </a:p>
          <a:p>
            <a:pPr algn="ctr"/>
            <a:endParaRPr lang="en-GB" sz="2400" dirty="0">
              <a:solidFill>
                <a:schemeClr val="tx1"/>
              </a:solidFill>
              <a:latin typeface="Comic Sans MS" panose="030F0702030302020204" pitchFamily="66" charset="0"/>
            </a:endParaRPr>
          </a:p>
          <a:p>
            <a:pPr algn="ctr"/>
            <a:endParaRPr lang="en-GB" sz="2400" dirty="0" smtClean="0">
              <a:solidFill>
                <a:schemeClr val="tx1"/>
              </a:solidFill>
              <a:latin typeface="Comic Sans MS" panose="030F0702030302020204" pitchFamily="66" charset="0"/>
            </a:endParaRPr>
          </a:p>
          <a:p>
            <a:pPr algn="ctr"/>
            <a:r>
              <a:rPr lang="en-GB" sz="2400" dirty="0" smtClean="0">
                <a:solidFill>
                  <a:schemeClr val="tx1"/>
                </a:solidFill>
                <a:latin typeface="Comic Sans MS" panose="030F0702030302020204" pitchFamily="66" charset="0"/>
              </a:rPr>
              <a:t>What might a poppy symbolise?</a:t>
            </a:r>
          </a:p>
          <a:p>
            <a:endParaRPr lang="en-GB" sz="2400" dirty="0" smtClean="0">
              <a:solidFill>
                <a:schemeClr val="tx1"/>
              </a:solidFill>
              <a:latin typeface="Comic Sans MS" panose="030F0702030302020204" pitchFamily="66" charset="0"/>
            </a:endParaRPr>
          </a:p>
          <a:p>
            <a:r>
              <a:rPr lang="en-GB" sz="2400" b="1" dirty="0" smtClean="0">
                <a:solidFill>
                  <a:schemeClr val="tx1"/>
                </a:solidFill>
                <a:latin typeface="Comic Sans MS" panose="030F0702030302020204" pitchFamily="66" charset="0"/>
              </a:rPr>
              <a:t>Annotate the poem’s title with connotations and ideas </a:t>
            </a:r>
          </a:p>
          <a:p>
            <a:pPr algn="ctr"/>
            <a:endParaRPr lang="en-GB" sz="2400" dirty="0" smtClean="0">
              <a:solidFill>
                <a:schemeClr val="tx1"/>
              </a:solidFill>
              <a:latin typeface="Comic Sans MS" panose="030F0702030302020204" pitchFamily="66" charset="0"/>
            </a:endParaRPr>
          </a:p>
          <a:p>
            <a:pPr algn="ctr"/>
            <a:endParaRPr lang="en-GB" sz="24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022950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990600"/>
          </a:xfrm>
        </p:spPr>
        <p:txBody>
          <a:bodyPr>
            <a:noAutofit/>
          </a:bodyPr>
          <a:lstStyle/>
          <a:p>
            <a:r>
              <a:rPr lang="en-GB" sz="2000" dirty="0">
                <a:latin typeface="Comic Sans MS" panose="030F0702030302020204" pitchFamily="66" charset="0"/>
              </a:rPr>
              <a:t>The poppy has a long association with Remembrance Day. But how did the distinctive red flower become such a potent symbol of our remembrance of the sacrifices made in past wars?</a:t>
            </a:r>
            <a:br>
              <a:rPr lang="en-GB" sz="2000" dirty="0">
                <a:latin typeface="Comic Sans MS" panose="030F0702030302020204" pitchFamily="66" charset="0"/>
              </a:rPr>
            </a:br>
            <a:endParaRPr lang="en-GB" sz="2000" dirty="0">
              <a:latin typeface="Comic Sans MS" panose="030F0702030302020204" pitchFamily="66" charset="0"/>
            </a:endParaRPr>
          </a:p>
        </p:txBody>
      </p:sp>
      <p:sp>
        <p:nvSpPr>
          <p:cNvPr id="3" name="Content Placeholder 2"/>
          <p:cNvSpPr>
            <a:spLocks noGrp="1"/>
          </p:cNvSpPr>
          <p:nvPr>
            <p:ph idx="1"/>
          </p:nvPr>
        </p:nvSpPr>
        <p:spPr>
          <a:xfrm>
            <a:off x="467544" y="1700808"/>
            <a:ext cx="8229600" cy="4876800"/>
          </a:xfrm>
        </p:spPr>
        <p:txBody>
          <a:bodyPr>
            <a:normAutofit/>
          </a:bodyPr>
          <a:lstStyle/>
          <a:p>
            <a:r>
              <a:rPr lang="en-GB" dirty="0" smtClean="0">
                <a:solidFill>
                  <a:srgbClr val="333333"/>
                </a:solidFill>
                <a:latin typeface="Comic Sans MS" panose="030F0702030302020204" pitchFamily="66" charset="0"/>
                <a:ea typeface="SimSun" panose="02010600030101010101" pitchFamily="2" charset="-122"/>
              </a:rPr>
              <a:t>Scarlet </a:t>
            </a:r>
            <a:r>
              <a:rPr lang="en-GB" dirty="0">
                <a:solidFill>
                  <a:srgbClr val="333333"/>
                </a:solidFill>
                <a:latin typeface="Comic Sans MS" panose="030F0702030302020204" pitchFamily="66" charset="0"/>
                <a:ea typeface="SimSun" panose="02010600030101010101" pitchFamily="2" charset="-122"/>
              </a:rPr>
              <a:t>corn poppies </a:t>
            </a:r>
            <a:r>
              <a:rPr lang="en-GB" dirty="0" smtClean="0">
                <a:solidFill>
                  <a:srgbClr val="333333"/>
                </a:solidFill>
                <a:latin typeface="Comic Sans MS" panose="030F0702030302020204" pitchFamily="66" charset="0"/>
                <a:ea typeface="SimSun" panose="02010600030101010101" pitchFamily="2" charset="-122"/>
              </a:rPr>
              <a:t>grow </a:t>
            </a:r>
            <a:r>
              <a:rPr lang="en-GB" dirty="0">
                <a:solidFill>
                  <a:srgbClr val="333333"/>
                </a:solidFill>
                <a:latin typeface="Comic Sans MS" panose="030F0702030302020204" pitchFamily="66" charset="0"/>
                <a:ea typeface="SimSun" panose="02010600030101010101" pitchFamily="2" charset="-122"/>
              </a:rPr>
              <a:t>naturally in conditions of disturbed earth throughout Western Europe. The destruction brought by the Napoleonic wars of the early 19th Century transformed bare land into fields of blood red poppies, growing around the bodies of the fallen soldiers</a:t>
            </a:r>
            <a:r>
              <a:rPr lang="en-GB" dirty="0" smtClean="0">
                <a:solidFill>
                  <a:srgbClr val="333333"/>
                </a:solidFill>
                <a:latin typeface="Comic Sans MS" panose="030F0702030302020204" pitchFamily="66" charset="0"/>
                <a:ea typeface="SimSun" panose="02010600030101010101" pitchFamily="2" charset="-122"/>
              </a:rPr>
              <a:t>.</a:t>
            </a:r>
          </a:p>
          <a:p>
            <a:endParaRPr lang="en-GB" dirty="0">
              <a:solidFill>
                <a:srgbClr val="333333"/>
              </a:solidFill>
              <a:latin typeface="Comic Sans MS" panose="030F0702030302020204" pitchFamily="66" charset="0"/>
              <a:ea typeface="SimSun" panose="02010600030101010101" pitchFamily="2" charset="-122"/>
            </a:endParaRPr>
          </a:p>
          <a:p>
            <a:r>
              <a:rPr lang="en-GB" dirty="0">
                <a:solidFill>
                  <a:srgbClr val="333333"/>
                </a:solidFill>
                <a:latin typeface="Comic Sans MS" panose="030F0702030302020204" pitchFamily="66" charset="0"/>
                <a:ea typeface="SimSun" panose="02010600030101010101" pitchFamily="2" charset="-122"/>
              </a:rPr>
              <a:t>In late 1914, the fields of Northern France and Flanders were once again ripped open as World War One raged through Europe's heart. Once the conflict was over the poppy was one of the only plants to grow on the otherwise barren battlefields.</a:t>
            </a:r>
          </a:p>
          <a:p>
            <a:endParaRPr lang="en-GB" dirty="0">
              <a:latin typeface="Comic Sans MS" panose="030F0702030302020204" pitchFamily="66" charset="0"/>
              <a:ea typeface="SimSun" panose="02010600030101010101" pitchFamily="2" charset="-122"/>
            </a:endParaRPr>
          </a:p>
        </p:txBody>
      </p:sp>
    </p:spTree>
    <p:extLst>
      <p:ext uri="{BB962C8B-B14F-4D97-AF65-F5344CB8AC3E}">
        <p14:creationId xmlns:p14="http://schemas.microsoft.com/office/powerpoint/2010/main" val="284016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533400"/>
            <a:ext cx="4114800" cy="990600"/>
          </a:xfrm>
        </p:spPr>
        <p:txBody>
          <a:bodyPr>
            <a:normAutofit fontScale="90000"/>
          </a:bodyPr>
          <a:lstStyle/>
          <a:p>
            <a:pPr eaLnBrk="1" hangingPunct="1"/>
            <a:r>
              <a:rPr lang="en-GB" altLang="en-US" sz="4000" dirty="0" smtClean="0">
                <a:solidFill>
                  <a:srgbClr val="FF0000"/>
                </a:solidFill>
              </a:rPr>
              <a:t>What would a son say about War?</a:t>
            </a:r>
            <a:endParaRPr lang="en-US" altLang="en-US" sz="4000" dirty="0" smtClean="0">
              <a:solidFill>
                <a:srgbClr val="FF0000"/>
              </a:solidFill>
            </a:endParaRPr>
          </a:p>
        </p:txBody>
      </p:sp>
      <p:sp>
        <p:nvSpPr>
          <p:cNvPr id="5" name="Rectangle 4"/>
          <p:cNvSpPr/>
          <p:nvPr/>
        </p:nvSpPr>
        <p:spPr>
          <a:xfrm>
            <a:off x="4427984" y="476672"/>
            <a:ext cx="4572000" cy="1200329"/>
          </a:xfrm>
          <a:prstGeom prst="rect">
            <a:avLst/>
          </a:prstGeom>
        </p:spPr>
        <p:txBody>
          <a:bodyPr>
            <a:spAutoFit/>
          </a:bodyPr>
          <a:lstStyle/>
          <a:p>
            <a:r>
              <a:rPr lang="en-GB" altLang="en-US" sz="3600" spc="-100" dirty="0">
                <a:solidFill>
                  <a:srgbClr val="FF0000"/>
                </a:solidFill>
              </a:rPr>
              <a:t>What a mother say about War?</a:t>
            </a:r>
            <a:endParaRPr lang="en-GB" sz="3600" dirty="0">
              <a:solidFill>
                <a:srgbClr val="FF0000"/>
              </a:solidFill>
            </a:endParaRPr>
          </a:p>
        </p:txBody>
      </p:sp>
      <p:pic>
        <p:nvPicPr>
          <p:cNvPr id="6" name="Picture 6" descr="ANd9GcQaW9W-3zNNv-2tqFwh-IIdvOG2B56dLUAIYlVGaBy1DAQ36FhU"/>
          <p:cNvPicPr>
            <a:picLocks noChangeAspect="1" noChangeArrowheads="1"/>
          </p:cNvPicPr>
          <p:nvPr/>
        </p:nvPicPr>
        <p:blipFill>
          <a:blip r:embed="rId2" cstate="print"/>
          <a:srcRect/>
          <a:stretch>
            <a:fillRect/>
          </a:stretch>
        </p:blipFill>
        <p:spPr bwMode="auto">
          <a:xfrm>
            <a:off x="611560" y="2276872"/>
            <a:ext cx="2762250" cy="1657350"/>
          </a:xfrm>
          <a:prstGeom prst="rect">
            <a:avLst/>
          </a:prstGeom>
          <a:noFill/>
          <a:ln w="9525">
            <a:noFill/>
            <a:miter lim="800000"/>
            <a:headEnd/>
            <a:tailEnd/>
          </a:ln>
        </p:spPr>
      </p:pic>
      <p:pic>
        <p:nvPicPr>
          <p:cNvPr id="7" name="Picture 5" descr="ANd9GcRovKSaYYi5h9f2oyx_6v7T5jn_WvuySJlJ3U-gheMtoRKAuipKMQ"/>
          <p:cNvPicPr>
            <a:picLocks noChangeAspect="1" noChangeArrowheads="1"/>
          </p:cNvPicPr>
          <p:nvPr/>
        </p:nvPicPr>
        <p:blipFill>
          <a:blip r:embed="rId3" cstate="print"/>
          <a:srcRect/>
          <a:stretch>
            <a:fillRect/>
          </a:stretch>
        </p:blipFill>
        <p:spPr bwMode="auto">
          <a:xfrm>
            <a:off x="4788024" y="2005409"/>
            <a:ext cx="2076450" cy="2200275"/>
          </a:xfrm>
          <a:prstGeom prst="rect">
            <a:avLst/>
          </a:prstGeom>
          <a:noFill/>
          <a:ln w="9525">
            <a:noFill/>
            <a:miter lim="800000"/>
            <a:headEnd/>
            <a:tailEnd/>
          </a:ln>
        </p:spPr>
      </p:pic>
    </p:spTree>
    <p:extLst>
      <p:ext uri="{BB962C8B-B14F-4D97-AF65-F5344CB8AC3E}">
        <p14:creationId xmlns:p14="http://schemas.microsoft.com/office/powerpoint/2010/main" val="4140259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5661248"/>
            <a:ext cx="8435280" cy="4176464"/>
          </a:xfrm>
        </p:spPr>
        <p:txBody>
          <a:bodyPr>
            <a:normAutofit/>
          </a:bodyPr>
          <a:lstStyle/>
          <a:p>
            <a:pPr marL="0" indent="0">
              <a:buNone/>
            </a:pPr>
            <a:endParaRPr lang="en-GB" sz="1800" dirty="0">
              <a:latin typeface="Comic Sans MS" panose="030F0702030302020204" pitchFamily="66" charset="0"/>
            </a:endParaRPr>
          </a:p>
          <a:p>
            <a:pPr marL="0" indent="0">
              <a:buNone/>
            </a:pPr>
            <a:r>
              <a:rPr lang="en-GB" sz="1800" dirty="0" smtClean="0">
                <a:latin typeface="Comic Sans MS" panose="030F0702030302020204" pitchFamily="66" charset="0"/>
              </a:rPr>
              <a:t>Challenge - How </a:t>
            </a:r>
            <a:r>
              <a:rPr lang="en-GB" sz="1800" dirty="0">
                <a:latin typeface="Comic Sans MS" panose="030F0702030302020204" pitchFamily="66" charset="0"/>
              </a:rPr>
              <a:t>does the mood or tone of the poem change throughout? </a:t>
            </a:r>
          </a:p>
        </p:txBody>
      </p:sp>
      <p:graphicFrame>
        <p:nvGraphicFramePr>
          <p:cNvPr id="4" name="Table 3"/>
          <p:cNvGraphicFramePr>
            <a:graphicFrameLocks noGrp="1"/>
          </p:cNvGraphicFramePr>
          <p:nvPr>
            <p:extLst>
              <p:ext uri="{D42A27DB-BD31-4B8C-83A1-F6EECF244321}">
                <p14:modId xmlns:p14="http://schemas.microsoft.com/office/powerpoint/2010/main" val="2951148855"/>
              </p:ext>
            </p:extLst>
          </p:nvPr>
        </p:nvGraphicFramePr>
        <p:xfrm>
          <a:off x="1115616" y="1916832"/>
          <a:ext cx="7776864" cy="3754120"/>
        </p:xfrm>
        <a:graphic>
          <a:graphicData uri="http://schemas.openxmlformats.org/drawingml/2006/table">
            <a:tbl>
              <a:tblPr firstRow="1" bandRow="1">
                <a:tableStyleId>{5C22544A-7EE6-4342-B048-85BDC9FD1C3A}</a:tableStyleId>
              </a:tblPr>
              <a:tblGrid>
                <a:gridCol w="1653533">
                  <a:extLst>
                    <a:ext uri="{9D8B030D-6E8A-4147-A177-3AD203B41FA5}">
                      <a16:colId xmlns:a16="http://schemas.microsoft.com/office/drawing/2014/main" val="20000"/>
                    </a:ext>
                  </a:extLst>
                </a:gridCol>
                <a:gridCol w="6123331">
                  <a:extLst>
                    <a:ext uri="{9D8B030D-6E8A-4147-A177-3AD203B41FA5}">
                      <a16:colId xmlns:a16="http://schemas.microsoft.com/office/drawing/2014/main" val="20001"/>
                    </a:ext>
                  </a:extLst>
                </a:gridCol>
              </a:tblGrid>
              <a:tr h="370840">
                <a:tc>
                  <a:txBody>
                    <a:bodyPr/>
                    <a:lstStyle/>
                    <a:p>
                      <a:endParaRPr lang="en-GB" dirty="0"/>
                    </a:p>
                  </a:txBody>
                  <a:tcPr/>
                </a:tc>
                <a:tc>
                  <a:txBody>
                    <a:bodyPr/>
                    <a:lstStyle/>
                    <a:p>
                      <a:r>
                        <a:rPr lang="en-GB" dirty="0" smtClean="0"/>
                        <a:t>What happens in the stanza?</a:t>
                      </a:r>
                      <a:endParaRPr lang="en-GB" dirty="0"/>
                    </a:p>
                  </a:txBody>
                  <a:tcPr/>
                </a:tc>
                <a:extLst>
                  <a:ext uri="{0D108BD9-81ED-4DB2-BD59-A6C34878D82A}">
                    <a16:rowId xmlns:a16="http://schemas.microsoft.com/office/drawing/2014/main" val="10000"/>
                  </a:ext>
                </a:extLst>
              </a:tr>
              <a:tr h="370840">
                <a:tc>
                  <a:txBody>
                    <a:bodyPr/>
                    <a:lstStyle/>
                    <a:p>
                      <a:r>
                        <a:rPr lang="en-GB" dirty="0" smtClean="0"/>
                        <a:t>Stanza 1</a:t>
                      </a:r>
                      <a:endParaRPr lang="en-GB" dirty="0"/>
                    </a:p>
                  </a:txBody>
                  <a:tcPr/>
                </a:tc>
                <a:tc>
                  <a:txBody>
                    <a:bodyPr/>
                    <a:lstStyle/>
                    <a:p>
                      <a:endParaRPr lang="en-GB" dirty="0" smtClean="0"/>
                    </a:p>
                    <a:p>
                      <a:endParaRPr lang="en-GB" dirty="0" smtClean="0"/>
                    </a:p>
                    <a:p>
                      <a:endParaRPr lang="en-GB" dirty="0"/>
                    </a:p>
                  </a:txBody>
                  <a:tcPr/>
                </a:tc>
                <a:extLst>
                  <a:ext uri="{0D108BD9-81ED-4DB2-BD59-A6C34878D82A}">
                    <a16:rowId xmlns:a16="http://schemas.microsoft.com/office/drawing/2014/main" val="10001"/>
                  </a:ext>
                </a:extLst>
              </a:tr>
              <a:tr h="370840">
                <a:tc>
                  <a:txBody>
                    <a:bodyPr/>
                    <a:lstStyle/>
                    <a:p>
                      <a:r>
                        <a:rPr lang="en-GB" dirty="0" smtClean="0"/>
                        <a:t>Stanza 2</a:t>
                      </a:r>
                    </a:p>
                  </a:txBody>
                  <a:tcPr/>
                </a:tc>
                <a:tc>
                  <a:txBody>
                    <a:bodyPr/>
                    <a:lstStyle/>
                    <a:p>
                      <a:endParaRPr lang="en-GB" dirty="0" smtClean="0"/>
                    </a:p>
                    <a:p>
                      <a:endParaRPr lang="en-GB" dirty="0" smtClean="0"/>
                    </a:p>
                    <a:p>
                      <a:endParaRPr lang="en-GB" dirty="0"/>
                    </a:p>
                  </a:txBody>
                  <a:tcPr/>
                </a:tc>
                <a:extLst>
                  <a:ext uri="{0D108BD9-81ED-4DB2-BD59-A6C34878D82A}">
                    <a16:rowId xmlns:a16="http://schemas.microsoft.com/office/drawing/2014/main" val="10002"/>
                  </a:ext>
                </a:extLst>
              </a:tr>
              <a:tr h="370840">
                <a:tc>
                  <a:txBody>
                    <a:bodyPr/>
                    <a:lstStyle/>
                    <a:p>
                      <a:r>
                        <a:rPr lang="en-GB" dirty="0" smtClean="0"/>
                        <a:t>Stanza 3</a:t>
                      </a:r>
                    </a:p>
                  </a:txBody>
                  <a:tcPr/>
                </a:tc>
                <a:tc>
                  <a:txBody>
                    <a:bodyPr/>
                    <a:lstStyle/>
                    <a:p>
                      <a:endParaRPr lang="en-GB" dirty="0" smtClean="0"/>
                    </a:p>
                    <a:p>
                      <a:endParaRPr lang="en-GB" dirty="0" smtClean="0"/>
                    </a:p>
                    <a:p>
                      <a:endParaRPr lang="en-GB" dirty="0"/>
                    </a:p>
                  </a:txBody>
                  <a:tcPr/>
                </a:tc>
                <a:extLst>
                  <a:ext uri="{0D108BD9-81ED-4DB2-BD59-A6C34878D82A}">
                    <a16:rowId xmlns:a16="http://schemas.microsoft.com/office/drawing/2014/main" val="10003"/>
                  </a:ext>
                </a:extLst>
              </a:tr>
              <a:tr h="370840">
                <a:tc>
                  <a:txBody>
                    <a:bodyPr/>
                    <a:lstStyle/>
                    <a:p>
                      <a:r>
                        <a:rPr lang="en-GB" dirty="0" smtClean="0"/>
                        <a:t>Stanza 4</a:t>
                      </a:r>
                    </a:p>
                  </a:txBody>
                  <a:tcPr/>
                </a:tc>
                <a:tc>
                  <a:txBody>
                    <a:bodyPr/>
                    <a:lstStyle/>
                    <a:p>
                      <a:endParaRPr lang="en-GB" dirty="0"/>
                    </a:p>
                    <a:p>
                      <a:endParaRPr lang="en-GB" dirty="0"/>
                    </a:p>
                  </a:txBody>
                  <a:tcPr/>
                </a:tc>
                <a:extLst>
                  <a:ext uri="{0D108BD9-81ED-4DB2-BD59-A6C34878D82A}">
                    <a16:rowId xmlns:a16="http://schemas.microsoft.com/office/drawing/2014/main" val="10004"/>
                  </a:ext>
                </a:extLst>
              </a:tr>
            </a:tbl>
          </a:graphicData>
        </a:graphic>
      </p:graphicFrame>
      <p:sp>
        <p:nvSpPr>
          <p:cNvPr id="5" name="Title 4"/>
          <p:cNvSpPr>
            <a:spLocks noGrp="1"/>
          </p:cNvSpPr>
          <p:nvPr>
            <p:ph type="title"/>
          </p:nvPr>
        </p:nvSpPr>
        <p:spPr/>
        <p:txBody>
          <a:bodyPr>
            <a:normAutofit fontScale="90000"/>
          </a:bodyPr>
          <a:lstStyle/>
          <a:p>
            <a:r>
              <a:rPr lang="en-GB" dirty="0" smtClean="0"/>
              <a:t>Read the poem on page 38</a:t>
            </a:r>
            <a:br>
              <a:rPr lang="en-GB" dirty="0" smtClean="0"/>
            </a:br>
            <a:r>
              <a:rPr lang="en-GB" dirty="0" smtClean="0"/>
              <a:t>What happens?</a:t>
            </a:r>
            <a:endParaRPr lang="en-GB" dirty="0"/>
          </a:p>
        </p:txBody>
      </p:sp>
    </p:spTree>
    <p:extLst>
      <p:ext uri="{BB962C8B-B14F-4D97-AF65-F5344CB8AC3E}">
        <p14:creationId xmlns:p14="http://schemas.microsoft.com/office/powerpoint/2010/main" val="41671893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3471</TotalTime>
  <Words>2982</Words>
  <Application>Microsoft Office PowerPoint</Application>
  <PresentationFormat>On-screen Show (4:3)</PresentationFormat>
  <Paragraphs>301</Paragraphs>
  <Slides>42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SimSun</vt:lpstr>
      <vt:lpstr>Arial</vt:lpstr>
      <vt:lpstr>Calibri</vt:lpstr>
      <vt:lpstr>Comic Sans MS</vt:lpstr>
      <vt:lpstr>Microsoft Sans Serif</vt:lpstr>
      <vt:lpstr>Times New Roman</vt:lpstr>
      <vt:lpstr>Trebuchet MS</vt:lpstr>
      <vt:lpstr>Wingdings</vt:lpstr>
      <vt:lpstr>Clarity</vt:lpstr>
      <vt:lpstr>Retrieval Practise – context. </vt:lpstr>
      <vt:lpstr>PowerPoint Presentation</vt:lpstr>
      <vt:lpstr>DNA Read the words form the opening stanza.  1: What do you think the poem is about? Why?    2: Select three words from the list and write down the connotations of them. </vt:lpstr>
      <vt:lpstr>Connotations</vt:lpstr>
      <vt:lpstr>Connotations of image? Positive or negative?</vt:lpstr>
      <vt:lpstr>PowerPoint Presentation</vt:lpstr>
      <vt:lpstr>The poppy has a long association with Remembrance Day. But how did the distinctive red flower become such a potent symbol of our remembrance of the sacrifices made in past wars? </vt:lpstr>
      <vt:lpstr>What would a son say about War?</vt:lpstr>
      <vt:lpstr>Read the poem on page 38 What happens?</vt:lpstr>
      <vt:lpstr>PowerPoint Presentation</vt:lpstr>
      <vt:lpstr>Retrieval Practise – AIC </vt:lpstr>
      <vt:lpstr>Poppies</vt:lpstr>
      <vt:lpstr>Retrieval DNA </vt:lpstr>
      <vt:lpstr>Retrieval DNA </vt:lpstr>
      <vt:lpstr>Meaning</vt:lpstr>
      <vt:lpstr>Notes on structure</vt:lpstr>
      <vt:lpstr>Notes on structure: Time</vt:lpstr>
      <vt:lpstr>PowerPoint Presentation</vt:lpstr>
      <vt:lpstr>Poppies Jane Weir</vt:lpstr>
      <vt:lpstr>Plenary - Your thoughts</vt:lpstr>
      <vt:lpstr>Poppies Lesson 2</vt:lpstr>
      <vt:lpstr>Poppies recap – answer the questions in full sentences. FRONT of books. Title = Poppies. </vt:lpstr>
      <vt:lpstr>PowerPoint Presentation</vt:lpstr>
      <vt:lpstr>Zooming in on language 1</vt:lpstr>
      <vt:lpstr>PowerPoint Presentation</vt:lpstr>
      <vt:lpstr>PowerPoint Presentation</vt:lpstr>
      <vt:lpstr>Zooming in on language 2</vt:lpstr>
      <vt:lpstr>PowerPoint Presentation</vt:lpstr>
      <vt:lpstr>PowerPoint Presentation</vt:lpstr>
      <vt:lpstr>PowerPoint Presentation</vt:lpstr>
      <vt:lpstr>PowerPoint Presentation</vt:lpstr>
      <vt:lpstr>Language tasks</vt:lpstr>
      <vt:lpstr>Find evidence that the poem makes us think about…</vt:lpstr>
      <vt:lpstr>Poppies Lesson 3</vt:lpstr>
      <vt:lpstr>What is your view on this statement: On a post-it note add your views</vt:lpstr>
      <vt:lpstr>PowerPoint Presentation</vt:lpstr>
      <vt:lpstr>Find phrases that show…</vt:lpstr>
      <vt:lpstr>We are going to produce a revision mind map for every poem</vt:lpstr>
      <vt:lpstr>PowerPoint Presentation</vt:lpstr>
      <vt:lpstr>Bringing it all together: How does this poem show a mother’s feelings of conflict?</vt:lpstr>
      <vt:lpstr>Summing up</vt:lpstr>
      <vt:lpstr>How is the mother’s inner conflict shown in the poem Poppies?</vt:lpstr>
    </vt:vector>
  </TitlesOfParts>
  <Company>Staffordshire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Poppies</dc:title>
  <dc:creator>Admin</dc:creator>
  <cp:lastModifiedBy>Lisa Willetts</cp:lastModifiedBy>
  <cp:revision>64</cp:revision>
  <dcterms:created xsi:type="dcterms:W3CDTF">2016-04-01T09:10:45Z</dcterms:created>
  <dcterms:modified xsi:type="dcterms:W3CDTF">2020-03-17T09:12:03Z</dcterms:modified>
</cp:coreProperties>
</file>