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03" r:id="rId2"/>
    <p:sldId id="804" r:id="rId3"/>
    <p:sldId id="805" r:id="rId4"/>
    <p:sldId id="806" r:id="rId5"/>
    <p:sldId id="807" r:id="rId6"/>
    <p:sldId id="808" r:id="rId7"/>
    <p:sldId id="809" r:id="rId8"/>
    <p:sldId id="810" r:id="rId9"/>
    <p:sldId id="811" r:id="rId10"/>
    <p:sldId id="812" r:id="rId11"/>
    <p:sldId id="813" r:id="rId12"/>
    <p:sldId id="814" r:id="rId13"/>
    <p:sldId id="815" r:id="rId14"/>
    <p:sldId id="816" r:id="rId15"/>
    <p:sldId id="81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34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5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2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6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4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3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2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260A-6855-459A-9E7D-51D530CD92E5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D8BC-169F-43F2-9D35-E21B1AFD6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0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094FAE-2D5B-442E-9E50-F878C3F8BFA8}"/>
              </a:ext>
            </a:extLst>
          </p:cNvPr>
          <p:cNvSpPr/>
          <p:nvPr/>
        </p:nvSpPr>
        <p:spPr>
          <a:xfrm>
            <a:off x="250257" y="182880"/>
            <a:ext cx="8701238" cy="1126156"/>
          </a:xfrm>
          <a:prstGeom prst="roundRect">
            <a:avLst/>
          </a:prstGeom>
          <a:solidFill>
            <a:srgbClr val="D6FA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AFC36-9D77-409B-9A03-045CC12CF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39" y="236839"/>
            <a:ext cx="8631454" cy="1052946"/>
          </a:xfrm>
        </p:spPr>
        <p:txBody>
          <a:bodyPr anchor="ctr">
            <a:noAutofit/>
          </a:bodyPr>
          <a:lstStyle/>
          <a:p>
            <a:r>
              <a:rPr lang="en-US" sz="3800" dirty="0">
                <a:latin typeface="Comic Sans MS" panose="030F0702030302020204" pitchFamily="66" charset="0"/>
              </a:rPr>
              <a:t>Continuous &amp; Discontinuous Variation</a:t>
            </a:r>
            <a:endParaRPr lang="en-GB" sz="38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404D09-E159-4BBC-88D8-71D41E9EC433}"/>
              </a:ext>
            </a:extLst>
          </p:cNvPr>
          <p:cNvSpPr txBox="1"/>
          <p:nvPr/>
        </p:nvSpPr>
        <p:spPr>
          <a:xfrm>
            <a:off x="269507" y="1377980"/>
            <a:ext cx="88744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Learning objectives: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Describe the difference between discontinuous and continuous variation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Represent variation within a species using graphs.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0DE4B-358D-4137-B98A-12B26A92DA2F}"/>
              </a:ext>
            </a:extLst>
          </p:cNvPr>
          <p:cNvSpPr txBox="1"/>
          <p:nvPr/>
        </p:nvSpPr>
        <p:spPr>
          <a:xfrm>
            <a:off x="279133" y="3061056"/>
            <a:ext cx="86819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>
                <a:solidFill>
                  <a:srgbClr val="0070C0"/>
                </a:solidFill>
                <a:latin typeface="Comic Sans MS" panose="030F0702030302020204" pitchFamily="66" charset="0"/>
              </a:rPr>
              <a:t>Starter: </a:t>
            </a:r>
            <a:r>
              <a:rPr lang="en-GB" sz="3400" dirty="0">
                <a:latin typeface="Comic Sans MS" panose="030F0702030302020204" pitchFamily="66" charset="0"/>
              </a:rPr>
              <a:t>What is the difference between inherited and environmental variation? Use examples in your answer.  </a:t>
            </a:r>
          </a:p>
        </p:txBody>
      </p:sp>
      <p:pic>
        <p:nvPicPr>
          <p:cNvPr id="1026" name="Picture 2" descr="Giraffes, Family, Education, Talk">
            <a:extLst>
              <a:ext uri="{FF2B5EF4-FFF2-40B4-BE49-F238E27FC236}">
                <a16:creationId xmlns:a16="http://schemas.microsoft.com/office/drawing/2014/main" id="{E4F45134-2526-4320-959C-C8C2B6ACE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90" y="4907533"/>
            <a:ext cx="2622201" cy="174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onverse, Sneakers, Chuck'S, Shoes">
            <a:extLst>
              <a:ext uri="{FF2B5EF4-FFF2-40B4-BE49-F238E27FC236}">
                <a16:creationId xmlns:a16="http://schemas.microsoft.com/office/drawing/2014/main" id="{148CA950-3B8E-4A4B-8070-CEEDFCA9F2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8" t="17137" r="4419" b="20975"/>
          <a:stretch/>
        </p:blipFill>
        <p:spPr bwMode="auto">
          <a:xfrm>
            <a:off x="192507" y="4932051"/>
            <a:ext cx="3243713" cy="175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Graph, Growth, Finance, Profits">
            <a:extLst>
              <a:ext uri="{FF2B5EF4-FFF2-40B4-BE49-F238E27FC236}">
                <a16:creationId xmlns:a16="http://schemas.microsoft.com/office/drawing/2014/main" id="{2B06320C-840C-4C50-9BCE-9836B3E7A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102" y="5091764"/>
            <a:ext cx="2573042" cy="14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40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E64812-C97C-424E-9BE8-36FAA9B89E79}"/>
              </a:ext>
            </a:extLst>
          </p:cNvPr>
          <p:cNvSpPr txBox="1"/>
          <p:nvPr/>
        </p:nvSpPr>
        <p:spPr>
          <a:xfrm>
            <a:off x="221381" y="288758"/>
            <a:ext cx="8720489" cy="1323439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US" sz="4000" dirty="0">
                <a:latin typeface="Comic Sans MS" panose="030F0702030302020204" pitchFamily="66" charset="0"/>
              </a:rPr>
              <a:t>Answer the questions on the worksheet, using the data provided.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660AE-4594-4082-AAD4-6A6CF1186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66721">
            <a:off x="3153173" y="2161198"/>
            <a:ext cx="5350002" cy="401250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6E8EA43-CB5A-405B-8A9C-D165089156F7}"/>
              </a:ext>
            </a:extLst>
          </p:cNvPr>
          <p:cNvSpPr/>
          <p:nvPr/>
        </p:nvSpPr>
        <p:spPr>
          <a:xfrm>
            <a:off x="307000" y="1645920"/>
            <a:ext cx="2503577" cy="3874208"/>
          </a:xfrm>
          <a:custGeom>
            <a:avLst/>
            <a:gdLst>
              <a:gd name="connsiteX0" fmla="*/ 1444798 w 2503577"/>
              <a:gd name="connsiteY0" fmla="*/ 0 h 3874208"/>
              <a:gd name="connsiteX1" fmla="*/ 876907 w 2503577"/>
              <a:gd name="connsiteY1" fmla="*/ 298383 h 3874208"/>
              <a:gd name="connsiteX2" fmla="*/ 366768 w 2503577"/>
              <a:gd name="connsiteY2" fmla="*/ 1155032 h 3874208"/>
              <a:gd name="connsiteX3" fmla="*/ 386019 w 2503577"/>
              <a:gd name="connsiteY3" fmla="*/ 2156059 h 3874208"/>
              <a:gd name="connsiteX4" fmla="*/ 1165665 w 2503577"/>
              <a:gd name="connsiteY4" fmla="*/ 2589196 h 3874208"/>
              <a:gd name="connsiteX5" fmla="*/ 1685429 w 2503577"/>
              <a:gd name="connsiteY5" fmla="*/ 2030931 h 3874208"/>
              <a:gd name="connsiteX6" fmla="*/ 1675804 w 2503577"/>
              <a:gd name="connsiteY6" fmla="*/ 1357162 h 3874208"/>
              <a:gd name="connsiteX7" fmla="*/ 1387046 w 2503577"/>
              <a:gd name="connsiteY7" fmla="*/ 1241659 h 3874208"/>
              <a:gd name="connsiteX8" fmla="*/ 655526 w 2503577"/>
              <a:gd name="connsiteY8" fmla="*/ 1183907 h 3874208"/>
              <a:gd name="connsiteX9" fmla="*/ 116512 w 2503577"/>
              <a:gd name="connsiteY9" fmla="*/ 1790299 h 3874208"/>
              <a:gd name="connsiteX10" fmla="*/ 68385 w 2503577"/>
              <a:gd name="connsiteY10" fmla="*/ 3436219 h 3874208"/>
              <a:gd name="connsiteX11" fmla="*/ 905783 w 2503577"/>
              <a:gd name="connsiteY11" fmla="*/ 3859731 h 3874208"/>
              <a:gd name="connsiteX12" fmla="*/ 2503577 w 2503577"/>
              <a:gd name="connsiteY12" fmla="*/ 3734602 h 38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3577" h="3874208">
                <a:moveTo>
                  <a:pt x="1444798" y="0"/>
                </a:moveTo>
                <a:cubicBezTo>
                  <a:pt x="1250688" y="52939"/>
                  <a:pt x="1056579" y="105878"/>
                  <a:pt x="876907" y="298383"/>
                </a:cubicBezTo>
                <a:cubicBezTo>
                  <a:pt x="697235" y="490888"/>
                  <a:pt x="448583" y="845419"/>
                  <a:pt x="366768" y="1155032"/>
                </a:cubicBezTo>
                <a:cubicBezTo>
                  <a:pt x="284953" y="1464645"/>
                  <a:pt x="252870" y="1917032"/>
                  <a:pt x="386019" y="2156059"/>
                </a:cubicBezTo>
                <a:cubicBezTo>
                  <a:pt x="519168" y="2395086"/>
                  <a:pt x="949097" y="2610051"/>
                  <a:pt x="1165665" y="2589196"/>
                </a:cubicBezTo>
                <a:cubicBezTo>
                  <a:pt x="1382233" y="2568341"/>
                  <a:pt x="1600406" y="2236270"/>
                  <a:pt x="1685429" y="2030931"/>
                </a:cubicBezTo>
                <a:cubicBezTo>
                  <a:pt x="1770452" y="1825592"/>
                  <a:pt x="1725534" y="1488707"/>
                  <a:pt x="1675804" y="1357162"/>
                </a:cubicBezTo>
                <a:cubicBezTo>
                  <a:pt x="1626074" y="1225617"/>
                  <a:pt x="1557092" y="1270535"/>
                  <a:pt x="1387046" y="1241659"/>
                </a:cubicBezTo>
                <a:cubicBezTo>
                  <a:pt x="1217000" y="1212783"/>
                  <a:pt x="867282" y="1092467"/>
                  <a:pt x="655526" y="1183907"/>
                </a:cubicBezTo>
                <a:cubicBezTo>
                  <a:pt x="443770" y="1275347"/>
                  <a:pt x="214369" y="1414914"/>
                  <a:pt x="116512" y="1790299"/>
                </a:cubicBezTo>
                <a:cubicBezTo>
                  <a:pt x="18655" y="2165684"/>
                  <a:pt x="-63160" y="3091314"/>
                  <a:pt x="68385" y="3436219"/>
                </a:cubicBezTo>
                <a:cubicBezTo>
                  <a:pt x="199930" y="3781124"/>
                  <a:pt x="499918" y="3810001"/>
                  <a:pt x="905783" y="3859731"/>
                </a:cubicBezTo>
                <a:cubicBezTo>
                  <a:pt x="1311648" y="3909462"/>
                  <a:pt x="1907612" y="3822032"/>
                  <a:pt x="2503577" y="373460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D3133E9-E08B-482E-A6DB-C09097BC72E8}"/>
              </a:ext>
            </a:extLst>
          </p:cNvPr>
          <p:cNvSpPr/>
          <p:nvPr/>
        </p:nvSpPr>
        <p:spPr>
          <a:xfrm rot="4624485">
            <a:off x="2695072" y="5168765"/>
            <a:ext cx="433137" cy="404261"/>
          </a:xfrm>
          <a:prstGeom prst="triangle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7721" y="184023"/>
            <a:ext cx="4434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Self-assessment: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045" y="381094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  <a:p>
            <a:pPr marL="342900" indent="-342900">
              <a:buAutoNum type="alphaLcParenR"/>
            </a:pPr>
            <a:r>
              <a:rPr lang="en-GB" dirty="0"/>
              <a:t>Bar chart</a:t>
            </a:r>
          </a:p>
          <a:p>
            <a:pPr marL="342900" indent="-342900">
              <a:buAutoNum type="alphaLcParenR"/>
            </a:pPr>
            <a:r>
              <a:rPr lang="en-GB" dirty="0"/>
              <a:t>Discontinuous</a:t>
            </a:r>
          </a:p>
          <a:p>
            <a:pPr marL="342900" indent="-342900">
              <a:buAutoNum type="alphaLcParenR"/>
            </a:pPr>
            <a:r>
              <a:rPr lang="en-GB" dirty="0"/>
              <a:t>No normal distribution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4771" y="3828349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  <a:p>
            <a:pPr marL="342900" indent="-342900">
              <a:buAutoNum type="alphaLcParenR"/>
            </a:pPr>
            <a:r>
              <a:rPr lang="en-GB" dirty="0"/>
              <a:t>Continuous</a:t>
            </a:r>
          </a:p>
          <a:p>
            <a:pPr marL="342900" indent="-342900">
              <a:buAutoNum type="alphaLcParenR"/>
            </a:pPr>
            <a:r>
              <a:rPr lang="en-GB" dirty="0"/>
              <a:t>The older the cheetah the faster they are able to run</a:t>
            </a:r>
          </a:p>
          <a:p>
            <a:pPr marL="342900" indent="-342900">
              <a:buAutoNum type="alphaLcParenR"/>
            </a:pPr>
            <a:r>
              <a:rPr lang="en-GB" dirty="0"/>
              <a:t>Not very reliable as the top speeds of only three cheetahs were measured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226" y="3852237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  <a:p>
            <a:pPr marL="342900" indent="-342900">
              <a:buAutoNum type="alphaLcParenR"/>
            </a:pPr>
            <a:r>
              <a:rPr lang="en-GB" dirty="0"/>
              <a:t>Continuous</a:t>
            </a:r>
          </a:p>
          <a:p>
            <a:pPr marL="342900" indent="-342900">
              <a:buAutoNum type="alphaLcParenR"/>
            </a:pPr>
            <a:r>
              <a:rPr lang="en-GB" dirty="0"/>
              <a:t>Yes it shows normal distribution</a:t>
            </a:r>
          </a:p>
          <a:p>
            <a:pPr marL="342900" indent="-342900">
              <a:buAutoNum type="alphaLcParenR"/>
            </a:pPr>
            <a:r>
              <a:rPr lang="en-GB" dirty="0"/>
              <a:t>Ask a larger number of women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5A1751-E55D-485C-83AD-714DD1DBC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6" y="1066029"/>
            <a:ext cx="2743438" cy="29933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E3A5D5-0C1B-4AB2-B2A5-96C79C026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020" y="1491917"/>
            <a:ext cx="3421980" cy="2443026"/>
          </a:xfrm>
          <a:prstGeom prst="rect">
            <a:avLst/>
          </a:prstGeom>
        </p:spPr>
      </p:pic>
      <p:pic>
        <p:nvPicPr>
          <p:cNvPr id="6146" name="Picture 2" descr="Mark, Check, Tick, Red, Correct, Symbol">
            <a:extLst>
              <a:ext uri="{FF2B5EF4-FFF2-40B4-BE49-F238E27FC236}">
                <a16:creationId xmlns:a16="http://schemas.microsoft.com/office/drawing/2014/main" id="{53192975-E4D3-4D41-A903-DE2FE11F4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551" y="5380522"/>
            <a:ext cx="1333388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05FAE57-8654-4B99-8949-7C356FACA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1131" y="1265025"/>
            <a:ext cx="3013258" cy="254657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92369A3-3329-4DFD-862C-159082890B85}"/>
              </a:ext>
            </a:extLst>
          </p:cNvPr>
          <p:cNvSpPr/>
          <p:nvPr/>
        </p:nvSpPr>
        <p:spPr>
          <a:xfrm>
            <a:off x="494415" y="1658678"/>
            <a:ext cx="4444410" cy="3370523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418E77-CB08-4115-B0DC-59A2F6F79066}"/>
              </a:ext>
            </a:extLst>
          </p:cNvPr>
          <p:cNvSpPr txBox="1"/>
          <p:nvPr/>
        </p:nvSpPr>
        <p:spPr>
          <a:xfrm>
            <a:off x="244548" y="233916"/>
            <a:ext cx="7474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Plenary </a:t>
            </a:r>
            <a:r>
              <a:rPr lang="en-GB" sz="4000" dirty="0">
                <a:latin typeface="Comic Sans MS" panose="030F0702030302020204" pitchFamily="66" charset="0"/>
              </a:rPr>
              <a:t>– WhatsApp message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Soon, Vector, Whatsapp, Soon Whatsapp">
            <a:extLst>
              <a:ext uri="{FF2B5EF4-FFF2-40B4-BE49-F238E27FC236}">
                <a16:creationId xmlns:a16="http://schemas.microsoft.com/office/drawing/2014/main" id="{0CBDD028-D008-467C-BE4F-BD75367F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929" y="1005597"/>
            <a:ext cx="3370523" cy="337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9C6B59-462C-4F1F-B28A-1E22E56DA1B8}"/>
              </a:ext>
            </a:extLst>
          </p:cNvPr>
          <p:cNvSpPr txBox="1"/>
          <p:nvPr/>
        </p:nvSpPr>
        <p:spPr>
          <a:xfrm>
            <a:off x="728329" y="2062717"/>
            <a:ext cx="39606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Write a WhatsApp message to your friend telling them what you have learnt this lesson!!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Emotions, Smileys, Feelings, Faces, Chat, Expression">
            <a:extLst>
              <a:ext uri="{FF2B5EF4-FFF2-40B4-BE49-F238E27FC236}">
                <a16:creationId xmlns:a16="http://schemas.microsoft.com/office/drawing/2014/main" id="{F14F918B-0D05-4CB7-9853-CA3012E45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51" y="4439916"/>
            <a:ext cx="3462300" cy="205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72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79B3-C807-49F8-B3B8-09D7F94C9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Resources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68622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DBCAA3-F1F5-49EE-B268-7BAFCC842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00" y="411513"/>
            <a:ext cx="1997362" cy="2179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A3C54B-6E19-42AC-A51D-941D5DFA8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30" y="4629753"/>
            <a:ext cx="2844750" cy="2030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7059FD-9B32-4A0F-9C84-7C0EA780C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180" y="2447427"/>
            <a:ext cx="2585645" cy="21851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1D7AC4-C8AD-479B-BD2F-BADFA2524971}"/>
              </a:ext>
            </a:extLst>
          </p:cNvPr>
          <p:cNvSpPr txBox="1"/>
          <p:nvPr/>
        </p:nvSpPr>
        <p:spPr>
          <a:xfrm>
            <a:off x="2560319" y="375386"/>
            <a:ext cx="5804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a) What sort of graph is this?</a:t>
            </a:r>
          </a:p>
          <a:p>
            <a:r>
              <a:rPr lang="en-US" dirty="0"/>
              <a:t>       _____________________________________________</a:t>
            </a:r>
          </a:p>
          <a:p>
            <a:r>
              <a:rPr lang="en-US" dirty="0"/>
              <a:t>       b) Is the data continuous or discontinuous?</a:t>
            </a:r>
          </a:p>
          <a:p>
            <a:r>
              <a:rPr lang="en-US" dirty="0"/>
              <a:t>       _____________________________________________</a:t>
            </a:r>
          </a:p>
          <a:p>
            <a:r>
              <a:rPr lang="en-US" dirty="0"/>
              <a:t>       c) Does this graph show normal distribution?</a:t>
            </a:r>
          </a:p>
          <a:p>
            <a:r>
              <a:rPr lang="en-GB" dirty="0"/>
              <a:t>       _____________________________________________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A0FDC5-4B2D-4CFE-8E35-B8254C5EE5CA}"/>
              </a:ext>
            </a:extLst>
          </p:cNvPr>
          <p:cNvSpPr txBox="1"/>
          <p:nvPr/>
        </p:nvSpPr>
        <p:spPr>
          <a:xfrm>
            <a:off x="2569946" y="2318085"/>
            <a:ext cx="65740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The graph shows tops speeds reached by three different cheetahs.</a:t>
            </a:r>
          </a:p>
          <a:p>
            <a:r>
              <a:rPr lang="en-US" dirty="0"/>
              <a:t>      a) Is the data continuous or discontinuous?</a:t>
            </a:r>
          </a:p>
          <a:p>
            <a:r>
              <a:rPr lang="en-US" dirty="0"/>
              <a:t>       _____________________________________________</a:t>
            </a:r>
          </a:p>
          <a:p>
            <a:r>
              <a:rPr lang="en-US" dirty="0"/>
              <a:t>       b) Is relationship does this graph show?</a:t>
            </a:r>
          </a:p>
          <a:p>
            <a:r>
              <a:rPr lang="en-US" dirty="0"/>
              <a:t>       _____________________________________________</a:t>
            </a:r>
          </a:p>
          <a:p>
            <a:r>
              <a:rPr lang="en-US" dirty="0"/>
              <a:t>       c) How reliable do you think the data is for predicting the speeds 	of cheetahs? Explain your answer.</a:t>
            </a:r>
          </a:p>
          <a:p>
            <a:r>
              <a:rPr lang="en-US" dirty="0"/>
              <a:t>       </a:t>
            </a:r>
            <a:r>
              <a:rPr lang="en-GB" dirty="0"/>
              <a:t>_____________________________________________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2114DF-F355-4577-8621-1B12718E694F}"/>
              </a:ext>
            </a:extLst>
          </p:cNvPr>
          <p:cNvSpPr txBox="1"/>
          <p:nvPr/>
        </p:nvSpPr>
        <p:spPr>
          <a:xfrm>
            <a:off x="2751220" y="4830278"/>
            <a:ext cx="6306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  a) Is the data continuous or discontinuous?</a:t>
            </a:r>
          </a:p>
          <a:p>
            <a:r>
              <a:rPr lang="en-US" dirty="0"/>
              <a:t>       _____________________________________________</a:t>
            </a:r>
          </a:p>
          <a:p>
            <a:r>
              <a:rPr lang="en-US" dirty="0"/>
              <a:t>       b) Does this graph show normal distribution?</a:t>
            </a:r>
          </a:p>
          <a:p>
            <a:r>
              <a:rPr lang="en-GB" dirty="0"/>
              <a:t>       _____________________________________________</a:t>
            </a:r>
          </a:p>
          <a:p>
            <a:r>
              <a:rPr lang="en-GB" dirty="0"/>
              <a:t>       c) What could  be done to improve the reliability of this data?</a:t>
            </a:r>
          </a:p>
          <a:p>
            <a:r>
              <a:rPr lang="en-GB" dirty="0"/>
              <a:t>       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0546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BBFC14A-BD6A-4083-B345-76D476F6759A}"/>
              </a:ext>
            </a:extLst>
          </p:cNvPr>
          <p:cNvCxnSpPr>
            <a:cxnSpLocks/>
          </p:cNvCxnSpPr>
          <p:nvPr/>
        </p:nvCxnSpPr>
        <p:spPr>
          <a:xfrm flipH="1" flipV="1">
            <a:off x="2483317" y="683394"/>
            <a:ext cx="28876" cy="1905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50D150-8787-4762-A2A4-2AD3B2F6D827}"/>
              </a:ext>
            </a:extLst>
          </p:cNvPr>
          <p:cNvCxnSpPr>
            <a:cxnSpLocks/>
          </p:cNvCxnSpPr>
          <p:nvPr/>
        </p:nvCxnSpPr>
        <p:spPr>
          <a:xfrm>
            <a:off x="2502567" y="2579571"/>
            <a:ext cx="402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B22BB27-9EB6-45D4-873D-412ACB45293E}"/>
              </a:ext>
            </a:extLst>
          </p:cNvPr>
          <p:cNvSpPr/>
          <p:nvPr/>
        </p:nvSpPr>
        <p:spPr>
          <a:xfrm>
            <a:off x="2926079" y="2319688"/>
            <a:ext cx="452387" cy="250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52540C-D4BC-4272-BFE2-49B54633D5A0}"/>
              </a:ext>
            </a:extLst>
          </p:cNvPr>
          <p:cNvSpPr/>
          <p:nvPr/>
        </p:nvSpPr>
        <p:spPr>
          <a:xfrm>
            <a:off x="3376863" y="2107934"/>
            <a:ext cx="473242" cy="460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9B32F6-E49B-40E4-B775-F43401B4719F}"/>
              </a:ext>
            </a:extLst>
          </p:cNvPr>
          <p:cNvSpPr/>
          <p:nvPr/>
        </p:nvSpPr>
        <p:spPr>
          <a:xfrm>
            <a:off x="3846896" y="1520792"/>
            <a:ext cx="473242" cy="1055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694A61-7364-4ADA-9775-5A57E6C516E6}"/>
              </a:ext>
            </a:extLst>
          </p:cNvPr>
          <p:cNvSpPr/>
          <p:nvPr/>
        </p:nvSpPr>
        <p:spPr>
          <a:xfrm>
            <a:off x="4326554" y="1145406"/>
            <a:ext cx="473242" cy="1429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3065C-16D3-42F4-8770-C21C31DAD024}"/>
              </a:ext>
            </a:extLst>
          </p:cNvPr>
          <p:cNvSpPr/>
          <p:nvPr/>
        </p:nvSpPr>
        <p:spPr>
          <a:xfrm>
            <a:off x="4807818" y="1528812"/>
            <a:ext cx="473242" cy="1055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AB6F78-8A85-4A5B-9356-52FC31246FB8}"/>
              </a:ext>
            </a:extLst>
          </p:cNvPr>
          <p:cNvSpPr/>
          <p:nvPr/>
        </p:nvSpPr>
        <p:spPr>
          <a:xfrm>
            <a:off x="5281060" y="2106329"/>
            <a:ext cx="473242" cy="460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35A5AB-1867-48A2-B8C5-F4E9661EE9D7}"/>
              </a:ext>
            </a:extLst>
          </p:cNvPr>
          <p:cNvSpPr/>
          <p:nvPr/>
        </p:nvSpPr>
        <p:spPr>
          <a:xfrm>
            <a:off x="5744677" y="2327709"/>
            <a:ext cx="452387" cy="250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09DCC9-5F47-406A-8F0D-139B9BCD39C4}"/>
              </a:ext>
            </a:extLst>
          </p:cNvPr>
          <p:cNvSpPr txBox="1"/>
          <p:nvPr/>
        </p:nvSpPr>
        <p:spPr>
          <a:xfrm rot="16200000">
            <a:off x="1289789" y="1540041"/>
            <a:ext cx="1985831" cy="3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Number of people</a:t>
            </a:r>
            <a:endParaRPr lang="en-GB" b="1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5E172-7904-4CCD-BE52-A0670B1E36FD}"/>
              </a:ext>
            </a:extLst>
          </p:cNvPr>
          <p:cNvSpPr txBox="1"/>
          <p:nvPr/>
        </p:nvSpPr>
        <p:spPr>
          <a:xfrm>
            <a:off x="3444241" y="3232484"/>
            <a:ext cx="1985831" cy="3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Arm span (cm)</a:t>
            </a:r>
            <a:endParaRPr lang="en-GB" b="1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D2D877-177E-47B3-89DA-B247561889B0}"/>
              </a:ext>
            </a:extLst>
          </p:cNvPr>
          <p:cNvSpPr txBox="1"/>
          <p:nvPr/>
        </p:nvSpPr>
        <p:spPr>
          <a:xfrm rot="19329964">
            <a:off x="1933078" y="2759448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101 - 105</a:t>
            </a:r>
            <a:endParaRPr lang="en-GB" sz="1400" b="1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565A1A-8724-47F4-9452-C23E9F51C45E}"/>
              </a:ext>
            </a:extLst>
          </p:cNvPr>
          <p:cNvSpPr txBox="1"/>
          <p:nvPr/>
        </p:nvSpPr>
        <p:spPr>
          <a:xfrm rot="19329964">
            <a:off x="4289664" y="2805973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126 - 130 </a:t>
            </a:r>
            <a:endParaRPr lang="en-GB" sz="14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0BC3C1-0639-4847-8F57-9418459C94E0}"/>
              </a:ext>
            </a:extLst>
          </p:cNvPr>
          <p:cNvSpPr txBox="1"/>
          <p:nvPr/>
        </p:nvSpPr>
        <p:spPr>
          <a:xfrm rot="19329964">
            <a:off x="2393487" y="2757844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106 - 110</a:t>
            </a:r>
            <a:endParaRPr lang="en-GB" sz="1400" b="1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5C8103-576C-40DE-A86F-404D595E0B78}"/>
              </a:ext>
            </a:extLst>
          </p:cNvPr>
          <p:cNvSpPr txBox="1"/>
          <p:nvPr/>
        </p:nvSpPr>
        <p:spPr>
          <a:xfrm rot="19329964">
            <a:off x="2882771" y="2775490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111 - 115</a:t>
            </a:r>
            <a:endParaRPr lang="en-GB" sz="1400" b="1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BB3E33-821D-4315-95E2-5C60406ABF91}"/>
              </a:ext>
            </a:extLst>
          </p:cNvPr>
          <p:cNvSpPr txBox="1"/>
          <p:nvPr/>
        </p:nvSpPr>
        <p:spPr>
          <a:xfrm rot="19329964">
            <a:off x="3391306" y="2802762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116 - 120</a:t>
            </a:r>
            <a:endParaRPr lang="en-GB" sz="1400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6BA5AC-AF9D-4F9F-9929-F94D385AAC43}"/>
              </a:ext>
            </a:extLst>
          </p:cNvPr>
          <p:cNvSpPr txBox="1"/>
          <p:nvPr/>
        </p:nvSpPr>
        <p:spPr>
          <a:xfrm rot="19329964">
            <a:off x="3851714" y="2801157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121 - 125</a:t>
            </a:r>
            <a:endParaRPr lang="en-GB" sz="1400" b="1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403D96-0FE4-4230-A4F5-1684E3C93240}"/>
              </a:ext>
            </a:extLst>
          </p:cNvPr>
          <p:cNvSpPr txBox="1"/>
          <p:nvPr/>
        </p:nvSpPr>
        <p:spPr>
          <a:xfrm rot="19329964">
            <a:off x="4740446" y="2804368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131 - 135 </a:t>
            </a:r>
            <a:endParaRPr lang="en-GB" sz="1400" b="1" i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318DDB-3375-4D94-99BA-F60C199F2CDE}"/>
              </a:ext>
            </a:extLst>
          </p:cNvPr>
          <p:cNvCxnSpPr>
            <a:cxnSpLocks/>
          </p:cNvCxnSpPr>
          <p:nvPr/>
        </p:nvCxnSpPr>
        <p:spPr>
          <a:xfrm flipH="1" flipV="1">
            <a:off x="2751221" y="3867752"/>
            <a:ext cx="28876" cy="1905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7F5C52-A3EF-407A-9F06-A22D2A6740C5}"/>
              </a:ext>
            </a:extLst>
          </p:cNvPr>
          <p:cNvCxnSpPr>
            <a:cxnSpLocks/>
          </p:cNvCxnSpPr>
          <p:nvPr/>
        </p:nvCxnSpPr>
        <p:spPr>
          <a:xfrm>
            <a:off x="2770471" y="5763929"/>
            <a:ext cx="245604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7067508-01C3-434B-90BE-333C3E5575E5}"/>
              </a:ext>
            </a:extLst>
          </p:cNvPr>
          <p:cNvSpPr txBox="1"/>
          <p:nvPr/>
        </p:nvSpPr>
        <p:spPr>
          <a:xfrm rot="16200000">
            <a:off x="1610630" y="4671463"/>
            <a:ext cx="1871934" cy="37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Top speed (km/h)</a:t>
            </a:r>
            <a:endParaRPr lang="en-GB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1E6ED3-B7BE-4763-BFCD-70D930BF0510}"/>
              </a:ext>
            </a:extLst>
          </p:cNvPr>
          <p:cNvSpPr txBox="1"/>
          <p:nvPr/>
        </p:nvSpPr>
        <p:spPr>
          <a:xfrm>
            <a:off x="2985439" y="6017396"/>
            <a:ext cx="1871934" cy="37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Age (years)</a:t>
            </a:r>
            <a:endParaRPr lang="en-GB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02B78E-C299-4A96-A61B-5FCA42CFECB6}"/>
              </a:ext>
            </a:extLst>
          </p:cNvPr>
          <p:cNvSpPr txBox="1"/>
          <p:nvPr/>
        </p:nvSpPr>
        <p:spPr>
          <a:xfrm>
            <a:off x="2627697" y="5746281"/>
            <a:ext cx="288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0          0.5         1.0         1.5</a:t>
            </a:r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253EBEC-46E3-4086-9A5F-56A8BBB6E058}"/>
              </a:ext>
            </a:extLst>
          </p:cNvPr>
          <p:cNvSpPr/>
          <p:nvPr/>
        </p:nvSpPr>
        <p:spPr>
          <a:xfrm>
            <a:off x="3436219" y="5293895"/>
            <a:ext cx="77002" cy="866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485D669-7A7F-4420-B5BF-3E9799785BD2}"/>
              </a:ext>
            </a:extLst>
          </p:cNvPr>
          <p:cNvSpPr/>
          <p:nvPr/>
        </p:nvSpPr>
        <p:spPr>
          <a:xfrm>
            <a:off x="4204636" y="4368266"/>
            <a:ext cx="77002" cy="866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4B6C870-BA39-4B93-917F-6397B756EC29}"/>
              </a:ext>
            </a:extLst>
          </p:cNvPr>
          <p:cNvSpPr/>
          <p:nvPr/>
        </p:nvSpPr>
        <p:spPr>
          <a:xfrm>
            <a:off x="4963427" y="4164531"/>
            <a:ext cx="77002" cy="866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3B65BE3-A5C1-4E9F-9832-27B0E8842AC9}"/>
              </a:ext>
            </a:extLst>
          </p:cNvPr>
          <p:cNvCxnSpPr>
            <a:cxnSpLocks/>
          </p:cNvCxnSpPr>
          <p:nvPr/>
        </p:nvCxnSpPr>
        <p:spPr>
          <a:xfrm flipV="1">
            <a:off x="3493971" y="4430831"/>
            <a:ext cx="729916" cy="882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AA6B087-B8C1-47D9-93C0-C6D146705A8C}"/>
              </a:ext>
            </a:extLst>
          </p:cNvPr>
          <p:cNvCxnSpPr>
            <a:cxnSpLocks/>
          </p:cNvCxnSpPr>
          <p:nvPr/>
        </p:nvCxnSpPr>
        <p:spPr>
          <a:xfrm flipV="1">
            <a:off x="4279986" y="4206093"/>
            <a:ext cx="704343" cy="203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5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AA36E-0FAA-49DE-B58B-2D8F84FDE6BE}"/>
              </a:ext>
            </a:extLst>
          </p:cNvPr>
          <p:cNvSpPr txBox="1"/>
          <p:nvPr/>
        </p:nvSpPr>
        <p:spPr>
          <a:xfrm>
            <a:off x="115504" y="2300438"/>
            <a:ext cx="8951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Organise yourselves according to your eye colour.</a:t>
            </a:r>
          </a:p>
          <a:p>
            <a:pPr marL="514350" indent="-51435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Organise yourselves according to your gender.</a:t>
            </a:r>
          </a:p>
          <a:p>
            <a:pPr marL="514350" indent="-51435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Organise yourselves according to your height.</a:t>
            </a:r>
          </a:p>
          <a:p>
            <a:pPr marL="514350" indent="-514350">
              <a:buAutoNum type="arabicPeriod"/>
            </a:pP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E337A-4A18-4FF6-819F-269BCD5EF101}"/>
              </a:ext>
            </a:extLst>
          </p:cNvPr>
          <p:cNvSpPr txBox="1"/>
          <p:nvPr/>
        </p:nvSpPr>
        <p:spPr>
          <a:xfrm>
            <a:off x="182881" y="1106904"/>
            <a:ext cx="8884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Everyone out of their seats, you are going to organize yourselves based on the following factors: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B402EF-0ED6-41F5-81A3-99A0D30FCD47}"/>
              </a:ext>
            </a:extLst>
          </p:cNvPr>
          <p:cNvSpPr/>
          <p:nvPr/>
        </p:nvSpPr>
        <p:spPr>
          <a:xfrm>
            <a:off x="76327" y="250877"/>
            <a:ext cx="8985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Continuous &amp; Discontinuous Variation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F3389-46A3-4358-AFE4-FB3F09FA0DFF}"/>
              </a:ext>
            </a:extLst>
          </p:cNvPr>
          <p:cNvSpPr txBox="1"/>
          <p:nvPr/>
        </p:nvSpPr>
        <p:spPr>
          <a:xfrm>
            <a:off x="182880" y="4812633"/>
            <a:ext cx="8768615" cy="1708160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>
                <a:solidFill>
                  <a:srgbClr val="0070C0"/>
                </a:solidFill>
                <a:latin typeface="Comic Sans MS" panose="030F0702030302020204" pitchFamily="66" charset="0"/>
              </a:rPr>
              <a:t>Think &gt; Pair &gt; Share: </a:t>
            </a:r>
            <a:r>
              <a:rPr lang="en-GB" sz="3400" dirty="0">
                <a:latin typeface="Comic Sans MS" panose="030F0702030302020204" pitchFamily="66" charset="0"/>
              </a:rPr>
              <a:t>What do you notice about the way your organized yourselves for each of these different factors?</a:t>
            </a:r>
          </a:p>
        </p:txBody>
      </p:sp>
    </p:spTree>
    <p:extLst>
      <p:ext uri="{BB962C8B-B14F-4D97-AF65-F5344CB8AC3E}">
        <p14:creationId xmlns:p14="http://schemas.microsoft.com/office/powerpoint/2010/main" val="29069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D06DF3-148D-4958-BB2B-85F4456D4F20}"/>
              </a:ext>
            </a:extLst>
          </p:cNvPr>
          <p:cNvSpPr/>
          <p:nvPr/>
        </p:nvSpPr>
        <p:spPr>
          <a:xfrm>
            <a:off x="163630" y="1323549"/>
            <a:ext cx="88263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When you organized yourselves into groups according to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gender</a:t>
            </a:r>
            <a:r>
              <a:rPr lang="en-US" sz="3200" dirty="0">
                <a:latin typeface="Comic Sans MS" panose="030F0702030302020204" pitchFamily="66" charset="0"/>
              </a:rPr>
              <a:t> or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eye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colour</a:t>
            </a:r>
            <a:r>
              <a:rPr lang="en-US" sz="3200" dirty="0">
                <a:latin typeface="Comic Sans MS" panose="030F0702030302020204" pitchFamily="66" charset="0"/>
              </a:rPr>
              <a:t>, you divided yourselves into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distinct groups</a:t>
            </a:r>
            <a:r>
              <a:rPr lang="en-US" sz="3200" dirty="0">
                <a:latin typeface="Comic Sans MS" panose="030F0702030302020204" pitchFamily="66" charset="0"/>
              </a:rPr>
              <a:t>. E.g. male or female, green/brown/blue eyes. This is known as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discontinuous variation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86FB2-888D-4A5C-BDF5-27666A8E8096}"/>
              </a:ext>
            </a:extLst>
          </p:cNvPr>
          <p:cNvSpPr/>
          <p:nvPr/>
        </p:nvSpPr>
        <p:spPr>
          <a:xfrm>
            <a:off x="1647554" y="318255"/>
            <a:ext cx="62488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Discontinuous variation</a:t>
            </a:r>
            <a:endParaRPr lang="en-GB" sz="4400" dirty="0"/>
          </a:p>
        </p:txBody>
      </p:sp>
      <p:pic>
        <p:nvPicPr>
          <p:cNvPr id="2050" name="Picture 2" descr="Eyes, Eye Color, Iris, Brown, Blue">
            <a:extLst>
              <a:ext uri="{FF2B5EF4-FFF2-40B4-BE49-F238E27FC236}">
                <a16:creationId xmlns:a16="http://schemas.microsoft.com/office/drawing/2014/main" id="{99F954B7-8A12-431D-9B7F-F1B115AD3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811" y="4283242"/>
            <a:ext cx="2736764" cy="23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nder, Sex, Symbol, Male, Female, Love">
            <a:extLst>
              <a:ext uri="{FF2B5EF4-FFF2-40B4-BE49-F238E27FC236}">
                <a16:creationId xmlns:a16="http://schemas.microsoft.com/office/drawing/2014/main" id="{1E3A5260-A772-4FEF-8D73-0FBBD8DF4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75" y="4058693"/>
            <a:ext cx="3053965" cy="244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9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91540D-65A6-475D-976F-4A2CE23D2460}"/>
              </a:ext>
            </a:extLst>
          </p:cNvPr>
          <p:cNvSpPr/>
          <p:nvPr/>
        </p:nvSpPr>
        <p:spPr>
          <a:xfrm>
            <a:off x="162025" y="1129440"/>
            <a:ext cx="88263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When you organized yourselves into groups according to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height</a:t>
            </a:r>
            <a:r>
              <a:rPr lang="en-US" sz="3200" dirty="0">
                <a:latin typeface="Comic Sans MS" panose="030F0702030302020204" pitchFamily="66" charset="0"/>
              </a:rPr>
              <a:t>, you arranged yourselves into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one big group </a:t>
            </a:r>
            <a:r>
              <a:rPr lang="en-US" sz="3200" dirty="0">
                <a:latin typeface="Comic Sans MS" panose="030F0702030302020204" pitchFamily="66" charset="0"/>
              </a:rPr>
              <a:t>standing in height order –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shortest to tallest</a:t>
            </a:r>
            <a:r>
              <a:rPr lang="en-US" sz="3200" dirty="0">
                <a:latin typeface="Comic Sans MS" panose="030F0702030302020204" pitchFamily="66" charset="0"/>
              </a:rPr>
              <a:t>. A characteristics that can take any value within a range is known as </a:t>
            </a:r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continuous variation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0ABB39-42F6-41A3-9820-576901B38688}"/>
              </a:ext>
            </a:extLst>
          </p:cNvPr>
          <p:cNvSpPr/>
          <p:nvPr/>
        </p:nvSpPr>
        <p:spPr>
          <a:xfrm>
            <a:off x="1967476" y="279753"/>
            <a:ext cx="54585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Continuous variation</a:t>
            </a:r>
            <a:endParaRPr lang="en-GB" sz="4400" dirty="0"/>
          </a:p>
        </p:txBody>
      </p:sp>
      <p:pic>
        <p:nvPicPr>
          <p:cNvPr id="8" name="Picture 2" descr="Boy, Child, Cooperation, Dad, Daughter">
            <a:extLst>
              <a:ext uri="{FF2B5EF4-FFF2-40B4-BE49-F238E27FC236}">
                <a16:creationId xmlns:a16="http://schemas.microsoft.com/office/drawing/2014/main" id="{B4D9C2A2-89ED-48DD-8CC4-84EA4F478E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07"/>
          <a:stretch/>
        </p:blipFill>
        <p:spPr bwMode="auto">
          <a:xfrm>
            <a:off x="3133423" y="4189596"/>
            <a:ext cx="2699486" cy="25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84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01306E-36DF-45DC-9E50-242F3AF9C527}"/>
              </a:ext>
            </a:extLst>
          </p:cNvPr>
          <p:cNvSpPr txBox="1"/>
          <p:nvPr/>
        </p:nvSpPr>
        <p:spPr>
          <a:xfrm>
            <a:off x="423512" y="250257"/>
            <a:ext cx="8325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The Great Big Class Survey</a:t>
            </a:r>
            <a:endParaRPr lang="en-GB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A8E27B-9E35-46A2-922A-5A6C7B1D5F86}"/>
              </a:ext>
            </a:extLst>
          </p:cNvPr>
          <p:cNvSpPr txBox="1"/>
          <p:nvPr/>
        </p:nvSpPr>
        <p:spPr>
          <a:xfrm>
            <a:off x="202131" y="1164656"/>
            <a:ext cx="868198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2700" dirty="0">
                <a:latin typeface="Comic Sans MS" panose="030F0702030302020204" pitchFamily="66" charset="0"/>
              </a:rPr>
              <a:t>You are going to be organised into groups, each group will be assigned a characteristic.  You will need to collect data on this characteristic from at least 20 people in your class, for example shoe size or eye colour.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139FC-D3A0-4488-840E-D61B24B2DCFF}"/>
              </a:ext>
            </a:extLst>
          </p:cNvPr>
          <p:cNvSpPr/>
          <p:nvPr/>
        </p:nvSpPr>
        <p:spPr>
          <a:xfrm>
            <a:off x="413886" y="3291840"/>
            <a:ext cx="2589196" cy="1501541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1 – Eye colour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2CE77B-5020-4DB5-B4E8-0C6D8AE8A4DF}"/>
              </a:ext>
            </a:extLst>
          </p:cNvPr>
          <p:cNvSpPr/>
          <p:nvPr/>
        </p:nvSpPr>
        <p:spPr>
          <a:xfrm>
            <a:off x="250256" y="5070909"/>
            <a:ext cx="3157087" cy="1501541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2 – Lobed/Lobeless Ears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9393C-7C12-471A-9B83-C147D4EAA73B}"/>
              </a:ext>
            </a:extLst>
          </p:cNvPr>
          <p:cNvSpPr/>
          <p:nvPr/>
        </p:nvSpPr>
        <p:spPr>
          <a:xfrm>
            <a:off x="3261358" y="3500386"/>
            <a:ext cx="2590801" cy="1302620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3 - Height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BF4844-C30A-4B4E-9890-0D76B31FD5BC}"/>
              </a:ext>
            </a:extLst>
          </p:cNvPr>
          <p:cNvSpPr/>
          <p:nvPr/>
        </p:nvSpPr>
        <p:spPr>
          <a:xfrm>
            <a:off x="6176209" y="3210023"/>
            <a:ext cx="2590801" cy="1631484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4 – Arm length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AC5E20-15B1-4FD4-854E-0558B90732B6}"/>
              </a:ext>
            </a:extLst>
          </p:cNvPr>
          <p:cNvSpPr/>
          <p:nvPr/>
        </p:nvSpPr>
        <p:spPr>
          <a:xfrm>
            <a:off x="6155355" y="5056470"/>
            <a:ext cx="2590801" cy="1594588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5 – Handedness (R/L)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4FC529-6F21-4ECF-871B-9AF171BC6375}"/>
              </a:ext>
            </a:extLst>
          </p:cNvPr>
          <p:cNvSpPr/>
          <p:nvPr/>
        </p:nvSpPr>
        <p:spPr>
          <a:xfrm>
            <a:off x="3680058" y="5083742"/>
            <a:ext cx="2335731" cy="1519189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5 – Hand span</a:t>
            </a: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2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943AE47-A450-4E3E-893A-7851734D038E}"/>
              </a:ext>
            </a:extLst>
          </p:cNvPr>
          <p:cNvSpPr/>
          <p:nvPr/>
        </p:nvSpPr>
        <p:spPr>
          <a:xfrm>
            <a:off x="198783" y="2266122"/>
            <a:ext cx="8726556" cy="1550504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3FBA46-13BA-4C00-9737-06F0E24C9F49}"/>
              </a:ext>
            </a:extLst>
          </p:cNvPr>
          <p:cNvSpPr txBox="1"/>
          <p:nvPr/>
        </p:nvSpPr>
        <p:spPr>
          <a:xfrm>
            <a:off x="73027" y="195330"/>
            <a:ext cx="8961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Discontinuous or continuous variation</a:t>
            </a: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B2205F-FECE-4270-8980-32E791085222}"/>
              </a:ext>
            </a:extLst>
          </p:cNvPr>
          <p:cNvSpPr txBox="1"/>
          <p:nvPr/>
        </p:nvSpPr>
        <p:spPr>
          <a:xfrm>
            <a:off x="248477" y="1053548"/>
            <a:ext cx="87265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You were each assigned a characteristic to collect class data on.  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Think &gt; Pair &gt; Share: </a:t>
            </a:r>
            <a:r>
              <a:rPr lang="en-US" sz="2800" dirty="0">
                <a:latin typeface="Comic Sans MS" panose="030F0702030302020204" pitchFamily="66" charset="0"/>
              </a:rPr>
              <a:t>Which of these categories are examples of continuous variation? Which are examples of discontinuous variation?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4CABC-9DEE-4116-B810-5B5046AF9A6E}"/>
              </a:ext>
            </a:extLst>
          </p:cNvPr>
          <p:cNvSpPr txBox="1"/>
          <p:nvPr/>
        </p:nvSpPr>
        <p:spPr>
          <a:xfrm>
            <a:off x="487018" y="4124739"/>
            <a:ext cx="2007704" cy="584775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Eye Colour</a:t>
            </a:r>
            <a:endParaRPr lang="en-GB" sz="32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539CE6-5B9F-4A35-8412-6ECCB4938BA2}"/>
              </a:ext>
            </a:extLst>
          </p:cNvPr>
          <p:cNvSpPr txBox="1"/>
          <p:nvPr/>
        </p:nvSpPr>
        <p:spPr>
          <a:xfrm>
            <a:off x="6175513" y="4167809"/>
            <a:ext cx="2451651" cy="584775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Handedness</a:t>
            </a:r>
            <a:endParaRPr lang="en-GB" sz="32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F7E54-890D-4268-9F70-FD0F4F834532}"/>
              </a:ext>
            </a:extLst>
          </p:cNvPr>
          <p:cNvSpPr txBox="1"/>
          <p:nvPr/>
        </p:nvSpPr>
        <p:spPr>
          <a:xfrm>
            <a:off x="3107634" y="4310270"/>
            <a:ext cx="2451651" cy="584775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Shoe size</a:t>
            </a:r>
            <a:endParaRPr lang="en-GB" sz="32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102077-5556-457D-AD32-61F0BD842E43}"/>
              </a:ext>
            </a:extLst>
          </p:cNvPr>
          <p:cNvSpPr txBox="1"/>
          <p:nvPr/>
        </p:nvSpPr>
        <p:spPr>
          <a:xfrm>
            <a:off x="6698974" y="5337314"/>
            <a:ext cx="2103780" cy="584775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Height</a:t>
            </a:r>
            <a:endParaRPr lang="en-GB" sz="32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1D3FB2-5036-4717-B51D-457FC0ACD122}"/>
              </a:ext>
            </a:extLst>
          </p:cNvPr>
          <p:cNvSpPr txBox="1"/>
          <p:nvPr/>
        </p:nvSpPr>
        <p:spPr>
          <a:xfrm>
            <a:off x="437322" y="5396947"/>
            <a:ext cx="2451651" cy="584775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Hand span</a:t>
            </a:r>
            <a:endParaRPr lang="en-GB" sz="320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EA61B-006D-4B5E-98E9-D6918CFA281F}"/>
              </a:ext>
            </a:extLst>
          </p:cNvPr>
          <p:cNvSpPr txBox="1"/>
          <p:nvPr/>
        </p:nvSpPr>
        <p:spPr>
          <a:xfrm>
            <a:off x="3379305" y="5446645"/>
            <a:ext cx="2892287" cy="1077218"/>
          </a:xfrm>
          <a:prstGeom prst="rect">
            <a:avLst/>
          </a:prstGeom>
          <a:solidFill>
            <a:srgbClr val="E9FB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Lobed/Lobeless Ears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36462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C5787CC-1538-40DA-8C6D-2AAC09809548}"/>
              </a:ext>
            </a:extLst>
          </p:cNvPr>
          <p:cNvSpPr txBox="1"/>
          <p:nvPr/>
        </p:nvSpPr>
        <p:spPr>
          <a:xfrm>
            <a:off x="279134" y="1193533"/>
            <a:ext cx="857610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0070C0"/>
                </a:solidFill>
                <a:latin typeface="Comic Sans MS" panose="030F0702030302020204" pitchFamily="66" charset="0"/>
              </a:rPr>
              <a:t>Discontinuous: </a:t>
            </a:r>
            <a:r>
              <a:rPr lang="en-US" sz="3500" dirty="0">
                <a:latin typeface="Comic Sans MS" panose="030F0702030302020204" pitchFamily="66" charset="0"/>
              </a:rPr>
              <a:t>Eye colour, handedness &amp; lobed/lobeless ears.</a:t>
            </a:r>
          </a:p>
          <a:p>
            <a:endParaRPr lang="en-US" sz="35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3500" dirty="0">
                <a:solidFill>
                  <a:srgbClr val="0070C0"/>
                </a:solidFill>
                <a:latin typeface="Comic Sans MS" panose="030F0702030302020204" pitchFamily="66" charset="0"/>
              </a:rPr>
              <a:t>Continuous: </a:t>
            </a:r>
            <a:r>
              <a:rPr lang="en-US" sz="3500" dirty="0">
                <a:latin typeface="Comic Sans MS" panose="030F0702030302020204" pitchFamily="66" charset="0"/>
              </a:rPr>
              <a:t>Hand span, arm length &amp; height.</a:t>
            </a:r>
            <a:endParaRPr lang="en-GB" sz="35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C76351-C2AA-4794-BD21-26AB7F8FC712}"/>
              </a:ext>
            </a:extLst>
          </p:cNvPr>
          <p:cNvSpPr txBox="1"/>
          <p:nvPr/>
        </p:nvSpPr>
        <p:spPr>
          <a:xfrm>
            <a:off x="125129" y="298383"/>
            <a:ext cx="4908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Self-assessment: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Mark, Check, Tick, Red, Correct, Symbol">
            <a:extLst>
              <a:ext uri="{FF2B5EF4-FFF2-40B4-BE49-F238E27FC236}">
                <a16:creationId xmlns:a16="http://schemas.microsoft.com/office/drawing/2014/main" id="{3500577C-DB77-4481-9127-5662B021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06" y="3327963"/>
            <a:ext cx="1215691" cy="126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04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230EB0-BFA0-45AA-966B-10F1A5CBC05D}"/>
              </a:ext>
            </a:extLst>
          </p:cNvPr>
          <p:cNvSpPr txBox="1"/>
          <p:nvPr/>
        </p:nvSpPr>
        <p:spPr>
          <a:xfrm>
            <a:off x="134753" y="173255"/>
            <a:ext cx="8816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Plotting discontinuous &amp; continuous data</a:t>
            </a:r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Productivity, Statistics, Bar Chart">
            <a:extLst>
              <a:ext uri="{FF2B5EF4-FFF2-40B4-BE49-F238E27FC236}">
                <a16:creationId xmlns:a16="http://schemas.microsoft.com/office/drawing/2014/main" id="{CA9CAE06-BB09-4033-A73D-0B19C517F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11"/>
          <a:stretch/>
        </p:blipFill>
        <p:spPr bwMode="auto">
          <a:xfrm>
            <a:off x="1065047" y="1261110"/>
            <a:ext cx="2265295" cy="23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FA3637-8AA2-4DCA-9854-0FE01232F012}"/>
              </a:ext>
            </a:extLst>
          </p:cNvPr>
          <p:cNvSpPr txBox="1"/>
          <p:nvPr/>
        </p:nvSpPr>
        <p:spPr>
          <a:xfrm>
            <a:off x="1376414" y="379235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Blood Group</a:t>
            </a:r>
            <a:endParaRPr lang="en-GB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C764A-E280-4239-8C14-619E6C268EB2}"/>
              </a:ext>
            </a:extLst>
          </p:cNvPr>
          <p:cNvSpPr txBox="1"/>
          <p:nvPr/>
        </p:nvSpPr>
        <p:spPr>
          <a:xfrm>
            <a:off x="1386039" y="3511616"/>
            <a:ext cx="1961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      B     AB     O</a:t>
            </a:r>
            <a:endParaRPr lang="en-GB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5BA77B-DB64-4397-A044-C07E0BBE571D}"/>
              </a:ext>
            </a:extLst>
          </p:cNvPr>
          <p:cNvSpPr txBox="1"/>
          <p:nvPr/>
        </p:nvSpPr>
        <p:spPr>
          <a:xfrm rot="16200000">
            <a:off x="-251860" y="2289207"/>
            <a:ext cx="216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Number of people</a:t>
            </a:r>
            <a:endParaRPr lang="en-GB" b="1" i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C192D2-52D8-49F2-A2C7-7BA85EFE97D5}"/>
              </a:ext>
            </a:extLst>
          </p:cNvPr>
          <p:cNvCxnSpPr>
            <a:cxnSpLocks/>
          </p:cNvCxnSpPr>
          <p:nvPr/>
        </p:nvCxnSpPr>
        <p:spPr>
          <a:xfrm flipV="1">
            <a:off x="4649002" y="1318661"/>
            <a:ext cx="0" cy="179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32469C-CC04-4EB4-BC70-E40D2C9C0B98}"/>
              </a:ext>
            </a:extLst>
          </p:cNvPr>
          <p:cNvCxnSpPr>
            <a:cxnSpLocks/>
          </p:cNvCxnSpPr>
          <p:nvPr/>
        </p:nvCxnSpPr>
        <p:spPr>
          <a:xfrm>
            <a:off x="4639376" y="3108960"/>
            <a:ext cx="402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30CAF72-9EF8-45CB-88A2-EEF22F6AD6D5}"/>
              </a:ext>
            </a:extLst>
          </p:cNvPr>
          <p:cNvSpPr/>
          <p:nvPr/>
        </p:nvSpPr>
        <p:spPr>
          <a:xfrm>
            <a:off x="5062888" y="2849077"/>
            <a:ext cx="452387" cy="250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5C0E41-DEED-4100-B71B-88052FDF89D9}"/>
              </a:ext>
            </a:extLst>
          </p:cNvPr>
          <p:cNvSpPr/>
          <p:nvPr/>
        </p:nvSpPr>
        <p:spPr>
          <a:xfrm>
            <a:off x="5513672" y="2637323"/>
            <a:ext cx="473242" cy="460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F3EDEB-A6FA-478C-B31A-443A2FFEAA42}"/>
              </a:ext>
            </a:extLst>
          </p:cNvPr>
          <p:cNvSpPr/>
          <p:nvPr/>
        </p:nvSpPr>
        <p:spPr>
          <a:xfrm>
            <a:off x="5983705" y="2050181"/>
            <a:ext cx="473242" cy="1055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003064-D668-4EC8-ACC6-48908856A4F1}"/>
              </a:ext>
            </a:extLst>
          </p:cNvPr>
          <p:cNvSpPr/>
          <p:nvPr/>
        </p:nvSpPr>
        <p:spPr>
          <a:xfrm>
            <a:off x="6463363" y="1674795"/>
            <a:ext cx="473242" cy="14293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6BA470-CB43-40BA-BDBB-D1CB2460A722}"/>
              </a:ext>
            </a:extLst>
          </p:cNvPr>
          <p:cNvSpPr/>
          <p:nvPr/>
        </p:nvSpPr>
        <p:spPr>
          <a:xfrm>
            <a:off x="6944627" y="2058201"/>
            <a:ext cx="473242" cy="1055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1AD40D-3AAA-4595-A18C-D316B32FF091}"/>
              </a:ext>
            </a:extLst>
          </p:cNvPr>
          <p:cNvSpPr/>
          <p:nvPr/>
        </p:nvSpPr>
        <p:spPr>
          <a:xfrm>
            <a:off x="7408244" y="2635718"/>
            <a:ext cx="473242" cy="460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E25AD4-4BCA-422B-A335-67F2F7DB5A5F}"/>
              </a:ext>
            </a:extLst>
          </p:cNvPr>
          <p:cNvSpPr/>
          <p:nvPr/>
        </p:nvSpPr>
        <p:spPr>
          <a:xfrm>
            <a:off x="7881486" y="2857098"/>
            <a:ext cx="452387" cy="250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F2936D-D575-47F7-A7EC-7EB4A2A03020}"/>
              </a:ext>
            </a:extLst>
          </p:cNvPr>
          <p:cNvSpPr txBox="1"/>
          <p:nvPr/>
        </p:nvSpPr>
        <p:spPr>
          <a:xfrm rot="16200000">
            <a:off x="3426598" y="2069430"/>
            <a:ext cx="1985831" cy="3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Number of people</a:t>
            </a:r>
            <a:endParaRPr lang="en-GB" b="1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92DE92-0F42-4C02-8DC8-F3E7CE4B7DA6}"/>
              </a:ext>
            </a:extLst>
          </p:cNvPr>
          <p:cNvSpPr txBox="1"/>
          <p:nvPr/>
        </p:nvSpPr>
        <p:spPr>
          <a:xfrm>
            <a:off x="5581050" y="3761873"/>
            <a:ext cx="1985831" cy="38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Height (cm)</a:t>
            </a:r>
            <a:endParaRPr lang="en-GB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0A0AD1-5F1C-4A16-9822-57CD3632AB6A}"/>
              </a:ext>
            </a:extLst>
          </p:cNvPr>
          <p:cNvSpPr txBox="1"/>
          <p:nvPr/>
        </p:nvSpPr>
        <p:spPr>
          <a:xfrm rot="19329964">
            <a:off x="3972029" y="3277608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Up to 120</a:t>
            </a:r>
            <a:endParaRPr lang="en-GB" sz="1400" b="1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9B68CA-13B2-4F06-AC43-3DC4A2EA030D}"/>
              </a:ext>
            </a:extLst>
          </p:cNvPr>
          <p:cNvSpPr txBox="1"/>
          <p:nvPr/>
        </p:nvSpPr>
        <p:spPr>
          <a:xfrm rot="19329964">
            <a:off x="4509440" y="3295255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121-125 </a:t>
            </a:r>
            <a:endParaRPr lang="en-GB" sz="14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4F4044-849F-4574-B833-AEEC2316A04E}"/>
              </a:ext>
            </a:extLst>
          </p:cNvPr>
          <p:cNvSpPr txBox="1"/>
          <p:nvPr/>
        </p:nvSpPr>
        <p:spPr>
          <a:xfrm rot="19329964">
            <a:off x="5094977" y="3293651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126-130 </a:t>
            </a:r>
            <a:endParaRPr lang="en-GB" sz="1400" b="1" i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75146F-E009-4433-AE85-94B58D4FA3CB}"/>
              </a:ext>
            </a:extLst>
          </p:cNvPr>
          <p:cNvSpPr txBox="1"/>
          <p:nvPr/>
        </p:nvSpPr>
        <p:spPr>
          <a:xfrm rot="19329964">
            <a:off x="5526511" y="3301672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131 - 135 </a:t>
            </a:r>
            <a:endParaRPr lang="en-GB" sz="1400" b="1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B31DE3-C5E6-4E7D-9D2B-D1CFBCC9EA4A}"/>
              </a:ext>
            </a:extLst>
          </p:cNvPr>
          <p:cNvSpPr txBox="1"/>
          <p:nvPr/>
        </p:nvSpPr>
        <p:spPr>
          <a:xfrm rot="19329964">
            <a:off x="5910104" y="3334990"/>
            <a:ext cx="20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136 - 140 </a:t>
            </a:r>
            <a:endParaRPr lang="en-GB" sz="1400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F614B3-7407-437E-806C-607B5BB01A08}"/>
              </a:ext>
            </a:extLst>
          </p:cNvPr>
          <p:cNvSpPr txBox="1"/>
          <p:nvPr/>
        </p:nvSpPr>
        <p:spPr>
          <a:xfrm rot="19329964">
            <a:off x="6437702" y="3269587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141 - 145 </a:t>
            </a:r>
            <a:endParaRPr lang="en-GB" sz="1400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E0D906-48A4-4D01-AB22-D54083E6D596}"/>
              </a:ext>
            </a:extLst>
          </p:cNvPr>
          <p:cNvSpPr txBox="1"/>
          <p:nvPr/>
        </p:nvSpPr>
        <p:spPr>
          <a:xfrm rot="19329964">
            <a:off x="6936612" y="3267984"/>
            <a:ext cx="1985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146 - 150 </a:t>
            </a:r>
            <a:endParaRPr lang="en-GB" sz="1400" b="1" i="1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146DA87-2C8F-4CC3-8A06-AD0E60D041DE}"/>
              </a:ext>
            </a:extLst>
          </p:cNvPr>
          <p:cNvSpPr/>
          <p:nvPr/>
        </p:nvSpPr>
        <p:spPr>
          <a:xfrm>
            <a:off x="4774130" y="1661371"/>
            <a:ext cx="3856963" cy="1457214"/>
          </a:xfrm>
          <a:custGeom>
            <a:avLst/>
            <a:gdLst>
              <a:gd name="connsiteX0" fmla="*/ 0 w 3856963"/>
              <a:gd name="connsiteY0" fmla="*/ 1457214 h 1457214"/>
              <a:gd name="connsiteX1" fmla="*/ 548640 w 3856963"/>
              <a:gd name="connsiteY1" fmla="*/ 1293584 h 1457214"/>
              <a:gd name="connsiteX2" fmla="*/ 1020278 w 3856963"/>
              <a:gd name="connsiteY2" fmla="*/ 1120330 h 1457214"/>
              <a:gd name="connsiteX3" fmla="*/ 1376413 w 3856963"/>
              <a:gd name="connsiteY3" fmla="*/ 648692 h 1457214"/>
              <a:gd name="connsiteX4" fmla="*/ 1742173 w 3856963"/>
              <a:gd name="connsiteY4" fmla="*/ 51925 h 1457214"/>
              <a:gd name="connsiteX5" fmla="*/ 2079057 w 3856963"/>
              <a:gd name="connsiteY5" fmla="*/ 71176 h 1457214"/>
              <a:gd name="connsiteX6" fmla="*/ 2406316 w 3856963"/>
              <a:gd name="connsiteY6" fmla="*/ 408060 h 1457214"/>
              <a:gd name="connsiteX7" fmla="*/ 2868328 w 3856963"/>
              <a:gd name="connsiteY7" fmla="*/ 1110704 h 1457214"/>
              <a:gd name="connsiteX8" fmla="*/ 3724977 w 3856963"/>
              <a:gd name="connsiteY8" fmla="*/ 1418713 h 1457214"/>
              <a:gd name="connsiteX9" fmla="*/ 3840480 w 3856963"/>
              <a:gd name="connsiteY9" fmla="*/ 1428338 h 145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6963" h="1457214">
                <a:moveTo>
                  <a:pt x="0" y="1457214"/>
                </a:moveTo>
                <a:cubicBezTo>
                  <a:pt x="189297" y="1403472"/>
                  <a:pt x="378594" y="1349731"/>
                  <a:pt x="548640" y="1293584"/>
                </a:cubicBezTo>
                <a:cubicBezTo>
                  <a:pt x="718686" y="1237437"/>
                  <a:pt x="882316" y="1227812"/>
                  <a:pt x="1020278" y="1120330"/>
                </a:cubicBezTo>
                <a:cubicBezTo>
                  <a:pt x="1158240" y="1012848"/>
                  <a:pt x="1256097" y="826759"/>
                  <a:pt x="1376413" y="648692"/>
                </a:cubicBezTo>
                <a:cubicBezTo>
                  <a:pt x="1496729" y="470625"/>
                  <a:pt x="1625066" y="148178"/>
                  <a:pt x="1742173" y="51925"/>
                </a:cubicBezTo>
                <a:cubicBezTo>
                  <a:pt x="1859280" y="-44328"/>
                  <a:pt x="1968367" y="11820"/>
                  <a:pt x="2079057" y="71176"/>
                </a:cubicBezTo>
                <a:cubicBezTo>
                  <a:pt x="2189747" y="130532"/>
                  <a:pt x="2274771" y="234805"/>
                  <a:pt x="2406316" y="408060"/>
                </a:cubicBezTo>
                <a:cubicBezTo>
                  <a:pt x="2537861" y="581315"/>
                  <a:pt x="2648551" y="942262"/>
                  <a:pt x="2868328" y="1110704"/>
                </a:cubicBezTo>
                <a:cubicBezTo>
                  <a:pt x="3088105" y="1279146"/>
                  <a:pt x="3562952" y="1365774"/>
                  <a:pt x="3724977" y="1418713"/>
                </a:cubicBezTo>
                <a:cubicBezTo>
                  <a:pt x="3887002" y="1471652"/>
                  <a:pt x="3863741" y="1449995"/>
                  <a:pt x="3840480" y="142833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FDE5FC-689F-4B98-982E-D618FE45C15B}"/>
              </a:ext>
            </a:extLst>
          </p:cNvPr>
          <p:cNvSpPr txBox="1"/>
          <p:nvPr/>
        </p:nvSpPr>
        <p:spPr>
          <a:xfrm>
            <a:off x="288757" y="4302492"/>
            <a:ext cx="380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Discontinuous data can be plotted on 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bar chart</a:t>
            </a:r>
            <a:r>
              <a:rPr lang="en-US" sz="2400" dirty="0">
                <a:latin typeface="Comic Sans MS" panose="030F0702030302020204" pitchFamily="66" charset="0"/>
              </a:rPr>
              <a:t>. For example, a person can only have one of four blood groups – A, B, AB or O.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736338-AF2B-4350-9B90-F078EC3F6E48}"/>
              </a:ext>
            </a:extLst>
          </p:cNvPr>
          <p:cNvSpPr txBox="1"/>
          <p:nvPr/>
        </p:nvSpPr>
        <p:spPr>
          <a:xfrm>
            <a:off x="4225491" y="4310514"/>
            <a:ext cx="4716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Continuous data is plotted on a 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histogram</a:t>
            </a:r>
            <a:r>
              <a:rPr lang="en-US" sz="2400" dirty="0">
                <a:latin typeface="Comic Sans MS" panose="030F0702030302020204" pitchFamily="66" charset="0"/>
              </a:rPr>
              <a:t>, this shows a range of measurements from one extreme to another.  The curve that the graph produces is know as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normal distribution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247571-E133-410F-94FC-778BAF88A879}"/>
              </a:ext>
            </a:extLst>
          </p:cNvPr>
          <p:cNvSpPr/>
          <p:nvPr/>
        </p:nvSpPr>
        <p:spPr>
          <a:xfrm>
            <a:off x="481263" y="2743200"/>
            <a:ext cx="2589196" cy="1501541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1 – Eye colour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9DCD9-2352-4E24-A664-957CABC5B4CE}"/>
              </a:ext>
            </a:extLst>
          </p:cNvPr>
          <p:cNvSpPr/>
          <p:nvPr/>
        </p:nvSpPr>
        <p:spPr>
          <a:xfrm>
            <a:off x="317633" y="4522269"/>
            <a:ext cx="3157087" cy="1501541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2 – Lobed/Lobeless Ears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290A6A-449E-4AB6-84FD-C17308CB71A0}"/>
              </a:ext>
            </a:extLst>
          </p:cNvPr>
          <p:cNvSpPr/>
          <p:nvPr/>
        </p:nvSpPr>
        <p:spPr>
          <a:xfrm>
            <a:off x="3328735" y="2951746"/>
            <a:ext cx="2590801" cy="1302620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3 - Height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C369A8-878A-4A5A-B406-85E1C3F2DACC}"/>
              </a:ext>
            </a:extLst>
          </p:cNvPr>
          <p:cNvSpPr/>
          <p:nvPr/>
        </p:nvSpPr>
        <p:spPr>
          <a:xfrm>
            <a:off x="6243586" y="2661383"/>
            <a:ext cx="2590801" cy="1631484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4 – Arm length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E0BA93-A68B-4832-9A69-FB79E636C099}"/>
              </a:ext>
            </a:extLst>
          </p:cNvPr>
          <p:cNvSpPr/>
          <p:nvPr/>
        </p:nvSpPr>
        <p:spPr>
          <a:xfrm>
            <a:off x="6222732" y="4507830"/>
            <a:ext cx="2590801" cy="1594588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5 – Handedness (R/L)</a:t>
            </a: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9727AA-67FC-4233-AAB3-F7A5A9AAFD7A}"/>
              </a:ext>
            </a:extLst>
          </p:cNvPr>
          <p:cNvSpPr/>
          <p:nvPr/>
        </p:nvSpPr>
        <p:spPr>
          <a:xfrm>
            <a:off x="3747435" y="4535102"/>
            <a:ext cx="2335731" cy="1519189"/>
          </a:xfrm>
          <a:prstGeom prst="rect">
            <a:avLst/>
          </a:prstGeom>
          <a:solidFill>
            <a:srgbClr val="E9F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Group 5 – Hand span</a:t>
            </a: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F2794-395E-4ECE-BF44-7EDAEB705DCF}"/>
              </a:ext>
            </a:extLst>
          </p:cNvPr>
          <p:cNvSpPr txBox="1"/>
          <p:nvPr/>
        </p:nvSpPr>
        <p:spPr>
          <a:xfrm>
            <a:off x="240631" y="336884"/>
            <a:ext cx="86434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US" sz="3200" dirty="0">
                <a:latin typeface="Comic Sans MS" panose="030F0702030302020204" pitchFamily="66" charset="0"/>
              </a:rPr>
              <a:t>Now, go back to sitting in your groups and use the data that you collected to plot a graph of your results. (One graph per person, not per group </a:t>
            </a:r>
            <a:r>
              <a:rPr lang="en-US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!!)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2CC4E7-29D4-44EC-9B41-E56D7CB539FE}"/>
</file>

<file path=customXml/itemProps2.xml><?xml version="1.0" encoding="utf-8"?>
<ds:datastoreItem xmlns:ds="http://schemas.openxmlformats.org/officeDocument/2006/customXml" ds:itemID="{692C1F83-2A8B-492A-9146-C98278B7EF6B}"/>
</file>

<file path=customXml/itemProps3.xml><?xml version="1.0" encoding="utf-8"?>
<ds:datastoreItem xmlns:ds="http://schemas.openxmlformats.org/officeDocument/2006/customXml" ds:itemID="{306134D7-B16E-4D74-A594-6751D64DDA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799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Continuous &amp; Discontinuous 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&amp; Discontinuous Variation</dc:title>
  <dc:creator>Matt Holden</dc:creator>
  <cp:lastModifiedBy>Matt Holden</cp:lastModifiedBy>
  <cp:revision>1</cp:revision>
  <dcterms:created xsi:type="dcterms:W3CDTF">2020-08-27T17:24:36Z</dcterms:created>
  <dcterms:modified xsi:type="dcterms:W3CDTF">2020-08-27T17:24:53Z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