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4" r:id="rId2"/>
    <p:sldId id="256" r:id="rId3"/>
    <p:sldId id="348" r:id="rId4"/>
    <p:sldId id="299" r:id="rId5"/>
    <p:sldId id="301" r:id="rId6"/>
    <p:sldId id="354" r:id="rId7"/>
    <p:sldId id="303" r:id="rId8"/>
    <p:sldId id="306" r:id="rId9"/>
    <p:sldId id="309" r:id="rId10"/>
    <p:sldId id="356" r:id="rId11"/>
    <p:sldId id="264" r:id="rId12"/>
    <p:sldId id="357" r:id="rId13"/>
    <p:sldId id="349" r:id="rId14"/>
    <p:sldId id="311" r:id="rId15"/>
    <p:sldId id="316" r:id="rId16"/>
    <p:sldId id="318" r:id="rId17"/>
    <p:sldId id="319" r:id="rId18"/>
    <p:sldId id="320" r:id="rId19"/>
    <p:sldId id="321" r:id="rId20"/>
    <p:sldId id="322" r:id="rId21"/>
    <p:sldId id="358" r:id="rId22"/>
    <p:sldId id="359" r:id="rId23"/>
    <p:sldId id="323" r:id="rId24"/>
    <p:sldId id="324" r:id="rId25"/>
    <p:sldId id="327" r:id="rId26"/>
    <p:sldId id="328" r:id="rId27"/>
    <p:sldId id="335" r:id="rId28"/>
    <p:sldId id="336" r:id="rId29"/>
    <p:sldId id="337" r:id="rId30"/>
    <p:sldId id="338" r:id="rId31"/>
    <p:sldId id="339" r:id="rId32"/>
    <p:sldId id="340" r:id="rId33"/>
    <p:sldId id="360" r:id="rId34"/>
    <p:sldId id="361" r:id="rId35"/>
    <p:sldId id="341" r:id="rId36"/>
    <p:sldId id="342" r:id="rId37"/>
    <p:sldId id="350" r:id="rId38"/>
    <p:sldId id="351" r:id="rId3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1BE"/>
    <a:srgbClr val="5B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FC78-DCFE-41A8-A386-E7D58FACC64F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6ECF0-B6A6-48F4-9761-C64C2863C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1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9793-C1A3-8444-A9CB-D14481C35844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D0A35-7A65-6141-A7D7-EE38AAA7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3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07F1-6E1D-4C10-ABDC-5188FC2981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07F1-6E1D-4C10-ABDC-5188FC2981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07F1-6E1D-4C10-ABDC-5188FC29814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07F1-6E1D-4C10-ABDC-5188FC29814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35E1E1-3011-4714-9F6B-4B7E1C4B19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50" y="134938"/>
            <a:ext cx="8840788" cy="6569075"/>
          </a:xfrm>
          <a:prstGeom prst="rect">
            <a:avLst/>
          </a:prstGeom>
          <a:noFill/>
          <a:ln w="38100">
            <a:solidFill>
              <a:srgbClr val="31859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D46BC-95C6-4890-BE02-67E1AF5752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264275"/>
            <a:ext cx="538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ea typeface="+mn-ea"/>
              </a:rPr>
              <a:t>Review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63688"/>
            <a:ext cx="7407556" cy="457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3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1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2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1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1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2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71F85-0DA5-8B48-88F3-409DB891729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5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microsoft.com/office/2007/relationships/hdphoto" Target="../media/hdphoto18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9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209628271/stock-photo-anatomy.html?src=vMzNLpxrXcm-cVcWmBfzSA-1-3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microsoft.com/office/2007/relationships/hdphoto" Target="../media/hdphoto18.wdp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0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209628271/stock-photo-anatomy.html?src=vMzNLpxrXcm-cVcWmBfzSA-1-3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microsoft.com/office/2007/relationships/hdphoto" Target="../media/hdphoto25.wdp"/><Relationship Id="rId5" Type="http://schemas.microsoft.com/office/2007/relationships/hdphoto" Target="../media/hdphoto22.wdp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2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microsoft.com/office/2007/relationships/hdphoto" Target="../media/hdphoto2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microsoft.com/office/2007/relationships/hdphoto" Target="../media/hdphoto9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11.wdp"/><Relationship Id="rId5" Type="http://schemas.openxmlformats.org/officeDocument/2006/relationships/image" Target="../media/image16.png"/><Relationship Id="rId15" Type="http://schemas.microsoft.com/office/2007/relationships/hdphoto" Target="../media/hdphoto13.wdp"/><Relationship Id="rId10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microsoft.com/office/2007/relationships/hdphoto" Target="../media/hdphoto9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11.wdp"/><Relationship Id="rId5" Type="http://schemas.openxmlformats.org/officeDocument/2006/relationships/image" Target="../media/image16.png"/><Relationship Id="rId15" Type="http://schemas.microsoft.com/office/2007/relationships/hdphoto" Target="../media/hdphoto13.wdp"/><Relationship Id="rId10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01C87F24-24E8-4CE3-9E81-11EF50326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1" b="15770"/>
          <a:stretch>
            <a:fillRect/>
          </a:stretch>
        </p:blipFill>
        <p:spPr bwMode="auto">
          <a:xfrm>
            <a:off x="651651" y="1906985"/>
            <a:ext cx="3675981" cy="9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0953" y="188279"/>
            <a:ext cx="6249165" cy="76944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DO NOW ACTIVITY: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3" b="96544" l="0" r="97600">
                        <a14:foregroundMark x1="38600" y1="20968" x2="37400" y2="23502"/>
                        <a14:foregroundMark x1="47600" y1="18664" x2="46000" y2="21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7217" y="-66144"/>
            <a:ext cx="4244086" cy="3683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1038" y="1108124"/>
            <a:ext cx="567270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TASK</a:t>
            </a:r>
            <a:r>
              <a:rPr lang="en-US" i="1" dirty="0" smtClean="0"/>
              <a:t>: List as many </a:t>
            </a:r>
            <a:r>
              <a:rPr lang="en-US" i="1" u="sng" dirty="0" smtClean="0"/>
              <a:t>KEY WORDS </a:t>
            </a:r>
            <a:r>
              <a:rPr lang="en-US" i="1" dirty="0" smtClean="0"/>
              <a:t>as you can remember within the MUSCULOSKELETAL system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55" y="1895102"/>
            <a:ext cx="282382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u="sng" dirty="0" smtClean="0"/>
              <a:t>Target: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i="1" dirty="0" smtClean="0"/>
              <a:t>3-4 = 15 or more  = MERIT!</a:t>
            </a:r>
          </a:p>
          <a:p>
            <a:pPr algn="ctr"/>
            <a:r>
              <a:rPr lang="en-US" sz="1400" i="1" dirty="0" smtClean="0"/>
              <a:t>5-7= 20 or more = MERIT!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318" y="3559426"/>
            <a:ext cx="359932" cy="297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64027" y="3007421"/>
            <a:ext cx="476926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8.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10.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11.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12.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13.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14.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15.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16.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89169" y="2901554"/>
            <a:ext cx="476926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17.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18.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23848" y="2633766"/>
            <a:ext cx="0" cy="22961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91192" y="2668867"/>
            <a:ext cx="275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Learned throughout the lesson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089169" y="4929906"/>
            <a:ext cx="10373" cy="20553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89169" y="4929906"/>
            <a:ext cx="203467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1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66130" y="1196766"/>
            <a:ext cx="2665364" cy="4134218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Analyse</a:t>
            </a:r>
            <a:r>
              <a:rPr lang="en-GB" dirty="0">
                <a:solidFill>
                  <a:schemeClr val="tx1"/>
                </a:solidFill>
              </a:rPr>
              <a:t> a penalty shot in football, </a:t>
            </a:r>
            <a:r>
              <a:rPr lang="en-GB" u="sng" dirty="0">
                <a:solidFill>
                  <a:schemeClr val="tx1"/>
                </a:solidFill>
              </a:rPr>
              <a:t>explain</a:t>
            </a:r>
            <a:r>
              <a:rPr lang="en-GB" dirty="0">
                <a:solidFill>
                  <a:schemeClr val="tx1"/>
                </a:solidFill>
              </a:rPr>
              <a:t> how the skeletal system (bones) work with the </a:t>
            </a:r>
            <a:r>
              <a:rPr lang="en-GB" b="1" dirty="0">
                <a:solidFill>
                  <a:schemeClr val="tx1"/>
                </a:solidFill>
              </a:rPr>
              <a:t>musculo</a:t>
            </a:r>
            <a:r>
              <a:rPr lang="en-GB" dirty="0">
                <a:solidFill>
                  <a:schemeClr val="tx1"/>
                </a:solidFill>
              </a:rPr>
              <a:t>skeletal  (muscles) to create the necessary movement/action.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770" y="59850"/>
            <a:ext cx="445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Connect</a:t>
            </a:r>
            <a:endParaRPr lang="en-US" sz="4400" b="1" u="sng" dirty="0"/>
          </a:p>
        </p:txBody>
      </p:sp>
      <p:pic>
        <p:nvPicPr>
          <p:cNvPr id="13" name="Picture 12" descr="82914287-boy-with-big-highlighter-carto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2" b="96154" l="38000" r="99615">
                        <a14:foregroundMark x1="84000" y1="33846" x2="82923" y2="36615"/>
                        <a14:foregroundMark x1="90231" y1="53000" x2="86462" y2="58923"/>
                        <a14:foregroundMark x1="92000" y1="53000" x2="92000" y2="54385"/>
                        <a14:foregroundMark x1="61692" y1="31385" x2="61692" y2="39077"/>
                        <a14:foregroundMark x1="61692" y1="29308" x2="62077" y2="31769"/>
                        <a14:foregroundMark x1="57538" y1="29692" x2="55077" y2="32846"/>
                        <a14:foregroundMark x1="63769" y1="27615" x2="63769" y2="27615"/>
                        <a14:foregroundMark x1="58923" y1="29692" x2="58923" y2="29692"/>
                        <a14:foregroundMark x1="57538" y1="36308" x2="46769" y2="44615"/>
                        <a14:foregroundMark x1="52692" y1="50231" x2="50538" y2="54769"/>
                        <a14:foregroundMark x1="48462" y1="48846" x2="46077" y2="54769"/>
                        <a14:foregroundMark x1="43231" y1="41846" x2="40846" y2="48462"/>
                        <a14:foregroundMark x1="44615" y1="45000" x2="43231" y2="52308"/>
                        <a14:foregroundMark x1="90231" y1="57538" x2="90231" y2="60308"/>
                        <a14:foregroundMark x1="92000" y1="57154" x2="92000" y2="57154"/>
                        <a14:foregroundMark x1="57846" y1="27923" x2="57846" y2="27923"/>
                        <a14:foregroundMark x1="76538" y1="33154" x2="76077" y2="32615"/>
                        <a14:foregroundMark x1="43538" y1="40385" x2="38923" y2="43231"/>
                        <a14:foregroundMark x1="38769" y1="47308" x2="41308" y2="45769"/>
                        <a14:foregroundMark x1="46538" y1="46615" x2="44846" y2="49154"/>
                        <a14:foregroundMark x1="47538" y1="47615" x2="46538" y2="50692"/>
                        <a14:foregroundMark x1="50923" y1="48615" x2="49769" y2="51538"/>
                        <a14:foregroundMark x1="62385" y1="36000" x2="62385" y2="37538"/>
                        <a14:backgroundMark x1="92692" y1="46769" x2="92692" y2="46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8" t="13438" b="10608"/>
          <a:stretch/>
        </p:blipFill>
        <p:spPr>
          <a:xfrm>
            <a:off x="5729043" y="2"/>
            <a:ext cx="1353307" cy="1631265"/>
          </a:xfrm>
          <a:prstGeom prst="rect">
            <a:avLst/>
          </a:prstGeom>
        </p:spPr>
      </p:pic>
      <p:pic>
        <p:nvPicPr>
          <p:cNvPr id="14" name="Picture 13" descr="single-pink-cartoon-highlighter-pen-with-bold-tick-or-check-mark-JF1DR2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8" b="77482" l="58038" r="98846">
                        <a14:foregroundMark x1="87552" y1="51799" x2="87552" y2="55899"/>
                        <a14:foregroundMark x1="65870" y1="22950" x2="66282" y2="26763"/>
                        <a14:foregroundMark x1="86315" y1="20935" x2="86315" y2="20935"/>
                        <a14:foregroundMark x1="67601" y1="27626" x2="65622" y2="29353"/>
                        <a14:foregroundMark x1="63561" y1="28058" x2="63067" y2="27770"/>
                        <a14:foregroundMark x1="89860" y1="54173" x2="91344" y2="54748"/>
                        <a14:foregroundMark x1="92003" y1="54173" x2="89530" y2="52806"/>
                        <a14:foregroundMark x1="88129" y1="51367" x2="88129" y2="51367"/>
                        <a14:foregroundMark x1="80956" y1="23381" x2="80956" y2="23381"/>
                        <a14:foregroundMark x1="80214" y1="20576" x2="80214" y2="20576"/>
                        <a14:foregroundMark x1="83759" y1="23094" x2="83759" y2="23094"/>
                        <a14:foregroundMark x1="84996" y1="25612" x2="84996" y2="25612"/>
                        <a14:foregroundMark x1="82605" y1="18993" x2="84254" y2="26475"/>
                        <a14:backgroundMark x1="63149" y1="26403" x2="63149" y2="26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10" t="6741" b="22161"/>
          <a:stretch/>
        </p:blipFill>
        <p:spPr>
          <a:xfrm>
            <a:off x="8085983" y="-2247"/>
            <a:ext cx="936214" cy="190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01" y="1196766"/>
            <a:ext cx="2822955" cy="4216936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State</a:t>
            </a:r>
            <a:r>
              <a:rPr lang="en-GB" dirty="0">
                <a:solidFill>
                  <a:schemeClr val="tx1"/>
                </a:solidFill>
              </a:rPr>
              <a:t> what synovial joints and types of movement are involved in a basketball chest pass.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1673" y="1196767"/>
            <a:ext cx="2873948" cy="4134219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smtClean="0">
                <a:solidFill>
                  <a:schemeClr val="tx1"/>
                </a:solidFill>
              </a:rPr>
              <a:t>Describe</a:t>
            </a:r>
            <a:r>
              <a:rPr lang="en-GB" smtClean="0">
                <a:solidFill>
                  <a:schemeClr val="tx1"/>
                </a:solidFill>
              </a:rPr>
              <a:t> with a sporting example, how muscles and bones work together to create sporting movement.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5550" y="5684056"/>
            <a:ext cx="112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Challenge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01" y="6067130"/>
            <a:ext cx="8610030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Explain everything you know abou</a:t>
            </a:r>
            <a:r>
              <a:rPr lang="en-US" sz="1400" dirty="0" smtClean="0"/>
              <a:t>t the heart and lungs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2823821" y="4870927"/>
            <a:ext cx="722229" cy="385345"/>
          </a:xfrm>
          <a:prstGeom prst="rightArrow">
            <a:avLst/>
          </a:prstGeom>
          <a:solidFill>
            <a:schemeClr val="accent6"/>
          </a:solidFill>
          <a:ln w="28575" cmpd="sng">
            <a:solidFill>
              <a:srgbClr val="FF66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005015" y="4870927"/>
            <a:ext cx="722229" cy="385345"/>
          </a:xfrm>
          <a:prstGeom prst="rightArrow">
            <a:avLst/>
          </a:prstGeom>
          <a:solidFill>
            <a:srgbClr val="008000"/>
          </a:solidFill>
          <a:ln w="28575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367543" y="5513345"/>
            <a:ext cx="722229" cy="385345"/>
          </a:xfrm>
          <a:prstGeom prst="rightArrow">
            <a:avLst/>
          </a:prstGeom>
          <a:solidFill>
            <a:srgbClr val="3366FF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cartoon-felt-tip-pen-white-vector-illustration-55089198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4" l="10000" r="99125">
                        <a14:foregroundMark x1="77125" y1="27724" x2="77125" y2="27724"/>
                        <a14:foregroundMark x1="84500" y1="31250" x2="84250" y2="39583"/>
                        <a14:foregroundMark x1="74750" y1="28205" x2="74750" y2="33013"/>
                        <a14:foregroundMark x1="71250" y1="42949" x2="79125" y2="4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55"/>
          <a:stretch/>
        </p:blipFill>
        <p:spPr>
          <a:xfrm rot="20401766">
            <a:off x="7082350" y="-26773"/>
            <a:ext cx="1157006" cy="18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4075" y="215572"/>
            <a:ext cx="3250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HOME LEARNING: 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77" r="93538"/>
                    </a14:imgEffect>
                  </a14:imgLayer>
                </a14:imgProps>
              </a:ext>
            </a:extLst>
          </a:blip>
          <a:srcRect l="22378" r="6501"/>
          <a:stretch/>
        </p:blipFill>
        <p:spPr>
          <a:xfrm>
            <a:off x="3797120" y="2055520"/>
            <a:ext cx="5346880" cy="497922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3926" y="1865919"/>
            <a:ext cx="3563194" cy="2840963"/>
          </a:xfrm>
          <a:prstGeom prst="cloudCallout">
            <a:avLst>
              <a:gd name="adj1" fmla="val 80055"/>
              <a:gd name="adj2" fmla="val -2044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9248" y="2571900"/>
            <a:ext cx="167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) </a:t>
            </a:r>
            <a:r>
              <a:rPr lang="en-US" sz="2800" dirty="0" smtClean="0"/>
              <a:t>Revise, Revise, Revise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3926" y="1102962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</a:t>
            </a:r>
            <a:r>
              <a:rPr lang="en-US" sz="2400" dirty="0" smtClean="0"/>
              <a:t>Finish your exam question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2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64" r="899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8633" y="152475"/>
            <a:ext cx="3022600" cy="3175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58805"/>
              </p:ext>
            </p:extLst>
          </p:nvPr>
        </p:nvGraphicFramePr>
        <p:xfrm>
          <a:off x="634939" y="1453906"/>
          <a:ext cx="8003613" cy="273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139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383500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6016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impact on </a:t>
                      </a:r>
                      <a:r>
                        <a:rPr lang="en-GB" sz="1600" u="sng" baseline="0" dirty="0" smtClean="0">
                          <a:solidFill>
                            <a:sysClr val="windowText" lastClr="000000"/>
                          </a:solidFill>
                        </a:rPr>
                        <a:t>performance, with some attempt to sporting examples 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6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8" name="Date Placeholder 21">
            <a:extLst>
              <a:ext uri="{FF2B5EF4-FFF2-40B4-BE49-F238E27FC236}">
                <a16:creationId xmlns:a16="http://schemas.microsoft.com/office/drawing/2014/main" id="{7698ECF3-D62D-428D-8066-505FE22B17C1}"/>
              </a:ext>
            </a:extLst>
          </p:cNvPr>
          <p:cNvSpPr txBox="1">
            <a:spLocks/>
          </p:cNvSpPr>
          <p:nvPr/>
        </p:nvSpPr>
        <p:spPr bwMode="auto">
          <a:xfrm>
            <a:off x="5009893" y="123031"/>
            <a:ext cx="3868978" cy="6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alibri" panose="020F0502020204030204" pitchFamily="34" charset="0"/>
              </a:rPr>
              <a:t>Date</a:t>
            </a:r>
            <a:r>
              <a:rPr lang="en-GB" altLang="en-US" sz="2800" b="1" u="sng" dirty="0">
                <a:latin typeface="Calibri" panose="020F0502020204030204" pitchFamily="34" charset="0"/>
              </a:rPr>
              <a:t>: </a:t>
            </a:r>
            <a:fld id="{F49A033A-CDEC-432F-BA03-E0D21B5989CB}" type="datetime3">
              <a:rPr lang="en-GB" altLang="en-US" sz="2800" b="1" u="sng">
                <a:latin typeface="Calibri" panose="020F0502020204030204" pitchFamily="34" charset="0"/>
              </a:rPr>
              <a:pPr eaLnBrk="1" hangingPunct="1"/>
              <a:t>9 December, 2019</a:t>
            </a:fld>
            <a:endParaRPr lang="en-GB" alt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56" y="688302"/>
            <a:ext cx="341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Musculoskeletal Revision</a:t>
            </a:r>
            <a:endParaRPr lang="en-US" sz="24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141099" y="4629405"/>
            <a:ext cx="8769100" cy="1754327"/>
          </a:xfrm>
          <a:prstGeom prst="rect">
            <a:avLst/>
          </a:prstGeom>
          <a:solidFill>
            <a:srgbClr val="F8F1BE"/>
          </a:solidFill>
          <a:ln w="57150" cmpd="sng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Identify the progress you have made….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5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llogo_com-304144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57" y="2743938"/>
            <a:ext cx="1474002" cy="528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00" y="122663"/>
            <a:ext cx="5722908" cy="1253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1140" y="1340516"/>
            <a:ext cx="458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GCSE PE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385" y="122663"/>
            <a:ext cx="8664498" cy="65792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12125" y="3472500"/>
            <a:ext cx="3958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Name: </a:t>
            </a:r>
            <a:r>
              <a:rPr lang="en-GB" dirty="0"/>
              <a:t>………………………………………………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4033" y="6193336"/>
            <a:ext cx="3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School: ……………………………………………..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2716" y="6193336"/>
            <a:ext cx="3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Teacher: …………………………………………..</a:t>
            </a:r>
          </a:p>
        </p:txBody>
      </p:sp>
      <p:pic>
        <p:nvPicPr>
          <p:cNvPr id="8" name="Picture 7" descr="proxy_for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71" y="1623656"/>
            <a:ext cx="6426200" cy="1524000"/>
          </a:xfrm>
          <a:prstGeom prst="rect">
            <a:avLst/>
          </a:prstGeom>
        </p:spPr>
      </p:pic>
      <p:pic>
        <p:nvPicPr>
          <p:cNvPr id="9" name="Picture 8" descr="8cxKne9j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3" y="2803624"/>
            <a:ext cx="1778381" cy="1580783"/>
          </a:xfrm>
          <a:prstGeom prst="rect">
            <a:avLst/>
          </a:prstGeom>
        </p:spPr>
      </p:pic>
      <p:pic>
        <p:nvPicPr>
          <p:cNvPr id="10" name="Picture 9" descr="anatomy-clipart-1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23" y="2381596"/>
            <a:ext cx="1584459" cy="20658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04504" y="324853"/>
            <a:ext cx="1184965" cy="101566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TARGET: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 smtClean="0"/>
              <a:t> </a:t>
            </a:r>
            <a:r>
              <a:rPr lang="en-GB" dirty="0" smtClean="0"/>
              <a:t>_______</a:t>
            </a:r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37685"/>
              </p:ext>
            </p:extLst>
          </p:nvPr>
        </p:nvGraphicFramePr>
        <p:xfrm>
          <a:off x="404162" y="4409071"/>
          <a:ext cx="8406689" cy="154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0440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028139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8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8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54065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2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2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2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2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2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2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2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2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40060" y="3824295"/>
            <a:ext cx="2985312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Muscle Pathway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2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01C87F24-24E8-4CE3-9E81-11EF50326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1" b="15770"/>
          <a:stretch>
            <a:fillRect/>
          </a:stretch>
        </p:blipFill>
        <p:spPr bwMode="auto">
          <a:xfrm>
            <a:off x="651651" y="1906985"/>
            <a:ext cx="3675981" cy="9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0953" y="188279"/>
            <a:ext cx="6249165" cy="76944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DO NOW ACTIVITY: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3" b="96544" l="0" r="97600">
                        <a14:foregroundMark x1="38600" y1="20968" x2="37400" y2="23502"/>
                        <a14:foregroundMark x1="47600" y1="18664" x2="46000" y2="21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7217" y="-66144"/>
            <a:ext cx="4244086" cy="3683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1038" y="1108124"/>
            <a:ext cx="567270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TASK</a:t>
            </a:r>
            <a:r>
              <a:rPr lang="en-US" i="1" dirty="0" smtClean="0"/>
              <a:t>: List as many </a:t>
            </a:r>
            <a:r>
              <a:rPr lang="en-US" i="1" u="sng" dirty="0" smtClean="0"/>
              <a:t>KEY WORDS </a:t>
            </a:r>
            <a:r>
              <a:rPr lang="en-US" i="1" dirty="0" smtClean="0"/>
              <a:t>as you can remember within the MUSCULOSKELETAL system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55" y="1895102"/>
            <a:ext cx="282382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u="sng" dirty="0" smtClean="0"/>
              <a:t>Target: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i="1" dirty="0" smtClean="0"/>
              <a:t>3-4 = 15 or more  = MERIT!</a:t>
            </a:r>
          </a:p>
          <a:p>
            <a:pPr algn="ctr"/>
            <a:r>
              <a:rPr lang="en-US" sz="1400" i="1" dirty="0" smtClean="0"/>
              <a:t>5-7= 20 or more = MERIT!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318" y="3559426"/>
            <a:ext cx="359932" cy="297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2490" y="3007421"/>
            <a:ext cx="476926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8.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10.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11.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12.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13.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14.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15.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16.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89169" y="2901554"/>
            <a:ext cx="476926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17.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18.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23848" y="2633766"/>
            <a:ext cx="0" cy="22961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91192" y="2668867"/>
            <a:ext cx="275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Learned throughout the lesson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089169" y="4929906"/>
            <a:ext cx="10373" cy="20553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89169" y="4929906"/>
            <a:ext cx="203467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2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693"/>
            <a:ext cx="62324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Type of Movement:</a:t>
            </a:r>
            <a:endParaRPr lang="en-US" sz="4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85400"/>
              </p:ext>
            </p:extLst>
          </p:nvPr>
        </p:nvGraphicFramePr>
        <p:xfrm>
          <a:off x="183798" y="1102960"/>
          <a:ext cx="8805644" cy="556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123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611193" y="1118291"/>
            <a:ext cx="1030953" cy="403640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Extension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8907" y="1118291"/>
            <a:ext cx="1131358" cy="393565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Flexion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746" y="2524358"/>
            <a:ext cx="1117410" cy="393188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/>
              <a:t>Adduction</a:t>
            </a:r>
            <a:endParaRPr lang="en-US" sz="1200" b="1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4611193" y="2549596"/>
            <a:ext cx="1028631" cy="367950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Abduction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21756" y="3908336"/>
            <a:ext cx="1020390" cy="285374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Rotation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8256" y="3908336"/>
            <a:ext cx="1100191" cy="337842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u="sng" dirty="0"/>
              <a:t>Circumduction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2497" y="5280717"/>
            <a:ext cx="1085950" cy="406688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Plantar-Flexion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21756" y="5280717"/>
            <a:ext cx="1020390" cy="406688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Dorsi-flexion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5818" y="54330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Must know</a:t>
            </a:r>
          </a:p>
          <a:p>
            <a:pPr marL="342900" indent="-342900">
              <a:buAutoNum type="arabicParenR"/>
            </a:pPr>
            <a:r>
              <a:rPr lang="en-US" dirty="0" smtClean="0"/>
              <a:t>Definition of each</a:t>
            </a:r>
          </a:p>
          <a:p>
            <a:pPr marL="342900" indent="-342900">
              <a:buAutoNum type="arabicParenR"/>
            </a:pPr>
            <a:r>
              <a:rPr lang="en-US" dirty="0" smtClean="0"/>
              <a:t>Sporting examples 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2" y="0"/>
            <a:ext cx="7206857" cy="1253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9" b="92982" l="0" r="100000">
                        <a14:foregroundMark x1="84667" y1="28070" x2="63333" y2="28070"/>
                        <a14:foregroundMark x1="28000" y1="34211" x2="667" y2="34211"/>
                        <a14:foregroundMark x1="10667" y1="50877" x2="29333" y2="50877"/>
                        <a14:foregroundMark x1="9000" y1="60088" x2="27000" y2="60088"/>
                        <a14:foregroundMark x1="55000" y1="50000" x2="73667" y2="50000"/>
                        <a14:foregroundMark x1="53333" y1="58333" x2="75000" y2="60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362" y="4073650"/>
            <a:ext cx="3917638" cy="2977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802938">
            <a:off x="7725278" y="4401619"/>
            <a:ext cx="1025825" cy="698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53636">
            <a:off x="5001177" y="4413892"/>
            <a:ext cx="1360951" cy="755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62" y="0"/>
            <a:ext cx="3009165" cy="6858000"/>
          </a:xfrm>
          <a:prstGeom prst="rect">
            <a:avLst/>
          </a:prstGeom>
        </p:spPr>
      </p:pic>
      <p:pic>
        <p:nvPicPr>
          <p:cNvPr id="1027" name="Picture 3" descr="anatomy - stock phot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7877"/>
          <a:stretch/>
        </p:blipFill>
        <p:spPr bwMode="auto">
          <a:xfrm>
            <a:off x="9034" y="3453158"/>
            <a:ext cx="4689158" cy="3032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endCxn id="55" idx="3"/>
          </p:cNvCxnSpPr>
          <p:nvPr/>
        </p:nvCxnSpPr>
        <p:spPr>
          <a:xfrm flipH="1">
            <a:off x="4523595" y="2687758"/>
            <a:ext cx="961044" cy="10772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2721" y="3392598"/>
            <a:ext cx="499132" cy="193997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14260" y="4049307"/>
            <a:ext cx="0" cy="612095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11128" y="1594149"/>
            <a:ext cx="1053077" cy="139601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35466" y="3577453"/>
            <a:ext cx="1020898" cy="81092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91949" y="4818442"/>
            <a:ext cx="2002809" cy="57885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98192" y="1816032"/>
            <a:ext cx="840616" cy="239782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0" idx="1"/>
          </p:cNvCxnSpPr>
          <p:nvPr/>
        </p:nvCxnSpPr>
        <p:spPr>
          <a:xfrm flipH="1" flipV="1">
            <a:off x="6928618" y="2565533"/>
            <a:ext cx="827746" cy="48828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2" idx="2"/>
          </p:cNvCxnSpPr>
          <p:nvPr/>
        </p:nvCxnSpPr>
        <p:spPr>
          <a:xfrm flipH="1">
            <a:off x="1791949" y="2448275"/>
            <a:ext cx="60752" cy="259215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1" name="TextBox 1040"/>
          <p:cNvSpPr txBox="1"/>
          <p:nvPr/>
        </p:nvSpPr>
        <p:spPr>
          <a:xfrm>
            <a:off x="0" y="2738621"/>
            <a:ext cx="261367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Pectoral</a:t>
            </a:r>
            <a:r>
              <a:rPr lang="en-GB" sz="1400" dirty="0" smtClean="0"/>
              <a:t> –</a:t>
            </a:r>
          </a:p>
          <a:p>
            <a:r>
              <a:rPr lang="en-GB" sz="1400" dirty="0" smtClean="0"/>
              <a:t> </a:t>
            </a:r>
          </a:p>
          <a:p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82286" y="1709611"/>
            <a:ext cx="214083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GB" sz="1400" dirty="0" smtClean="0"/>
          </a:p>
          <a:p>
            <a:pPr defTabSz="914400">
              <a:defRPr/>
            </a:pPr>
            <a:r>
              <a:rPr lang="en-GB" sz="1400" dirty="0" smtClean="0"/>
              <a:t>__________</a:t>
            </a:r>
          </a:p>
          <a:p>
            <a:pPr defTabSz="914400">
              <a:defRPr/>
            </a:pPr>
            <a:r>
              <a:rPr lang="en-GB" sz="1400" dirty="0" smtClean="0"/>
              <a:t>– </a:t>
            </a:r>
            <a:r>
              <a:rPr lang="en-US" sz="1400" dirty="0"/>
              <a:t>Flexion</a:t>
            </a:r>
            <a:r>
              <a:rPr lang="en-US" sz="1400" b="1" i="1" dirty="0"/>
              <a:t> </a:t>
            </a:r>
            <a:r>
              <a:rPr lang="en-US" sz="1400" dirty="0"/>
              <a:t>at the elbow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52638" y="3499410"/>
            <a:ext cx="21408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Quadriceps</a:t>
            </a:r>
            <a:r>
              <a:rPr lang="en-GB" sz="1400" dirty="0" smtClean="0"/>
              <a:t> – </a:t>
            </a:r>
            <a:r>
              <a:rPr lang="en-US" sz="1400" dirty="0"/>
              <a:t>Extension at the knee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5920" y="2426146"/>
            <a:ext cx="145767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696864" y="862384"/>
            <a:ext cx="179833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Deltoid</a:t>
            </a:r>
            <a:r>
              <a:rPr lang="en-GB" sz="1400" dirty="0" smtClean="0"/>
              <a:t> – 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264205" y="1224817"/>
            <a:ext cx="189917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Trapezius</a:t>
            </a:r>
            <a:r>
              <a:rPr lang="en-GB" sz="1400" dirty="0" smtClean="0"/>
              <a:t> – 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756364" y="2361323"/>
            <a:ext cx="138756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Latissimus dorsi </a:t>
            </a:r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756364" y="4049307"/>
            <a:ext cx="1343344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682418" y="5397295"/>
            <a:ext cx="148096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399792" y="4243534"/>
            <a:ext cx="1999021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Abdominals</a:t>
            </a:r>
            <a:r>
              <a:rPr lang="en-GB" sz="1400" dirty="0" smtClean="0"/>
              <a:t>-</a:t>
            </a:r>
          </a:p>
          <a:p>
            <a:endParaRPr lang="en-GB" sz="1400" dirty="0"/>
          </a:p>
          <a:p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4214438" y="6495902"/>
            <a:ext cx="49489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24891" y="6550223"/>
            <a:ext cx="414782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/>
              <a:t>External </a:t>
            </a:r>
            <a:r>
              <a:rPr lang="en-US" sz="1400" b="1" u="sng" dirty="0" smtClean="0"/>
              <a:t>Oblique’ </a:t>
            </a:r>
            <a:r>
              <a:rPr lang="en-US" sz="1400" dirty="0" smtClean="0"/>
              <a:t>-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076925" y="5040428"/>
            <a:ext cx="1412232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/>
              <a:t>Tibialis </a:t>
            </a:r>
            <a:r>
              <a:rPr lang="en-US" sz="1400" b="1" u="sng" dirty="0" smtClean="0"/>
              <a:t>Anterior- </a:t>
            </a:r>
            <a:endParaRPr lang="en-US" sz="1400" b="1" u="sng" dirty="0"/>
          </a:p>
          <a:p>
            <a:endParaRPr lang="en-US" sz="1400" b="1" u="sng" dirty="0" smtClean="0"/>
          </a:p>
          <a:p>
            <a:endParaRPr lang="en-US" sz="1400" b="1" u="sng" dirty="0"/>
          </a:p>
          <a:p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335454" y="3254287"/>
            <a:ext cx="1464614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773401" y="3145673"/>
            <a:ext cx="437726" cy="345284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211127" y="4533777"/>
            <a:ext cx="1471291" cy="132637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696864" y="5379375"/>
            <a:ext cx="426065" cy="1911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800068" y="5594790"/>
            <a:ext cx="679186" cy="90111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86714" y="5920515"/>
            <a:ext cx="439248" cy="62970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 descr="Screen Shot 2019-03-31 at 18.30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1" y="0"/>
            <a:ext cx="3670300" cy="149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240" y="93498"/>
            <a:ext cx="496802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BFF2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Need to know </a:t>
            </a:r>
            <a:r>
              <a:rPr lang="en-US" sz="2000" b="1" dirty="0" smtClean="0"/>
              <a:t>ALL LOCATIONS &amp; MOEVEMENT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26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07481"/>
              </p:ext>
            </p:extLst>
          </p:nvPr>
        </p:nvGraphicFramePr>
        <p:xfrm>
          <a:off x="238431" y="305944"/>
          <a:ext cx="8509707" cy="620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2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34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Type of Movement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Sporting Example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Biceps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Triceps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Quadriceps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</a:rPr>
                        <a:t>Hamstrings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Gastrocnemius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solidFill>
                            <a:srgbClr val="000000"/>
                          </a:solidFill>
                        </a:rPr>
                        <a:t>Tibialis Anterior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Hip Flexors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</a:rPr>
                        <a:t>Gluteus maximus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43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205" y="0"/>
            <a:ext cx="5880595" cy="205111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00604"/>
              </p:ext>
            </p:extLst>
          </p:nvPr>
        </p:nvGraphicFramePr>
        <p:xfrm>
          <a:off x="156778" y="1925675"/>
          <a:ext cx="8826525" cy="480688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4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2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Slow</a:t>
                      </a:r>
                      <a:r>
                        <a:rPr lang="en-US" baseline="0" dirty="0" smtClean="0"/>
                        <a:t> Twitch </a:t>
                      </a:r>
                      <a:r>
                        <a:rPr lang="en-US" baseline="0" dirty="0" err="1" smtClean="0"/>
                        <a:t>Fibres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</a:t>
                      </a:r>
                      <a:r>
                        <a:rPr lang="en-US" baseline="0" dirty="0" smtClean="0"/>
                        <a:t> Twitch </a:t>
                      </a:r>
                      <a:r>
                        <a:rPr lang="en-US" baseline="0" dirty="0" err="1" smtClean="0"/>
                        <a:t>Fibres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2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64" r="899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8633" y="152475"/>
            <a:ext cx="3022600" cy="3175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1432"/>
              </p:ext>
            </p:extLst>
          </p:nvPr>
        </p:nvGraphicFramePr>
        <p:xfrm>
          <a:off x="634939" y="1453906"/>
          <a:ext cx="8003613" cy="273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139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383500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6016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impact on </a:t>
                      </a:r>
                      <a:r>
                        <a:rPr lang="en-GB" sz="1600" u="sng" baseline="0" dirty="0" smtClean="0">
                          <a:solidFill>
                            <a:sysClr val="windowText" lastClr="000000"/>
                          </a:solidFill>
                        </a:rPr>
                        <a:t>performance, with some attempt to sporting examples 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6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8" name="Date Placeholder 21">
            <a:extLst>
              <a:ext uri="{FF2B5EF4-FFF2-40B4-BE49-F238E27FC236}">
                <a16:creationId xmlns:a16="http://schemas.microsoft.com/office/drawing/2014/main" id="{7698ECF3-D62D-428D-8066-505FE22B17C1}"/>
              </a:ext>
            </a:extLst>
          </p:cNvPr>
          <p:cNvSpPr txBox="1">
            <a:spLocks/>
          </p:cNvSpPr>
          <p:nvPr/>
        </p:nvSpPr>
        <p:spPr bwMode="auto">
          <a:xfrm>
            <a:off x="5009893" y="123031"/>
            <a:ext cx="3868978" cy="6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alibri" panose="020F0502020204030204" pitchFamily="34" charset="0"/>
              </a:rPr>
              <a:t>Date</a:t>
            </a:r>
            <a:r>
              <a:rPr lang="en-GB" altLang="en-US" sz="2800" b="1" u="sng" dirty="0">
                <a:latin typeface="Calibri" panose="020F0502020204030204" pitchFamily="34" charset="0"/>
              </a:rPr>
              <a:t>: </a:t>
            </a:r>
            <a:fld id="{F49A033A-CDEC-432F-BA03-E0D21B5989CB}" type="datetime3">
              <a:rPr lang="en-GB" altLang="en-US" sz="2800" b="1" u="sng">
                <a:latin typeface="Calibri" panose="020F0502020204030204" pitchFamily="34" charset="0"/>
              </a:rPr>
              <a:pPr eaLnBrk="1" hangingPunct="1"/>
              <a:t>9 December, 2019</a:t>
            </a:fld>
            <a:endParaRPr lang="en-GB" alt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56" y="688302"/>
            <a:ext cx="341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Musculoskeletal Revision</a:t>
            </a:r>
            <a:endParaRPr lang="en-US" sz="24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141099" y="4629405"/>
            <a:ext cx="8769100" cy="1754327"/>
          </a:xfrm>
          <a:prstGeom prst="rect">
            <a:avLst/>
          </a:prstGeom>
          <a:solidFill>
            <a:srgbClr val="F8F1BE"/>
          </a:solidFill>
          <a:ln w="57150" cmpd="sng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Identify your Progress Indictor 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5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97" y="0"/>
            <a:ext cx="5801292" cy="110867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42756"/>
              </p:ext>
            </p:extLst>
          </p:nvPr>
        </p:nvGraphicFramePr>
        <p:xfrm>
          <a:off x="156778" y="1184122"/>
          <a:ext cx="8826525" cy="535439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4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3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543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4075" y="215572"/>
            <a:ext cx="3250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HOME LEARNING: 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77" r="93538"/>
                    </a14:imgEffect>
                  </a14:imgLayer>
                </a14:imgProps>
              </a:ext>
            </a:extLst>
          </a:blip>
          <a:srcRect l="22378" r="6501"/>
          <a:stretch/>
        </p:blipFill>
        <p:spPr>
          <a:xfrm>
            <a:off x="3797120" y="2055520"/>
            <a:ext cx="5346880" cy="497922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3926" y="1865919"/>
            <a:ext cx="3563194" cy="2840963"/>
          </a:xfrm>
          <a:prstGeom prst="cloudCallout">
            <a:avLst>
              <a:gd name="adj1" fmla="val 80055"/>
              <a:gd name="adj2" fmla="val -2044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9248" y="2571900"/>
            <a:ext cx="167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) </a:t>
            </a:r>
            <a:r>
              <a:rPr lang="en-US" sz="2800" dirty="0" smtClean="0"/>
              <a:t>Revise, Revise, Revise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3926" y="1102962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</a:t>
            </a:r>
            <a:r>
              <a:rPr lang="en-US" sz="2400" dirty="0" smtClean="0"/>
              <a:t>Finish your exam question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85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64" r="899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8633" y="152475"/>
            <a:ext cx="3022600" cy="3175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1832"/>
              </p:ext>
            </p:extLst>
          </p:nvPr>
        </p:nvGraphicFramePr>
        <p:xfrm>
          <a:off x="634939" y="1453906"/>
          <a:ext cx="8003613" cy="273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139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383500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6016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impact on </a:t>
                      </a:r>
                      <a:r>
                        <a:rPr lang="en-GB" sz="1600" u="sng" baseline="0" dirty="0" smtClean="0">
                          <a:solidFill>
                            <a:sysClr val="windowText" lastClr="000000"/>
                          </a:solidFill>
                        </a:rPr>
                        <a:t>performance, with some attempt to sporting examples 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6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8" name="Date Placeholder 21">
            <a:extLst>
              <a:ext uri="{FF2B5EF4-FFF2-40B4-BE49-F238E27FC236}">
                <a16:creationId xmlns:a16="http://schemas.microsoft.com/office/drawing/2014/main" id="{7698ECF3-D62D-428D-8066-505FE22B17C1}"/>
              </a:ext>
            </a:extLst>
          </p:cNvPr>
          <p:cNvSpPr txBox="1">
            <a:spLocks/>
          </p:cNvSpPr>
          <p:nvPr/>
        </p:nvSpPr>
        <p:spPr bwMode="auto">
          <a:xfrm>
            <a:off x="5009893" y="123031"/>
            <a:ext cx="3868978" cy="6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alibri" panose="020F0502020204030204" pitchFamily="34" charset="0"/>
              </a:rPr>
              <a:t>Date</a:t>
            </a:r>
            <a:r>
              <a:rPr lang="en-GB" altLang="en-US" sz="2800" b="1" u="sng" dirty="0">
                <a:latin typeface="Calibri" panose="020F0502020204030204" pitchFamily="34" charset="0"/>
              </a:rPr>
              <a:t>: </a:t>
            </a:r>
            <a:fld id="{F49A033A-CDEC-432F-BA03-E0D21B5989CB}" type="datetime3">
              <a:rPr lang="en-GB" altLang="en-US" sz="2800" b="1" u="sng">
                <a:latin typeface="Calibri" panose="020F0502020204030204" pitchFamily="34" charset="0"/>
              </a:rPr>
              <a:pPr eaLnBrk="1" hangingPunct="1"/>
              <a:t>9 December, 2019</a:t>
            </a:fld>
            <a:endParaRPr lang="en-GB" alt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56" y="688302"/>
            <a:ext cx="341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Musculoskeletal Revision</a:t>
            </a:r>
            <a:endParaRPr lang="en-US" sz="24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141099" y="4291955"/>
            <a:ext cx="8769100" cy="584776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Identify the progress you have made….</a:t>
            </a:r>
            <a:endParaRPr lang="en-GB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534" y="5167182"/>
            <a:ext cx="462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have made …………………….. Progress because…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8686" y="568193"/>
            <a:ext cx="8778974" cy="5054577"/>
            <a:chOff x="504497" y="536028"/>
            <a:chExt cx="11461531" cy="5849006"/>
          </a:xfrm>
        </p:grpSpPr>
        <p:sp>
          <p:nvSpPr>
            <p:cNvPr id="4" name="Rectangle 3"/>
            <p:cNvSpPr/>
            <p:nvPr/>
          </p:nvSpPr>
          <p:spPr>
            <a:xfrm>
              <a:off x="504497" y="536028"/>
              <a:ext cx="11461531" cy="5849006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56139" y="1860332"/>
              <a:ext cx="9254359" cy="4319751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83170" y="3285817"/>
              <a:ext cx="6255809" cy="2679461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4497" y="53602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8968" y="1884541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340" y="3285819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498" y="1164028"/>
              <a:ext cx="1036382" cy="219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Complete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Define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Select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Identify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Label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State</a:t>
              </a:r>
            </a:p>
            <a:p>
              <a:endParaRPr lang="en-GB" sz="9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0793" y="1884541"/>
              <a:ext cx="3214776" cy="30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/>
                <a:t>Which – using an example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8337" y="2449446"/>
              <a:ext cx="1229711" cy="168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Clarify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Describe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Give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Linked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Applied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9340" y="3916533"/>
              <a:ext cx="1395907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Discuss</a:t>
              </a:r>
            </a:p>
            <a:p>
              <a:r>
                <a:rPr lang="en-GB" sz="900" b="1" dirty="0"/>
                <a:t>Assess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0269" y="4342106"/>
              <a:ext cx="1079943" cy="587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000000"/>
                  </a:solidFill>
                </a:rPr>
                <a:t>Analyse – positives and negatives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0269" y="4973446"/>
              <a:ext cx="1229711" cy="267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Examine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30269" y="5366141"/>
              <a:ext cx="1229711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Explain </a:t>
              </a:r>
            </a:p>
            <a:p>
              <a:r>
                <a:rPr lang="en-GB" sz="900" b="1" dirty="0">
                  <a:solidFill>
                    <a:srgbClr val="000000"/>
                  </a:solidFill>
                </a:rPr>
                <a:t>Justify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1049" y="629103"/>
              <a:ext cx="348087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Appropriate technical language (key words)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7228" y="1860332"/>
              <a:ext cx="4768920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Application of knowledge on how it effects performance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05247" y="3354350"/>
              <a:ext cx="293571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Analyse how it effects performance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40961" y="3335570"/>
              <a:ext cx="2269537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Detailed E.G justifying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686" y="133814"/>
            <a:ext cx="8954173" cy="30777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Question</a:t>
            </a:r>
            <a:r>
              <a:rPr lang="en-GB" sz="1400" dirty="0"/>
              <a:t>: How does the skeleton and muscular system work together to allow </a:t>
            </a:r>
            <a:r>
              <a:rPr lang="en-GB" sz="1400" u="sng" dirty="0"/>
              <a:t>participation </a:t>
            </a:r>
            <a:r>
              <a:rPr lang="en-GB" sz="1400" u="sng" dirty="0" smtClean="0"/>
              <a:t>any athletics events (</a:t>
            </a:r>
            <a:r>
              <a:rPr lang="en-GB" sz="1400" u="sng" dirty="0"/>
              <a:t>9)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46122"/>
              </p:ext>
            </p:extLst>
          </p:nvPr>
        </p:nvGraphicFramePr>
        <p:xfrm>
          <a:off x="-9042" y="5722609"/>
          <a:ext cx="915304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141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385761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218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>
            <a:extLst>
              <a:ext uri="{FF2B5EF4-FFF2-40B4-BE49-F238E27FC236}">
                <a16:creationId xmlns:a16="http://schemas.microsoft.com/office/drawing/2014/main" id="{3051FA5B-AD14-4054-97B0-5A41EC54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3526137"/>
            <a:ext cx="3765550" cy="33318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4">
            <a:extLst>
              <a:ext uri="{FF2B5EF4-FFF2-40B4-BE49-F238E27FC236}">
                <a16:creationId xmlns:a16="http://schemas.microsoft.com/office/drawing/2014/main" id="{D93EA525-2F08-44E6-8C6B-EA97ED5A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49" y="1058726"/>
            <a:ext cx="3514725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GB" altLang="en-US" sz="1800" b="1" dirty="0"/>
              <a:t>Question:</a:t>
            </a:r>
            <a:r>
              <a:rPr lang="en-GB" altLang="en-US" sz="1800" dirty="0"/>
              <a:t> </a:t>
            </a:r>
          </a:p>
          <a:p>
            <a:endParaRPr lang="en-GB" sz="1800" dirty="0"/>
          </a:p>
          <a:p>
            <a:r>
              <a:rPr lang="en-GB" sz="1800" dirty="0" smtClean="0"/>
              <a:t>How </a:t>
            </a:r>
            <a:r>
              <a:rPr lang="en-GB" sz="1800" dirty="0"/>
              <a:t>does the skeleton and muscular system work together to allow </a:t>
            </a:r>
            <a:r>
              <a:rPr lang="en-GB" sz="1800" u="sng" dirty="0"/>
              <a:t>participation any athletics events (9</a:t>
            </a:r>
            <a:r>
              <a:rPr lang="en-GB" sz="1800" u="sng" dirty="0" smtClean="0"/>
              <a:t>)</a:t>
            </a:r>
          </a:p>
          <a:p>
            <a:endParaRPr lang="en-GB" sz="1800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A9DD64-6B07-4699-B6F4-47BB60DC1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65688"/>
              </p:ext>
            </p:extLst>
          </p:nvPr>
        </p:nvGraphicFramePr>
        <p:xfrm>
          <a:off x="-1" y="-1"/>
          <a:ext cx="5378450" cy="560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50" name="TextBox 6">
            <a:extLst>
              <a:ext uri="{FF2B5EF4-FFF2-40B4-BE49-F238E27FC236}">
                <a16:creationId xmlns:a16="http://schemas.microsoft.com/office/drawing/2014/main" id="{3AAF34B3-AAFA-4F27-8DD1-2D5756B9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76250"/>
            <a:ext cx="2765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My target grade _______</a:t>
            </a:r>
          </a:p>
        </p:txBody>
      </p:sp>
      <p:sp>
        <p:nvSpPr>
          <p:cNvPr id="39951" name="TextBox 7">
            <a:extLst>
              <a:ext uri="{FF2B5EF4-FFF2-40B4-BE49-F238E27FC236}">
                <a16:creationId xmlns:a16="http://schemas.microsoft.com/office/drawing/2014/main" id="{7E955083-6091-4847-A128-57E2A4B7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657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1. Me: </a:t>
            </a:r>
          </a:p>
        </p:txBody>
      </p:sp>
      <p:sp>
        <p:nvSpPr>
          <p:cNvPr id="39952" name="TextBox 8">
            <a:extLst>
              <a:ext uri="{FF2B5EF4-FFF2-40B4-BE49-F238E27FC236}">
                <a16:creationId xmlns:a16="http://schemas.microsoft.com/office/drawing/2014/main" id="{8FC753BE-CECF-4639-A422-BBEF719C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4763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2. Name_______ </a:t>
            </a:r>
          </a:p>
        </p:txBody>
      </p:sp>
      <p:sp>
        <p:nvSpPr>
          <p:cNvPr id="39953" name="TextBox 9">
            <a:extLst>
              <a:ext uri="{FF2B5EF4-FFF2-40B4-BE49-F238E27FC236}">
                <a16:creationId xmlns:a16="http://schemas.microsoft.com/office/drawing/2014/main" id="{BE3675E3-CAA8-4CF9-9BA5-EBEAA096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37651"/>
            <a:ext cx="2233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3. Name_______ </a:t>
            </a:r>
          </a:p>
        </p:txBody>
      </p:sp>
      <p:sp>
        <p:nvSpPr>
          <p:cNvPr id="39954" name="TextBox 10">
            <a:extLst>
              <a:ext uri="{FF2B5EF4-FFF2-40B4-BE49-F238E27FC236}">
                <a16:creationId xmlns:a16="http://schemas.microsoft.com/office/drawing/2014/main" id="{2DBCB6C4-9559-4F51-87B2-F4846A271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2737651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4. Name_______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566336"/>
              </p:ext>
            </p:extLst>
          </p:nvPr>
        </p:nvGraphicFramePr>
        <p:xfrm>
          <a:off x="-1" y="5498832"/>
          <a:ext cx="5378451" cy="135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126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295205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051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llogo_com-304144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57" y="2743938"/>
            <a:ext cx="1474002" cy="528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125" y="122663"/>
            <a:ext cx="5722908" cy="1253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1140" y="1340516"/>
            <a:ext cx="458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GCSE PE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385" y="122663"/>
            <a:ext cx="8664498" cy="65792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12125" y="3472500"/>
            <a:ext cx="3958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Name: </a:t>
            </a:r>
            <a:r>
              <a:rPr lang="en-GB" dirty="0"/>
              <a:t>………………………………………………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4033" y="6193336"/>
            <a:ext cx="3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School: ……………………………………………..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2716" y="6193336"/>
            <a:ext cx="3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Teacher: …………………………………………..</a:t>
            </a:r>
          </a:p>
        </p:txBody>
      </p:sp>
      <p:pic>
        <p:nvPicPr>
          <p:cNvPr id="8" name="Picture 7" descr="proxy_for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71" y="1623656"/>
            <a:ext cx="6426200" cy="1524000"/>
          </a:xfrm>
          <a:prstGeom prst="rect">
            <a:avLst/>
          </a:prstGeom>
        </p:spPr>
      </p:pic>
      <p:pic>
        <p:nvPicPr>
          <p:cNvPr id="9" name="Picture 8" descr="8cxKne9j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3" y="2803624"/>
            <a:ext cx="1778381" cy="1580783"/>
          </a:xfrm>
          <a:prstGeom prst="rect">
            <a:avLst/>
          </a:prstGeom>
        </p:spPr>
      </p:pic>
      <p:pic>
        <p:nvPicPr>
          <p:cNvPr id="10" name="Picture 9" descr="anatomy-clipart-1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23" y="2381596"/>
            <a:ext cx="1584459" cy="20658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4388" y="360191"/>
            <a:ext cx="1184965" cy="101566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TARGET: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 smtClean="0"/>
              <a:t> </a:t>
            </a:r>
            <a:r>
              <a:rPr lang="en-GB" dirty="0" smtClean="0"/>
              <a:t>_______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98594" y="3713154"/>
            <a:ext cx="286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Skeleton Pathway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42760"/>
              </p:ext>
            </p:extLst>
          </p:nvPr>
        </p:nvGraphicFramePr>
        <p:xfrm>
          <a:off x="404162" y="4409071"/>
          <a:ext cx="8406689" cy="154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0440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028139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8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8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54065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2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2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2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2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2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2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2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2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2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2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3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01C87F24-24E8-4CE3-9E81-11EF50326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1" b="15770"/>
          <a:stretch>
            <a:fillRect/>
          </a:stretch>
        </p:blipFill>
        <p:spPr bwMode="auto">
          <a:xfrm>
            <a:off x="651651" y="1906985"/>
            <a:ext cx="3675981" cy="9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0953" y="188279"/>
            <a:ext cx="6249165" cy="76944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DO NOW ACTIVITY: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3" b="96544" l="0" r="97600">
                        <a14:foregroundMark x1="38600" y1="20968" x2="37400" y2="23502"/>
                        <a14:foregroundMark x1="47600" y1="18664" x2="46000" y2="21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7217" y="-66144"/>
            <a:ext cx="4244086" cy="3683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1038" y="1108124"/>
            <a:ext cx="567270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TASK</a:t>
            </a:r>
            <a:r>
              <a:rPr lang="en-US" i="1" dirty="0" smtClean="0"/>
              <a:t>: List as many </a:t>
            </a:r>
            <a:r>
              <a:rPr lang="en-US" i="1" u="sng" dirty="0" smtClean="0"/>
              <a:t>KEY WORDS </a:t>
            </a:r>
            <a:r>
              <a:rPr lang="en-US" i="1" dirty="0" smtClean="0"/>
              <a:t>as you can remember within the MUSCULOSKELETAL system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55" y="1895102"/>
            <a:ext cx="282382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u="sng" dirty="0" smtClean="0"/>
              <a:t>Target: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i="1" dirty="0" smtClean="0"/>
              <a:t>3-4 = 15 or more  = MERIT!</a:t>
            </a:r>
          </a:p>
          <a:p>
            <a:pPr algn="ctr"/>
            <a:r>
              <a:rPr lang="en-US" sz="1400" i="1" dirty="0" smtClean="0"/>
              <a:t>5-7= 20 or more = MERIT!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318" y="3559426"/>
            <a:ext cx="359932" cy="297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2490" y="3007421"/>
            <a:ext cx="476926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8.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10.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11.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12.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13.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14.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15.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16.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89169" y="2901554"/>
            <a:ext cx="476926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17.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18.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19.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20.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23848" y="2633766"/>
            <a:ext cx="0" cy="22961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91192" y="2668867"/>
            <a:ext cx="275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Learned throughout the lesson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089169" y="4929906"/>
            <a:ext cx="10373" cy="20553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89169" y="4929906"/>
            <a:ext cx="203467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8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527" y="133693"/>
            <a:ext cx="62324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Type of Movement:</a:t>
            </a:r>
            <a:endParaRPr lang="en-US" sz="4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181100"/>
              </p:ext>
            </p:extLst>
          </p:nvPr>
        </p:nvGraphicFramePr>
        <p:xfrm>
          <a:off x="183798" y="1102960"/>
          <a:ext cx="8805644" cy="556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123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23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611193" y="1118291"/>
            <a:ext cx="1030953" cy="403640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Extension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8256" y="1118291"/>
            <a:ext cx="1131358" cy="393565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Flexion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746" y="2524358"/>
            <a:ext cx="1117410" cy="393188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/>
              <a:t>Adduction</a:t>
            </a:r>
            <a:endParaRPr lang="en-US" sz="1200" b="1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4611193" y="2549596"/>
            <a:ext cx="1028631" cy="367950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Abduction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21756" y="3908336"/>
            <a:ext cx="1020390" cy="285374"/>
          </a:xfrm>
          <a:prstGeom prst="roundRect">
            <a:avLst/>
          </a:prstGeom>
          <a:ln w="127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Rotation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8256" y="3908336"/>
            <a:ext cx="1100191" cy="337842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u="sng" dirty="0"/>
              <a:t>Circumduction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2497" y="5280717"/>
            <a:ext cx="1085950" cy="406688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Plantar-Flexion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21756" y="5280717"/>
            <a:ext cx="1020390" cy="406688"/>
          </a:xfrm>
          <a:prstGeom prst="round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Dorsi-flexion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497" y="1394973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4621756" y="1454170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74648" y="2766003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4583907" y="2825200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212497" y="4172532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4621756" y="4231729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212497" y="5653399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621756" y="5712596"/>
            <a:ext cx="32970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Definition =</a:t>
            </a:r>
          </a:p>
          <a:p>
            <a:endParaRPr lang="en-US" sz="1050" dirty="0"/>
          </a:p>
          <a:p>
            <a:r>
              <a:rPr lang="en-US" sz="1050" dirty="0" smtClean="0"/>
              <a:t>Sporting example =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712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2" y="0"/>
            <a:ext cx="7206857" cy="1253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9" b="92982" l="0" r="100000">
                        <a14:foregroundMark x1="84667" y1="28070" x2="63333" y2="28070"/>
                        <a14:foregroundMark x1="28000" y1="34211" x2="667" y2="34211"/>
                        <a14:foregroundMark x1="10667" y1="50877" x2="29333" y2="50877"/>
                        <a14:foregroundMark x1="9000" y1="60088" x2="27000" y2="60088"/>
                        <a14:foregroundMark x1="55000" y1="50000" x2="73667" y2="50000"/>
                        <a14:foregroundMark x1="53333" y1="58333" x2="75000" y2="60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362" y="4073650"/>
            <a:ext cx="3917638" cy="2977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802938">
            <a:off x="7721717" y="4371034"/>
            <a:ext cx="1292034" cy="6988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53636">
            <a:off x="5148792" y="4419340"/>
            <a:ext cx="1213135" cy="7558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8097"/>
              </p:ext>
            </p:extLst>
          </p:nvPr>
        </p:nvGraphicFramePr>
        <p:xfrm>
          <a:off x="0" y="1009401"/>
          <a:ext cx="5007867" cy="58485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5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7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Works with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Sporting</a:t>
                      </a:r>
                      <a:r>
                        <a:rPr lang="en-US" baseline="0" dirty="0" smtClean="0"/>
                        <a:t> example…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065">
                <a:tc>
                  <a:txBody>
                    <a:bodyPr/>
                    <a:lstStyle/>
                    <a:p>
                      <a:r>
                        <a:rPr lang="en-GB" sz="1200" u="sng" dirty="0" smtClean="0"/>
                        <a:t>Biceps</a:t>
                      </a:r>
                      <a:r>
                        <a:rPr lang="en-GB" sz="120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494">
                <a:tc>
                  <a:txBody>
                    <a:bodyPr/>
                    <a:lstStyle/>
                    <a:p>
                      <a:r>
                        <a:rPr lang="en-GB" sz="1200" u="sng" dirty="0" smtClean="0"/>
                        <a:t>Quadriceps</a:t>
                      </a:r>
                      <a:r>
                        <a:rPr lang="en-GB" sz="120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793">
                <a:tc>
                  <a:txBody>
                    <a:bodyPr/>
                    <a:lstStyle/>
                    <a:p>
                      <a:r>
                        <a:rPr lang="en-GB" sz="1200" u="sng" dirty="0" smtClean="0"/>
                        <a:t>Gastrocnemius</a:t>
                      </a:r>
                      <a:r>
                        <a:rPr lang="en-GB" sz="120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4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Hip Flexors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52515" y="1068700"/>
            <a:ext cx="24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Antagonistic pairs are….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71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62" y="0"/>
            <a:ext cx="3009165" cy="6858000"/>
          </a:xfrm>
          <a:prstGeom prst="rect">
            <a:avLst/>
          </a:prstGeom>
        </p:spPr>
      </p:pic>
      <p:pic>
        <p:nvPicPr>
          <p:cNvPr id="1027" name="Picture 3" descr="anatomy - stock phot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7877"/>
          <a:stretch/>
        </p:blipFill>
        <p:spPr bwMode="auto">
          <a:xfrm>
            <a:off x="9034" y="3453158"/>
            <a:ext cx="4689158" cy="3032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endCxn id="55" idx="3"/>
          </p:cNvCxnSpPr>
          <p:nvPr/>
        </p:nvCxnSpPr>
        <p:spPr>
          <a:xfrm flipH="1">
            <a:off x="4523595" y="2687758"/>
            <a:ext cx="961044" cy="10772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2721" y="3392598"/>
            <a:ext cx="499132" cy="193997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14260" y="4049307"/>
            <a:ext cx="0" cy="612095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11128" y="1594149"/>
            <a:ext cx="1053077" cy="139601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35466" y="3577453"/>
            <a:ext cx="1020898" cy="81092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91949" y="4818442"/>
            <a:ext cx="2002809" cy="57885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98192" y="1816032"/>
            <a:ext cx="840616" cy="239782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0" idx="1"/>
          </p:cNvCxnSpPr>
          <p:nvPr/>
        </p:nvCxnSpPr>
        <p:spPr>
          <a:xfrm flipH="1" flipV="1">
            <a:off x="6928618" y="2565533"/>
            <a:ext cx="827746" cy="48828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2" idx="2"/>
          </p:cNvCxnSpPr>
          <p:nvPr/>
        </p:nvCxnSpPr>
        <p:spPr>
          <a:xfrm flipH="1">
            <a:off x="1791949" y="2448275"/>
            <a:ext cx="60752" cy="259215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1" name="TextBox 1040"/>
          <p:cNvSpPr txBox="1"/>
          <p:nvPr/>
        </p:nvSpPr>
        <p:spPr>
          <a:xfrm>
            <a:off x="0" y="2738621"/>
            <a:ext cx="261367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Pectoral</a:t>
            </a:r>
            <a:r>
              <a:rPr lang="en-GB" sz="1400" dirty="0" smtClean="0"/>
              <a:t> –</a:t>
            </a:r>
          </a:p>
          <a:p>
            <a:r>
              <a:rPr lang="en-GB" sz="1400" dirty="0" smtClean="0"/>
              <a:t> </a:t>
            </a:r>
          </a:p>
          <a:p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82286" y="1709611"/>
            <a:ext cx="214083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GB" sz="1400" dirty="0" smtClean="0"/>
          </a:p>
          <a:p>
            <a:pPr defTabSz="914400">
              <a:defRPr/>
            </a:pPr>
            <a:r>
              <a:rPr lang="en-GB" sz="1400" dirty="0" smtClean="0"/>
              <a:t>__________</a:t>
            </a:r>
          </a:p>
          <a:p>
            <a:pPr defTabSz="914400">
              <a:defRPr/>
            </a:pPr>
            <a:r>
              <a:rPr lang="en-GB" sz="1400" dirty="0" smtClean="0"/>
              <a:t>– </a:t>
            </a:r>
            <a:r>
              <a:rPr lang="en-US" sz="1400" dirty="0"/>
              <a:t>Flexion</a:t>
            </a:r>
            <a:r>
              <a:rPr lang="en-US" sz="1400" b="1" i="1" dirty="0"/>
              <a:t> </a:t>
            </a:r>
            <a:r>
              <a:rPr lang="en-US" sz="1400" dirty="0"/>
              <a:t>at the elbow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52638" y="3499410"/>
            <a:ext cx="21408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Quadriceps</a:t>
            </a:r>
            <a:r>
              <a:rPr lang="en-GB" sz="1400" dirty="0" smtClean="0"/>
              <a:t> – </a:t>
            </a:r>
            <a:r>
              <a:rPr lang="en-US" sz="1400" dirty="0"/>
              <a:t>Extension at the knee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5920" y="2426146"/>
            <a:ext cx="145767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696864" y="862384"/>
            <a:ext cx="179833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Deltoid</a:t>
            </a:r>
            <a:r>
              <a:rPr lang="en-GB" sz="1400" dirty="0" smtClean="0"/>
              <a:t> – 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264205" y="1224817"/>
            <a:ext cx="189917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Trapezius</a:t>
            </a:r>
            <a:r>
              <a:rPr lang="en-GB" sz="1400" dirty="0" smtClean="0"/>
              <a:t> – 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756364" y="2361323"/>
            <a:ext cx="138756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Latissimus dorsi </a:t>
            </a:r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756364" y="4049307"/>
            <a:ext cx="1343344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682418" y="5397295"/>
            <a:ext cx="148096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399792" y="4243534"/>
            <a:ext cx="1999021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Abdominals</a:t>
            </a:r>
            <a:r>
              <a:rPr lang="en-GB" sz="1400" dirty="0" smtClean="0"/>
              <a:t>-</a:t>
            </a:r>
          </a:p>
          <a:p>
            <a:endParaRPr lang="en-GB" sz="1400" dirty="0"/>
          </a:p>
          <a:p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4214438" y="6495902"/>
            <a:ext cx="49489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24891" y="6550223"/>
            <a:ext cx="414782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/>
              <a:t>External </a:t>
            </a:r>
            <a:r>
              <a:rPr lang="en-US" sz="1400" b="1" u="sng" dirty="0" smtClean="0"/>
              <a:t>Oblique’ </a:t>
            </a:r>
            <a:r>
              <a:rPr lang="en-US" sz="1400" dirty="0" smtClean="0"/>
              <a:t>-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076925" y="5040428"/>
            <a:ext cx="1412232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/>
              <a:t>Tibialis </a:t>
            </a:r>
            <a:r>
              <a:rPr lang="en-US" sz="1400" b="1" u="sng" dirty="0" smtClean="0"/>
              <a:t>Anterior- </a:t>
            </a:r>
            <a:endParaRPr lang="en-US" sz="1400" b="1" u="sng" dirty="0"/>
          </a:p>
          <a:p>
            <a:endParaRPr lang="en-US" sz="1400" b="1" u="sng" dirty="0" smtClean="0"/>
          </a:p>
          <a:p>
            <a:endParaRPr lang="en-US" sz="1400" b="1" u="sng" dirty="0"/>
          </a:p>
          <a:p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335454" y="3254287"/>
            <a:ext cx="1464614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773401" y="3145673"/>
            <a:ext cx="437726" cy="345284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211127" y="4533777"/>
            <a:ext cx="1471291" cy="132637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696864" y="5379375"/>
            <a:ext cx="426065" cy="19110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800068" y="5594790"/>
            <a:ext cx="679186" cy="901113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86714" y="5920515"/>
            <a:ext cx="439248" cy="629708"/>
          </a:xfrm>
          <a:prstGeom prst="straightConnector1">
            <a:avLst/>
          </a:prstGeom>
          <a:ln w="57150" cmpd="sng">
            <a:solidFill>
              <a:srgbClr val="5BFF2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 descr="Screen Shot 2019-03-31 at 18.30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1" y="0"/>
            <a:ext cx="3670300" cy="149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240" y="93498"/>
            <a:ext cx="496802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BFF2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Need to know </a:t>
            </a:r>
            <a:r>
              <a:rPr lang="en-US" sz="2000" b="1" dirty="0" smtClean="0"/>
              <a:t>ALL LOCATIONS &amp; MOEVEMENT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59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538" r="953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7617" y="3497413"/>
            <a:ext cx="3210935" cy="3210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1950" y="4562260"/>
            <a:ext cx="1859328" cy="92333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Target = 3-5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Skeleton Pathway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1642" y="5785018"/>
            <a:ext cx="1917149" cy="92333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Target = 6-9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Muscular Pathway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64" r="899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8633" y="152475"/>
            <a:ext cx="3022600" cy="3175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477"/>
              </p:ext>
            </p:extLst>
          </p:nvPr>
        </p:nvGraphicFramePr>
        <p:xfrm>
          <a:off x="634939" y="1453906"/>
          <a:ext cx="8003613" cy="273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139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383500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6016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impact on </a:t>
                      </a:r>
                      <a:r>
                        <a:rPr lang="en-GB" sz="1600" u="sng" baseline="0" dirty="0" smtClean="0">
                          <a:solidFill>
                            <a:sysClr val="windowText" lastClr="000000"/>
                          </a:solidFill>
                        </a:rPr>
                        <a:t>performance, with some attempt to sporting examples 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6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8" name="Date Placeholder 21">
            <a:extLst>
              <a:ext uri="{FF2B5EF4-FFF2-40B4-BE49-F238E27FC236}">
                <a16:creationId xmlns:a16="http://schemas.microsoft.com/office/drawing/2014/main" id="{7698ECF3-D62D-428D-8066-505FE22B17C1}"/>
              </a:ext>
            </a:extLst>
          </p:cNvPr>
          <p:cNvSpPr txBox="1">
            <a:spLocks/>
          </p:cNvSpPr>
          <p:nvPr/>
        </p:nvSpPr>
        <p:spPr bwMode="auto">
          <a:xfrm>
            <a:off x="5009893" y="123031"/>
            <a:ext cx="3868978" cy="6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alibri" panose="020F0502020204030204" pitchFamily="34" charset="0"/>
              </a:rPr>
              <a:t>Date</a:t>
            </a:r>
            <a:r>
              <a:rPr lang="en-GB" altLang="en-US" sz="2800" b="1" u="sng" dirty="0">
                <a:latin typeface="Calibri" panose="020F0502020204030204" pitchFamily="34" charset="0"/>
              </a:rPr>
              <a:t>: </a:t>
            </a:r>
            <a:fld id="{F49A033A-CDEC-432F-BA03-E0D21B5989CB}" type="datetime3">
              <a:rPr lang="en-GB" altLang="en-US" sz="2800" b="1" u="sng">
                <a:latin typeface="Calibri" panose="020F0502020204030204" pitchFamily="34" charset="0"/>
              </a:rPr>
              <a:pPr eaLnBrk="1" hangingPunct="1"/>
              <a:t>9 December, 2019</a:t>
            </a:fld>
            <a:endParaRPr lang="en-GB" alt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56" y="688302"/>
            <a:ext cx="341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Musculoskeletal Revision</a:t>
            </a:r>
            <a:endParaRPr lang="en-US" sz="2400" b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965" y="4053914"/>
            <a:ext cx="2039144" cy="2763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74342">
            <a:off x="2088624" y="5672243"/>
            <a:ext cx="367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If you want a go at the 5-7…</a:t>
            </a:r>
            <a:r>
              <a:rPr lang="en-US" b="1" i="1" dirty="0" smtClean="0"/>
              <a:t>you can</a:t>
            </a:r>
            <a:r>
              <a:rPr lang="en-US" i="1" dirty="0" smtClean="0"/>
              <a:t>!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634939" y="2106987"/>
            <a:ext cx="8003613" cy="92333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340109" y="768731"/>
            <a:ext cx="223858" cy="1338257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6658" y="245511"/>
            <a:ext cx="2346816" cy="523220"/>
          </a:xfrm>
          <a:prstGeom prst="rect">
            <a:avLst/>
          </a:prstGeom>
          <a:solidFill>
            <a:srgbClr val="F8F1BE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Highlight them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443202">
            <a:off x="89308" y="3643235"/>
            <a:ext cx="8789563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YOU HAVE 15 min to complete your revision booklet…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30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  <p:bldP spid="11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26102"/>
              </p:ext>
            </p:extLst>
          </p:nvPr>
        </p:nvGraphicFramePr>
        <p:xfrm>
          <a:off x="238431" y="305944"/>
          <a:ext cx="8509707" cy="351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2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29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Type of Movement 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Sporting Example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Biceps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Triceps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rgbClr val="000000"/>
                          </a:solidFill>
                        </a:rPr>
                        <a:t>Quadriceps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</a:rPr>
                        <a:t>Hamstrings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3477" t="15793" r="11331" b="17427"/>
          <a:stretch/>
        </p:blipFill>
        <p:spPr>
          <a:xfrm>
            <a:off x="0" y="3996221"/>
            <a:ext cx="1399875" cy="2656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" b="100000" l="0" r="98582">
                        <a14:foregroundMark x1="46809" y1="21484" x2="44681" y2="23145"/>
                        <a14:foregroundMark x1="53723" y1="12207" x2="40780" y2="12207"/>
                        <a14:foregroundMark x1="21454" y1="16895" x2="12057" y2="196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9875" y="3996221"/>
            <a:ext cx="1473362" cy="267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77" l="7197" r="89289">
                        <a14:foregroundMark x1="75063" y1="29692" x2="63515" y2="51154"/>
                        <a14:foregroundMark x1="65356" y1="36231" x2="65356" y2="36231"/>
                        <a14:foregroundMark x1="78996" y1="37000" x2="79582" y2="38154"/>
                        <a14:foregroundMark x1="64435" y1="37846" x2="64435" y2="37846"/>
                        <a14:foregroundMark x1="78326" y1="43000" x2="77490" y2="47385"/>
                        <a14:foregroundMark x1="44854" y1="24231" x2="44268" y2="26154"/>
                        <a14:foregroundMark x1="38075" y1="25308" x2="35146" y2="31846"/>
                        <a14:foregroundMark x1="44268" y1="37846" x2="39247" y2="39231"/>
                        <a14:foregroundMark x1="43682" y1="36769" x2="38075" y2="37000"/>
                        <a14:backgroundMark x1="38410" y1="35923" x2="41925" y2="3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6118" y="3996221"/>
            <a:ext cx="2601706" cy="283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000" l="385" r="98846">
                        <a14:foregroundMark x1="19615" y1="32500" x2="17692" y2="53214"/>
                        <a14:foregroundMark x1="28462" y1="43214" x2="23077" y2="45357"/>
                        <a14:foregroundMark x1="33846" y1="40357" x2="30385" y2="41429"/>
                        <a14:foregroundMark x1="13462" y1="31429" x2="12692" y2="36429"/>
                        <a14:foregroundMark x1="59231" y1="55357" x2="51923" y2="61071"/>
                        <a14:foregroundMark x1="18077" y1="27857" x2="6923" y2="4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0801" y="3952997"/>
            <a:ext cx="2506763" cy="269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86" b="98023" l="6462" r="94615">
                        <a14:foregroundMark x1="69077" y1="92373" x2="64615" y2="95621"/>
                        <a14:foregroundMark x1="78923" y1="44068" x2="78923" y2="481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1526" y="3822280"/>
            <a:ext cx="2988402" cy="32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9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205" y="0"/>
            <a:ext cx="5880595" cy="205111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43480"/>
              </p:ext>
            </p:extLst>
          </p:nvPr>
        </p:nvGraphicFramePr>
        <p:xfrm>
          <a:off x="156778" y="1925675"/>
          <a:ext cx="8826525" cy="480688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4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2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Slow</a:t>
                      </a:r>
                      <a:r>
                        <a:rPr lang="en-US" baseline="0" dirty="0" smtClean="0"/>
                        <a:t> Twitch </a:t>
                      </a:r>
                      <a:r>
                        <a:rPr lang="en-US" baseline="0" dirty="0" err="1" smtClean="0"/>
                        <a:t>Fibres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</a:t>
                      </a:r>
                      <a:r>
                        <a:rPr lang="en-US" baseline="0" dirty="0" smtClean="0"/>
                        <a:t> Twitch </a:t>
                      </a:r>
                      <a:r>
                        <a:rPr lang="en-US" baseline="0" dirty="0" err="1" smtClean="0"/>
                        <a:t>Fibres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_____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Type _____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Type _____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2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r>
                        <a:rPr lang="en-US" sz="1600" baseline="0" dirty="0" smtClean="0"/>
                        <a:t> they last = </a:t>
                      </a:r>
                    </a:p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Intensity level = </a:t>
                      </a:r>
                    </a:p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Use Oxygen = </a:t>
                      </a:r>
                    </a:p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Sporting example =</a:t>
                      </a:r>
                    </a:p>
                    <a:p>
                      <a:endParaRPr lang="en-US" baseline="0" dirty="0" smtClean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they last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Intensity level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Use Oxygen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Sporting example =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they last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Intensity level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Use Oxygen = 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Sporting example =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99609" l="0" r="100000">
                        <a14:foregroundMark x1="34518" y1="76953" x2="38579" y2="91016"/>
                        <a14:foregroundMark x1="58376" y1="73438" x2="58376" y2="80078"/>
                        <a14:foregroundMark x1="71066" y1="78906" x2="71066" y2="78906"/>
                        <a14:foregroundMark x1="66497" y1="79297" x2="68528" y2="82813"/>
                        <a14:foregroundMark x1="25381" y1="82031" x2="43147" y2="88672"/>
                        <a14:foregroundMark x1="34518" y1="17969" x2="34518" y2="22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6175" y="156685"/>
            <a:ext cx="1457825" cy="1894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7707" y="390562"/>
            <a:ext cx="3070226" cy="15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97" y="0"/>
            <a:ext cx="5801292" cy="110867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31424"/>
              </p:ext>
            </p:extLst>
          </p:nvPr>
        </p:nvGraphicFramePr>
        <p:xfrm>
          <a:off x="156778" y="1184122"/>
          <a:ext cx="8826525" cy="535439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4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3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36903" y="1226451"/>
            <a:ext cx="2120451" cy="37950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u="sng" dirty="0" smtClean="0"/>
              <a:t>Voluntary muscles</a:t>
            </a:r>
            <a:endParaRPr lang="en-US" sz="1600" b="1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56906" y="1227973"/>
            <a:ext cx="2157801" cy="37798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u="sng" dirty="0"/>
              <a:t>Involuntary muscles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1737" y="1286960"/>
            <a:ext cx="2252973" cy="31899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u="sng" dirty="0"/>
              <a:t>Cardiac muscle</a:t>
            </a:r>
          </a:p>
        </p:txBody>
      </p:sp>
      <p:pic>
        <p:nvPicPr>
          <p:cNvPr id="7" name="Picture 2" descr="Types of Mus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3481" r="68262"/>
          <a:stretch/>
        </p:blipFill>
        <p:spPr bwMode="auto">
          <a:xfrm>
            <a:off x="6032226" y="1755901"/>
            <a:ext cx="821689" cy="1790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ypes of Mus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7" t="11144" r="11455" b="2338"/>
          <a:stretch/>
        </p:blipFill>
        <p:spPr bwMode="auto">
          <a:xfrm>
            <a:off x="3049183" y="1605957"/>
            <a:ext cx="804439" cy="1722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ypes of Mus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00" t="11129" r="39431" b="2353"/>
          <a:stretch/>
        </p:blipFill>
        <p:spPr bwMode="auto">
          <a:xfrm>
            <a:off x="127985" y="1605958"/>
            <a:ext cx="915237" cy="1722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24311" y="1774575"/>
            <a:ext cx="1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=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6119" y="1886032"/>
            <a:ext cx="1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=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25144" y="1884859"/>
            <a:ext cx="1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=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152" y="3490108"/>
            <a:ext cx="147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=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6336" y="3494135"/>
            <a:ext cx="147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=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4845" y="3490108"/>
            <a:ext cx="147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83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4075" y="215572"/>
            <a:ext cx="3250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HOME LEARNING: 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77" r="93538"/>
                    </a14:imgEffect>
                  </a14:imgLayer>
                </a14:imgProps>
              </a:ext>
            </a:extLst>
          </a:blip>
          <a:srcRect l="22378" r="6501"/>
          <a:stretch/>
        </p:blipFill>
        <p:spPr>
          <a:xfrm>
            <a:off x="3797120" y="2055520"/>
            <a:ext cx="5346880" cy="497922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3926" y="1865919"/>
            <a:ext cx="3563194" cy="2840963"/>
          </a:xfrm>
          <a:prstGeom prst="cloudCallout">
            <a:avLst>
              <a:gd name="adj1" fmla="val 80055"/>
              <a:gd name="adj2" fmla="val -2044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9248" y="2571900"/>
            <a:ext cx="167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) </a:t>
            </a:r>
            <a:r>
              <a:rPr lang="en-US" sz="2800" dirty="0" smtClean="0"/>
              <a:t>Revise, Revise, Revise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3926" y="1102962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</a:t>
            </a:r>
            <a:r>
              <a:rPr lang="en-US" sz="2400" dirty="0" smtClean="0"/>
              <a:t>Finish your exam question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60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64" r="899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8633" y="152475"/>
            <a:ext cx="3022600" cy="3175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76959"/>
              </p:ext>
            </p:extLst>
          </p:nvPr>
        </p:nvGraphicFramePr>
        <p:xfrm>
          <a:off x="634939" y="1453906"/>
          <a:ext cx="8003613" cy="273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139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383500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6016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3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impact on </a:t>
                      </a:r>
                      <a:r>
                        <a:rPr lang="en-GB" sz="1600" u="sng" baseline="0" dirty="0" smtClean="0">
                          <a:solidFill>
                            <a:sysClr val="windowText" lastClr="000000"/>
                          </a:solidFill>
                        </a:rPr>
                        <a:t>performance, with some attempt to sporting examples 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60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6596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6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6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6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6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6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6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8" name="Date Placeholder 21">
            <a:extLst>
              <a:ext uri="{FF2B5EF4-FFF2-40B4-BE49-F238E27FC236}">
                <a16:creationId xmlns:a16="http://schemas.microsoft.com/office/drawing/2014/main" id="{7698ECF3-D62D-428D-8066-505FE22B17C1}"/>
              </a:ext>
            </a:extLst>
          </p:cNvPr>
          <p:cNvSpPr txBox="1">
            <a:spLocks/>
          </p:cNvSpPr>
          <p:nvPr/>
        </p:nvSpPr>
        <p:spPr bwMode="auto">
          <a:xfrm>
            <a:off x="5009893" y="123031"/>
            <a:ext cx="3868978" cy="6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latin typeface="Calibri" panose="020F0502020204030204" pitchFamily="34" charset="0"/>
              </a:rPr>
              <a:t>Date</a:t>
            </a:r>
            <a:r>
              <a:rPr lang="en-GB" altLang="en-US" sz="2800" b="1" u="sng" dirty="0">
                <a:latin typeface="Calibri" panose="020F0502020204030204" pitchFamily="34" charset="0"/>
              </a:rPr>
              <a:t>: </a:t>
            </a:r>
            <a:fld id="{F49A033A-CDEC-432F-BA03-E0D21B5989CB}" type="datetime3">
              <a:rPr lang="en-GB" altLang="en-US" sz="2800" b="1" u="sng">
                <a:latin typeface="Calibri" panose="020F0502020204030204" pitchFamily="34" charset="0"/>
              </a:rPr>
              <a:pPr eaLnBrk="1" hangingPunct="1"/>
              <a:t>9 December, 2019</a:t>
            </a:fld>
            <a:endParaRPr lang="en-GB" altLang="en-US" sz="2800" b="1" u="sng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56" y="688302"/>
            <a:ext cx="341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Musculoskeletal Revision</a:t>
            </a:r>
            <a:endParaRPr lang="en-US" sz="24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141099" y="4291955"/>
            <a:ext cx="8769100" cy="584776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Identify the progress you have made….</a:t>
            </a:r>
            <a:endParaRPr lang="en-GB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534" y="5167182"/>
            <a:ext cx="462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have made …………………….. Progress because…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8686" y="568193"/>
            <a:ext cx="8778974" cy="5054577"/>
            <a:chOff x="504497" y="536028"/>
            <a:chExt cx="11461531" cy="5849006"/>
          </a:xfrm>
        </p:grpSpPr>
        <p:sp>
          <p:nvSpPr>
            <p:cNvPr id="4" name="Rectangle 3"/>
            <p:cNvSpPr/>
            <p:nvPr/>
          </p:nvSpPr>
          <p:spPr>
            <a:xfrm>
              <a:off x="504497" y="536028"/>
              <a:ext cx="11461531" cy="5849006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56139" y="1860332"/>
              <a:ext cx="9254359" cy="4319751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83170" y="3285817"/>
              <a:ext cx="6255809" cy="2679461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4497" y="53602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8968" y="1884541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340" y="3285819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498" y="1164028"/>
              <a:ext cx="1036382" cy="219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Complete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Define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Select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Identify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Label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State</a:t>
              </a:r>
            </a:p>
            <a:p>
              <a:endParaRPr lang="en-GB" sz="9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0793" y="1884541"/>
              <a:ext cx="3214776" cy="30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/>
                <a:t>Which – using an example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8337" y="2449446"/>
              <a:ext cx="1229711" cy="168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Clarify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Describe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Give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Linked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Applied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9340" y="3916533"/>
              <a:ext cx="1395907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Discuss</a:t>
              </a:r>
            </a:p>
            <a:p>
              <a:r>
                <a:rPr lang="en-GB" sz="900" b="1" dirty="0"/>
                <a:t>Assess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0269" y="4342106"/>
              <a:ext cx="1079943" cy="587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000000"/>
                  </a:solidFill>
                </a:rPr>
                <a:t>Analyse – positives and negatives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0269" y="4973446"/>
              <a:ext cx="1229711" cy="267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Examine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30269" y="5366141"/>
              <a:ext cx="1229711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Explain </a:t>
              </a:r>
            </a:p>
            <a:p>
              <a:r>
                <a:rPr lang="en-GB" sz="900" b="1" dirty="0">
                  <a:solidFill>
                    <a:srgbClr val="000000"/>
                  </a:solidFill>
                </a:rPr>
                <a:t>Justify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1049" y="629103"/>
              <a:ext cx="348087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Appropriate technical language (key words)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7228" y="1860332"/>
              <a:ext cx="4768920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Application of knowledge on how it effects performance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05247" y="3354350"/>
              <a:ext cx="293571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Analyse how it effects performance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40961" y="3335570"/>
              <a:ext cx="2269537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Detailed E.G justifying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686" y="133814"/>
            <a:ext cx="8954173" cy="30777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Question</a:t>
            </a:r>
            <a:r>
              <a:rPr lang="en-GB" sz="1400" dirty="0"/>
              <a:t>: How does the skeleton and muscular system work together to allow </a:t>
            </a:r>
            <a:r>
              <a:rPr lang="en-GB" sz="1400" u="sng" dirty="0"/>
              <a:t>participation </a:t>
            </a:r>
            <a:r>
              <a:rPr lang="en-GB" sz="1400" u="sng" dirty="0" smtClean="0"/>
              <a:t>any athletics events (</a:t>
            </a:r>
            <a:r>
              <a:rPr lang="en-GB" sz="1400" u="sng" dirty="0"/>
              <a:t>9)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620747"/>
              </p:ext>
            </p:extLst>
          </p:nvPr>
        </p:nvGraphicFramePr>
        <p:xfrm>
          <a:off x="-9042" y="5722609"/>
          <a:ext cx="915304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141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385761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811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>
            <a:extLst>
              <a:ext uri="{FF2B5EF4-FFF2-40B4-BE49-F238E27FC236}">
                <a16:creationId xmlns:a16="http://schemas.microsoft.com/office/drawing/2014/main" id="{3051FA5B-AD14-4054-97B0-5A41EC54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3526137"/>
            <a:ext cx="3765550" cy="33318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4">
            <a:extLst>
              <a:ext uri="{FF2B5EF4-FFF2-40B4-BE49-F238E27FC236}">
                <a16:creationId xmlns:a16="http://schemas.microsoft.com/office/drawing/2014/main" id="{D93EA525-2F08-44E6-8C6B-EA97ED5A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49" y="1058726"/>
            <a:ext cx="3514725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GB" altLang="en-US" sz="1800" b="1" dirty="0"/>
              <a:t>Question:</a:t>
            </a:r>
            <a:r>
              <a:rPr lang="en-GB" altLang="en-US" sz="1800" dirty="0"/>
              <a:t> </a:t>
            </a:r>
          </a:p>
          <a:p>
            <a:endParaRPr lang="en-GB" sz="1800" dirty="0"/>
          </a:p>
          <a:p>
            <a:r>
              <a:rPr lang="en-GB" sz="1800" dirty="0" smtClean="0"/>
              <a:t>How </a:t>
            </a:r>
            <a:r>
              <a:rPr lang="en-GB" sz="1800" dirty="0"/>
              <a:t>does the skeleton and muscular system work together to allow </a:t>
            </a:r>
            <a:r>
              <a:rPr lang="en-GB" sz="1800" u="sng" dirty="0"/>
              <a:t>participation any athletics events (9</a:t>
            </a:r>
            <a:r>
              <a:rPr lang="en-GB" sz="1800" u="sng" dirty="0" smtClean="0"/>
              <a:t>)</a:t>
            </a:r>
          </a:p>
          <a:p>
            <a:endParaRPr lang="en-GB" sz="1800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A9DD64-6B07-4699-B6F4-47BB60DC1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57924"/>
              </p:ext>
            </p:extLst>
          </p:nvPr>
        </p:nvGraphicFramePr>
        <p:xfrm>
          <a:off x="-1" y="-1"/>
          <a:ext cx="5378450" cy="560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50" name="TextBox 6">
            <a:extLst>
              <a:ext uri="{FF2B5EF4-FFF2-40B4-BE49-F238E27FC236}">
                <a16:creationId xmlns:a16="http://schemas.microsoft.com/office/drawing/2014/main" id="{3AAF34B3-AAFA-4F27-8DD1-2D5756B9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76250"/>
            <a:ext cx="2765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My target grade _______</a:t>
            </a:r>
          </a:p>
        </p:txBody>
      </p:sp>
      <p:sp>
        <p:nvSpPr>
          <p:cNvPr id="39951" name="TextBox 7">
            <a:extLst>
              <a:ext uri="{FF2B5EF4-FFF2-40B4-BE49-F238E27FC236}">
                <a16:creationId xmlns:a16="http://schemas.microsoft.com/office/drawing/2014/main" id="{7E955083-6091-4847-A128-57E2A4B7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657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1. Me: </a:t>
            </a:r>
          </a:p>
        </p:txBody>
      </p:sp>
      <p:sp>
        <p:nvSpPr>
          <p:cNvPr id="39952" name="TextBox 8">
            <a:extLst>
              <a:ext uri="{FF2B5EF4-FFF2-40B4-BE49-F238E27FC236}">
                <a16:creationId xmlns:a16="http://schemas.microsoft.com/office/drawing/2014/main" id="{8FC753BE-CECF-4639-A422-BBEF719C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4763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2. Name_______ </a:t>
            </a:r>
          </a:p>
        </p:txBody>
      </p:sp>
      <p:sp>
        <p:nvSpPr>
          <p:cNvPr id="39953" name="TextBox 9">
            <a:extLst>
              <a:ext uri="{FF2B5EF4-FFF2-40B4-BE49-F238E27FC236}">
                <a16:creationId xmlns:a16="http://schemas.microsoft.com/office/drawing/2014/main" id="{BE3675E3-CAA8-4CF9-9BA5-EBEAA096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37651"/>
            <a:ext cx="2233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3. Name_______ </a:t>
            </a:r>
          </a:p>
        </p:txBody>
      </p:sp>
      <p:sp>
        <p:nvSpPr>
          <p:cNvPr id="39954" name="TextBox 10">
            <a:extLst>
              <a:ext uri="{FF2B5EF4-FFF2-40B4-BE49-F238E27FC236}">
                <a16:creationId xmlns:a16="http://schemas.microsoft.com/office/drawing/2014/main" id="{2DBCB6C4-9559-4F51-87B2-F4846A271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2737651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4. Name_______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28355"/>
              </p:ext>
            </p:extLst>
          </p:nvPr>
        </p:nvGraphicFramePr>
        <p:xfrm>
          <a:off x="-1" y="5498832"/>
          <a:ext cx="5378451" cy="135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126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295205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288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49641" t="39731"/>
          <a:stretch/>
        </p:blipFill>
        <p:spPr>
          <a:xfrm>
            <a:off x="5973379" y="6170222"/>
            <a:ext cx="834177" cy="5753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29582" t="1946" r="44294" b="50000"/>
          <a:stretch/>
        </p:blipFill>
        <p:spPr>
          <a:xfrm>
            <a:off x="5917654" y="4651708"/>
            <a:ext cx="915564" cy="717457"/>
          </a:xfrm>
          <a:prstGeom prst="rect">
            <a:avLst/>
          </a:prstGeom>
        </p:spPr>
      </p:pic>
      <p:pic>
        <p:nvPicPr>
          <p:cNvPr id="52" name="Picture 51" descr="Screen Shot 2019-03-29 at 20.53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3" y="33931"/>
            <a:ext cx="3897887" cy="3174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5726" y="2558994"/>
            <a:ext cx="1598752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Protection, broad surface for muscle attachment  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5726" y="604496"/>
            <a:ext cx="1554426" cy="253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Leverage , movement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726" y="1158603"/>
            <a:ext cx="1554426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Weight baring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5726" y="1810639"/>
            <a:ext cx="1554425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Protection, muscle attachment  </a:t>
            </a:r>
          </a:p>
        </p:txBody>
      </p:sp>
      <p:pic>
        <p:nvPicPr>
          <p:cNvPr id="11" name="Picture 10" descr="Screen Shot 2018-07-28 at 16.33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" y="3387374"/>
            <a:ext cx="2027611" cy="279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9682" y="3597704"/>
            <a:ext cx="940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u="sng" dirty="0">
                <a:solidFill>
                  <a:srgbClr val="008000"/>
                </a:solidFill>
              </a:rPr>
              <a:t>L</a:t>
            </a:r>
            <a:r>
              <a:rPr lang="en-US" sz="1400" dirty="0"/>
              <a:t>igaments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890" y="4651708"/>
            <a:ext cx="809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Tendons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201" y="5698149"/>
            <a:ext cx="83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Cartilage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228" y="3938951"/>
            <a:ext cx="165486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00" i="1" dirty="0">
                <a:latin typeface="Abadi MT Condensed Light"/>
                <a:cs typeface="Abadi MT Condensed Light"/>
              </a:rPr>
              <a:t>A </a:t>
            </a:r>
            <a:r>
              <a:rPr lang="en-US" sz="900" b="1" i="1" u="sng" dirty="0">
                <a:latin typeface="Abadi MT Condensed Light"/>
                <a:cs typeface="Abadi MT Condensed Light"/>
              </a:rPr>
              <a:t>ligament</a:t>
            </a:r>
            <a:r>
              <a:rPr lang="en-US" sz="900" i="1" dirty="0">
                <a:latin typeface="Abadi MT Condensed Light"/>
                <a:cs typeface="Abadi MT Condensed Light"/>
              </a:rPr>
              <a:t> is an elastic band of tissue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connects bone to bone </a:t>
            </a:r>
            <a:r>
              <a:rPr lang="en-US" sz="900" i="1" dirty="0">
                <a:latin typeface="Abadi MT Condensed Light"/>
                <a:cs typeface="Abadi MT Condensed Light"/>
              </a:rPr>
              <a:t>and provides stability to the joint</a:t>
            </a:r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216228" y="4959485"/>
            <a:ext cx="1654861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00" i="1" dirty="0">
                <a:latin typeface="Abadi MT Condensed Light"/>
                <a:cs typeface="Abadi MT Condensed Light"/>
              </a:rPr>
              <a:t>A </a:t>
            </a:r>
            <a:r>
              <a:rPr lang="en-US" sz="900" b="1" i="1" u="sng" dirty="0">
                <a:latin typeface="Abadi MT Condensed Light"/>
                <a:cs typeface="Abadi MT Condensed Light"/>
              </a:rPr>
              <a:t>tendon</a:t>
            </a:r>
            <a:r>
              <a:rPr lang="en-US" sz="900" i="1" dirty="0">
                <a:latin typeface="Abadi MT Condensed Light"/>
                <a:cs typeface="Abadi MT Condensed Light"/>
              </a:rPr>
              <a:t> is a band of tissue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connects muscle to bone </a:t>
            </a:r>
            <a:r>
              <a:rPr lang="en-US" sz="900" i="1" dirty="0">
                <a:latin typeface="Abadi MT Condensed Light"/>
                <a:cs typeface="Abadi MT Condensed Light"/>
              </a:rPr>
              <a:t>to help movement happen when the muscles contract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16228" y="6045078"/>
            <a:ext cx="165486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900" b="1" i="1" u="sng" dirty="0">
                <a:latin typeface="Abadi MT Condensed Light"/>
                <a:cs typeface="Abadi MT Condensed Light"/>
              </a:rPr>
              <a:t>Cartilage</a:t>
            </a:r>
            <a:r>
              <a:rPr lang="en-US" sz="900" i="1" dirty="0">
                <a:latin typeface="Abadi MT Condensed Light"/>
                <a:cs typeface="Abadi MT Condensed Light"/>
              </a:rPr>
              <a:t> is a soft, gel-like padding between bones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protects joints </a:t>
            </a:r>
            <a:r>
              <a:rPr lang="en-US" sz="900" i="1" dirty="0">
                <a:latin typeface="Abadi MT Condensed Light"/>
                <a:cs typeface="Abadi MT Condensed Light"/>
              </a:rPr>
              <a:t>and facilitates movement.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19829" y="3899921"/>
            <a:ext cx="1030953" cy="403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Extension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00082" y="3899921"/>
            <a:ext cx="1131358" cy="393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Flexion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31249" y="4529743"/>
            <a:ext cx="1117410" cy="393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/>
              <a:t>Adduction</a:t>
            </a:r>
            <a:endParaRPr lang="en-US" sz="1200" b="1" u="sng" dirty="0"/>
          </a:p>
        </p:txBody>
      </p:sp>
      <p:sp>
        <p:nvSpPr>
          <p:cNvPr id="24" name="Rounded Rectangle 23"/>
          <p:cNvSpPr/>
          <p:nvPr/>
        </p:nvSpPr>
        <p:spPr>
          <a:xfrm>
            <a:off x="8053796" y="4542362"/>
            <a:ext cx="1028631" cy="367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Abduction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53796" y="5328817"/>
            <a:ext cx="1020390" cy="2853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Rotation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31249" y="5328817"/>
            <a:ext cx="1100191" cy="337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u="sng" dirty="0"/>
              <a:t>Circumduction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76656" y="6066160"/>
            <a:ext cx="1085950" cy="406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Plantar-Flexion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053796" y="6066160"/>
            <a:ext cx="953967" cy="406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Dorsi-flexion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6656" y="4268133"/>
            <a:ext cx="9879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Closing a joint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19830" y="4293486"/>
            <a:ext cx="1062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Opening a joint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4030" y="6457890"/>
            <a:ext cx="13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Extension of the ankle</a:t>
            </a:r>
          </a:p>
          <a:p>
            <a:pPr algn="ctr"/>
            <a:r>
              <a:rPr lang="en-US" sz="1000" b="1" dirty="0"/>
              <a:t>P = pointing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19830" y="6440734"/>
            <a:ext cx="1054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Flexion of the ankle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5436" y="5646282"/>
            <a:ext cx="167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Clockwise or </a:t>
            </a:r>
            <a:endParaRPr lang="en-US" sz="1000" dirty="0" smtClean="0"/>
          </a:p>
          <a:p>
            <a:pPr algn="ctr"/>
            <a:r>
              <a:rPr lang="en-US" sz="1000" dirty="0" smtClean="0"/>
              <a:t>anticlockwise </a:t>
            </a:r>
            <a:r>
              <a:rPr lang="en-US" sz="1000" dirty="0"/>
              <a:t>movement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9830" y="5614191"/>
            <a:ext cx="1146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Movement of a circular motion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31249" y="4883222"/>
            <a:ext cx="11313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Moving towards the center line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50016" y="4867833"/>
            <a:ext cx="1215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Moving away the center line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00082" y="3370915"/>
            <a:ext cx="23823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Type of Movement:</a:t>
            </a:r>
            <a:endParaRPr lang="en-US" sz="2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24999"/>
              </p:ext>
            </p:extLst>
          </p:nvPr>
        </p:nvGraphicFramePr>
        <p:xfrm>
          <a:off x="121158" y="483146"/>
          <a:ext cx="2476467" cy="239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2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Movements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Ball and Socket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Hip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Shoulder</a:t>
                      </a:r>
                    </a:p>
                    <a:p>
                      <a:endParaRPr lang="en-US" sz="8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Adduction</a:t>
                      </a:r>
                      <a:r>
                        <a:rPr lang="en-US" sz="700" baseline="0" dirty="0" smtClean="0"/>
                        <a:t> and Abduction </a:t>
                      </a:r>
                      <a:endParaRPr lang="en-US" sz="700" dirty="0" smtClean="0"/>
                    </a:p>
                    <a:p>
                      <a:r>
                        <a:rPr lang="en-US" sz="700" dirty="0" smtClean="0"/>
                        <a:t>Rotation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Circumduction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6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Hinge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Knee,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ankle,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elbow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endParaRPr lang="en-US" sz="7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1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/>
                        <a:t>Condyloid</a:t>
                      </a:r>
                      <a:endParaRPr lang="en-US" sz="1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dirty="0" smtClean="0"/>
                        <a:t>Wrist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Adduction</a:t>
                      </a:r>
                      <a:r>
                        <a:rPr lang="en-US" sz="700" baseline="0" dirty="0" smtClean="0"/>
                        <a:t> and Abduction </a:t>
                      </a:r>
                      <a:endParaRPr lang="en-US" sz="7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Circumduction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Pivot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dirty="0" smtClean="0"/>
                        <a:t>Neck (atlas and axis)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Rotation</a:t>
                      </a:r>
                      <a:endParaRPr lang="en-US" sz="7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198322" y="3487726"/>
            <a:ext cx="176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Functions: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7625" y="3868298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Protection of vital organs</a:t>
            </a:r>
            <a:endParaRPr lang="en-US" sz="1100" b="1" i="1" u="sng" dirty="0"/>
          </a:p>
        </p:txBody>
      </p:sp>
      <p:sp>
        <p:nvSpPr>
          <p:cNvPr id="46" name="TextBox 45"/>
          <p:cNvSpPr txBox="1"/>
          <p:nvPr/>
        </p:nvSpPr>
        <p:spPr>
          <a:xfrm>
            <a:off x="2575328" y="4424291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Muscle Attachment</a:t>
            </a:r>
            <a:endParaRPr lang="en-US" sz="1100" b="1" i="1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2525577" y="5067207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Joints for movement</a:t>
            </a:r>
            <a:endParaRPr lang="en-US" sz="1100" b="1" i="1" u="sng" dirty="0"/>
          </a:p>
        </p:txBody>
      </p:sp>
      <p:sp>
        <p:nvSpPr>
          <p:cNvPr id="48" name="TextBox 47"/>
          <p:cNvSpPr txBox="1"/>
          <p:nvPr/>
        </p:nvSpPr>
        <p:spPr>
          <a:xfrm>
            <a:off x="2525577" y="5483386"/>
            <a:ext cx="3031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/>
              <a:t>P</a:t>
            </a:r>
            <a:r>
              <a:rPr lang="en-US" sz="1100" b="1" i="1" u="sng" dirty="0" smtClean="0"/>
              <a:t>latelets, red and white blood cell production </a:t>
            </a:r>
            <a:endParaRPr lang="en-US" sz="1100" b="1" i="1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2597625" y="6196280"/>
            <a:ext cx="2416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/>
              <a:t>S</a:t>
            </a:r>
            <a:r>
              <a:rPr lang="en-US" sz="1100" b="1" i="1" u="sng" dirty="0" smtClean="0"/>
              <a:t>torage </a:t>
            </a:r>
            <a:r>
              <a:rPr lang="en-US" sz="1100" b="1" i="1" u="sng" dirty="0"/>
              <a:t>of calcium and phosphorus </a:t>
            </a:r>
          </a:p>
        </p:txBody>
      </p:sp>
      <p:pic>
        <p:nvPicPr>
          <p:cNvPr id="53" name="Picture 52" descr="ball-and-socket-joi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5" y="704711"/>
            <a:ext cx="812541" cy="531624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/>
          <a:srcRect l="5266" t="15884" r="51993" b="46062"/>
          <a:stretch/>
        </p:blipFill>
        <p:spPr>
          <a:xfrm>
            <a:off x="2646540" y="1282860"/>
            <a:ext cx="789511" cy="527779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/>
          <a:srcRect l="3818" t="61946" r="53441" b="5935"/>
          <a:stretch/>
        </p:blipFill>
        <p:spPr>
          <a:xfrm>
            <a:off x="2646540" y="2243192"/>
            <a:ext cx="801561" cy="452266"/>
          </a:xfrm>
          <a:prstGeom prst="rect">
            <a:avLst/>
          </a:prstGeom>
          <a:ln>
            <a:noFill/>
          </a:ln>
        </p:spPr>
      </p:pic>
      <p:pic>
        <p:nvPicPr>
          <p:cNvPr id="56" name="Picture 55" descr="d3460af267a903f2c95aebf3b965608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77" y="1854597"/>
            <a:ext cx="813174" cy="417707"/>
          </a:xfrm>
          <a:prstGeom prst="rect">
            <a:avLst/>
          </a:prstGeom>
          <a:ln>
            <a:noFill/>
          </a:ln>
        </p:spPr>
      </p:pic>
      <p:sp>
        <p:nvSpPr>
          <p:cNvPr id="57" name="Rectangle 56"/>
          <p:cNvSpPr/>
          <p:nvPr/>
        </p:nvSpPr>
        <p:spPr>
          <a:xfrm>
            <a:off x="3668240" y="313253"/>
            <a:ext cx="802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u="sng" dirty="0" smtClean="0">
                <a:solidFill>
                  <a:sysClr val="windowText" lastClr="000000"/>
                </a:solidFill>
              </a:rPr>
              <a:t>1) LONG</a:t>
            </a:r>
            <a:endParaRPr lang="en-GB" sz="1400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43384" y="881496"/>
            <a:ext cx="881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2) SHORT</a:t>
            </a:r>
            <a:endParaRPr lang="en-US" sz="1400" b="1" u="sng" dirty="0"/>
          </a:p>
        </p:txBody>
      </p:sp>
      <p:sp>
        <p:nvSpPr>
          <p:cNvPr id="59" name="Rectangle 58"/>
          <p:cNvSpPr/>
          <p:nvPr/>
        </p:nvSpPr>
        <p:spPr>
          <a:xfrm>
            <a:off x="3605673" y="1502862"/>
            <a:ext cx="1227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3) IRREGULAR</a:t>
            </a:r>
            <a:endParaRPr lang="en-US" sz="1400" b="1" u="sng" dirty="0"/>
          </a:p>
        </p:txBody>
      </p:sp>
      <p:sp>
        <p:nvSpPr>
          <p:cNvPr id="60" name="TextBox 59"/>
          <p:cNvSpPr txBox="1"/>
          <p:nvPr/>
        </p:nvSpPr>
        <p:spPr>
          <a:xfrm>
            <a:off x="3575726" y="2251217"/>
            <a:ext cx="728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4) FLAT</a:t>
            </a:r>
            <a:endParaRPr lang="en-US" sz="14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321686" y="28037"/>
            <a:ext cx="185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TYPES OF BONES: </a:t>
            </a:r>
            <a:endParaRPr lang="en-US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8721" y="25990"/>
            <a:ext cx="206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Joints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3" name="Picture 62" descr="proxy_form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24" b="89881" l="217" r="99567">
                        <a14:foregroundMark x1="57638" y1="49405" x2="96858" y2="49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69" y="2976754"/>
            <a:ext cx="4627887" cy="7883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9841" y="5298720"/>
            <a:ext cx="3938556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 smtClean="0"/>
              <a:t>Where 2 bones meet a joint is formed. This joint is where </a:t>
            </a:r>
            <a:r>
              <a:rPr lang="en-GB" sz="800" u="sng" dirty="0" smtClean="0"/>
              <a:t>movement</a:t>
            </a:r>
            <a:r>
              <a:rPr lang="en-GB" sz="800" dirty="0" smtClean="0"/>
              <a:t> takes place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2039841" y="4669844"/>
            <a:ext cx="3703542" cy="461665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Muscles only </a:t>
            </a:r>
            <a:r>
              <a:rPr lang="en-GB" sz="800" u="sng" dirty="0">
                <a:solidFill>
                  <a:srgbClr val="000000"/>
                </a:solidFill>
              </a:rPr>
              <a:t>PULL,</a:t>
            </a:r>
            <a:r>
              <a:rPr lang="en-GB" sz="800" dirty="0">
                <a:solidFill>
                  <a:srgbClr val="000000"/>
                </a:solidFill>
              </a:rPr>
              <a:t> they are attached to the joints by </a:t>
            </a:r>
            <a:r>
              <a:rPr lang="en-GB" sz="800" b="1" u="sng" dirty="0">
                <a:solidFill>
                  <a:srgbClr val="000000"/>
                </a:solidFill>
              </a:rPr>
              <a:t>Tendons</a:t>
            </a:r>
            <a:r>
              <a:rPr lang="en-GB" sz="800" dirty="0">
                <a:solidFill>
                  <a:srgbClr val="000000"/>
                </a:solidFill>
              </a:rPr>
              <a:t>. </a:t>
            </a:r>
            <a:endParaRPr lang="en-GB" sz="800" u="sng" dirty="0">
              <a:solidFill>
                <a:srgbClr val="000000"/>
              </a:solidFill>
            </a:endParaRPr>
          </a:p>
          <a:p>
            <a:r>
              <a:rPr lang="en-GB" sz="800" dirty="0">
                <a:solidFill>
                  <a:srgbClr val="000000"/>
                </a:solidFill>
              </a:rPr>
              <a:t>As a muscle contracts it pulls the bone and flexes or extends the joint. </a:t>
            </a:r>
            <a:r>
              <a:rPr lang="en-GB" sz="800" dirty="0" err="1">
                <a:solidFill>
                  <a:srgbClr val="000000"/>
                </a:solidFill>
              </a:rPr>
              <a:t>E.g</a:t>
            </a:r>
            <a:r>
              <a:rPr lang="en-GB" sz="800" dirty="0">
                <a:solidFill>
                  <a:srgbClr val="000000"/>
                </a:solidFill>
              </a:rPr>
              <a:t> when the bicep contracts the elbow flexes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9841" y="4134284"/>
            <a:ext cx="3933538" cy="338554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The skeleton protects the vital </a:t>
            </a:r>
            <a:r>
              <a:rPr lang="en-GB" sz="800" dirty="0" smtClean="0"/>
              <a:t>organs by using FLAT BONES </a:t>
            </a:r>
            <a:r>
              <a:rPr lang="en-GB" sz="800" dirty="0"/>
              <a:t>(e.g. the ribs protect the heart and lungs).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39842" y="5744996"/>
            <a:ext cx="393855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/>
              <a:t>Blood is formed in some of the </a:t>
            </a:r>
            <a:r>
              <a:rPr lang="en-US" sz="800" dirty="0" smtClean="0"/>
              <a:t>long bones </a:t>
            </a:r>
            <a:r>
              <a:rPr lang="en-US" sz="800" dirty="0"/>
              <a:t>therefore more o2 can be sent to the working muscles red blood </a:t>
            </a:r>
            <a:r>
              <a:rPr lang="en-US" sz="800" dirty="0" smtClean="0"/>
              <a:t>cells. These are produced in the bone marrow of some bones. (e.g. femur)</a:t>
            </a:r>
            <a:endParaRPr lang="en-US" sz="800" dirty="0"/>
          </a:p>
        </p:txBody>
      </p:sp>
      <p:sp>
        <p:nvSpPr>
          <p:cNvPr id="65" name="Rectangle 64"/>
          <p:cNvSpPr/>
          <p:nvPr/>
        </p:nvSpPr>
        <p:spPr>
          <a:xfrm>
            <a:off x="2039840" y="6484263"/>
            <a:ext cx="393855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/>
              <a:t>Calcium and phosphorus are minerals </a:t>
            </a:r>
            <a:r>
              <a:rPr lang="en-US" sz="800" dirty="0" smtClean="0"/>
              <a:t>gives </a:t>
            </a:r>
            <a:r>
              <a:rPr lang="en-US" sz="800" dirty="0"/>
              <a:t>the skeletal structure strength to support your body and withstand powerful stresses particularly during sport. </a:t>
            </a:r>
            <a:r>
              <a:rPr lang="en-US" sz="800" dirty="0" smtClean="0"/>
              <a:t>Less prone to injury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162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08" y="2953705"/>
            <a:ext cx="4900591" cy="82117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79958" y="3447280"/>
            <a:ext cx="1428968" cy="293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u="sng" dirty="0" smtClean="0"/>
              <a:t>Voluntary muscles</a:t>
            </a:r>
            <a:endParaRPr lang="en-US" sz="1050" b="1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9392" y="3774884"/>
            <a:ext cx="1641725" cy="2329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900" dirty="0" smtClean="0"/>
              <a:t>The skeletal Muscles</a:t>
            </a:r>
            <a:endParaRPr lang="en-US" sz="9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79957" y="4647658"/>
            <a:ext cx="1472762" cy="333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u="sng" dirty="0"/>
              <a:t>Involuntary muscles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79957" y="5770796"/>
            <a:ext cx="1472762" cy="281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u="sng" dirty="0"/>
              <a:t>Cardiac muscle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0854" y="5025643"/>
            <a:ext cx="1964043" cy="3556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Muscles in the blood vessels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38024" y="6133192"/>
            <a:ext cx="1670901" cy="32424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Muscles in the heart</a:t>
            </a:r>
          </a:p>
        </p:txBody>
      </p:sp>
      <p:pic>
        <p:nvPicPr>
          <p:cNvPr id="14" name="Picture 13" descr="proxy_for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8889" l="0" r="100000">
                        <a14:foregroundMark x1="7931" y1="56173" x2="49310" y2="56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00" y="2953706"/>
            <a:ext cx="2349282" cy="4489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0690" y="4202714"/>
            <a:ext cx="10182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rgbClr val="231F20"/>
                </a:solidFill>
                <a:latin typeface="ReithSans"/>
              </a:rPr>
              <a:t> this is voluntary</a:t>
            </a:r>
            <a:endParaRPr lang="en-GB" sz="900" dirty="0"/>
          </a:p>
        </p:txBody>
      </p:sp>
      <p:sp>
        <p:nvSpPr>
          <p:cNvPr id="20" name="Rectangle 19"/>
          <p:cNvSpPr/>
          <p:nvPr/>
        </p:nvSpPr>
        <p:spPr>
          <a:xfrm>
            <a:off x="6859392" y="4408532"/>
            <a:ext cx="22846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ReithSans"/>
              </a:rPr>
              <a:t>are under our conscious control</a:t>
            </a:r>
            <a:endParaRPr lang="en-GB" sz="900" dirty="0"/>
          </a:p>
        </p:txBody>
      </p:sp>
      <p:sp>
        <p:nvSpPr>
          <p:cNvPr id="22" name="Rectangle 21"/>
          <p:cNvSpPr/>
          <p:nvPr/>
        </p:nvSpPr>
        <p:spPr>
          <a:xfrm>
            <a:off x="6859392" y="3975061"/>
            <a:ext cx="22846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Helvetica Neue"/>
              </a:rPr>
              <a:t>striated muscles due to their appearance</a:t>
            </a:r>
            <a:endParaRPr lang="en-GB" sz="900" dirty="0"/>
          </a:p>
        </p:txBody>
      </p:sp>
      <p:sp>
        <p:nvSpPr>
          <p:cNvPr id="23" name="Rectangle 22"/>
          <p:cNvSpPr/>
          <p:nvPr/>
        </p:nvSpPr>
        <p:spPr>
          <a:xfrm>
            <a:off x="6912106" y="5289017"/>
            <a:ext cx="2205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ReithSans"/>
              </a:rPr>
              <a:t>not under our conscious control </a:t>
            </a:r>
            <a:endParaRPr lang="en-GB" sz="900" dirty="0"/>
          </a:p>
        </p:txBody>
      </p:sp>
      <p:sp>
        <p:nvSpPr>
          <p:cNvPr id="24" name="Rectangle 23"/>
          <p:cNvSpPr/>
          <p:nvPr/>
        </p:nvSpPr>
        <p:spPr>
          <a:xfrm>
            <a:off x="6938025" y="5519849"/>
            <a:ext cx="22059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Helvetica Neue"/>
              </a:rPr>
              <a:t>Sometimes known as smooth muscle</a:t>
            </a:r>
            <a:endParaRPr lang="en-GB" sz="900" dirty="0"/>
          </a:p>
        </p:txBody>
      </p:sp>
      <p:sp>
        <p:nvSpPr>
          <p:cNvPr id="26" name="Rectangle 25"/>
          <p:cNvSpPr/>
          <p:nvPr/>
        </p:nvSpPr>
        <p:spPr>
          <a:xfrm>
            <a:off x="6938025" y="6320173"/>
            <a:ext cx="11208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rgbClr val="231F20"/>
                </a:solidFill>
                <a:latin typeface="ReithSans"/>
              </a:rPr>
              <a:t>This is involuntary</a:t>
            </a:r>
            <a:endParaRPr lang="en-GB" sz="900" dirty="0"/>
          </a:p>
        </p:txBody>
      </p:sp>
      <p:sp>
        <p:nvSpPr>
          <p:cNvPr id="27" name="Rectangle 26"/>
          <p:cNvSpPr/>
          <p:nvPr/>
        </p:nvSpPr>
        <p:spPr>
          <a:xfrm>
            <a:off x="6938025" y="6528624"/>
            <a:ext cx="2205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333333"/>
                </a:solidFill>
                <a:latin typeface="Helvetica Neue"/>
              </a:rPr>
              <a:t>highly resistant to fatigue due to the presence of a large number of mitochondria</a:t>
            </a:r>
            <a:endParaRPr lang="en-GB" sz="800" dirty="0"/>
          </a:p>
        </p:txBody>
      </p:sp>
      <p:pic>
        <p:nvPicPr>
          <p:cNvPr id="28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3481" r="68262"/>
          <a:stretch/>
        </p:blipFill>
        <p:spPr bwMode="auto">
          <a:xfrm>
            <a:off x="6360371" y="5770796"/>
            <a:ext cx="499021" cy="1087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7" t="11144" r="11455" b="2338"/>
          <a:stretch/>
        </p:blipFill>
        <p:spPr bwMode="auto">
          <a:xfrm>
            <a:off x="6351669" y="4683592"/>
            <a:ext cx="499021" cy="1087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00" t="11129" r="39431" b="2353"/>
          <a:stretch/>
        </p:blipFill>
        <p:spPr bwMode="auto">
          <a:xfrm>
            <a:off x="6281738" y="3613666"/>
            <a:ext cx="578810" cy="1089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1657" y="2975644"/>
            <a:ext cx="1620773" cy="40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Slow Twitch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07795" y="5245050"/>
            <a:ext cx="231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Fast Twitch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48254" y="4987310"/>
            <a:ext cx="9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Type IIA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78600" y="5519849"/>
            <a:ext cx="13449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Type IIX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313" y="3348403"/>
            <a:ext cx="9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Type 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14751" y="5985693"/>
            <a:ext cx="3980056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Used ANAEROBIC work</a:t>
            </a:r>
          </a:p>
          <a:p>
            <a:pPr algn="ctr"/>
            <a:endParaRPr lang="en-US" sz="900" dirty="0"/>
          </a:p>
          <a:p>
            <a:pPr algn="ctr"/>
            <a:r>
              <a:rPr lang="en-US" sz="900" dirty="0"/>
              <a:t>Can generate a much greater force then other Fibre type but fatigue quickly. </a:t>
            </a:r>
          </a:p>
          <a:p>
            <a:pPr algn="ctr"/>
            <a:r>
              <a:rPr lang="en-US" sz="900" dirty="0"/>
              <a:t>Useful in short bursts of exercise e.g. 100 m sprint, shot put, long jump….explosive sports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14751" y="3975061"/>
            <a:ext cx="3980056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Used ANAEROBIC work</a:t>
            </a:r>
          </a:p>
          <a:p>
            <a:pPr algn="ctr"/>
            <a:endParaRPr lang="en-US" sz="900" b="1" dirty="0"/>
          </a:p>
          <a:p>
            <a:pPr algn="ctr"/>
            <a:r>
              <a:rPr lang="en-US" sz="900" dirty="0"/>
              <a:t>Dynamic and relatively fast paced 30-2min e. 800m &amp; games players who use </a:t>
            </a:r>
            <a:r>
              <a:rPr lang="en-US" sz="900" dirty="0" smtClean="0"/>
              <a:t>both</a:t>
            </a:r>
            <a:endParaRPr lang="en-US" sz="900" dirty="0"/>
          </a:p>
          <a:p>
            <a:pPr algn="ctr"/>
            <a:r>
              <a:rPr lang="en-US" sz="900" dirty="0"/>
              <a:t>Can be improved through endurance training to increase their resistance to fatigue</a:t>
            </a:r>
            <a:r>
              <a:rPr lang="en-US" sz="900" dirty="0" smtClean="0"/>
              <a:t>,</a:t>
            </a:r>
            <a:endParaRPr lang="en-US" sz="900" dirty="0"/>
          </a:p>
          <a:p>
            <a:pPr algn="ctr"/>
            <a:r>
              <a:rPr lang="en-US" sz="900" dirty="0"/>
              <a:t>Lighter in colour as not much  oxygen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470" y="3740815"/>
            <a:ext cx="1711039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Suited to </a:t>
            </a:r>
            <a:r>
              <a:rPr lang="en-US" sz="1000" b="1" dirty="0"/>
              <a:t>LOW intensity aerobic work</a:t>
            </a:r>
            <a:r>
              <a:rPr lang="en-US" sz="1000" b="1" dirty="0" smtClean="0"/>
              <a:t>.</a:t>
            </a:r>
            <a:endParaRPr lang="en-US" sz="1000" b="1" dirty="0"/>
          </a:p>
          <a:p>
            <a:pPr marL="285750" indent="-285750">
              <a:buFont typeface="Arial"/>
              <a:buChar char="•"/>
            </a:pPr>
            <a:r>
              <a:rPr lang="en-US" sz="900" dirty="0"/>
              <a:t>Marathon running</a:t>
            </a:r>
          </a:p>
          <a:p>
            <a:pPr marL="285750" indent="-285750">
              <a:buFont typeface="Arial"/>
              <a:buChar char="•"/>
            </a:pPr>
            <a:r>
              <a:rPr lang="en-US" sz="900" dirty="0"/>
              <a:t>Long distance running / swimming </a:t>
            </a:r>
            <a:r>
              <a:rPr lang="en-US" sz="900" b="1" u="sng" dirty="0"/>
              <a:t>(they go slow = slow twitch)  </a:t>
            </a:r>
          </a:p>
          <a:p>
            <a:r>
              <a:rPr lang="en-US" sz="900" b="1" u="sng" dirty="0"/>
              <a:t>Good supply of oxygen. </a:t>
            </a:r>
          </a:p>
          <a:p>
            <a:endParaRPr lang="en-US" sz="900" b="1" u="sng" dirty="0"/>
          </a:p>
          <a:p>
            <a:r>
              <a:rPr lang="en-US" sz="900" dirty="0"/>
              <a:t>Darker in colour as contain myoglobin</a:t>
            </a:r>
          </a:p>
          <a:p>
            <a:r>
              <a:rPr lang="en-US" sz="900" dirty="0"/>
              <a:t>Can be used for a long period of time without </a:t>
            </a:r>
            <a:r>
              <a:rPr lang="en-US" sz="900" dirty="0" smtClean="0"/>
              <a:t>fatiguing</a:t>
            </a:r>
            <a:endParaRPr lang="en-US" sz="900" dirty="0"/>
          </a:p>
        </p:txBody>
      </p:sp>
      <p:pic>
        <p:nvPicPr>
          <p:cNvPr id="42" name="Picture 41" descr="proxy_for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3" y="0"/>
            <a:ext cx="2041958" cy="355123"/>
          </a:xfrm>
          <a:prstGeom prst="rect">
            <a:avLst/>
          </a:prstGeom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37338" y="355124"/>
            <a:ext cx="4006239" cy="1148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sz="1200" b="1" dirty="0" smtClean="0"/>
              <a:t>Muscles</a:t>
            </a:r>
            <a:r>
              <a:rPr lang="en-US" sz="1200" dirty="0" smtClean="0"/>
              <a:t> can only </a:t>
            </a:r>
            <a:r>
              <a:rPr lang="en-US" sz="1200" b="1" dirty="0" smtClean="0"/>
              <a:t>pull</a:t>
            </a:r>
            <a:r>
              <a:rPr lang="en-US" sz="1200" dirty="0" smtClean="0"/>
              <a:t>, therefore they need to work antagonistically. </a:t>
            </a:r>
          </a:p>
          <a:p>
            <a:pPr marL="0" indent="0" algn="just">
              <a:buFont typeface="Arial"/>
              <a:buNone/>
            </a:pPr>
            <a:r>
              <a:rPr lang="en-US" sz="1200" dirty="0" smtClean="0"/>
              <a:t>When one muscle </a:t>
            </a:r>
            <a:r>
              <a:rPr lang="en-US" sz="1200" b="1" dirty="0" smtClean="0"/>
              <a:t>contracts</a:t>
            </a:r>
            <a:r>
              <a:rPr lang="en-US" sz="1200" dirty="0" smtClean="0"/>
              <a:t> (this is called the </a:t>
            </a:r>
            <a:r>
              <a:rPr lang="en-US" sz="1200" b="1" dirty="0" smtClean="0"/>
              <a:t>agonist/ prime mover</a:t>
            </a:r>
            <a:r>
              <a:rPr lang="en-US" sz="1200" dirty="0" smtClean="0"/>
              <a:t>) the other muscle must </a:t>
            </a:r>
            <a:r>
              <a:rPr lang="en-US" sz="1200" b="1" dirty="0" smtClean="0"/>
              <a:t>relax</a:t>
            </a:r>
            <a:r>
              <a:rPr lang="en-US" sz="1200" dirty="0" smtClean="0"/>
              <a:t> (this is called the </a:t>
            </a:r>
            <a:r>
              <a:rPr lang="en-US" sz="1200" b="1" dirty="0" smtClean="0"/>
              <a:t>antagonist</a:t>
            </a:r>
            <a:r>
              <a:rPr lang="en-US" sz="1200" dirty="0" smtClean="0"/>
              <a:t>).  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15502" y="1568710"/>
            <a:ext cx="2492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50" dirty="0" err="1" smtClean="0"/>
              <a:t>Qastrocnemius</a:t>
            </a:r>
            <a:r>
              <a:rPr lang="en-US" sz="1050" dirty="0" smtClean="0"/>
              <a:t> </a:t>
            </a:r>
            <a:r>
              <a:rPr lang="en-US" sz="1050" dirty="0"/>
              <a:t>and </a:t>
            </a:r>
            <a:r>
              <a:rPr lang="en-US" sz="1050" dirty="0" err="1"/>
              <a:t>tibialis</a:t>
            </a:r>
            <a:r>
              <a:rPr lang="en-US" sz="1050" dirty="0"/>
              <a:t> anterior acting at the ankle -plantar flexion to </a:t>
            </a:r>
            <a:r>
              <a:rPr lang="en-US" sz="1050" dirty="0" err="1"/>
              <a:t>dorsi</a:t>
            </a:r>
            <a:r>
              <a:rPr lang="en-US" sz="1050" dirty="0"/>
              <a:t> </a:t>
            </a:r>
            <a:r>
              <a:rPr lang="en-US" sz="1050" dirty="0" smtClean="0"/>
              <a:t>flexion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Quadriceps </a:t>
            </a:r>
            <a:r>
              <a:rPr lang="en-US" sz="1050" dirty="0"/>
              <a:t>and hamstrings acting at the knee, </a:t>
            </a:r>
            <a:endParaRPr lang="en-US" sz="1050" dirty="0" smtClean="0"/>
          </a:p>
          <a:p>
            <a:pPr marL="171450" indent="-171450">
              <a:buFont typeface="Arial"/>
              <a:buChar char="•"/>
            </a:pPr>
            <a:r>
              <a:rPr lang="en-US" sz="1050" dirty="0"/>
              <a:t>B</a:t>
            </a:r>
            <a:r>
              <a:rPr lang="en-US" sz="1050" dirty="0" smtClean="0"/>
              <a:t>iceps </a:t>
            </a:r>
            <a:r>
              <a:rPr lang="en-US" sz="1050" dirty="0"/>
              <a:t>and triceps acting at the </a:t>
            </a:r>
            <a:r>
              <a:rPr lang="en-US" sz="1050" dirty="0" smtClean="0"/>
              <a:t>elbow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/>
              <a:t>H</a:t>
            </a:r>
            <a:r>
              <a:rPr lang="en-US" sz="1050" dirty="0" smtClean="0"/>
              <a:t>ip </a:t>
            </a:r>
            <a:r>
              <a:rPr lang="en-US" sz="1050" dirty="0"/>
              <a:t>flexors and gluteus </a:t>
            </a:r>
            <a:r>
              <a:rPr lang="en-US" sz="1050" dirty="0" err="1"/>
              <a:t>maximus</a:t>
            </a:r>
            <a:r>
              <a:rPr lang="en-US" sz="1050" dirty="0"/>
              <a:t> acting at the hip </a:t>
            </a:r>
          </a:p>
        </p:txBody>
      </p:sp>
      <p:pic>
        <p:nvPicPr>
          <p:cNvPr id="45" name="Picture 44" descr="992005e664e1aeef2d4c860798f271e6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" b="99209" l="0" r="99831">
                        <a14:foregroundMark x1="63220" y1="66996" x2="59153" y2="66996"/>
                        <a14:foregroundMark x1="60000" y1="71739" x2="56949" y2="73715"/>
                        <a14:foregroundMark x1="96271" y1="64427" x2="93559" y2="66403"/>
                        <a14:foregroundMark x1="94915" y1="71739" x2="98983" y2="72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" y="5525919"/>
            <a:ext cx="1631130" cy="1398901"/>
          </a:xfrm>
          <a:prstGeom prst="rect">
            <a:avLst/>
          </a:prstGeom>
        </p:spPr>
      </p:pic>
      <p:pic>
        <p:nvPicPr>
          <p:cNvPr id="46" name="Picture 45" descr="maxresdefault.jp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9922">
                        <a14:foregroundMark x1="44922" y1="75139" x2="50469" y2="75833"/>
                        <a14:foregroundMark x1="50078" y1="86250" x2="57031" y2="86250"/>
                        <a14:backgroundMark x1="95234" y1="49861" x2="68906" y2="51528"/>
                        <a14:backgroundMark x1="86250" y1="62778" x2="63203" y2="7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14086"/>
          <a:stretch/>
        </p:blipFill>
        <p:spPr>
          <a:xfrm flipH="1">
            <a:off x="4453443" y="5294968"/>
            <a:ext cx="1828295" cy="10003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9" b="92982" l="0" r="100000">
                        <a14:foregroundMark x1="84667" y1="28070" x2="63333" y2="28070"/>
                        <a14:foregroundMark x1="28000" y1="34211" x2="667" y2="34211"/>
                        <a14:foregroundMark x1="10667" y1="50877" x2="29333" y2="50877"/>
                        <a14:foregroundMark x1="9000" y1="60088" x2="27000" y2="60088"/>
                        <a14:foregroundMark x1="55000" y1="50000" x2="73667" y2="50000"/>
                        <a14:foregroundMark x1="53333" y1="58333" x2="75000" y2="60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8491" y="1617053"/>
            <a:ext cx="1860218" cy="1413766"/>
          </a:xfrm>
          <a:prstGeom prst="rect">
            <a:avLst/>
          </a:prstGeom>
        </p:spPr>
      </p:pic>
      <p:pic>
        <p:nvPicPr>
          <p:cNvPr id="3" name="Picture 2" descr="Screen Shot 2019-03-31 at 18.32.33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09" y="0"/>
            <a:ext cx="4835290" cy="29537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49641" t="39731"/>
          <a:stretch/>
        </p:blipFill>
        <p:spPr>
          <a:xfrm>
            <a:off x="5973379" y="6170222"/>
            <a:ext cx="834177" cy="5753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29582" t="1946" r="44294" b="50000"/>
          <a:stretch/>
        </p:blipFill>
        <p:spPr>
          <a:xfrm>
            <a:off x="5917654" y="4651708"/>
            <a:ext cx="915564" cy="717457"/>
          </a:xfrm>
          <a:prstGeom prst="rect">
            <a:avLst/>
          </a:prstGeom>
        </p:spPr>
      </p:pic>
      <p:pic>
        <p:nvPicPr>
          <p:cNvPr id="52" name="Picture 51" descr="Screen Shot 2019-03-29 at 20.53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3" y="33931"/>
            <a:ext cx="3897887" cy="3174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5726" y="2558994"/>
            <a:ext cx="1598752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Protection, broad surface for muscle attachment  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5726" y="604496"/>
            <a:ext cx="1554426" cy="253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Leverage , movement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726" y="1158603"/>
            <a:ext cx="1554426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Weight baring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5726" y="1810639"/>
            <a:ext cx="1554425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Protection, muscle attachment  </a:t>
            </a:r>
          </a:p>
        </p:txBody>
      </p:sp>
      <p:pic>
        <p:nvPicPr>
          <p:cNvPr id="11" name="Picture 10" descr="Screen Shot 2018-07-28 at 16.33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" y="3387374"/>
            <a:ext cx="2027611" cy="279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9682" y="3597704"/>
            <a:ext cx="940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u="sng" dirty="0">
                <a:solidFill>
                  <a:srgbClr val="008000"/>
                </a:solidFill>
              </a:rPr>
              <a:t>L</a:t>
            </a:r>
            <a:r>
              <a:rPr lang="en-US" sz="1400" dirty="0"/>
              <a:t>igaments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890" y="4651708"/>
            <a:ext cx="809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Tendons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201" y="5698149"/>
            <a:ext cx="83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Cartilage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228" y="3938951"/>
            <a:ext cx="165486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00" i="1" dirty="0">
                <a:latin typeface="Abadi MT Condensed Light"/>
                <a:cs typeface="Abadi MT Condensed Light"/>
              </a:rPr>
              <a:t>A </a:t>
            </a:r>
            <a:r>
              <a:rPr lang="en-US" sz="900" b="1" i="1" u="sng" dirty="0">
                <a:latin typeface="Abadi MT Condensed Light"/>
                <a:cs typeface="Abadi MT Condensed Light"/>
              </a:rPr>
              <a:t>ligament</a:t>
            </a:r>
            <a:r>
              <a:rPr lang="en-US" sz="900" i="1" dirty="0">
                <a:latin typeface="Abadi MT Condensed Light"/>
                <a:cs typeface="Abadi MT Condensed Light"/>
              </a:rPr>
              <a:t> is an elastic band of tissue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connects bone to bone </a:t>
            </a:r>
            <a:r>
              <a:rPr lang="en-US" sz="900" i="1" dirty="0">
                <a:latin typeface="Abadi MT Condensed Light"/>
                <a:cs typeface="Abadi MT Condensed Light"/>
              </a:rPr>
              <a:t>and provides stability to the joint</a:t>
            </a:r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216228" y="4959485"/>
            <a:ext cx="1654861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00" i="1" dirty="0">
                <a:latin typeface="Abadi MT Condensed Light"/>
                <a:cs typeface="Abadi MT Condensed Light"/>
              </a:rPr>
              <a:t>A </a:t>
            </a:r>
            <a:r>
              <a:rPr lang="en-US" sz="900" b="1" i="1" u="sng" dirty="0">
                <a:latin typeface="Abadi MT Condensed Light"/>
                <a:cs typeface="Abadi MT Condensed Light"/>
              </a:rPr>
              <a:t>tendon</a:t>
            </a:r>
            <a:r>
              <a:rPr lang="en-US" sz="900" i="1" dirty="0">
                <a:latin typeface="Abadi MT Condensed Light"/>
                <a:cs typeface="Abadi MT Condensed Light"/>
              </a:rPr>
              <a:t> is a band of tissue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connects muscle to bone </a:t>
            </a:r>
            <a:r>
              <a:rPr lang="en-US" sz="900" i="1" dirty="0">
                <a:latin typeface="Abadi MT Condensed Light"/>
                <a:cs typeface="Abadi MT Condensed Light"/>
              </a:rPr>
              <a:t>to help movement happen when the muscles contract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16228" y="6045078"/>
            <a:ext cx="165486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900" b="1" i="1" u="sng" dirty="0">
                <a:latin typeface="Abadi MT Condensed Light"/>
                <a:cs typeface="Abadi MT Condensed Light"/>
              </a:rPr>
              <a:t>Cartilage</a:t>
            </a:r>
            <a:r>
              <a:rPr lang="en-US" sz="900" i="1" dirty="0">
                <a:latin typeface="Abadi MT Condensed Light"/>
                <a:cs typeface="Abadi MT Condensed Light"/>
              </a:rPr>
              <a:t> is a soft, gel-like padding between bones that </a:t>
            </a:r>
            <a:r>
              <a:rPr lang="en-US" sz="900" b="1" i="1" dirty="0">
                <a:latin typeface="Abadi MT Condensed Light"/>
                <a:cs typeface="Abadi MT Condensed Light"/>
              </a:rPr>
              <a:t>protects joints </a:t>
            </a:r>
            <a:r>
              <a:rPr lang="en-US" sz="900" i="1" dirty="0">
                <a:latin typeface="Abadi MT Condensed Light"/>
                <a:cs typeface="Abadi MT Condensed Light"/>
              </a:rPr>
              <a:t>and facilitates movement.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19829" y="3899921"/>
            <a:ext cx="1030953" cy="403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Extension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00082" y="3899921"/>
            <a:ext cx="1131358" cy="393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Flexion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31249" y="4529743"/>
            <a:ext cx="1117410" cy="393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/>
              <a:t>Adduction</a:t>
            </a:r>
            <a:endParaRPr lang="en-US" sz="1200" b="1" u="sng" dirty="0"/>
          </a:p>
        </p:txBody>
      </p:sp>
      <p:sp>
        <p:nvSpPr>
          <p:cNvPr id="24" name="Rounded Rectangle 23"/>
          <p:cNvSpPr/>
          <p:nvPr/>
        </p:nvSpPr>
        <p:spPr>
          <a:xfrm>
            <a:off x="8053796" y="4542362"/>
            <a:ext cx="1028631" cy="367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Abduction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53796" y="5328817"/>
            <a:ext cx="1020390" cy="2853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Rotation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31249" y="5328817"/>
            <a:ext cx="1100191" cy="337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u="sng" dirty="0"/>
              <a:t>Circumduction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76656" y="6066160"/>
            <a:ext cx="1085950" cy="406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Plantar-Flexion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053796" y="6066160"/>
            <a:ext cx="953967" cy="406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Dorsi-flexion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6656" y="4268133"/>
            <a:ext cx="9879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Closing a joint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19830" y="4293486"/>
            <a:ext cx="1062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Opening a joint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4030" y="6457890"/>
            <a:ext cx="13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Extension of the ankle</a:t>
            </a:r>
          </a:p>
          <a:p>
            <a:pPr algn="ctr"/>
            <a:r>
              <a:rPr lang="en-US" sz="1000" b="1" dirty="0"/>
              <a:t>P = pointing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19830" y="6440734"/>
            <a:ext cx="1054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Flexion of the ankle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5436" y="5646282"/>
            <a:ext cx="167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Clockwise or </a:t>
            </a:r>
            <a:endParaRPr lang="en-US" sz="1000" dirty="0" smtClean="0"/>
          </a:p>
          <a:p>
            <a:pPr algn="ctr"/>
            <a:r>
              <a:rPr lang="en-US" sz="1000" dirty="0" smtClean="0"/>
              <a:t>anticlockwise </a:t>
            </a:r>
            <a:r>
              <a:rPr lang="en-US" sz="1000" dirty="0"/>
              <a:t>movement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9830" y="5614191"/>
            <a:ext cx="1146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Movement of a circular motion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31249" y="4883222"/>
            <a:ext cx="11313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Moving towards the center line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50016" y="4867833"/>
            <a:ext cx="1215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Moving away the center line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00082" y="3370915"/>
            <a:ext cx="23823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Type of Movement:</a:t>
            </a:r>
            <a:endParaRPr lang="en-US" sz="2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8584"/>
              </p:ext>
            </p:extLst>
          </p:nvPr>
        </p:nvGraphicFramePr>
        <p:xfrm>
          <a:off x="121158" y="483146"/>
          <a:ext cx="2476467" cy="239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2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Movements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Ball and Socket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Hip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Shoulder</a:t>
                      </a:r>
                    </a:p>
                    <a:p>
                      <a:endParaRPr lang="en-US" sz="8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Adduction</a:t>
                      </a:r>
                      <a:r>
                        <a:rPr lang="en-US" sz="700" baseline="0" dirty="0" smtClean="0"/>
                        <a:t> and Abduction </a:t>
                      </a:r>
                      <a:endParaRPr lang="en-US" sz="700" dirty="0" smtClean="0"/>
                    </a:p>
                    <a:p>
                      <a:r>
                        <a:rPr lang="en-US" sz="700" dirty="0" smtClean="0"/>
                        <a:t>Rotation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Circumduction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6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Hinge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Knee,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ankle,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 smtClean="0"/>
                        <a:t>elbow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endParaRPr lang="en-US" sz="7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1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/>
                        <a:t>Condyloid</a:t>
                      </a:r>
                      <a:endParaRPr lang="en-US" sz="1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dirty="0" smtClean="0"/>
                        <a:t>Wrist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Flexion and Extension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Adduction</a:t>
                      </a:r>
                      <a:r>
                        <a:rPr lang="en-US" sz="700" baseline="0" dirty="0" smtClean="0"/>
                        <a:t> and Abduction </a:t>
                      </a:r>
                      <a:endParaRPr lang="en-US" sz="7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Circumduction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Pivot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1BE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800" dirty="0" smtClean="0"/>
                        <a:t>Neck (atlas and axis)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Rotation</a:t>
                      </a:r>
                      <a:endParaRPr lang="en-US" sz="7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198322" y="3487726"/>
            <a:ext cx="176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Functions: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7625" y="3868298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Protection of vital organs</a:t>
            </a:r>
            <a:endParaRPr lang="en-US" sz="1100" b="1" i="1" u="sng" dirty="0"/>
          </a:p>
        </p:txBody>
      </p:sp>
      <p:sp>
        <p:nvSpPr>
          <p:cNvPr id="46" name="TextBox 45"/>
          <p:cNvSpPr txBox="1"/>
          <p:nvPr/>
        </p:nvSpPr>
        <p:spPr>
          <a:xfrm>
            <a:off x="2575328" y="4424291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Muscle Attachment</a:t>
            </a:r>
            <a:endParaRPr lang="en-US" sz="1100" b="1" i="1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2525577" y="5067207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 smtClean="0"/>
              <a:t>Joints for movement</a:t>
            </a:r>
            <a:endParaRPr lang="en-US" sz="1100" b="1" i="1" u="sng" dirty="0"/>
          </a:p>
        </p:txBody>
      </p:sp>
      <p:sp>
        <p:nvSpPr>
          <p:cNvPr id="48" name="TextBox 47"/>
          <p:cNvSpPr txBox="1"/>
          <p:nvPr/>
        </p:nvSpPr>
        <p:spPr>
          <a:xfrm>
            <a:off x="2525577" y="5483386"/>
            <a:ext cx="3031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/>
              <a:t>P</a:t>
            </a:r>
            <a:r>
              <a:rPr lang="en-US" sz="1100" b="1" i="1" u="sng" dirty="0" smtClean="0"/>
              <a:t>latelets, red and white blood cell production </a:t>
            </a:r>
            <a:endParaRPr lang="en-US" sz="1100" b="1" i="1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2597625" y="6196280"/>
            <a:ext cx="2416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b="1" i="1" u="sng" dirty="0"/>
              <a:t>S</a:t>
            </a:r>
            <a:r>
              <a:rPr lang="en-US" sz="1100" b="1" i="1" u="sng" dirty="0" smtClean="0"/>
              <a:t>torage </a:t>
            </a:r>
            <a:r>
              <a:rPr lang="en-US" sz="1100" b="1" i="1" u="sng" dirty="0"/>
              <a:t>of calcium and phosphorus </a:t>
            </a:r>
          </a:p>
        </p:txBody>
      </p:sp>
      <p:pic>
        <p:nvPicPr>
          <p:cNvPr id="53" name="Picture 52" descr="ball-and-socket-joi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5" y="704711"/>
            <a:ext cx="812541" cy="531624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/>
          <a:srcRect l="5266" t="15884" r="51993" b="46062"/>
          <a:stretch/>
        </p:blipFill>
        <p:spPr>
          <a:xfrm>
            <a:off x="2646540" y="1282860"/>
            <a:ext cx="789511" cy="527779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/>
          <a:srcRect l="3818" t="61946" r="53441" b="5935"/>
          <a:stretch/>
        </p:blipFill>
        <p:spPr>
          <a:xfrm>
            <a:off x="2646540" y="2243192"/>
            <a:ext cx="801561" cy="452266"/>
          </a:xfrm>
          <a:prstGeom prst="rect">
            <a:avLst/>
          </a:prstGeom>
          <a:ln>
            <a:noFill/>
          </a:ln>
        </p:spPr>
      </p:pic>
      <p:pic>
        <p:nvPicPr>
          <p:cNvPr id="56" name="Picture 55" descr="d3460af267a903f2c95aebf3b965608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77" y="1854597"/>
            <a:ext cx="813174" cy="417707"/>
          </a:xfrm>
          <a:prstGeom prst="rect">
            <a:avLst/>
          </a:prstGeom>
          <a:ln>
            <a:noFill/>
          </a:ln>
        </p:spPr>
      </p:pic>
      <p:sp>
        <p:nvSpPr>
          <p:cNvPr id="57" name="Rectangle 56"/>
          <p:cNvSpPr/>
          <p:nvPr/>
        </p:nvSpPr>
        <p:spPr>
          <a:xfrm>
            <a:off x="3668240" y="313253"/>
            <a:ext cx="802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u="sng" dirty="0" smtClean="0">
                <a:solidFill>
                  <a:sysClr val="windowText" lastClr="000000"/>
                </a:solidFill>
              </a:rPr>
              <a:t>1) LONG</a:t>
            </a:r>
            <a:endParaRPr lang="en-GB" sz="1400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43384" y="881496"/>
            <a:ext cx="881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2) SHORT</a:t>
            </a:r>
            <a:endParaRPr lang="en-US" sz="1400" b="1" u="sng" dirty="0"/>
          </a:p>
        </p:txBody>
      </p:sp>
      <p:sp>
        <p:nvSpPr>
          <p:cNvPr id="59" name="Rectangle 58"/>
          <p:cNvSpPr/>
          <p:nvPr/>
        </p:nvSpPr>
        <p:spPr>
          <a:xfrm>
            <a:off x="3605673" y="1502862"/>
            <a:ext cx="1227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3) IRREGULAR</a:t>
            </a:r>
            <a:endParaRPr lang="en-US" sz="1400" b="1" u="sng" dirty="0"/>
          </a:p>
        </p:txBody>
      </p:sp>
      <p:sp>
        <p:nvSpPr>
          <p:cNvPr id="60" name="TextBox 59"/>
          <p:cNvSpPr txBox="1"/>
          <p:nvPr/>
        </p:nvSpPr>
        <p:spPr>
          <a:xfrm>
            <a:off x="3575726" y="2251217"/>
            <a:ext cx="728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ysClr val="windowText" lastClr="000000"/>
                </a:solidFill>
              </a:rPr>
              <a:t>4) FLAT</a:t>
            </a:r>
            <a:endParaRPr lang="en-US" sz="14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321686" y="28037"/>
            <a:ext cx="185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TYPES OF BONES: </a:t>
            </a:r>
            <a:endParaRPr lang="en-US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8721" y="25990"/>
            <a:ext cx="206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Joints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3" name="Picture 62" descr="proxy_form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24" b="89881" l="217" r="99567">
                        <a14:foregroundMark x1="57638" y1="49405" x2="96858" y2="49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69" y="2976754"/>
            <a:ext cx="4627887" cy="7883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9841" y="5298720"/>
            <a:ext cx="3938556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 smtClean="0"/>
              <a:t>Where 2 bones meet a joint is formed. This joint is where </a:t>
            </a:r>
            <a:r>
              <a:rPr lang="en-GB" sz="800" u="sng" dirty="0" smtClean="0"/>
              <a:t>movement</a:t>
            </a:r>
            <a:r>
              <a:rPr lang="en-GB" sz="800" dirty="0" smtClean="0"/>
              <a:t> takes place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2039841" y="4669844"/>
            <a:ext cx="3703542" cy="461665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Muscles only </a:t>
            </a:r>
            <a:r>
              <a:rPr lang="en-GB" sz="800" u="sng" dirty="0">
                <a:solidFill>
                  <a:srgbClr val="000000"/>
                </a:solidFill>
              </a:rPr>
              <a:t>PULL,</a:t>
            </a:r>
            <a:r>
              <a:rPr lang="en-GB" sz="800" dirty="0">
                <a:solidFill>
                  <a:srgbClr val="000000"/>
                </a:solidFill>
              </a:rPr>
              <a:t> they are attached to the joints by </a:t>
            </a:r>
            <a:r>
              <a:rPr lang="en-GB" sz="800" b="1" u="sng" dirty="0">
                <a:solidFill>
                  <a:srgbClr val="000000"/>
                </a:solidFill>
              </a:rPr>
              <a:t>Tendons</a:t>
            </a:r>
            <a:r>
              <a:rPr lang="en-GB" sz="800" dirty="0">
                <a:solidFill>
                  <a:srgbClr val="000000"/>
                </a:solidFill>
              </a:rPr>
              <a:t>. </a:t>
            </a:r>
            <a:endParaRPr lang="en-GB" sz="800" u="sng" dirty="0">
              <a:solidFill>
                <a:srgbClr val="000000"/>
              </a:solidFill>
            </a:endParaRPr>
          </a:p>
          <a:p>
            <a:r>
              <a:rPr lang="en-GB" sz="800" dirty="0">
                <a:solidFill>
                  <a:srgbClr val="000000"/>
                </a:solidFill>
              </a:rPr>
              <a:t>As a muscle contracts it pulls the bone and flexes or extends the joint. </a:t>
            </a:r>
            <a:r>
              <a:rPr lang="en-GB" sz="800" dirty="0" err="1">
                <a:solidFill>
                  <a:srgbClr val="000000"/>
                </a:solidFill>
              </a:rPr>
              <a:t>E.g</a:t>
            </a:r>
            <a:r>
              <a:rPr lang="en-GB" sz="800" dirty="0">
                <a:solidFill>
                  <a:srgbClr val="000000"/>
                </a:solidFill>
              </a:rPr>
              <a:t> when the bicep contracts the elbow flexes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9841" y="4134284"/>
            <a:ext cx="3933538" cy="338554"/>
          </a:xfrm>
          <a:prstGeom prst="rect">
            <a:avLst/>
          </a:prstGeom>
          <a:solidFill>
            <a:srgbClr val="F2DCDB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The skeleton protects the vital </a:t>
            </a:r>
            <a:r>
              <a:rPr lang="en-GB" sz="800" dirty="0" smtClean="0"/>
              <a:t>organs by using FLAT BONES </a:t>
            </a:r>
            <a:r>
              <a:rPr lang="en-GB" sz="800" dirty="0"/>
              <a:t>(e.g. the ribs protect the heart and lungs).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39842" y="5744996"/>
            <a:ext cx="393855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/>
              <a:t>Blood is formed in some of the </a:t>
            </a:r>
            <a:r>
              <a:rPr lang="en-US" sz="800" dirty="0" smtClean="0"/>
              <a:t>long bones </a:t>
            </a:r>
            <a:r>
              <a:rPr lang="en-US" sz="800" dirty="0"/>
              <a:t>therefore more o2 can be sent to the working muscles red blood </a:t>
            </a:r>
            <a:r>
              <a:rPr lang="en-US" sz="800" dirty="0" smtClean="0"/>
              <a:t>cells. These are produced in the bone marrow of some bones. (e.g. femur)</a:t>
            </a:r>
            <a:endParaRPr lang="en-US" sz="800" dirty="0"/>
          </a:p>
        </p:txBody>
      </p:sp>
      <p:sp>
        <p:nvSpPr>
          <p:cNvPr id="65" name="Rectangle 64"/>
          <p:cNvSpPr/>
          <p:nvPr/>
        </p:nvSpPr>
        <p:spPr>
          <a:xfrm>
            <a:off x="2039840" y="6484263"/>
            <a:ext cx="393855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/>
              <a:t>Calcium and phosphorus are minerals </a:t>
            </a:r>
            <a:r>
              <a:rPr lang="en-US" sz="800" dirty="0" smtClean="0"/>
              <a:t>gives </a:t>
            </a:r>
            <a:r>
              <a:rPr lang="en-US" sz="800" dirty="0"/>
              <a:t>the skeletal structure strength to support your body and withstand powerful stresses particularly during sport. </a:t>
            </a:r>
            <a:r>
              <a:rPr lang="en-US" sz="800" dirty="0" smtClean="0"/>
              <a:t>Less prone to injury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 rot="20053349">
            <a:off x="76532" y="1967138"/>
            <a:ext cx="8570551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You will USE these handouts to complete your own revision booklet independently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20 min….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59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xy_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08" y="2953705"/>
            <a:ext cx="4900591" cy="82117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79958" y="3447280"/>
            <a:ext cx="1428968" cy="293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u="sng" dirty="0" smtClean="0"/>
              <a:t>Voluntary muscles</a:t>
            </a:r>
            <a:endParaRPr lang="en-US" sz="1050" b="1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9392" y="3774884"/>
            <a:ext cx="1641725" cy="2329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900" dirty="0" smtClean="0"/>
              <a:t>The skeletal Muscles</a:t>
            </a:r>
            <a:endParaRPr lang="en-US" sz="9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79957" y="4647658"/>
            <a:ext cx="1472762" cy="333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u="sng" dirty="0"/>
              <a:t>Involuntary muscles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79957" y="5770796"/>
            <a:ext cx="1472762" cy="281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u="sng" dirty="0"/>
              <a:t>Cardiac muscle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50854" y="5025643"/>
            <a:ext cx="1964043" cy="3556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Muscles in the blood vessels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38024" y="6133192"/>
            <a:ext cx="1670901" cy="32424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Muscles in the heart</a:t>
            </a:r>
          </a:p>
        </p:txBody>
      </p:sp>
      <p:pic>
        <p:nvPicPr>
          <p:cNvPr id="14" name="Picture 13" descr="proxy_for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8889" l="0" r="100000">
                        <a14:foregroundMark x1="7931" y1="56173" x2="49310" y2="56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00" y="2953706"/>
            <a:ext cx="2349282" cy="4489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0690" y="4202714"/>
            <a:ext cx="10182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rgbClr val="231F20"/>
                </a:solidFill>
                <a:latin typeface="ReithSans"/>
              </a:rPr>
              <a:t> this is voluntary</a:t>
            </a:r>
            <a:endParaRPr lang="en-GB" sz="900" dirty="0"/>
          </a:p>
        </p:txBody>
      </p:sp>
      <p:sp>
        <p:nvSpPr>
          <p:cNvPr id="20" name="Rectangle 19"/>
          <p:cNvSpPr/>
          <p:nvPr/>
        </p:nvSpPr>
        <p:spPr>
          <a:xfrm>
            <a:off x="6859392" y="4408532"/>
            <a:ext cx="22846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ReithSans"/>
              </a:rPr>
              <a:t>are under our conscious control</a:t>
            </a:r>
            <a:endParaRPr lang="en-GB" sz="900" dirty="0"/>
          </a:p>
        </p:txBody>
      </p:sp>
      <p:sp>
        <p:nvSpPr>
          <p:cNvPr id="22" name="Rectangle 21"/>
          <p:cNvSpPr/>
          <p:nvPr/>
        </p:nvSpPr>
        <p:spPr>
          <a:xfrm>
            <a:off x="6859392" y="3975061"/>
            <a:ext cx="22846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Helvetica Neue"/>
              </a:rPr>
              <a:t>striated muscles due to their appearance</a:t>
            </a:r>
            <a:endParaRPr lang="en-GB" sz="900" dirty="0"/>
          </a:p>
        </p:txBody>
      </p:sp>
      <p:sp>
        <p:nvSpPr>
          <p:cNvPr id="23" name="Rectangle 22"/>
          <p:cNvSpPr/>
          <p:nvPr/>
        </p:nvSpPr>
        <p:spPr>
          <a:xfrm>
            <a:off x="6912106" y="5289017"/>
            <a:ext cx="2205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ReithSans"/>
              </a:rPr>
              <a:t>not under our conscious control </a:t>
            </a:r>
            <a:endParaRPr lang="en-GB" sz="900" dirty="0"/>
          </a:p>
        </p:txBody>
      </p:sp>
      <p:sp>
        <p:nvSpPr>
          <p:cNvPr id="24" name="Rectangle 23"/>
          <p:cNvSpPr/>
          <p:nvPr/>
        </p:nvSpPr>
        <p:spPr>
          <a:xfrm>
            <a:off x="6938025" y="5519849"/>
            <a:ext cx="22059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latin typeface="Helvetica Neue"/>
              </a:rPr>
              <a:t>Sometimes known as smooth muscle</a:t>
            </a:r>
            <a:endParaRPr lang="en-GB" sz="900" dirty="0"/>
          </a:p>
        </p:txBody>
      </p:sp>
      <p:sp>
        <p:nvSpPr>
          <p:cNvPr id="26" name="Rectangle 25"/>
          <p:cNvSpPr/>
          <p:nvPr/>
        </p:nvSpPr>
        <p:spPr>
          <a:xfrm>
            <a:off x="6938025" y="6320173"/>
            <a:ext cx="11208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rgbClr val="231F20"/>
                </a:solidFill>
                <a:latin typeface="ReithSans"/>
              </a:rPr>
              <a:t>This is involuntary</a:t>
            </a:r>
            <a:endParaRPr lang="en-GB" sz="900" dirty="0"/>
          </a:p>
        </p:txBody>
      </p:sp>
      <p:sp>
        <p:nvSpPr>
          <p:cNvPr id="27" name="Rectangle 26"/>
          <p:cNvSpPr/>
          <p:nvPr/>
        </p:nvSpPr>
        <p:spPr>
          <a:xfrm>
            <a:off x="6938025" y="6528624"/>
            <a:ext cx="2205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333333"/>
                </a:solidFill>
                <a:latin typeface="Helvetica Neue"/>
              </a:rPr>
              <a:t>highly resistant to fatigue due to the presence of a large number of mitochondria</a:t>
            </a:r>
            <a:endParaRPr lang="en-GB" sz="800" dirty="0"/>
          </a:p>
        </p:txBody>
      </p:sp>
      <p:pic>
        <p:nvPicPr>
          <p:cNvPr id="28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3481" r="68262"/>
          <a:stretch/>
        </p:blipFill>
        <p:spPr bwMode="auto">
          <a:xfrm>
            <a:off x="6360371" y="5770796"/>
            <a:ext cx="499021" cy="1087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7" t="11144" r="11455" b="2338"/>
          <a:stretch/>
        </p:blipFill>
        <p:spPr bwMode="auto">
          <a:xfrm>
            <a:off x="6351669" y="4683592"/>
            <a:ext cx="499021" cy="1087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ypes of Musc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121" b="96970" l="3710" r="94032">
                        <a14:foregroundMark x1="77097" y1="27879" x2="84032" y2="49697"/>
                        <a14:foregroundMark x1="75323" y1="65152" x2="83548" y2="83939"/>
                        <a14:foregroundMark x1="44839" y1="24242" x2="47903" y2="36970"/>
                        <a14:foregroundMark x1="18710" y1="23030" x2="25000" y2="46061"/>
                        <a14:foregroundMark x1="18226" y1="62121" x2="27258" y2="8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00" t="11129" r="39431" b="2353"/>
          <a:stretch/>
        </p:blipFill>
        <p:spPr bwMode="auto">
          <a:xfrm>
            <a:off x="6281738" y="3613666"/>
            <a:ext cx="578810" cy="1089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1657" y="2975644"/>
            <a:ext cx="1620773" cy="40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Slow Twitch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07795" y="5245050"/>
            <a:ext cx="231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Fast Twitch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48254" y="4987310"/>
            <a:ext cx="9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Type IIA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78600" y="5519849"/>
            <a:ext cx="13449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Type IIX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313" y="3348403"/>
            <a:ext cx="9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Type 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14751" y="5985693"/>
            <a:ext cx="3980056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Used ANAEROBIC work</a:t>
            </a:r>
          </a:p>
          <a:p>
            <a:pPr algn="ctr"/>
            <a:endParaRPr lang="en-US" sz="900" dirty="0"/>
          </a:p>
          <a:p>
            <a:pPr algn="ctr"/>
            <a:r>
              <a:rPr lang="en-US" sz="900" dirty="0"/>
              <a:t>Can generate a much greater force then other Fibre type but fatigue quickly. </a:t>
            </a:r>
          </a:p>
          <a:p>
            <a:pPr algn="ctr"/>
            <a:r>
              <a:rPr lang="en-US" sz="900" dirty="0"/>
              <a:t>Useful in short bursts of exercise e.g. 100 m sprint, shot put, long jump….explosive sports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14751" y="3975061"/>
            <a:ext cx="3980056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Used ANAEROBIC work</a:t>
            </a:r>
          </a:p>
          <a:p>
            <a:pPr algn="ctr"/>
            <a:endParaRPr lang="en-US" sz="900" b="1" dirty="0"/>
          </a:p>
          <a:p>
            <a:pPr algn="ctr"/>
            <a:r>
              <a:rPr lang="en-US" sz="900" dirty="0"/>
              <a:t>Dynamic and relatively fast paced 30-2min e. 800m &amp; games players who use </a:t>
            </a:r>
            <a:r>
              <a:rPr lang="en-US" sz="900" dirty="0" smtClean="0"/>
              <a:t>both</a:t>
            </a:r>
            <a:endParaRPr lang="en-US" sz="900" dirty="0"/>
          </a:p>
          <a:p>
            <a:pPr algn="ctr"/>
            <a:r>
              <a:rPr lang="en-US" sz="900" dirty="0"/>
              <a:t>Can be improved through endurance training to increase their resistance to fatigue</a:t>
            </a:r>
            <a:r>
              <a:rPr lang="en-US" sz="900" dirty="0" smtClean="0"/>
              <a:t>,</a:t>
            </a:r>
            <a:endParaRPr lang="en-US" sz="900" dirty="0"/>
          </a:p>
          <a:p>
            <a:pPr algn="ctr"/>
            <a:r>
              <a:rPr lang="en-US" sz="900" dirty="0"/>
              <a:t>Lighter in colour as not much  oxygen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470" y="3740815"/>
            <a:ext cx="1711039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Suited to </a:t>
            </a:r>
            <a:r>
              <a:rPr lang="en-US" sz="1000" b="1" dirty="0"/>
              <a:t>LOW intensity aerobic work</a:t>
            </a:r>
            <a:r>
              <a:rPr lang="en-US" sz="1000" b="1" dirty="0" smtClean="0"/>
              <a:t>.</a:t>
            </a:r>
            <a:endParaRPr lang="en-US" sz="1000" b="1" dirty="0"/>
          </a:p>
          <a:p>
            <a:pPr marL="285750" indent="-285750">
              <a:buFont typeface="Arial"/>
              <a:buChar char="•"/>
            </a:pPr>
            <a:r>
              <a:rPr lang="en-US" sz="900" dirty="0"/>
              <a:t>Marathon running</a:t>
            </a:r>
          </a:p>
          <a:p>
            <a:pPr marL="285750" indent="-285750">
              <a:buFont typeface="Arial"/>
              <a:buChar char="•"/>
            </a:pPr>
            <a:r>
              <a:rPr lang="en-US" sz="900" dirty="0"/>
              <a:t>Long distance running / swimming </a:t>
            </a:r>
            <a:r>
              <a:rPr lang="en-US" sz="900" b="1" u="sng" dirty="0"/>
              <a:t>(they go slow = slow twitch)  </a:t>
            </a:r>
          </a:p>
          <a:p>
            <a:r>
              <a:rPr lang="en-US" sz="900" b="1" u="sng" dirty="0"/>
              <a:t>Good supply of oxygen. </a:t>
            </a:r>
          </a:p>
          <a:p>
            <a:endParaRPr lang="en-US" sz="900" b="1" u="sng" dirty="0"/>
          </a:p>
          <a:p>
            <a:r>
              <a:rPr lang="en-US" sz="900" dirty="0"/>
              <a:t>Darker in colour as contain myoglobin</a:t>
            </a:r>
          </a:p>
          <a:p>
            <a:r>
              <a:rPr lang="en-US" sz="900" dirty="0"/>
              <a:t>Can be used for a long period of time without </a:t>
            </a:r>
            <a:r>
              <a:rPr lang="en-US" sz="900" dirty="0" smtClean="0"/>
              <a:t>fatiguing</a:t>
            </a:r>
            <a:endParaRPr lang="en-US" sz="900" dirty="0"/>
          </a:p>
        </p:txBody>
      </p:sp>
      <p:pic>
        <p:nvPicPr>
          <p:cNvPr id="42" name="Picture 41" descr="proxy_for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3" y="0"/>
            <a:ext cx="2041958" cy="355123"/>
          </a:xfrm>
          <a:prstGeom prst="rect">
            <a:avLst/>
          </a:prstGeom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37338" y="355124"/>
            <a:ext cx="4006239" cy="1148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sz="1200" b="1" dirty="0" smtClean="0"/>
              <a:t>Muscles</a:t>
            </a:r>
            <a:r>
              <a:rPr lang="en-US" sz="1200" dirty="0" smtClean="0"/>
              <a:t> can only </a:t>
            </a:r>
            <a:r>
              <a:rPr lang="en-US" sz="1200" b="1" dirty="0" smtClean="0"/>
              <a:t>pull</a:t>
            </a:r>
            <a:r>
              <a:rPr lang="en-US" sz="1200" dirty="0" smtClean="0"/>
              <a:t>, therefore they need to work antagonistically. </a:t>
            </a:r>
          </a:p>
          <a:p>
            <a:pPr marL="0" indent="0" algn="just">
              <a:buFont typeface="Arial"/>
              <a:buNone/>
            </a:pPr>
            <a:r>
              <a:rPr lang="en-US" sz="1200" dirty="0" smtClean="0"/>
              <a:t>When one muscle </a:t>
            </a:r>
            <a:r>
              <a:rPr lang="en-US" sz="1200" b="1" dirty="0" smtClean="0"/>
              <a:t>contracts</a:t>
            </a:r>
            <a:r>
              <a:rPr lang="en-US" sz="1200" dirty="0" smtClean="0"/>
              <a:t> (this is called the </a:t>
            </a:r>
            <a:r>
              <a:rPr lang="en-US" sz="1200" b="1" dirty="0" smtClean="0"/>
              <a:t>agonist/ prime mover</a:t>
            </a:r>
            <a:r>
              <a:rPr lang="en-US" sz="1200" dirty="0" smtClean="0"/>
              <a:t>) the other muscle must </a:t>
            </a:r>
            <a:r>
              <a:rPr lang="en-US" sz="1200" b="1" dirty="0" smtClean="0"/>
              <a:t>relax</a:t>
            </a:r>
            <a:r>
              <a:rPr lang="en-US" sz="1200" dirty="0" smtClean="0"/>
              <a:t> (this is called the </a:t>
            </a:r>
            <a:r>
              <a:rPr lang="en-US" sz="1200" b="1" dirty="0" smtClean="0"/>
              <a:t>antagonist</a:t>
            </a:r>
            <a:r>
              <a:rPr lang="en-US" sz="1200" dirty="0" smtClean="0"/>
              <a:t>).  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15502" y="1568710"/>
            <a:ext cx="2492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50" dirty="0" err="1" smtClean="0"/>
              <a:t>Qastrocnemius</a:t>
            </a:r>
            <a:r>
              <a:rPr lang="en-US" sz="1050" dirty="0" smtClean="0"/>
              <a:t> </a:t>
            </a:r>
            <a:r>
              <a:rPr lang="en-US" sz="1050" dirty="0"/>
              <a:t>and </a:t>
            </a:r>
            <a:r>
              <a:rPr lang="en-US" sz="1050" dirty="0" err="1"/>
              <a:t>tibialis</a:t>
            </a:r>
            <a:r>
              <a:rPr lang="en-US" sz="1050" dirty="0"/>
              <a:t> anterior acting at the ankle -plantar flexion to </a:t>
            </a:r>
            <a:r>
              <a:rPr lang="en-US" sz="1050" dirty="0" err="1"/>
              <a:t>dorsi</a:t>
            </a:r>
            <a:r>
              <a:rPr lang="en-US" sz="1050" dirty="0"/>
              <a:t> </a:t>
            </a:r>
            <a:r>
              <a:rPr lang="en-US" sz="1050" dirty="0" smtClean="0"/>
              <a:t>flexion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Quadriceps </a:t>
            </a:r>
            <a:r>
              <a:rPr lang="en-US" sz="1050" dirty="0"/>
              <a:t>and hamstrings acting at the knee, </a:t>
            </a:r>
            <a:endParaRPr lang="en-US" sz="1050" dirty="0" smtClean="0"/>
          </a:p>
          <a:p>
            <a:pPr marL="171450" indent="-171450">
              <a:buFont typeface="Arial"/>
              <a:buChar char="•"/>
            </a:pPr>
            <a:r>
              <a:rPr lang="en-US" sz="1050" dirty="0"/>
              <a:t>B</a:t>
            </a:r>
            <a:r>
              <a:rPr lang="en-US" sz="1050" dirty="0" smtClean="0"/>
              <a:t>iceps </a:t>
            </a:r>
            <a:r>
              <a:rPr lang="en-US" sz="1050" dirty="0"/>
              <a:t>and triceps acting at the </a:t>
            </a:r>
            <a:r>
              <a:rPr lang="en-US" sz="1050" dirty="0" smtClean="0"/>
              <a:t>elbow</a:t>
            </a:r>
          </a:p>
          <a:p>
            <a:pPr marL="171450" indent="-171450">
              <a:buFont typeface="Arial"/>
              <a:buChar char="•"/>
            </a:pPr>
            <a:r>
              <a:rPr lang="en-US" sz="1050" dirty="0"/>
              <a:t>H</a:t>
            </a:r>
            <a:r>
              <a:rPr lang="en-US" sz="1050" dirty="0" smtClean="0"/>
              <a:t>ip </a:t>
            </a:r>
            <a:r>
              <a:rPr lang="en-US" sz="1050" dirty="0"/>
              <a:t>flexors and gluteus </a:t>
            </a:r>
            <a:r>
              <a:rPr lang="en-US" sz="1050" dirty="0" err="1"/>
              <a:t>maximus</a:t>
            </a:r>
            <a:r>
              <a:rPr lang="en-US" sz="1050" dirty="0"/>
              <a:t> acting at the hip </a:t>
            </a:r>
          </a:p>
        </p:txBody>
      </p:sp>
      <p:pic>
        <p:nvPicPr>
          <p:cNvPr id="45" name="Picture 44" descr="992005e664e1aeef2d4c860798f271e6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" b="99209" l="0" r="99831">
                        <a14:foregroundMark x1="63220" y1="66996" x2="59153" y2="66996"/>
                        <a14:foregroundMark x1="60000" y1="71739" x2="56949" y2="73715"/>
                        <a14:foregroundMark x1="96271" y1="64427" x2="93559" y2="66403"/>
                        <a14:foregroundMark x1="94915" y1="71739" x2="98983" y2="72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" y="5525919"/>
            <a:ext cx="1631130" cy="1398901"/>
          </a:xfrm>
          <a:prstGeom prst="rect">
            <a:avLst/>
          </a:prstGeom>
        </p:spPr>
      </p:pic>
      <p:pic>
        <p:nvPicPr>
          <p:cNvPr id="46" name="Picture 45" descr="maxresdefault.jp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9922">
                        <a14:foregroundMark x1="44922" y1="75139" x2="50469" y2="75833"/>
                        <a14:foregroundMark x1="50078" y1="86250" x2="57031" y2="86250"/>
                        <a14:backgroundMark x1="95234" y1="49861" x2="68906" y2="51528"/>
                        <a14:backgroundMark x1="86250" y1="62778" x2="63203" y2="7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14086"/>
          <a:stretch/>
        </p:blipFill>
        <p:spPr>
          <a:xfrm flipH="1">
            <a:off x="4453443" y="5294968"/>
            <a:ext cx="1828295" cy="10003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9" b="92982" l="0" r="100000">
                        <a14:foregroundMark x1="84667" y1="28070" x2="63333" y2="28070"/>
                        <a14:foregroundMark x1="28000" y1="34211" x2="667" y2="34211"/>
                        <a14:foregroundMark x1="10667" y1="50877" x2="29333" y2="50877"/>
                        <a14:foregroundMark x1="9000" y1="60088" x2="27000" y2="60088"/>
                        <a14:foregroundMark x1="55000" y1="50000" x2="73667" y2="50000"/>
                        <a14:foregroundMark x1="53333" y1="58333" x2="75000" y2="60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8491" y="1617053"/>
            <a:ext cx="1860218" cy="1413766"/>
          </a:xfrm>
          <a:prstGeom prst="rect">
            <a:avLst/>
          </a:prstGeom>
        </p:spPr>
      </p:pic>
      <p:pic>
        <p:nvPicPr>
          <p:cNvPr id="3" name="Picture 2" descr="Screen Shot 2019-03-31 at 18.32.33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09" y="0"/>
            <a:ext cx="4835290" cy="29537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3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812" t="17046" r="11435" b="62200"/>
          <a:stretch/>
        </p:blipFill>
        <p:spPr>
          <a:xfrm>
            <a:off x="6794454" y="12538"/>
            <a:ext cx="2349546" cy="13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67127"/>
            <a:ext cx="7858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Demonstrate: </a:t>
            </a:r>
            <a:endParaRPr lang="en-GB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35" y="2118094"/>
            <a:ext cx="87578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How does the </a:t>
            </a:r>
            <a:r>
              <a:rPr lang="en-GB" sz="2800" dirty="0" smtClean="0">
                <a:solidFill>
                  <a:prstClr val="black"/>
                </a:solidFill>
              </a:rPr>
              <a:t>skeletal </a:t>
            </a:r>
            <a:r>
              <a:rPr lang="en-GB" sz="2800" dirty="0">
                <a:solidFill>
                  <a:prstClr val="black"/>
                </a:solidFill>
              </a:rPr>
              <a:t>and muscular system work together to allow </a:t>
            </a:r>
            <a:r>
              <a:rPr lang="en-GB" sz="2800" u="sng" dirty="0">
                <a:solidFill>
                  <a:prstClr val="black"/>
                </a:solidFill>
              </a:rPr>
              <a:t>participation in physical activity and sport (9)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6535" y="3677630"/>
            <a:ext cx="8757893" cy="2914012"/>
            <a:chOff x="504497" y="536028"/>
            <a:chExt cx="11461531" cy="5849006"/>
          </a:xfrm>
        </p:grpSpPr>
        <p:sp>
          <p:nvSpPr>
            <p:cNvPr id="7" name="Rectangle 6"/>
            <p:cNvSpPr/>
            <p:nvPr/>
          </p:nvSpPr>
          <p:spPr>
            <a:xfrm>
              <a:off x="504497" y="536028"/>
              <a:ext cx="11461531" cy="58490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56139" y="1860332"/>
              <a:ext cx="9254359" cy="431975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80827" y="3195804"/>
              <a:ext cx="6758152" cy="276947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497" y="53602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AO1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78968" y="1884541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AO2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50674" y="328581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AO3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7132" y="1531452"/>
              <a:ext cx="1576552" cy="4039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Complete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Define</a:t>
              </a:r>
              <a:endPara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Select 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Identify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Label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59480" y="2078244"/>
              <a:ext cx="1972346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Which – using an example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1081" y="2901918"/>
              <a:ext cx="1229712" cy="313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Clarify 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Describe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Give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Linked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Applied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9356" y="4873015"/>
              <a:ext cx="1395907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Discuss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Assess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40176" y="4906998"/>
              <a:ext cx="1079943" cy="43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6913" y="4906998"/>
              <a:ext cx="1229712" cy="43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Examine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16659" y="4714261"/>
              <a:ext cx="1229712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Explain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Justify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5810" y="629103"/>
              <a:ext cx="2244618" cy="103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Appropriate technical language (key words)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18840" y="796928"/>
              <a:ext cx="1832093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Impact on performance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85569" y="2155380"/>
              <a:ext cx="4053411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Application of knowledge on how it effects performance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5892" y="3344692"/>
              <a:ext cx="1915511" cy="103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Analyse how it effects performance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69441" y="3355273"/>
              <a:ext cx="2269538" cy="73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Detailed E.G justifying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 rot="19669619">
            <a:off x="94800" y="138336"/>
            <a:ext cx="121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15 minutes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7079" y="530354"/>
            <a:ext cx="334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this in BIG across your page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33658" y="3072245"/>
            <a:ext cx="288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(Use your books to help you)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0053349">
            <a:off x="263442" y="2244136"/>
            <a:ext cx="8570551" cy="17543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LAST LESSON….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Lets break it down….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08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8686" y="568193"/>
            <a:ext cx="8778974" cy="5054577"/>
            <a:chOff x="504497" y="536028"/>
            <a:chExt cx="11461531" cy="5849006"/>
          </a:xfrm>
        </p:grpSpPr>
        <p:sp>
          <p:nvSpPr>
            <p:cNvPr id="4" name="Rectangle 3"/>
            <p:cNvSpPr/>
            <p:nvPr/>
          </p:nvSpPr>
          <p:spPr>
            <a:xfrm>
              <a:off x="504497" y="536028"/>
              <a:ext cx="11461531" cy="5849006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56139" y="1860332"/>
              <a:ext cx="9254359" cy="4319751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83170" y="3285817"/>
              <a:ext cx="6255809" cy="2679461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4497" y="53602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8968" y="1884541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340" y="3285819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498" y="1164028"/>
              <a:ext cx="1036382" cy="219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Complete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Define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Select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Identify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Label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State</a:t>
              </a:r>
            </a:p>
            <a:p>
              <a:endParaRPr lang="en-GB" sz="9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0793" y="1884541"/>
              <a:ext cx="3214776" cy="30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/>
                <a:t>Which – using an example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8337" y="2449446"/>
              <a:ext cx="1229711" cy="168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Clarify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Describe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Give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Linked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Applied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9340" y="3916533"/>
              <a:ext cx="1395907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Discuss</a:t>
              </a:r>
            </a:p>
            <a:p>
              <a:r>
                <a:rPr lang="en-GB" sz="900" b="1" dirty="0"/>
                <a:t>Assess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0269" y="4342106"/>
              <a:ext cx="1079943" cy="587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000000"/>
                  </a:solidFill>
                </a:rPr>
                <a:t>Analyse – positives and negatives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0269" y="4973446"/>
              <a:ext cx="1229711" cy="267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Examine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30269" y="5366141"/>
              <a:ext cx="1229711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Explain </a:t>
              </a:r>
            </a:p>
            <a:p>
              <a:r>
                <a:rPr lang="en-GB" sz="900" b="1" dirty="0">
                  <a:solidFill>
                    <a:srgbClr val="000000"/>
                  </a:solidFill>
                </a:rPr>
                <a:t>Justify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1049" y="629103"/>
              <a:ext cx="348087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Appropriate technical language (key words)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7228" y="1860332"/>
              <a:ext cx="4768920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Application of knowledge on how it effects performance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05247" y="3354350"/>
              <a:ext cx="293571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Analyse how it effects performance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40961" y="3335570"/>
              <a:ext cx="2269537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Detailed E.G justifying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686" y="133814"/>
            <a:ext cx="8954173" cy="30777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Question</a:t>
            </a:r>
            <a:r>
              <a:rPr lang="en-GB" sz="1400" dirty="0"/>
              <a:t>: How does the skeleton and muscular system work together to allow </a:t>
            </a:r>
            <a:r>
              <a:rPr lang="en-GB" sz="1400" u="sng" dirty="0"/>
              <a:t>participation </a:t>
            </a:r>
            <a:r>
              <a:rPr lang="en-GB" sz="1400" u="sng" dirty="0" smtClean="0"/>
              <a:t>any athletics events (</a:t>
            </a:r>
            <a:r>
              <a:rPr lang="en-GB" sz="1400" u="sng" dirty="0"/>
              <a:t>9)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19479"/>
              </p:ext>
            </p:extLst>
          </p:nvPr>
        </p:nvGraphicFramePr>
        <p:xfrm>
          <a:off x="-9042" y="5722609"/>
          <a:ext cx="915304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141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385761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 rot="20053349">
            <a:off x="263442" y="2798134"/>
            <a:ext cx="857055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Write ideas for each section on your page…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77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>
            <a:extLst>
              <a:ext uri="{FF2B5EF4-FFF2-40B4-BE49-F238E27FC236}">
                <a16:creationId xmlns:a16="http://schemas.microsoft.com/office/drawing/2014/main" id="{3051FA5B-AD14-4054-97B0-5A41EC54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3526137"/>
            <a:ext cx="3765550" cy="33318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4">
            <a:extLst>
              <a:ext uri="{FF2B5EF4-FFF2-40B4-BE49-F238E27FC236}">
                <a16:creationId xmlns:a16="http://schemas.microsoft.com/office/drawing/2014/main" id="{D93EA525-2F08-44E6-8C6B-EA97ED5A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49" y="1058726"/>
            <a:ext cx="3514725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GB" altLang="en-US" sz="1800" b="1" dirty="0"/>
              <a:t>Question:</a:t>
            </a:r>
            <a:r>
              <a:rPr lang="en-GB" altLang="en-US" sz="1800" dirty="0"/>
              <a:t> </a:t>
            </a:r>
          </a:p>
          <a:p>
            <a:endParaRPr lang="en-GB" sz="1800" dirty="0"/>
          </a:p>
          <a:p>
            <a:r>
              <a:rPr lang="en-GB" sz="1800" dirty="0" smtClean="0"/>
              <a:t>How </a:t>
            </a:r>
            <a:r>
              <a:rPr lang="en-GB" sz="1800" dirty="0"/>
              <a:t>does the skeleton and muscular system work together to allow </a:t>
            </a:r>
            <a:r>
              <a:rPr lang="en-GB" sz="1800" u="sng" dirty="0"/>
              <a:t>participation any athletics events (9</a:t>
            </a:r>
            <a:r>
              <a:rPr lang="en-GB" sz="1800" u="sng" dirty="0" smtClean="0"/>
              <a:t>)</a:t>
            </a:r>
          </a:p>
          <a:p>
            <a:endParaRPr lang="en-GB" sz="1800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A9DD64-6B07-4699-B6F4-47BB60DC1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31063"/>
              </p:ext>
            </p:extLst>
          </p:nvPr>
        </p:nvGraphicFramePr>
        <p:xfrm>
          <a:off x="-1" y="-1"/>
          <a:ext cx="5378450" cy="560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16" marB="4571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50" name="TextBox 6">
            <a:extLst>
              <a:ext uri="{FF2B5EF4-FFF2-40B4-BE49-F238E27FC236}">
                <a16:creationId xmlns:a16="http://schemas.microsoft.com/office/drawing/2014/main" id="{3AAF34B3-AAFA-4F27-8DD1-2D5756B9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76250"/>
            <a:ext cx="2765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My target grade _______</a:t>
            </a:r>
          </a:p>
        </p:txBody>
      </p:sp>
      <p:sp>
        <p:nvSpPr>
          <p:cNvPr id="39951" name="TextBox 7">
            <a:extLst>
              <a:ext uri="{FF2B5EF4-FFF2-40B4-BE49-F238E27FC236}">
                <a16:creationId xmlns:a16="http://schemas.microsoft.com/office/drawing/2014/main" id="{7E955083-6091-4847-A128-57E2A4B7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657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1. Me: </a:t>
            </a:r>
          </a:p>
        </p:txBody>
      </p:sp>
      <p:sp>
        <p:nvSpPr>
          <p:cNvPr id="39952" name="TextBox 8">
            <a:extLst>
              <a:ext uri="{FF2B5EF4-FFF2-40B4-BE49-F238E27FC236}">
                <a16:creationId xmlns:a16="http://schemas.microsoft.com/office/drawing/2014/main" id="{8FC753BE-CECF-4639-A422-BBEF719C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4763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2. Name_______ </a:t>
            </a:r>
          </a:p>
        </p:txBody>
      </p:sp>
      <p:sp>
        <p:nvSpPr>
          <p:cNvPr id="39953" name="TextBox 9">
            <a:extLst>
              <a:ext uri="{FF2B5EF4-FFF2-40B4-BE49-F238E27FC236}">
                <a16:creationId xmlns:a16="http://schemas.microsoft.com/office/drawing/2014/main" id="{BE3675E3-CAA8-4CF9-9BA5-EBEAA096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37651"/>
            <a:ext cx="2233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3. Name_______ </a:t>
            </a:r>
          </a:p>
        </p:txBody>
      </p:sp>
      <p:sp>
        <p:nvSpPr>
          <p:cNvPr id="39954" name="TextBox 10">
            <a:extLst>
              <a:ext uri="{FF2B5EF4-FFF2-40B4-BE49-F238E27FC236}">
                <a16:creationId xmlns:a16="http://schemas.microsoft.com/office/drawing/2014/main" id="{2DBCB6C4-9559-4F51-87B2-F4846A271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48" y="2737651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4. Name_______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50693"/>
              </p:ext>
            </p:extLst>
          </p:nvPr>
        </p:nvGraphicFramePr>
        <p:xfrm>
          <a:off x="-1" y="5498832"/>
          <a:ext cx="5378451" cy="135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126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2952053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20053349">
            <a:off x="263442" y="2798134"/>
            <a:ext cx="857055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Lets help each other with ideas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42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8686" y="568193"/>
            <a:ext cx="8778974" cy="5054577"/>
            <a:chOff x="504497" y="536028"/>
            <a:chExt cx="11461531" cy="5849006"/>
          </a:xfrm>
        </p:grpSpPr>
        <p:sp>
          <p:nvSpPr>
            <p:cNvPr id="4" name="Rectangle 3"/>
            <p:cNvSpPr/>
            <p:nvPr/>
          </p:nvSpPr>
          <p:spPr>
            <a:xfrm>
              <a:off x="504497" y="536028"/>
              <a:ext cx="11461531" cy="5849006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56139" y="1860332"/>
              <a:ext cx="9254359" cy="4319751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83170" y="3285817"/>
              <a:ext cx="6255809" cy="2679461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4497" y="536028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8968" y="1884541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340" y="3285819"/>
              <a:ext cx="1576552" cy="86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AO3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498" y="1164028"/>
              <a:ext cx="1036382" cy="219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Complete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Define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Select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Identify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Label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State</a:t>
              </a:r>
            </a:p>
            <a:p>
              <a:endParaRPr lang="en-GB" sz="9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0793" y="1884541"/>
              <a:ext cx="3214776" cy="30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/>
                <a:t>Which – using an example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8337" y="2449446"/>
              <a:ext cx="1229711" cy="168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900" b="1" dirty="0"/>
                <a:t>Clarify 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Describe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Give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Linked</a:t>
              </a:r>
            </a:p>
            <a:p>
              <a:pPr>
                <a:lnSpc>
                  <a:spcPct val="200000"/>
                </a:lnSpc>
              </a:pPr>
              <a:r>
                <a:rPr lang="en-GB" sz="900" b="1" dirty="0"/>
                <a:t>Applied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9340" y="3916533"/>
              <a:ext cx="1395907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Discuss</a:t>
              </a:r>
            </a:p>
            <a:p>
              <a:r>
                <a:rPr lang="en-GB" sz="900" b="1" dirty="0"/>
                <a:t>Assess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0269" y="4342106"/>
              <a:ext cx="1079943" cy="587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000000"/>
                  </a:solidFill>
                </a:rPr>
                <a:t>Analyse – positives and negatives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0269" y="4973446"/>
              <a:ext cx="1229711" cy="267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Examine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30269" y="5366141"/>
              <a:ext cx="1229711" cy="4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Explain </a:t>
              </a:r>
            </a:p>
            <a:p>
              <a:r>
                <a:rPr lang="en-GB" sz="900" b="1" dirty="0">
                  <a:solidFill>
                    <a:srgbClr val="000000"/>
                  </a:solidFill>
                </a:rPr>
                <a:t>Justify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1049" y="629103"/>
              <a:ext cx="348087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Appropriate technical language (key words)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7228" y="1860332"/>
              <a:ext cx="4768920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Application of knowledge on how it effects performance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05247" y="3354350"/>
              <a:ext cx="2935714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Analyse how it effects performance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40961" y="3335570"/>
              <a:ext cx="2269537" cy="29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i="1" dirty="0"/>
                <a:t>Detailed E.G justifying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686" y="133814"/>
            <a:ext cx="8954173" cy="30777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Question</a:t>
            </a:r>
            <a:r>
              <a:rPr lang="en-GB" sz="1400" dirty="0"/>
              <a:t>: How does the skeleton and muscular system work together to allow </a:t>
            </a:r>
            <a:r>
              <a:rPr lang="en-GB" sz="1400" u="sng" dirty="0"/>
              <a:t>participation </a:t>
            </a:r>
            <a:r>
              <a:rPr lang="en-GB" sz="1400" u="sng" dirty="0" smtClean="0"/>
              <a:t>any athletics events (</a:t>
            </a:r>
            <a:r>
              <a:rPr lang="en-GB" sz="1400" u="sng" dirty="0"/>
              <a:t>9)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71918"/>
              </p:ext>
            </p:extLst>
          </p:nvPr>
        </p:nvGraphicFramePr>
        <p:xfrm>
          <a:off x="-9042" y="5722609"/>
          <a:ext cx="915304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141">
                  <a:extLst>
                    <a:ext uri="{9D8B030D-6E8A-4147-A177-3AD203B41FA5}">
                      <a16:colId xmlns:a16="http://schemas.microsoft.com/office/drawing/2014/main" val="1469290509"/>
                    </a:ext>
                  </a:extLst>
                </a:gridCol>
                <a:gridCol w="4385761">
                  <a:extLst>
                    <a:ext uri="{9D8B030D-6E8A-4147-A177-3AD203B41FA5}">
                      <a16:colId xmlns:a16="http://schemas.microsoft.com/office/drawing/2014/main" val="4216866585"/>
                    </a:ext>
                  </a:extLst>
                </a:gridCol>
              </a:tblGrid>
              <a:tr h="26188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Outstanding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Progress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9485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3 - 4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state and identify</a:t>
                      </a: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 key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 components that help the skeleton and muscles work together (AO1)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To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begin to explain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why they have an </a:t>
                      </a:r>
                      <a:r>
                        <a:rPr lang="en-GB" sz="1000" u="sng" baseline="0" dirty="0" smtClean="0">
                          <a:solidFill>
                            <a:sysClr val="windowText" lastClr="000000"/>
                          </a:solidFill>
                        </a:rPr>
                        <a:t>impact on performance, with some attempt to sporting examples </a:t>
                      </a:r>
                      <a:r>
                        <a:rPr lang="en-GB" sz="1000" baseline="0" dirty="0" smtClean="0">
                          <a:solidFill>
                            <a:sysClr val="windowText" lastClr="000000"/>
                          </a:solidFill>
                        </a:rPr>
                        <a:t>(AO2/3) </a:t>
                      </a:r>
                      <a:endParaRPr lang="en-GB" sz="1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3398"/>
                  </a:ext>
                </a:extLst>
              </a:tr>
              <a:tr h="333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5-7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i="0" u="sng" dirty="0">
                          <a:solidFill>
                            <a:sysClr val="windowText" lastClr="000000"/>
                          </a:solidFill>
                        </a:rPr>
                        <a:t>explain with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 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(AO2)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To be able to </a:t>
                      </a:r>
                      <a:r>
                        <a:rPr lang="en-GB" sz="1000" u="sng" dirty="0">
                          <a:solidFill>
                            <a:sysClr val="windowText" lastClr="000000"/>
                          </a:solidFill>
                        </a:rPr>
                        <a:t>discus</a:t>
                      </a:r>
                      <a:r>
                        <a:rPr lang="en-GB" sz="1000" u="sng" baseline="0" dirty="0">
                          <a:solidFill>
                            <a:sysClr val="windowText" lastClr="000000"/>
                          </a:solidFill>
                        </a:rPr>
                        <a:t> and analyse with clear sports </a:t>
                      </a:r>
                      <a:r>
                        <a:rPr lang="en-GB" sz="1000" baseline="0" dirty="0">
                          <a:solidFill>
                            <a:sysClr val="windowText" lastClr="000000"/>
                          </a:solidFill>
                        </a:rPr>
                        <a:t>examples 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how the skeleton and muscles help effect performance </a:t>
                      </a:r>
                      <a:r>
                        <a:rPr lang="en-GB" sz="1000" i="0" u="sng" baseline="0" dirty="0">
                          <a:solidFill>
                            <a:sysClr val="windowText" lastClr="000000"/>
                          </a:solidFill>
                        </a:rPr>
                        <a:t>justifying</a:t>
                      </a:r>
                      <a:r>
                        <a:rPr lang="en-GB" sz="1000" i="0" u="none" baseline="0" dirty="0">
                          <a:solidFill>
                            <a:sysClr val="windowText" lastClr="000000"/>
                          </a:solidFill>
                        </a:rPr>
                        <a:t> the need for </a:t>
                      </a:r>
                      <a:r>
                        <a:rPr lang="en-GB" sz="1000" i="0" u="none" baseline="0" dirty="0" smtClean="0">
                          <a:solidFill>
                            <a:sysClr val="windowText" lastClr="000000"/>
                          </a:solidFill>
                        </a:rPr>
                        <a:t>it (A03)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019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 rot="20107611">
            <a:off x="718815" y="2307145"/>
            <a:ext cx="7892305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ADD TO YOUR PLAN</a:t>
            </a:r>
            <a:endParaRPr lang="en-GB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4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3763</Words>
  <Application>Microsoft Office PowerPoint</Application>
  <PresentationFormat>On-screen Show (4:3)</PresentationFormat>
  <Paragraphs>808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Adobe Gothic Std B</vt:lpstr>
      <vt:lpstr>ＭＳ Ｐゴシック</vt:lpstr>
      <vt:lpstr>Abadi MT Condensed Light</vt:lpstr>
      <vt:lpstr>Arial</vt:lpstr>
      <vt:lpstr>Calibri</vt:lpstr>
      <vt:lpstr>Helvetica Neue</vt:lpstr>
      <vt:lpstr>ReithSans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Sweet</dc:creator>
  <cp:lastModifiedBy>Rebecca Sweet</cp:lastModifiedBy>
  <cp:revision>71</cp:revision>
  <cp:lastPrinted>2019-12-03T17:04:46Z</cp:lastPrinted>
  <dcterms:created xsi:type="dcterms:W3CDTF">2018-10-14T16:13:44Z</dcterms:created>
  <dcterms:modified xsi:type="dcterms:W3CDTF">2019-12-09T12:01:25Z</dcterms:modified>
</cp:coreProperties>
</file>