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8" r:id="rId2"/>
    <p:sldId id="408" r:id="rId3"/>
    <p:sldId id="256" r:id="rId4"/>
    <p:sldId id="356" r:id="rId5"/>
    <p:sldId id="257" r:id="rId6"/>
    <p:sldId id="264" r:id="rId7"/>
    <p:sldId id="265" r:id="rId8"/>
    <p:sldId id="258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8" r:id="rId21"/>
    <p:sldId id="3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0129" autoAdjust="0"/>
  </p:normalViewPr>
  <p:slideViewPr>
    <p:cSldViewPr snapToGrid="0" snapToObjects="1">
      <p:cViewPr varScale="1">
        <p:scale>
          <a:sx n="103" d="100"/>
          <a:sy n="103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0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B98AE-1154-4EA4-899F-722CB7986E9F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F82C0-F23D-4216-B121-5EAD982AC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4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68D6-0326-4B79-8674-7F44EAF95900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6D7BA-5A63-49A6-BA4D-47957ED63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5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3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47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6A84-618B-48DF-A3E7-D28880B152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3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40FB0-98B8-4E35-BE79-A8ED08AF931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7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5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672-F1D8-41EA-9CE3-EDBC8A75721B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9FE7-6CA0-468D-BB53-0C242480D2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8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55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41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0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5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798380"/>
              </p:ext>
            </p:extLst>
          </p:nvPr>
        </p:nvGraphicFramePr>
        <p:xfrm>
          <a:off x="1216644" y="1366983"/>
          <a:ext cx="9529437" cy="48490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76479">
                  <a:extLst>
                    <a:ext uri="{9D8B030D-6E8A-4147-A177-3AD203B41FA5}">
                      <a16:colId xmlns:a16="http://schemas.microsoft.com/office/drawing/2014/main" val="3948460011"/>
                    </a:ext>
                  </a:extLst>
                </a:gridCol>
                <a:gridCol w="3176479">
                  <a:extLst>
                    <a:ext uri="{9D8B030D-6E8A-4147-A177-3AD203B41FA5}">
                      <a16:colId xmlns:a16="http://schemas.microsoft.com/office/drawing/2014/main" val="2622554619"/>
                    </a:ext>
                  </a:extLst>
                </a:gridCol>
                <a:gridCol w="3176479">
                  <a:extLst>
                    <a:ext uri="{9D8B030D-6E8A-4147-A177-3AD203B41FA5}">
                      <a16:colId xmlns:a16="http://schemas.microsoft.com/office/drawing/2014/main" val="697066530"/>
                    </a:ext>
                  </a:extLst>
                </a:gridCol>
              </a:tblGrid>
              <a:tr h="484909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1800" b="1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dirty="0"/>
                        <a:t>Name the shapes</a:t>
                      </a:r>
                    </a:p>
                  </a:txBody>
                  <a:tcPr>
                    <a:solidFill>
                      <a:srgbClr val="FC5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the 3d Shapes</a:t>
                      </a:r>
                    </a:p>
                  </a:txBody>
                  <a:tcP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List the number of faces, edges and vertices for each shape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992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4409" y="113299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Connect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161EB-8A87-49F9-831B-D546AE2B4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66164" r="60203" b="-337"/>
          <a:stretch/>
        </p:blipFill>
        <p:spPr>
          <a:xfrm>
            <a:off x="1045422" y="1366983"/>
            <a:ext cx="3414611" cy="1589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DE3520-61EB-450C-8528-8DC2C85823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61" t="51704" r="20054" b="-7670"/>
          <a:stretch/>
        </p:blipFill>
        <p:spPr>
          <a:xfrm>
            <a:off x="5477070" y="1366983"/>
            <a:ext cx="4749282" cy="163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8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metric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 white boards……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9656" y="2924944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20mm = ……..cm </a:t>
            </a:r>
          </a:p>
        </p:txBody>
      </p:sp>
    </p:spTree>
    <p:extLst>
      <p:ext uri="{BB962C8B-B14F-4D97-AF65-F5344CB8AC3E}">
        <p14:creationId xmlns:p14="http://schemas.microsoft.com/office/powerpoint/2010/main" val="42183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metric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 white boards……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9656" y="2924944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450mm = ……..m </a:t>
            </a:r>
          </a:p>
        </p:txBody>
      </p:sp>
    </p:spTree>
    <p:extLst>
      <p:ext uri="{BB962C8B-B14F-4D97-AF65-F5344CB8AC3E}">
        <p14:creationId xmlns:p14="http://schemas.microsoft.com/office/powerpoint/2010/main" val="33327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metric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 white boards……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9656" y="2924944"/>
            <a:ext cx="6408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0.5cm = ……..mm </a:t>
            </a:r>
          </a:p>
        </p:txBody>
      </p:sp>
    </p:spTree>
    <p:extLst>
      <p:ext uri="{BB962C8B-B14F-4D97-AF65-F5344CB8AC3E}">
        <p14:creationId xmlns:p14="http://schemas.microsoft.com/office/powerpoint/2010/main" val="29208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metric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 white boards……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9656" y="2924944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6000g = ……..kg </a:t>
            </a:r>
          </a:p>
        </p:txBody>
      </p:sp>
    </p:spTree>
    <p:extLst>
      <p:ext uri="{BB962C8B-B14F-4D97-AF65-F5344CB8AC3E}">
        <p14:creationId xmlns:p14="http://schemas.microsoft.com/office/powerpoint/2010/main" val="3071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metric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 white boards……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9656" y="2924944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2500kg = ……..t </a:t>
            </a:r>
          </a:p>
        </p:txBody>
      </p:sp>
    </p:spTree>
    <p:extLst>
      <p:ext uri="{BB962C8B-B14F-4D97-AF65-F5344CB8AC3E}">
        <p14:creationId xmlns:p14="http://schemas.microsoft.com/office/powerpoint/2010/main" val="2558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metric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 white boards……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9656" y="2924944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400cm = ……..m </a:t>
            </a:r>
          </a:p>
        </p:txBody>
      </p:sp>
    </p:spTree>
    <p:extLst>
      <p:ext uri="{BB962C8B-B14F-4D97-AF65-F5344CB8AC3E}">
        <p14:creationId xmlns:p14="http://schemas.microsoft.com/office/powerpoint/2010/main" val="31944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metric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 white boards……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9656" y="2924944"/>
            <a:ext cx="6408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4000m = ……..km </a:t>
            </a:r>
          </a:p>
        </p:txBody>
      </p:sp>
    </p:spTree>
    <p:extLst>
      <p:ext uri="{BB962C8B-B14F-4D97-AF65-F5344CB8AC3E}">
        <p14:creationId xmlns:p14="http://schemas.microsoft.com/office/powerpoint/2010/main" val="10343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metric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 white boards……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9656" y="2924944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4.5kg = …….g </a:t>
            </a:r>
          </a:p>
        </p:txBody>
      </p:sp>
    </p:spTree>
    <p:extLst>
      <p:ext uri="{BB962C8B-B14F-4D97-AF65-F5344CB8AC3E}">
        <p14:creationId xmlns:p14="http://schemas.microsoft.com/office/powerpoint/2010/main" val="7497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metric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 white boards……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9656" y="2924944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6500g = …….kg </a:t>
            </a:r>
          </a:p>
        </p:txBody>
      </p:sp>
    </p:spTree>
    <p:extLst>
      <p:ext uri="{BB962C8B-B14F-4D97-AF65-F5344CB8AC3E}">
        <p14:creationId xmlns:p14="http://schemas.microsoft.com/office/powerpoint/2010/main" val="271197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metric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 white boards……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9656" y="2924944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3 litres = …….ml </a:t>
            </a:r>
          </a:p>
        </p:txBody>
      </p:sp>
    </p:spTree>
    <p:extLst>
      <p:ext uri="{BB962C8B-B14F-4D97-AF65-F5344CB8AC3E}">
        <p14:creationId xmlns:p14="http://schemas.microsoft.com/office/powerpoint/2010/main" val="41699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514" y="338273"/>
            <a:ext cx="10838468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a question or make a statement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AF12C-AA45-4B19-ACA3-EA58BAED59BE}"/>
              </a:ext>
            </a:extLst>
          </p:cNvPr>
          <p:cNvSpPr txBox="1"/>
          <p:nvPr/>
        </p:nvSpPr>
        <p:spPr>
          <a:xfrm>
            <a:off x="1147665" y="2528596"/>
            <a:ext cx="8873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Would you </a:t>
            </a:r>
            <a:r>
              <a:rPr lang="en-GB" sz="2800"/>
              <a:t>rather run 34 kilometres or 29543 metres?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84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-243408"/>
            <a:ext cx="8229600" cy="1143000"/>
          </a:xfrm>
        </p:spPr>
        <p:txBody>
          <a:bodyPr/>
          <a:lstStyle/>
          <a:p>
            <a:r>
              <a:rPr lang="en-GB" dirty="0"/>
              <a:t>Converting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20688"/>
            <a:ext cx="91440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your exercise books: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35560" y="1212404"/>
            <a:ext cx="29523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2800" dirty="0"/>
              <a:t>5.9m = ….cm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43mm = ….cm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2.4kg = ….g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7.4 litres = ….ml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9.5kg = ….g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70cm = ….m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300mm = ….m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600ml = ….l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3g = ….kg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700g = ….kg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5960" y="1212405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11"/>
            </a:pPr>
            <a:r>
              <a:rPr lang="en-GB" sz="2800" dirty="0"/>
              <a:t>4 litres = ….ml</a:t>
            </a:r>
          </a:p>
          <a:p>
            <a:pPr marL="514350" indent="-514350">
              <a:buFont typeface="+mj-lt"/>
              <a:buAutoNum type="arabicParenR" startAt="11"/>
            </a:pPr>
            <a:r>
              <a:rPr lang="en-GB" sz="2800" dirty="0"/>
              <a:t>509g = ….kg</a:t>
            </a:r>
          </a:p>
          <a:p>
            <a:pPr marL="514350" indent="-514350">
              <a:buFont typeface="+mj-lt"/>
              <a:buAutoNum type="arabicParenR" startAt="11"/>
            </a:pPr>
            <a:r>
              <a:rPr lang="en-GB" sz="2800" dirty="0"/>
              <a:t>63 litres = ….ml</a:t>
            </a:r>
          </a:p>
          <a:p>
            <a:pPr marL="514350" indent="-514350">
              <a:buFont typeface="+mj-lt"/>
              <a:buAutoNum type="arabicParenR" startAt="11"/>
            </a:pPr>
            <a:r>
              <a:rPr lang="en-GB" sz="2800" dirty="0"/>
              <a:t>1400ml = …. Litres</a:t>
            </a:r>
          </a:p>
          <a:p>
            <a:pPr marL="514350" indent="-514350">
              <a:buFont typeface="+mj-lt"/>
              <a:buAutoNum type="arabicParenR" startAt="11"/>
            </a:pPr>
            <a:r>
              <a:rPr lang="en-GB" sz="2800" dirty="0"/>
              <a:t>3.5km = ….m</a:t>
            </a:r>
          </a:p>
          <a:p>
            <a:pPr marL="514350" indent="-514350">
              <a:buFont typeface="+mj-lt"/>
              <a:buAutoNum type="arabicParenR" startAt="11"/>
            </a:pPr>
            <a:r>
              <a:rPr lang="en-GB" sz="2800" dirty="0"/>
              <a:t>2500kg = ….t</a:t>
            </a:r>
          </a:p>
          <a:p>
            <a:pPr marL="514350" indent="-514350">
              <a:buFont typeface="+mj-lt"/>
              <a:buAutoNum type="arabicParenR" startAt="11"/>
            </a:pPr>
            <a:r>
              <a:rPr lang="en-GB" sz="2800" dirty="0"/>
              <a:t>0.3m = ….cm</a:t>
            </a:r>
          </a:p>
          <a:p>
            <a:pPr marL="514350" indent="-514350">
              <a:buFont typeface="+mj-lt"/>
              <a:buAutoNum type="arabicParenR" startAt="11"/>
            </a:pPr>
            <a:r>
              <a:rPr lang="en-GB" sz="2800" dirty="0"/>
              <a:t>3.7m = ….mm</a:t>
            </a:r>
          </a:p>
          <a:p>
            <a:pPr marL="514350" indent="-514350">
              <a:buFont typeface="+mj-lt"/>
              <a:buAutoNum type="arabicParenR" startAt="11"/>
            </a:pPr>
            <a:r>
              <a:rPr lang="en-GB" sz="2800" dirty="0"/>
              <a:t>5.02kg = ….g</a:t>
            </a:r>
          </a:p>
          <a:p>
            <a:pPr marL="514350" indent="-514350">
              <a:buFont typeface="+mj-lt"/>
              <a:buAutoNum type="arabicParenR" startAt="11"/>
            </a:pPr>
            <a:r>
              <a:rPr lang="en-GB" sz="2800" dirty="0"/>
              <a:t>10.3cm = ….mm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99024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Show any calculations that you do to work out the answer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8B3AF-68D0-4B07-A603-2D6AC5E3695A}"/>
              </a:ext>
            </a:extLst>
          </p:cNvPr>
          <p:cNvSpPr txBox="1"/>
          <p:nvPr/>
        </p:nvSpPr>
        <p:spPr>
          <a:xfrm>
            <a:off x="4922845" y="1212404"/>
            <a:ext cx="97815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0000"/>
                </a:solidFill>
              </a:rPr>
              <a:t>590cm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0000"/>
                </a:solidFill>
              </a:rPr>
              <a:t>4.3cm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0000"/>
                </a:solidFill>
              </a:rPr>
              <a:t>2400g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0000"/>
                </a:solidFill>
              </a:rPr>
              <a:t>7400ml</a:t>
            </a:r>
          </a:p>
          <a:p>
            <a:pPr>
              <a:spcBef>
                <a:spcPts val="1200"/>
              </a:spcBef>
            </a:pPr>
            <a:endParaRPr lang="en-GB" sz="20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0000"/>
                </a:solidFill>
              </a:rPr>
              <a:t>9500g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0000"/>
                </a:solidFill>
              </a:rPr>
              <a:t>0.7m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0000"/>
                </a:solidFill>
              </a:rPr>
              <a:t>0.3m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0000"/>
                </a:solidFill>
              </a:rPr>
              <a:t>0.6l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0000"/>
                </a:solidFill>
              </a:rPr>
              <a:t>0.003kg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0000"/>
                </a:solidFill>
              </a:rPr>
              <a:t>0.7kg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C102AF-3455-4738-9BAF-146C3E6ADF8C}"/>
              </a:ext>
            </a:extLst>
          </p:cNvPr>
          <p:cNvSpPr txBox="1"/>
          <p:nvPr/>
        </p:nvSpPr>
        <p:spPr>
          <a:xfrm>
            <a:off x="9085042" y="1135460"/>
            <a:ext cx="127193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0000"/>
                </a:solidFill>
              </a:rPr>
              <a:t>4000ml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0000"/>
                </a:solidFill>
              </a:rPr>
              <a:t>0.509kg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0000"/>
                </a:solidFill>
              </a:rPr>
              <a:t>63000ml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FF0000"/>
                </a:solidFill>
              </a:rPr>
              <a:t>1.4l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FF0000"/>
                </a:solidFill>
              </a:rPr>
              <a:t>3500m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FF0000"/>
                </a:solidFill>
              </a:rPr>
              <a:t>2.5t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FF0000"/>
                </a:solidFill>
              </a:rPr>
              <a:t>30cm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FF0000"/>
                </a:solidFill>
              </a:rPr>
              <a:t>3700mm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FF0000"/>
                </a:solidFill>
              </a:rPr>
              <a:t>5020g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FF0000"/>
                </a:solidFill>
              </a:rPr>
              <a:t>103cm</a:t>
            </a:r>
          </a:p>
        </p:txBody>
      </p:sp>
    </p:spTree>
    <p:extLst>
      <p:ext uri="{BB962C8B-B14F-4D97-AF65-F5344CB8AC3E}">
        <p14:creationId xmlns:p14="http://schemas.microsoft.com/office/powerpoint/2010/main" val="4484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47A7493-D93A-4AF2-9455-1CBBDC8698C3}"/>
              </a:ext>
            </a:extLst>
          </p:cNvPr>
          <p:cNvSpPr/>
          <p:nvPr/>
        </p:nvSpPr>
        <p:spPr>
          <a:xfrm>
            <a:off x="0" y="-11392"/>
            <a:ext cx="3926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Demonstrate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1D6E3-F628-4786-BF7A-2ADC726A058B}"/>
              </a:ext>
            </a:extLst>
          </p:cNvPr>
          <p:cNvSpPr txBox="1"/>
          <p:nvPr/>
        </p:nvSpPr>
        <p:spPr>
          <a:xfrm>
            <a:off x="699795" y="1567543"/>
            <a:ext cx="95638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/>
              <a:t>What would you use to measure</a:t>
            </a:r>
            <a:br>
              <a:rPr lang="en-US" sz="2800" dirty="0"/>
            </a:br>
            <a:r>
              <a:rPr lang="en-US" sz="2800" dirty="0"/>
              <a:t>a) The weight of a book? 	b) The amount of liquid in a glass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Convert 4m to cm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Convert 340cm to m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Convert 450g to kg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Convert 450l to ml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6057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Names and Properties of Shapes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dirty="0"/>
              <a:t>Unit 9 – </a:t>
            </a:r>
            <a:r>
              <a:rPr lang="en-GB" dirty="0"/>
              <a:t>Objective 9a</a:t>
            </a:r>
          </a:p>
        </p:txBody>
      </p:sp>
    </p:spTree>
    <p:extLst>
      <p:ext uri="{BB962C8B-B14F-4D97-AF65-F5344CB8AC3E}">
        <p14:creationId xmlns:p14="http://schemas.microsoft.com/office/powerpoint/2010/main" val="38155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110844"/>
              </p:ext>
            </p:extLst>
          </p:nvPr>
        </p:nvGraphicFramePr>
        <p:xfrm>
          <a:off x="331165" y="1332466"/>
          <a:ext cx="8454939" cy="3923220"/>
        </p:xfrm>
        <a:graphic>
          <a:graphicData uri="http://schemas.openxmlformats.org/drawingml/2006/table">
            <a:tbl>
              <a:tblPr/>
              <a:tblGrid>
                <a:gridCol w="47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824">
                <a:tc gridSpan="5"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Number Bonds</a:t>
                      </a:r>
                    </a:p>
                    <a:p>
                      <a:pPr marL="0" marR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68580" marR="68580" marT="34290" marB="3429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ase"/>
                      <a:endParaRPr lang="en-GB" sz="1600" b="0" i="0" dirty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B8A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GB" sz="700" b="0" i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9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78A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GB" sz="700" b="0" i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8AD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GB" sz="700" b="0" i="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8AD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61">
                <a:tc row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Where are you now?</a:t>
                      </a:r>
                      <a:endParaRPr lang="en-GB" sz="2000" i="1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vert="vert270" anchor="ctr">
                    <a:lnL w="57150" cap="flat" cmpd="sng" algn="ctr">
                      <a:solidFill>
                        <a:srgbClr val="98A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B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Emerging</a:t>
                      </a:r>
                      <a:r>
                        <a:rPr lang="en-GB" sz="2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5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9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Developing</a:t>
                      </a:r>
                      <a:r>
                        <a:rPr lang="en-GB" sz="2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5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9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8A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Proficient</a:t>
                      </a:r>
                      <a:r>
                        <a:rPr lang="en-GB" sz="24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AD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Advanced</a:t>
                      </a:r>
                      <a:r>
                        <a:rPr lang="en-GB" sz="2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5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AD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399">
                <a:tc vMerge="1">
                  <a:txBody>
                    <a:bodyPr/>
                    <a:lstStyle/>
                    <a:p>
                      <a:pPr algn="l" fontAlgn="base"/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L="68580" marR="68580" marT="34290" marB="34290">
                    <a:lnL w="57150" cap="flat" cmpd="sng" algn="ctr">
                      <a:solidFill>
                        <a:srgbClr val="18B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B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B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D8B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B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B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D8B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B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8A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8B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38B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B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AD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8BB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D8B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8BB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AD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B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 units of measurement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Length – a measure of distance</a:t>
                </a:r>
              </a:p>
              <a:p>
                <a:pPr lvl="1"/>
                <a:r>
                  <a:rPr lang="en-GB" dirty="0"/>
                  <a:t>Millimetre - mm</a:t>
                </a:r>
              </a:p>
              <a:p>
                <a:pPr lvl="1"/>
                <a:r>
                  <a:rPr lang="en-GB" dirty="0"/>
                  <a:t>Centimetre - cm</a:t>
                </a:r>
              </a:p>
              <a:p>
                <a:pPr lvl="1"/>
                <a:r>
                  <a:rPr lang="en-GB" dirty="0"/>
                  <a:t>Metre -  m</a:t>
                </a:r>
              </a:p>
              <a:p>
                <a:pPr lvl="1"/>
                <a:r>
                  <a:rPr lang="en-GB" dirty="0"/>
                  <a:t>Kilometre  - km</a:t>
                </a:r>
              </a:p>
              <a:p>
                <a:r>
                  <a:rPr lang="en-GB" dirty="0"/>
                  <a:t>Mass – linked to weight</a:t>
                </a:r>
              </a:p>
              <a:p>
                <a:pPr lvl="1"/>
                <a:r>
                  <a:rPr lang="en-GB" dirty="0"/>
                  <a:t>Gram -  g</a:t>
                </a:r>
              </a:p>
              <a:p>
                <a:pPr lvl="1"/>
                <a:r>
                  <a:rPr lang="en-GB" dirty="0"/>
                  <a:t>Kilogram  - kg</a:t>
                </a:r>
              </a:p>
              <a:p>
                <a:pPr lvl="1"/>
                <a:r>
                  <a:rPr lang="en-GB" dirty="0"/>
                  <a:t>Tonne - t</a:t>
                </a:r>
              </a:p>
              <a:p>
                <a:r>
                  <a:rPr lang="en-GB" dirty="0"/>
                  <a:t>Capacity – the amount of liquid a 3D shape will hold</a:t>
                </a:r>
              </a:p>
              <a:p>
                <a:pPr lvl="1"/>
                <a:r>
                  <a:rPr lang="en-GB" dirty="0"/>
                  <a:t>Millilitre -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𝑚𝑙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Centilitre -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𝑐𝑙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Litre  -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0" t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dcooley\AppData\Local\Microsoft\Windows\Temporary Internet Files\Content.IE5\RLL4DT9K\MC9002327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052737"/>
            <a:ext cx="2604380" cy="137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cooley\AppData\Local\Microsoft\Windows\Temporary Internet Files\Content.IE5\KLTB5Y83\MC9003301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924944"/>
            <a:ext cx="1806166" cy="137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cooley\AppData\Local\Microsoft\Windows\Temporary Internet Files\Content.IE5\PADIFJFJ\MC90023790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23" y="4869160"/>
            <a:ext cx="1984474" cy="179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98" y="630309"/>
            <a:ext cx="8229600" cy="778098"/>
          </a:xfrm>
        </p:spPr>
        <p:txBody>
          <a:bodyPr>
            <a:noAutofit/>
          </a:bodyPr>
          <a:lstStyle/>
          <a:p>
            <a:pPr algn="l"/>
            <a:r>
              <a:rPr lang="en-GB" sz="2400" dirty="0"/>
              <a:t>Write down which metric unit of length you would use to measure each of these items: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898" y="1480416"/>
            <a:ext cx="4114800" cy="18722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2400" dirty="0"/>
              <a:t>Length of a bedroom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400" dirty="0"/>
              <a:t>Length of a river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400" dirty="0"/>
              <a:t>Length of a needle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85666" y="1475231"/>
            <a:ext cx="475252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 startAt="4"/>
            </a:pPr>
            <a:r>
              <a:rPr lang="en-GB" sz="2400" dirty="0"/>
              <a:t>Width pen nib</a:t>
            </a:r>
          </a:p>
          <a:p>
            <a:pPr marL="514350" indent="-514350">
              <a:buFont typeface="+mj-lt"/>
              <a:buAutoNum type="alphaLcParenR" startAt="4"/>
            </a:pPr>
            <a:r>
              <a:rPr lang="en-GB" sz="2400" dirty="0"/>
              <a:t>Height of a mountain</a:t>
            </a:r>
          </a:p>
          <a:p>
            <a:pPr marL="514350" indent="-514350">
              <a:buFont typeface="+mj-lt"/>
              <a:buAutoNum type="alphaLcParenR" startAt="4"/>
            </a:pPr>
            <a:r>
              <a:rPr lang="en-GB" sz="2400" dirty="0"/>
              <a:t>Distance from Leeds to York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9142" y="630309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9142" y="2896143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7922" y="2896144"/>
            <a:ext cx="84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metric unit would you use to weigh each item listed below?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79972" y="3760239"/>
            <a:ext cx="372313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GB" sz="2400" dirty="0"/>
              <a:t>Man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400" dirty="0"/>
              <a:t>Letter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25174" y="3760239"/>
            <a:ext cx="372313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 startAt="3"/>
            </a:pPr>
            <a:r>
              <a:rPr lang="en-GB" sz="2400" dirty="0"/>
              <a:t>Delivery van</a:t>
            </a:r>
          </a:p>
          <a:p>
            <a:pPr marL="514350" indent="-514350">
              <a:buFont typeface="+mj-lt"/>
              <a:buAutoNum type="alphaLcParenR" startAt="3"/>
            </a:pPr>
            <a:r>
              <a:rPr lang="en-GB" sz="2400" dirty="0"/>
              <a:t>Tin of tuna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0699" y="4725144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2780" y="4725145"/>
            <a:ext cx="843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metric unit would you use to measure the capacity of each container listed below?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084830" y="5589240"/>
            <a:ext cx="372313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GB" sz="2400" dirty="0"/>
              <a:t>Large bottle of pop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400" dirty="0"/>
              <a:t>Carton of cream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82432" y="5589240"/>
            <a:ext cx="372313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 startAt="3"/>
            </a:pPr>
            <a:r>
              <a:rPr lang="en-GB" sz="2400" dirty="0"/>
              <a:t>Bottle of shampoo</a:t>
            </a:r>
          </a:p>
          <a:p>
            <a:pPr marL="514350" indent="-514350">
              <a:buFont typeface="+mj-lt"/>
              <a:buAutoNum type="alphaLcParenR" startAt="3"/>
            </a:pPr>
            <a:r>
              <a:rPr lang="en-GB" sz="2400" dirty="0"/>
              <a:t>Paddling pool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AD3C9-925E-4EF9-99EF-44A04F45DF10}"/>
              </a:ext>
            </a:extLst>
          </p:cNvPr>
          <p:cNvSpPr txBox="1"/>
          <p:nvPr/>
        </p:nvSpPr>
        <p:spPr>
          <a:xfrm>
            <a:off x="5134946" y="1415572"/>
            <a:ext cx="709813" cy="188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</a:rPr>
              <a:t>M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</a:rPr>
              <a:t>Km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</a:rPr>
              <a:t>Mm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A2F00-4166-4FC6-9CFC-93EB389E1232}"/>
              </a:ext>
            </a:extLst>
          </p:cNvPr>
          <p:cNvSpPr txBox="1"/>
          <p:nvPr/>
        </p:nvSpPr>
        <p:spPr>
          <a:xfrm>
            <a:off x="9223591" y="1149702"/>
            <a:ext cx="709813" cy="188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</a:rPr>
              <a:t>mm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</a:rPr>
              <a:t>Km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</a:rPr>
              <a:t>km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D0EDC-5FEF-4459-A909-036068EB9A86}"/>
              </a:ext>
            </a:extLst>
          </p:cNvPr>
          <p:cNvSpPr txBox="1"/>
          <p:nvPr/>
        </p:nvSpPr>
        <p:spPr>
          <a:xfrm>
            <a:off x="3941316" y="3657844"/>
            <a:ext cx="709813" cy="142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</a:rPr>
              <a:t>kg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</a:rPr>
              <a:t>g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34DF12-706B-4C2B-98CD-246A31F072ED}"/>
              </a:ext>
            </a:extLst>
          </p:cNvPr>
          <p:cNvSpPr txBox="1"/>
          <p:nvPr/>
        </p:nvSpPr>
        <p:spPr>
          <a:xfrm>
            <a:off x="8330879" y="3717271"/>
            <a:ext cx="709813" cy="142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</a:rPr>
              <a:t>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</a:rPr>
              <a:t>g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1E109F-49A5-4778-AE3A-E727EA4F97B3}"/>
              </a:ext>
            </a:extLst>
          </p:cNvPr>
          <p:cNvSpPr txBox="1"/>
          <p:nvPr/>
        </p:nvSpPr>
        <p:spPr>
          <a:xfrm>
            <a:off x="5215361" y="5500396"/>
            <a:ext cx="709813" cy="142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</a:rPr>
              <a:t>cl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</a:rPr>
              <a:t>ml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D75AF7-D4F2-42CC-8B08-AA87D4148AD0}"/>
              </a:ext>
            </a:extLst>
          </p:cNvPr>
          <p:cNvSpPr txBox="1"/>
          <p:nvPr/>
        </p:nvSpPr>
        <p:spPr>
          <a:xfrm>
            <a:off x="9157224" y="5500396"/>
            <a:ext cx="709813" cy="142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</a:rPr>
              <a:t>ml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</a:rPr>
              <a:t>l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 units of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the worksheet in your exercise books</a:t>
            </a:r>
          </a:p>
        </p:txBody>
      </p:sp>
    </p:spTree>
    <p:extLst>
      <p:ext uri="{BB962C8B-B14F-4D97-AF65-F5344CB8AC3E}">
        <p14:creationId xmlns:p14="http://schemas.microsoft.com/office/powerpoint/2010/main" val="12230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 conversions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656" y="1772817"/>
            <a:ext cx="4392488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/>
              <a:t>10mm = 1cm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100cm = 1m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1000m = 1km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1000g = 1kg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1000kg = 1 tonne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1000ml = 1 litre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100cl = 1 litre</a:t>
            </a:r>
          </a:p>
        </p:txBody>
      </p:sp>
    </p:spTree>
    <p:extLst>
      <p:ext uri="{BB962C8B-B14F-4D97-AF65-F5344CB8AC3E}">
        <p14:creationId xmlns:p14="http://schemas.microsoft.com/office/powerpoint/2010/main" val="6098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between units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991545" y="1383050"/>
            <a:ext cx="2354065" cy="1789276"/>
            <a:chOff x="467544" y="1383050"/>
            <a:chExt cx="2354065" cy="1789276"/>
          </a:xfrm>
        </p:grpSpPr>
        <p:sp>
          <p:nvSpPr>
            <p:cNvPr id="4" name="TextBox 3"/>
            <p:cNvSpPr txBox="1"/>
            <p:nvPr/>
          </p:nvSpPr>
          <p:spPr>
            <a:xfrm>
              <a:off x="467544" y="1988840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cm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79712" y="1916832"/>
              <a:ext cx="8418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mm</a:t>
              </a:r>
            </a:p>
          </p:txBody>
        </p:sp>
        <p:sp>
          <p:nvSpPr>
            <p:cNvPr id="6" name="Curved Down Arrow 5"/>
            <p:cNvSpPr/>
            <p:nvPr/>
          </p:nvSpPr>
          <p:spPr>
            <a:xfrm>
              <a:off x="755576" y="1383050"/>
              <a:ext cx="1817298" cy="72008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3608" y="1743090"/>
              <a:ext cx="110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X 10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 rot="10800000">
              <a:off x="686175" y="2452246"/>
              <a:ext cx="1817298" cy="72008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3008" y="2501607"/>
              <a:ext cx="110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÷ 10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8213" y="1370514"/>
            <a:ext cx="2102022" cy="1801813"/>
            <a:chOff x="3054213" y="1370513"/>
            <a:chExt cx="2102022" cy="1801813"/>
          </a:xfrm>
        </p:grpSpPr>
        <p:sp>
          <p:nvSpPr>
            <p:cNvPr id="10" name="TextBox 9"/>
            <p:cNvSpPr txBox="1"/>
            <p:nvPr/>
          </p:nvSpPr>
          <p:spPr>
            <a:xfrm>
              <a:off x="4469829" y="1908121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54213" y="1916832"/>
              <a:ext cx="5132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m</a:t>
              </a:r>
            </a:p>
          </p:txBody>
        </p:sp>
        <p:sp>
          <p:nvSpPr>
            <p:cNvPr id="12" name="Curved Down Arrow 11"/>
            <p:cNvSpPr/>
            <p:nvPr/>
          </p:nvSpPr>
          <p:spPr>
            <a:xfrm>
              <a:off x="3208879" y="1370513"/>
              <a:ext cx="1817298" cy="72008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Curved Down Arrow 12"/>
            <p:cNvSpPr/>
            <p:nvPr/>
          </p:nvSpPr>
          <p:spPr>
            <a:xfrm rot="10800000">
              <a:off x="3138812" y="2452246"/>
              <a:ext cx="1817298" cy="72008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66311" y="1714196"/>
              <a:ext cx="110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X 100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66310" y="2555612"/>
              <a:ext cx="110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÷ 100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32104" y="1354157"/>
            <a:ext cx="2169466" cy="1815497"/>
            <a:chOff x="5508104" y="1354156"/>
            <a:chExt cx="2169466" cy="1815497"/>
          </a:xfrm>
        </p:grpSpPr>
        <p:sp>
          <p:nvSpPr>
            <p:cNvPr id="16" name="TextBox 15"/>
            <p:cNvSpPr txBox="1"/>
            <p:nvPr/>
          </p:nvSpPr>
          <p:spPr>
            <a:xfrm>
              <a:off x="7164288" y="1929244"/>
              <a:ext cx="5132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08104" y="1929244"/>
              <a:ext cx="6992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km</a:t>
              </a:r>
            </a:p>
          </p:txBody>
        </p:sp>
        <p:sp>
          <p:nvSpPr>
            <p:cNvPr id="18" name="Curved Down Arrow 17"/>
            <p:cNvSpPr/>
            <p:nvPr/>
          </p:nvSpPr>
          <p:spPr>
            <a:xfrm>
              <a:off x="5724128" y="1354156"/>
              <a:ext cx="1817298" cy="72008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Curved Down Arrow 18"/>
            <p:cNvSpPr/>
            <p:nvPr/>
          </p:nvSpPr>
          <p:spPr>
            <a:xfrm rot="10800000">
              <a:off x="5695962" y="2449573"/>
              <a:ext cx="1817298" cy="72008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27451" y="1723455"/>
              <a:ext cx="110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X 1000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81560" y="2483604"/>
              <a:ext cx="110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÷ 1000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33452" y="3645025"/>
            <a:ext cx="2105330" cy="1910645"/>
            <a:chOff x="609452" y="3645024"/>
            <a:chExt cx="2105330" cy="1910645"/>
          </a:xfrm>
        </p:grpSpPr>
        <p:sp>
          <p:nvSpPr>
            <p:cNvPr id="26" name="TextBox 25"/>
            <p:cNvSpPr txBox="1"/>
            <p:nvPr/>
          </p:nvSpPr>
          <p:spPr>
            <a:xfrm>
              <a:off x="609452" y="4250814"/>
              <a:ext cx="5645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kg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31301" y="4192587"/>
              <a:ext cx="3593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</a:t>
              </a:r>
            </a:p>
          </p:txBody>
        </p:sp>
        <p:sp>
          <p:nvSpPr>
            <p:cNvPr id="28" name="Curved Down Arrow 27"/>
            <p:cNvSpPr/>
            <p:nvPr/>
          </p:nvSpPr>
          <p:spPr>
            <a:xfrm>
              <a:off x="897484" y="3645024"/>
              <a:ext cx="1817298" cy="720080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5516" y="4005064"/>
              <a:ext cx="110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X 1000</a:t>
              </a:r>
            </a:p>
          </p:txBody>
        </p:sp>
        <p:sp>
          <p:nvSpPr>
            <p:cNvPr id="30" name="Curved Down Arrow 29"/>
            <p:cNvSpPr/>
            <p:nvPr/>
          </p:nvSpPr>
          <p:spPr>
            <a:xfrm rot="10800000">
              <a:off x="810747" y="4835589"/>
              <a:ext cx="1817298" cy="720080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54916" y="4763581"/>
              <a:ext cx="110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÷ 1000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98684" y="3587879"/>
            <a:ext cx="1958103" cy="1910645"/>
            <a:chOff x="4474683" y="3587878"/>
            <a:chExt cx="1958103" cy="1910645"/>
          </a:xfrm>
        </p:grpSpPr>
        <p:sp>
          <p:nvSpPr>
            <p:cNvPr id="32" name="TextBox 31"/>
            <p:cNvSpPr txBox="1"/>
            <p:nvPr/>
          </p:nvSpPr>
          <p:spPr>
            <a:xfrm>
              <a:off x="4474683" y="4251895"/>
              <a:ext cx="2792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l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24927" y="4184465"/>
              <a:ext cx="6078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ml</a:t>
              </a:r>
            </a:p>
          </p:txBody>
        </p:sp>
        <p:sp>
          <p:nvSpPr>
            <p:cNvPr id="34" name="Curved Down Arrow 33"/>
            <p:cNvSpPr/>
            <p:nvPr/>
          </p:nvSpPr>
          <p:spPr>
            <a:xfrm>
              <a:off x="4561421" y="3587878"/>
              <a:ext cx="1817298" cy="720080"/>
            </a:xfrm>
            <a:prstGeom prst="curved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49453" y="3947918"/>
              <a:ext cx="110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X 1000</a:t>
              </a:r>
            </a:p>
          </p:txBody>
        </p:sp>
        <p:sp>
          <p:nvSpPr>
            <p:cNvPr id="36" name="Curved Down Arrow 35"/>
            <p:cNvSpPr/>
            <p:nvPr/>
          </p:nvSpPr>
          <p:spPr>
            <a:xfrm rot="10800000">
              <a:off x="4474684" y="4778443"/>
              <a:ext cx="1817298" cy="720080"/>
            </a:xfrm>
            <a:prstGeom prst="curved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18853" y="4706435"/>
              <a:ext cx="110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÷ 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25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535</Words>
  <Application>Microsoft Office PowerPoint</Application>
  <PresentationFormat>Widescreen</PresentationFormat>
  <Paragraphs>198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Gill Sans MT</vt:lpstr>
      <vt:lpstr>Wingdings</vt:lpstr>
      <vt:lpstr>Office Theme</vt:lpstr>
      <vt:lpstr>PowerPoint Presentation</vt:lpstr>
      <vt:lpstr>PowerPoint Presentation</vt:lpstr>
      <vt:lpstr>Names and Properties of Shapes</vt:lpstr>
      <vt:lpstr>PowerPoint Presentation</vt:lpstr>
      <vt:lpstr>Metric units of measurement</vt:lpstr>
      <vt:lpstr>Write down which metric unit of length you would use to measure each of these items:</vt:lpstr>
      <vt:lpstr>Metric units of measurements</vt:lpstr>
      <vt:lpstr>Metric conversions</vt:lpstr>
      <vt:lpstr>Converting between units</vt:lpstr>
      <vt:lpstr>Converting metric units</vt:lpstr>
      <vt:lpstr>Converting metric units</vt:lpstr>
      <vt:lpstr>Converting metric units</vt:lpstr>
      <vt:lpstr>Converting metric units</vt:lpstr>
      <vt:lpstr>Converting metric units</vt:lpstr>
      <vt:lpstr>Converting metric units</vt:lpstr>
      <vt:lpstr>Converting metric units</vt:lpstr>
      <vt:lpstr>Converting metric units</vt:lpstr>
      <vt:lpstr>Converting metric units</vt:lpstr>
      <vt:lpstr>Converting metric units</vt:lpstr>
      <vt:lpstr>Converting units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Isabella Piggott</cp:lastModifiedBy>
  <cp:revision>193</cp:revision>
  <dcterms:created xsi:type="dcterms:W3CDTF">2018-09-04T10:33:37Z</dcterms:created>
  <dcterms:modified xsi:type="dcterms:W3CDTF">2020-02-26T22:10:06Z</dcterms:modified>
</cp:coreProperties>
</file>