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30" r:id="rId5"/>
    <p:sldId id="370" r:id="rId6"/>
    <p:sldId id="331" r:id="rId7"/>
    <p:sldId id="332" r:id="rId8"/>
    <p:sldId id="333" r:id="rId9"/>
    <p:sldId id="334" r:id="rId10"/>
    <p:sldId id="335" r:id="rId11"/>
    <p:sldId id="336" r:id="rId12"/>
    <p:sldId id="340"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9" autoAdjust="0"/>
    <p:restoredTop sz="94660"/>
  </p:normalViewPr>
  <p:slideViewPr>
    <p:cSldViewPr snapToGrid="0">
      <p:cViewPr varScale="1">
        <p:scale>
          <a:sx n="90" d="100"/>
          <a:sy n="90" d="100"/>
        </p:scale>
        <p:origin x="81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27CF3F-B38F-4B7B-A385-66B2B52926F4}"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257035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7CF3F-B38F-4B7B-A385-66B2B52926F4}"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2116806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7CF3F-B38F-4B7B-A385-66B2B52926F4}"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1385002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27CF3F-B38F-4B7B-A385-66B2B52926F4}"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2486852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27CF3F-B38F-4B7B-A385-66B2B52926F4}" type="datetimeFigureOut">
              <a:rPr lang="en-GB" smtClean="0"/>
              <a:t>17/09/2020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218459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27CF3F-B38F-4B7B-A385-66B2B52926F4}"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2637512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27CF3F-B38F-4B7B-A385-66B2B52926F4}" type="datetimeFigureOut">
              <a:rPr lang="en-GB" smtClean="0"/>
              <a:t>17/09/2020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2021382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27CF3F-B38F-4B7B-A385-66B2B52926F4}" type="datetimeFigureOut">
              <a:rPr lang="en-GB" smtClean="0"/>
              <a:t>17/09/2020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3905752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27CF3F-B38F-4B7B-A385-66B2B52926F4}" type="datetimeFigureOut">
              <a:rPr lang="en-GB" smtClean="0"/>
              <a:t>17/09/2020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3422692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7CF3F-B38F-4B7B-A385-66B2B52926F4}"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3746067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27CF3F-B38F-4B7B-A385-66B2B52926F4}" type="datetimeFigureOut">
              <a:rPr lang="en-GB" smtClean="0"/>
              <a:t>17/09/2020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E22CA3-F2D2-47A4-8668-6E5AE76DD240}" type="slidenum">
              <a:rPr lang="en-GB" smtClean="0"/>
              <a:t>‹#›</a:t>
            </a:fld>
            <a:endParaRPr lang="en-GB"/>
          </a:p>
        </p:txBody>
      </p:sp>
    </p:spTree>
    <p:extLst>
      <p:ext uri="{BB962C8B-B14F-4D97-AF65-F5344CB8AC3E}">
        <p14:creationId xmlns:p14="http://schemas.microsoft.com/office/powerpoint/2010/main" val="379656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27CF3F-B38F-4B7B-A385-66B2B52926F4}" type="datetimeFigureOut">
              <a:rPr lang="en-GB" smtClean="0"/>
              <a:t>17/09/2020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E22CA3-F2D2-47A4-8668-6E5AE76DD240}" type="slidenum">
              <a:rPr lang="en-GB" smtClean="0"/>
              <a:t>‹#›</a:t>
            </a:fld>
            <a:endParaRPr lang="en-GB"/>
          </a:p>
        </p:txBody>
      </p:sp>
    </p:spTree>
    <p:extLst>
      <p:ext uri="{BB962C8B-B14F-4D97-AF65-F5344CB8AC3E}">
        <p14:creationId xmlns:p14="http://schemas.microsoft.com/office/powerpoint/2010/main" val="2015387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9db44fBrWr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28600" y="228600"/>
            <a:ext cx="8686800" cy="1371600"/>
          </a:xfrm>
          <a:prstGeom prst="roundRect">
            <a:avLst/>
          </a:prstGeom>
          <a:solidFill>
            <a:srgbClr val="BFF9F8"/>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304800" y="228601"/>
            <a:ext cx="8610600" cy="1371600"/>
          </a:xfrm>
        </p:spPr>
        <p:txBody>
          <a:bodyPr>
            <a:normAutofit/>
          </a:bodyPr>
          <a:lstStyle/>
          <a:p>
            <a:r>
              <a:rPr lang="en-GB" sz="6600" dirty="0">
                <a:latin typeface="Comic Sans MS" pitchFamily="66" charset="0"/>
              </a:rPr>
              <a:t>Stem Cells</a:t>
            </a:r>
          </a:p>
        </p:txBody>
      </p:sp>
      <p:sp>
        <p:nvSpPr>
          <p:cNvPr id="6" name="TextBox 5"/>
          <p:cNvSpPr txBox="1"/>
          <p:nvPr/>
        </p:nvSpPr>
        <p:spPr>
          <a:xfrm>
            <a:off x="228600" y="1864360"/>
            <a:ext cx="6477000" cy="2800767"/>
          </a:xfrm>
          <a:prstGeom prst="rect">
            <a:avLst/>
          </a:prstGeom>
          <a:noFill/>
        </p:spPr>
        <p:txBody>
          <a:bodyPr wrap="square" rtlCol="0">
            <a:spAutoFit/>
          </a:bodyPr>
          <a:lstStyle/>
          <a:p>
            <a:r>
              <a:rPr lang="en-GB" sz="2800" b="1" dirty="0">
                <a:latin typeface="Comic Sans MS" pitchFamily="66" charset="0"/>
              </a:rPr>
              <a:t>Do now activity</a:t>
            </a:r>
            <a:r>
              <a:rPr lang="en-GB" sz="2800" dirty="0">
                <a:latin typeface="Comic Sans MS" pitchFamily="66" charset="0"/>
              </a:rPr>
              <a:t>:</a:t>
            </a:r>
          </a:p>
          <a:p>
            <a:endParaRPr lang="en-GB" sz="2800" dirty="0">
              <a:latin typeface="Comic Sans MS" pitchFamily="66" charset="0"/>
            </a:endParaRPr>
          </a:p>
          <a:p>
            <a:pPr marL="457200" indent="-457200">
              <a:buAutoNum type="arabicPeriod"/>
            </a:pPr>
            <a:r>
              <a:rPr lang="en-GB" sz="2400" dirty="0">
                <a:solidFill>
                  <a:schemeClr val="accent6">
                    <a:lumMod val="75000"/>
                  </a:schemeClr>
                </a:solidFill>
                <a:latin typeface="Comic Sans MS" pitchFamily="66" charset="0"/>
              </a:rPr>
              <a:t>What do you know about stem cells and the uses of these special types of cells?</a:t>
            </a:r>
          </a:p>
          <a:p>
            <a:r>
              <a:rPr lang="en-GB" sz="2400" dirty="0">
                <a:solidFill>
                  <a:schemeClr val="accent6">
                    <a:lumMod val="75000"/>
                  </a:schemeClr>
                </a:solidFill>
                <a:latin typeface="Comic Sans MS" pitchFamily="66" charset="0"/>
              </a:rPr>
              <a:t> </a:t>
            </a:r>
          </a:p>
          <a:p>
            <a:pPr marL="457200" indent="-457200">
              <a:buAutoNum type="arabicPeriod"/>
            </a:pPr>
            <a:r>
              <a:rPr lang="en-GB" sz="2400" dirty="0">
                <a:solidFill>
                  <a:srgbClr val="00B050"/>
                </a:solidFill>
                <a:latin typeface="Comic Sans MS" pitchFamily="66" charset="0"/>
              </a:rPr>
              <a:t>Why might the use of embryonic stem cells be a controversial issue?</a:t>
            </a:r>
          </a:p>
        </p:txBody>
      </p:sp>
      <p:pic>
        <p:nvPicPr>
          <p:cNvPr id="12290" name="Picture 2" descr="Stem Cell, Differentiation, Programming, Switch"/>
          <p:cNvPicPr>
            <a:picLocks noChangeAspect="1" noChangeArrowheads="1"/>
          </p:cNvPicPr>
          <p:nvPr/>
        </p:nvPicPr>
        <p:blipFill>
          <a:blip r:embed="rId2" cstate="print"/>
          <a:srcRect/>
          <a:stretch>
            <a:fillRect/>
          </a:stretch>
        </p:blipFill>
        <p:spPr bwMode="auto">
          <a:xfrm>
            <a:off x="5156200" y="3635827"/>
            <a:ext cx="3759200" cy="3222173"/>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B5F063-9CF6-4B2A-9745-F7452438C116}"/>
              </a:ext>
            </a:extLst>
          </p:cNvPr>
          <p:cNvSpPr>
            <a:spLocks noGrp="1"/>
          </p:cNvSpPr>
          <p:nvPr>
            <p:ph idx="1"/>
          </p:nvPr>
        </p:nvSpPr>
        <p:spPr>
          <a:xfrm>
            <a:off x="304800" y="1828800"/>
            <a:ext cx="8610600" cy="4800600"/>
          </a:xfrm>
        </p:spPr>
        <p:txBody>
          <a:bodyPr/>
          <a:lstStyle/>
          <a:p>
            <a:pPr marL="0" indent="0">
              <a:buNone/>
            </a:pPr>
            <a:r>
              <a:rPr lang="en-GB" dirty="0"/>
              <a:t>GOOD PROGRESS:</a:t>
            </a:r>
          </a:p>
          <a:p>
            <a:pPr marL="0" indent="0">
              <a:buNone/>
            </a:pPr>
            <a:r>
              <a:rPr lang="en-GB" dirty="0"/>
              <a:t>To define the term ‘stem cell’ and state how stem cells are different to other cells</a:t>
            </a:r>
          </a:p>
          <a:p>
            <a:pPr marL="0" indent="0">
              <a:buNone/>
            </a:pPr>
            <a:endParaRPr lang="en-GB" dirty="0"/>
          </a:p>
          <a:p>
            <a:pPr marL="0" indent="0">
              <a:buNone/>
            </a:pPr>
            <a:endParaRPr lang="en-GB" dirty="0"/>
          </a:p>
          <a:p>
            <a:pPr marL="0" indent="0">
              <a:buNone/>
            </a:pPr>
            <a:r>
              <a:rPr lang="en-GB" dirty="0"/>
              <a:t>OUTSTANDING PROGRESS:</a:t>
            </a:r>
            <a:br>
              <a:rPr lang="en-GB" dirty="0"/>
            </a:br>
            <a:r>
              <a:rPr lang="en-GB" dirty="0"/>
              <a:t>To describe the function of stem cells in embryos, adult animals and plants and in treating medical conditions</a:t>
            </a:r>
          </a:p>
          <a:p>
            <a:pPr marL="0" indent="0">
              <a:buNone/>
            </a:pPr>
            <a:endParaRPr lang="en-GB" dirty="0"/>
          </a:p>
        </p:txBody>
      </p:sp>
      <p:sp>
        <p:nvSpPr>
          <p:cNvPr id="7" name="Rectangle: Rounded Corners 6">
            <a:extLst>
              <a:ext uri="{FF2B5EF4-FFF2-40B4-BE49-F238E27FC236}">
                <a16:creationId xmlns:a16="http://schemas.microsoft.com/office/drawing/2014/main" id="{0BF158EA-583B-4FB4-AE40-293B10DE0766}"/>
              </a:ext>
            </a:extLst>
          </p:cNvPr>
          <p:cNvSpPr/>
          <p:nvPr/>
        </p:nvSpPr>
        <p:spPr>
          <a:xfrm>
            <a:off x="228600" y="228600"/>
            <a:ext cx="8686800" cy="13716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itle 1">
            <a:extLst>
              <a:ext uri="{FF2B5EF4-FFF2-40B4-BE49-F238E27FC236}">
                <a16:creationId xmlns:a16="http://schemas.microsoft.com/office/drawing/2014/main" id="{6D86800F-00C6-4FAB-B275-C286A18884B2}"/>
              </a:ext>
            </a:extLst>
          </p:cNvPr>
          <p:cNvSpPr txBox="1">
            <a:spLocks/>
          </p:cNvSpPr>
          <p:nvPr/>
        </p:nvSpPr>
        <p:spPr>
          <a:xfrm>
            <a:off x="228600" y="228601"/>
            <a:ext cx="86868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5400" dirty="0">
                <a:latin typeface="Comic Sans MS" pitchFamily="66" charset="0"/>
              </a:rPr>
              <a:t>Progress indicators</a:t>
            </a:r>
          </a:p>
        </p:txBody>
      </p:sp>
    </p:spTree>
    <p:extLst>
      <p:ext uri="{BB962C8B-B14F-4D97-AF65-F5344CB8AC3E}">
        <p14:creationId xmlns:p14="http://schemas.microsoft.com/office/powerpoint/2010/main" val="19495854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2" y="2133600"/>
            <a:ext cx="8832915" cy="4093428"/>
          </a:xfrm>
          <a:prstGeom prst="rect">
            <a:avLst/>
          </a:prstGeom>
        </p:spPr>
        <p:txBody>
          <a:bodyPr wrap="square">
            <a:spAutoFit/>
          </a:bodyPr>
          <a:lstStyle/>
          <a:p>
            <a:pPr algn="ctr"/>
            <a:r>
              <a:rPr lang="en-GB" sz="2400" dirty="0">
                <a:latin typeface="Comic Sans MS" panose="030F0702030302020204" pitchFamily="66" charset="0"/>
              </a:rPr>
              <a:t>During the development of an </a:t>
            </a:r>
            <a:r>
              <a:rPr lang="en-GB" sz="2400" i="1" dirty="0">
                <a:latin typeface="Comic Sans MS" panose="030F0702030302020204" pitchFamily="66" charset="0"/>
              </a:rPr>
              <a:t>embryo</a:t>
            </a:r>
            <a:r>
              <a:rPr lang="en-GB" sz="2400" dirty="0">
                <a:latin typeface="Comic Sans MS" panose="030F0702030302020204" pitchFamily="66" charset="0"/>
              </a:rPr>
              <a:t>, most of the cells become specialised. They cannot later change to become a different type of cell.</a:t>
            </a:r>
          </a:p>
          <a:p>
            <a:pPr algn="ctr"/>
            <a:endParaRPr lang="en-GB" sz="2800" dirty="0">
              <a:latin typeface="Comic Sans MS" panose="030F0702030302020204" pitchFamily="66" charset="0"/>
            </a:endParaRPr>
          </a:p>
          <a:p>
            <a:pPr algn="ctr"/>
            <a:r>
              <a:rPr lang="en-GB" sz="3200" dirty="0">
                <a:solidFill>
                  <a:srgbClr val="002060"/>
                </a:solidFill>
                <a:latin typeface="Comic Sans MS" panose="030F0702030302020204" pitchFamily="66" charset="0"/>
              </a:rPr>
              <a:t>But embryos contain a special type of cell called </a:t>
            </a:r>
            <a:r>
              <a:rPr lang="en-GB" sz="3200" b="1" dirty="0">
                <a:solidFill>
                  <a:srgbClr val="002060"/>
                </a:solidFill>
                <a:latin typeface="Comic Sans MS" panose="030F0702030302020204" pitchFamily="66" charset="0"/>
              </a:rPr>
              <a:t>stem cells</a:t>
            </a:r>
            <a:r>
              <a:rPr lang="en-GB" sz="3200" dirty="0">
                <a:solidFill>
                  <a:srgbClr val="002060"/>
                </a:solidFill>
                <a:latin typeface="Comic Sans MS" panose="030F0702030302020204" pitchFamily="66" charset="0"/>
              </a:rPr>
              <a:t>. </a:t>
            </a:r>
          </a:p>
          <a:p>
            <a:endParaRPr lang="en-GB" sz="2000" dirty="0">
              <a:latin typeface="Comic Sans MS" panose="030F0702030302020204" pitchFamily="66" charset="0"/>
            </a:endParaRPr>
          </a:p>
          <a:p>
            <a:endParaRPr lang="en-GB" sz="2000" dirty="0">
              <a:latin typeface="Comic Sans MS" panose="030F0702030302020204" pitchFamily="66" charset="0"/>
            </a:endParaRPr>
          </a:p>
          <a:p>
            <a:pPr algn="ctr"/>
            <a:r>
              <a:rPr lang="en-GB" sz="2800" dirty="0">
                <a:solidFill>
                  <a:srgbClr val="0070C0"/>
                </a:solidFill>
                <a:latin typeface="Comic Sans MS" panose="030F0702030302020204" pitchFamily="66" charset="0"/>
              </a:rPr>
              <a:t>These can grow into any type of cell found in the body. They are </a:t>
            </a:r>
            <a:r>
              <a:rPr lang="en-GB" sz="2800" b="1" i="1" dirty="0">
                <a:solidFill>
                  <a:srgbClr val="0070C0"/>
                </a:solidFill>
                <a:latin typeface="Comic Sans MS" panose="030F0702030302020204" pitchFamily="66" charset="0"/>
              </a:rPr>
              <a:t>unspecialised cells</a:t>
            </a:r>
            <a:r>
              <a:rPr lang="en-GB" sz="2800" dirty="0">
                <a:solidFill>
                  <a:srgbClr val="0070C0"/>
                </a:solidFill>
                <a:latin typeface="Comic Sans MS" panose="030F0702030302020204" pitchFamily="66" charset="0"/>
              </a:rPr>
              <a:t>. </a:t>
            </a:r>
            <a:endParaRPr lang="en-GB" sz="2400" dirty="0">
              <a:solidFill>
                <a:srgbClr val="0070C0"/>
              </a:solidFill>
              <a:latin typeface="Comic Sans MS" panose="030F0702030302020204" pitchFamily="66" charset="0"/>
            </a:endParaRPr>
          </a:p>
        </p:txBody>
      </p:sp>
      <p:sp>
        <p:nvSpPr>
          <p:cNvPr id="5" name="Rectangle 4"/>
          <p:cNvSpPr/>
          <p:nvPr/>
        </p:nvSpPr>
        <p:spPr>
          <a:xfrm>
            <a:off x="2209802" y="533400"/>
            <a:ext cx="4816549" cy="112140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600" u="sng" dirty="0">
                <a:latin typeface="Comic Sans MS" panose="030F0702030302020204" pitchFamily="66" charset="0"/>
              </a:rPr>
              <a:t>Stem Cells </a:t>
            </a:r>
          </a:p>
        </p:txBody>
      </p:sp>
    </p:spTree>
    <p:extLst>
      <p:ext uri="{BB962C8B-B14F-4D97-AF65-F5344CB8AC3E}">
        <p14:creationId xmlns:p14="http://schemas.microsoft.com/office/powerpoint/2010/main" val="3164832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647974"/>
          </a:xfrm>
          <a:prstGeom prst="rect">
            <a:avLst/>
          </a:prstGeom>
          <a:noFill/>
        </p:spPr>
        <p:txBody>
          <a:bodyPr wrap="square" rtlCol="0">
            <a:spAutoFit/>
          </a:bodyPr>
          <a:lstStyle/>
          <a:p>
            <a:r>
              <a:rPr lang="en-GB" sz="2400" b="1" dirty="0">
                <a:solidFill>
                  <a:srgbClr val="0070C0"/>
                </a:solidFill>
                <a:latin typeface="Comic Sans MS" pitchFamily="66" charset="0"/>
              </a:rPr>
              <a:t>Task: </a:t>
            </a:r>
            <a:r>
              <a:rPr lang="en-GB" sz="2400" dirty="0">
                <a:latin typeface="Comic Sans MS" pitchFamily="66" charset="0"/>
              </a:rPr>
              <a:t>Whilst watching the video answer the following questions in your book:</a:t>
            </a:r>
          </a:p>
          <a:p>
            <a:endParaRPr lang="en-GB" sz="2400" dirty="0">
              <a:latin typeface="Comic Sans MS" pitchFamily="66" charset="0"/>
            </a:endParaRPr>
          </a:p>
          <a:p>
            <a:pPr marL="457200" indent="-457200">
              <a:buAutoNum type="arabicPeriod"/>
            </a:pPr>
            <a:r>
              <a:rPr lang="en-GB" sz="2400" dirty="0">
                <a:latin typeface="Comic Sans MS" pitchFamily="66" charset="0"/>
              </a:rPr>
              <a:t>What are some of the uses of stem cells?</a:t>
            </a:r>
          </a:p>
          <a:p>
            <a:pPr marL="457200" indent="-457200">
              <a:buAutoNum type="arabicPeriod"/>
            </a:pPr>
            <a:endParaRPr lang="en-GB" sz="2400" dirty="0">
              <a:latin typeface="Comic Sans MS" pitchFamily="66" charset="0"/>
            </a:endParaRPr>
          </a:p>
          <a:p>
            <a:pPr marL="457200" indent="-457200">
              <a:buAutoNum type="arabicPeriod"/>
            </a:pPr>
            <a:r>
              <a:rPr lang="en-GB" sz="2400" dirty="0">
                <a:latin typeface="Comic Sans MS" pitchFamily="66" charset="0"/>
              </a:rPr>
              <a:t>What’s a difference between adult stem cells and embryonic stem cells?</a:t>
            </a:r>
          </a:p>
          <a:p>
            <a:pPr marL="457200" indent="-457200">
              <a:buAutoNum type="arabicPeriod"/>
            </a:pPr>
            <a:endParaRPr lang="en-GB" sz="2400" dirty="0">
              <a:latin typeface="Comic Sans MS" pitchFamily="66" charset="0"/>
            </a:endParaRPr>
          </a:p>
          <a:p>
            <a:pPr marL="457200" indent="-457200">
              <a:buAutoNum type="arabicPeriod"/>
            </a:pPr>
            <a:r>
              <a:rPr lang="en-GB" sz="2400" dirty="0">
                <a:latin typeface="Comic Sans MS" pitchFamily="66" charset="0"/>
              </a:rPr>
              <a:t>How are stem cells currently being used to treat medical conditions?</a:t>
            </a:r>
          </a:p>
          <a:p>
            <a:pPr marL="457200" indent="-457200">
              <a:buAutoNum type="arabicPeriod"/>
            </a:pPr>
            <a:endParaRPr lang="en-GB" sz="2400" dirty="0">
              <a:latin typeface="Comic Sans MS" pitchFamily="66" charset="0"/>
            </a:endParaRPr>
          </a:p>
          <a:p>
            <a:pPr marL="457200" indent="-457200">
              <a:buAutoNum type="arabicPeriod"/>
            </a:pPr>
            <a:r>
              <a:rPr lang="en-GB" sz="2400" dirty="0">
                <a:latin typeface="Comic Sans MS" pitchFamily="66" charset="0"/>
              </a:rPr>
              <a:t>Describe how therapeutic cloning can be used and the social and ethical concerns with this procedure</a:t>
            </a:r>
          </a:p>
          <a:p>
            <a:pPr marL="457200" indent="-457200">
              <a:buAutoNum type="arabicPeriod"/>
            </a:pPr>
            <a:endParaRPr lang="en-GB" sz="2400" dirty="0">
              <a:latin typeface="Comic Sans MS" pitchFamily="66" charset="0"/>
            </a:endParaRPr>
          </a:p>
          <a:p>
            <a:pPr marL="457200" indent="-457200">
              <a:buAutoNum type="arabicPeriod"/>
            </a:pPr>
            <a:r>
              <a:rPr lang="en-GB" sz="2400" dirty="0">
                <a:latin typeface="Comic Sans MS" pitchFamily="66" charset="0"/>
              </a:rPr>
              <a:t>What are </a:t>
            </a:r>
            <a:r>
              <a:rPr lang="en-GB" sz="2400" dirty="0" err="1">
                <a:latin typeface="Comic Sans MS" pitchFamily="66" charset="0"/>
              </a:rPr>
              <a:t>meristems</a:t>
            </a:r>
            <a:r>
              <a:rPr lang="en-GB" sz="2400" dirty="0">
                <a:latin typeface="Comic Sans MS" pitchFamily="66" charset="0"/>
              </a:rPr>
              <a:t>?</a:t>
            </a:r>
          </a:p>
          <a:p>
            <a:pPr marL="457200" indent="-457200">
              <a:buAutoNum type="arabicPeriod"/>
            </a:pPr>
            <a:endParaRPr lang="en-GB" sz="2400" dirty="0">
              <a:latin typeface="Comic Sans MS" pitchFamily="66" charset="0"/>
            </a:endParaRPr>
          </a:p>
          <a:p>
            <a:pPr marL="457200" indent="-457200">
              <a:buAutoNum type="arabicPeriod"/>
            </a:pPr>
            <a:endParaRPr lang="en-GB" sz="2400" dirty="0">
              <a:latin typeface="Comic Sans MS" pitchFamily="66" charset="0"/>
            </a:endParaRPr>
          </a:p>
          <a:p>
            <a:endParaRPr lang="en-GB" dirty="0"/>
          </a:p>
        </p:txBody>
      </p:sp>
      <p:sp>
        <p:nvSpPr>
          <p:cNvPr id="6" name="Rectangle 5"/>
          <p:cNvSpPr/>
          <p:nvPr/>
        </p:nvSpPr>
        <p:spPr>
          <a:xfrm>
            <a:off x="4038600" y="6172200"/>
            <a:ext cx="4953000" cy="369332"/>
          </a:xfrm>
          <a:prstGeom prst="rect">
            <a:avLst/>
          </a:prstGeom>
        </p:spPr>
        <p:txBody>
          <a:bodyPr wrap="square">
            <a:spAutoFit/>
          </a:bodyPr>
          <a:lstStyle/>
          <a:p>
            <a:r>
              <a:rPr lang="en-GB" dirty="0">
                <a:hlinkClick r:id="rId2"/>
              </a:rPr>
              <a:t>https://www.youtube.com/watch?v=9db44fBrWrE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686800" cy="6309420"/>
          </a:xfrm>
          <a:prstGeom prst="rect">
            <a:avLst/>
          </a:prstGeom>
        </p:spPr>
        <p:txBody>
          <a:bodyPr wrap="square">
            <a:spAutoFit/>
          </a:bodyPr>
          <a:lstStyle/>
          <a:p>
            <a:pPr marL="457200" indent="-457200"/>
            <a:r>
              <a:rPr lang="en-GB" sz="2800" dirty="0">
                <a:solidFill>
                  <a:srgbClr val="FF0000"/>
                </a:solidFill>
                <a:latin typeface="Comic Sans MS" pitchFamily="66" charset="0"/>
              </a:rPr>
              <a:t>Self-assessment:</a:t>
            </a:r>
          </a:p>
          <a:p>
            <a:pPr marL="457200" indent="-457200">
              <a:buAutoNum type="arabicPeriod"/>
            </a:pPr>
            <a:endParaRPr lang="en-GB" sz="1600" dirty="0">
              <a:latin typeface="Comic Sans MS" pitchFamily="66" charset="0"/>
            </a:endParaRPr>
          </a:p>
          <a:p>
            <a:pPr marL="457200" indent="-457200">
              <a:buAutoNum type="arabicPeriod"/>
            </a:pPr>
            <a:r>
              <a:rPr lang="en-GB" dirty="0">
                <a:latin typeface="Comic Sans MS" pitchFamily="66" charset="0"/>
              </a:rPr>
              <a:t>Repair damaged organs, bones and cartilage and help to treat certain medical conditions.</a:t>
            </a:r>
          </a:p>
          <a:p>
            <a:pPr marL="457200" indent="-457200">
              <a:buAutoNum type="arabicPeriod"/>
            </a:pPr>
            <a:endParaRPr lang="en-GB" sz="2400" dirty="0">
              <a:latin typeface="Comic Sans MS" pitchFamily="66" charset="0"/>
            </a:endParaRPr>
          </a:p>
          <a:p>
            <a:pPr marL="457200" indent="-457200">
              <a:buAutoNum type="arabicPeriod"/>
            </a:pPr>
            <a:r>
              <a:rPr lang="en-GB" dirty="0">
                <a:latin typeface="Comic Sans MS" pitchFamily="66" charset="0"/>
              </a:rPr>
              <a:t>An embryonic stem cell has the ability to differentiate into a wide variety of cell types whereas an adult stem cell can only differentiate into a few cell types.</a:t>
            </a:r>
          </a:p>
          <a:p>
            <a:pPr marL="457200" indent="-457200">
              <a:buAutoNum type="arabicPeriod"/>
            </a:pPr>
            <a:endParaRPr lang="en-GB" sz="2400" dirty="0">
              <a:latin typeface="Comic Sans MS" pitchFamily="66" charset="0"/>
            </a:endParaRPr>
          </a:p>
          <a:p>
            <a:pPr marL="457200" indent="-457200">
              <a:buAutoNum type="arabicPeriod"/>
            </a:pPr>
            <a:r>
              <a:rPr lang="en-GB" dirty="0">
                <a:latin typeface="Comic Sans MS" pitchFamily="66" charset="0"/>
              </a:rPr>
              <a:t>In 2016 stem cells have been used in multiple sclerosis sufferers in order for them to regain mobility. The most widely used stem cell treatments are for people with conditions of the blood.  </a:t>
            </a:r>
          </a:p>
          <a:p>
            <a:pPr marL="457200" indent="-457200">
              <a:buAutoNum type="arabicPeriod"/>
            </a:pPr>
            <a:endParaRPr lang="en-GB" sz="2400" dirty="0">
              <a:latin typeface="Comic Sans MS" pitchFamily="66" charset="0"/>
            </a:endParaRPr>
          </a:p>
          <a:p>
            <a:pPr marL="457200" indent="-457200">
              <a:buAutoNum type="arabicPeriod"/>
            </a:pPr>
            <a:r>
              <a:rPr lang="en-GB" dirty="0">
                <a:latin typeface="Comic Sans MS" pitchFamily="66" charset="0"/>
              </a:rPr>
              <a:t>Therapeutic cloning involves growing an embryo using cloned cells from a human, the embryonic stem cells are removed and used to grow organs/tissues which can then be replaced in that human. Concerns regarding when life begins and whether we are playing ‘God’. </a:t>
            </a:r>
          </a:p>
          <a:p>
            <a:pPr marL="457200" indent="-457200">
              <a:buAutoNum type="arabicPeriod"/>
            </a:pPr>
            <a:endParaRPr lang="en-GB" sz="2400" dirty="0">
              <a:latin typeface="Comic Sans MS" pitchFamily="66" charset="0"/>
            </a:endParaRPr>
          </a:p>
          <a:p>
            <a:pPr marL="457200" indent="-457200">
              <a:buAutoNum type="arabicPeriod"/>
            </a:pPr>
            <a:r>
              <a:rPr lang="en-GB" sz="2000" dirty="0" err="1">
                <a:latin typeface="Comic Sans MS" pitchFamily="66" charset="0"/>
              </a:rPr>
              <a:t>Meristems</a:t>
            </a:r>
            <a:r>
              <a:rPr lang="en-GB" sz="2000" dirty="0">
                <a:latin typeface="Comic Sans MS" pitchFamily="66" charset="0"/>
              </a:rPr>
              <a:t> are areas of the plant where unspecialised cells group together, this is where the majority of growth takes place. </a:t>
            </a:r>
          </a:p>
        </p:txBody>
      </p:sp>
      <p:pic>
        <p:nvPicPr>
          <p:cNvPr id="5" name="Picture 4" descr="Mark, Check, Tick, Red, Correct, Symbol, Choice, Yes"/>
          <p:cNvPicPr>
            <a:picLocks noChangeAspect="1" noChangeArrowheads="1"/>
          </p:cNvPicPr>
          <p:nvPr/>
        </p:nvPicPr>
        <p:blipFill>
          <a:blip r:embed="rId2" cstate="print"/>
          <a:srcRect/>
          <a:stretch>
            <a:fillRect/>
          </a:stretch>
        </p:blipFill>
        <p:spPr bwMode="auto">
          <a:xfrm>
            <a:off x="8001002" y="5638800"/>
            <a:ext cx="1003065" cy="104516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5280" y="788245"/>
            <a:ext cx="8473440" cy="4662815"/>
          </a:xfrm>
          <a:prstGeom prst="rect">
            <a:avLst/>
          </a:prstGeom>
        </p:spPr>
        <p:txBody>
          <a:bodyPr wrap="square">
            <a:spAutoFit/>
          </a:bodyPr>
          <a:lstStyle/>
          <a:p>
            <a:pPr>
              <a:lnSpc>
                <a:spcPct val="150000"/>
              </a:lnSpc>
            </a:pPr>
            <a:r>
              <a:rPr lang="en-US" dirty="0">
                <a:latin typeface="Comic Sans MS" panose="030F0702030302020204" pitchFamily="66" charset="0"/>
              </a:rPr>
              <a:t> Stem cells are </a:t>
            </a:r>
            <a:r>
              <a:rPr lang="en-US" dirty="0">
                <a:solidFill>
                  <a:srgbClr val="FF0000"/>
                </a:solidFill>
                <a:latin typeface="Comic Sans MS" panose="030F0702030302020204" pitchFamily="66" charset="0"/>
              </a:rPr>
              <a:t>_______A______ </a:t>
            </a:r>
            <a:r>
              <a:rPr lang="en-US" dirty="0">
                <a:latin typeface="Comic Sans MS" panose="030F0702030302020204" pitchFamily="66" charset="0"/>
              </a:rPr>
              <a:t>cells. They retain the ability to </a:t>
            </a:r>
            <a:r>
              <a:rPr lang="en-US" dirty="0">
                <a:solidFill>
                  <a:srgbClr val="FF0000"/>
                </a:solidFill>
                <a:latin typeface="Comic Sans MS" panose="030F0702030302020204" pitchFamily="66" charset="0"/>
              </a:rPr>
              <a:t>____B_____ </a:t>
            </a:r>
            <a:r>
              <a:rPr lang="en-US" dirty="0">
                <a:latin typeface="Comic Sans MS" panose="030F0702030302020204" pitchFamily="66" charset="0"/>
              </a:rPr>
              <a:t>throughout life and give rise to cells that can become highly </a:t>
            </a:r>
            <a:r>
              <a:rPr lang="en-US" dirty="0">
                <a:solidFill>
                  <a:srgbClr val="FF0000"/>
                </a:solidFill>
                <a:latin typeface="Comic Sans MS" panose="030F0702030302020204" pitchFamily="66" charset="0"/>
              </a:rPr>
              <a:t>____C____ </a:t>
            </a:r>
            <a:r>
              <a:rPr lang="en-US" dirty="0">
                <a:latin typeface="Comic Sans MS" panose="030F0702030302020204" pitchFamily="66" charset="0"/>
              </a:rPr>
              <a:t>and take the place of cells that </a:t>
            </a:r>
            <a:r>
              <a:rPr lang="en-US" dirty="0">
                <a:solidFill>
                  <a:srgbClr val="FF0000"/>
                </a:solidFill>
                <a:latin typeface="Comic Sans MS" panose="030F0702030302020204" pitchFamily="66" charset="0"/>
              </a:rPr>
              <a:t>__</a:t>
            </a:r>
            <a:r>
              <a:rPr lang="en-US" dirty="0" err="1">
                <a:solidFill>
                  <a:srgbClr val="FF0000"/>
                </a:solidFill>
                <a:latin typeface="Comic Sans MS" panose="030F0702030302020204" pitchFamily="66" charset="0"/>
              </a:rPr>
              <a:t>D___</a:t>
            </a:r>
            <a:r>
              <a:rPr lang="en-US" dirty="0" err="1">
                <a:latin typeface="Comic Sans MS" panose="030F0702030302020204" pitchFamily="66" charset="0"/>
              </a:rPr>
              <a:t>or</a:t>
            </a:r>
            <a:r>
              <a:rPr lang="en-US" dirty="0">
                <a:latin typeface="Comic Sans MS" panose="030F0702030302020204" pitchFamily="66" charset="0"/>
              </a:rPr>
              <a:t> are lost. Stem cells allow the body to renew and </a:t>
            </a:r>
            <a:r>
              <a:rPr lang="en-US" dirty="0">
                <a:solidFill>
                  <a:srgbClr val="FF0000"/>
                </a:solidFill>
                <a:latin typeface="Comic Sans MS" panose="030F0702030302020204" pitchFamily="66" charset="0"/>
              </a:rPr>
              <a:t>__E____ </a:t>
            </a:r>
            <a:r>
              <a:rPr lang="en-US" dirty="0">
                <a:latin typeface="Comic Sans MS" panose="030F0702030302020204" pitchFamily="66" charset="0"/>
              </a:rPr>
              <a:t>its tissues. Unlike </a:t>
            </a:r>
            <a:r>
              <a:rPr lang="en-US" dirty="0">
                <a:solidFill>
                  <a:srgbClr val="FF0000"/>
                </a:solidFill>
                <a:latin typeface="Comic Sans MS" panose="030F0702030302020204" pitchFamily="66" charset="0"/>
              </a:rPr>
              <a:t>____F___ </a:t>
            </a:r>
            <a:r>
              <a:rPr lang="en-US" dirty="0">
                <a:latin typeface="Comic Sans MS" panose="030F0702030302020204" pitchFamily="66" charset="0"/>
              </a:rPr>
              <a:t>cells, which are permanently committed to their fate, stem cells can both renew themselves and create </a:t>
            </a:r>
            <a:r>
              <a:rPr lang="en-US" dirty="0">
                <a:solidFill>
                  <a:srgbClr val="FF0000"/>
                </a:solidFill>
                <a:latin typeface="Comic Sans MS" panose="030F0702030302020204" pitchFamily="66" charset="0"/>
              </a:rPr>
              <a:t>__G__ </a:t>
            </a:r>
            <a:r>
              <a:rPr lang="en-US" dirty="0">
                <a:latin typeface="Comic Sans MS" panose="030F0702030302020204" pitchFamily="66" charset="0"/>
              </a:rPr>
              <a:t>cells of whatever tissue they belong to (and other tissues). </a:t>
            </a:r>
          </a:p>
          <a:p>
            <a:pPr>
              <a:lnSpc>
                <a:spcPct val="150000"/>
              </a:lnSpc>
            </a:pPr>
            <a:r>
              <a:rPr lang="en-US" dirty="0">
                <a:latin typeface="Comic Sans MS" panose="030F0702030302020204" pitchFamily="66" charset="0"/>
              </a:rPr>
              <a:t>Bone marrow stem cells, for example, are the most primitive cells in the marrow. From them all the various types of </a:t>
            </a:r>
            <a:r>
              <a:rPr lang="en-US" dirty="0">
                <a:solidFill>
                  <a:srgbClr val="FF0000"/>
                </a:solidFill>
                <a:latin typeface="Comic Sans MS" panose="030F0702030302020204" pitchFamily="66" charset="0"/>
              </a:rPr>
              <a:t>__H___ </a:t>
            </a:r>
            <a:r>
              <a:rPr lang="en-US" dirty="0">
                <a:latin typeface="Comic Sans MS" panose="030F0702030302020204" pitchFamily="66" charset="0"/>
              </a:rPr>
              <a:t>cells are descended. Bone </a:t>
            </a:r>
            <a:r>
              <a:rPr lang="en-US" dirty="0">
                <a:solidFill>
                  <a:srgbClr val="FF0000"/>
                </a:solidFill>
                <a:latin typeface="Comic Sans MS" panose="030F0702030302020204" pitchFamily="66" charset="0"/>
              </a:rPr>
              <a:t>____I____ </a:t>
            </a:r>
            <a:r>
              <a:rPr lang="en-US" dirty="0">
                <a:latin typeface="Comic Sans MS" panose="030F0702030302020204" pitchFamily="66" charset="0"/>
              </a:rPr>
              <a:t>stem cell transfusions (or transplants) were originally given to replace various types of blood cells.</a:t>
            </a:r>
          </a:p>
        </p:txBody>
      </p:sp>
      <p:sp>
        <p:nvSpPr>
          <p:cNvPr id="2" name="Rectangle 1"/>
          <p:cNvSpPr/>
          <p:nvPr/>
        </p:nvSpPr>
        <p:spPr>
          <a:xfrm>
            <a:off x="152400" y="152402"/>
            <a:ext cx="8839200" cy="682839"/>
          </a:xfrm>
          <a:prstGeom prst="rect">
            <a:avLst/>
          </a:prstGeom>
          <a:solidFill>
            <a:srgbClr val="BFF9F8"/>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4000" u="sng" dirty="0">
                <a:solidFill>
                  <a:srgbClr val="002060"/>
                </a:solidFill>
                <a:latin typeface="Comic Sans MS" panose="030F0702030302020204" pitchFamily="66" charset="0"/>
              </a:rPr>
              <a:t>What are stem cells?</a:t>
            </a:r>
          </a:p>
        </p:txBody>
      </p:sp>
      <p:graphicFrame>
        <p:nvGraphicFramePr>
          <p:cNvPr id="3" name="Table 2"/>
          <p:cNvGraphicFramePr>
            <a:graphicFrameLocks noGrp="1"/>
          </p:cNvGraphicFramePr>
          <p:nvPr/>
        </p:nvGraphicFramePr>
        <p:xfrm>
          <a:off x="335280" y="5562600"/>
          <a:ext cx="8707120" cy="914400"/>
        </p:xfrm>
        <a:graphic>
          <a:graphicData uri="http://schemas.openxmlformats.org/drawingml/2006/table">
            <a:tbl>
              <a:tblPr firstRow="1" bandRow="1">
                <a:tableStyleId>{5C22544A-7EE6-4342-B048-85BDC9FD1C3A}</a:tableStyleId>
              </a:tblPr>
              <a:tblGrid>
                <a:gridCol w="1214948">
                  <a:extLst>
                    <a:ext uri="{9D8B030D-6E8A-4147-A177-3AD203B41FA5}">
                      <a16:colId xmlns:a16="http://schemas.microsoft.com/office/drawing/2014/main" val="20000"/>
                    </a:ext>
                  </a:extLst>
                </a:gridCol>
                <a:gridCol w="2267900">
                  <a:extLst>
                    <a:ext uri="{9D8B030D-6E8A-4147-A177-3AD203B41FA5}">
                      <a16:colId xmlns:a16="http://schemas.microsoft.com/office/drawing/2014/main" val="20001"/>
                    </a:ext>
                  </a:extLst>
                </a:gridCol>
                <a:gridCol w="1741424">
                  <a:extLst>
                    <a:ext uri="{9D8B030D-6E8A-4147-A177-3AD203B41FA5}">
                      <a16:colId xmlns:a16="http://schemas.microsoft.com/office/drawing/2014/main" val="20002"/>
                    </a:ext>
                  </a:extLst>
                </a:gridCol>
                <a:gridCol w="1440688">
                  <a:extLst>
                    <a:ext uri="{9D8B030D-6E8A-4147-A177-3AD203B41FA5}">
                      <a16:colId xmlns:a16="http://schemas.microsoft.com/office/drawing/2014/main" val="20003"/>
                    </a:ext>
                  </a:extLst>
                </a:gridCol>
                <a:gridCol w="2042160">
                  <a:extLst>
                    <a:ext uri="{9D8B030D-6E8A-4147-A177-3AD203B41FA5}">
                      <a16:colId xmlns:a16="http://schemas.microsoft.com/office/drawing/2014/main" val="20004"/>
                    </a:ext>
                  </a:extLst>
                </a:gridCol>
              </a:tblGrid>
              <a:tr h="370840">
                <a:tc>
                  <a:txBody>
                    <a:bodyPr/>
                    <a:lstStyle/>
                    <a:p>
                      <a:r>
                        <a:rPr lang="en-GB" sz="2400" b="1" dirty="0">
                          <a:solidFill>
                            <a:srgbClr val="002060"/>
                          </a:solidFill>
                          <a:latin typeface="Comic Sans MS" panose="030F0702030302020204" pitchFamily="66" charset="0"/>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b="1" dirty="0">
                          <a:solidFill>
                            <a:srgbClr val="002060"/>
                          </a:solidFill>
                          <a:latin typeface="Comic Sans MS" panose="030F0702030302020204" pitchFamily="66" charset="0"/>
                        </a:rPr>
                        <a:t>Specialised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b="1" dirty="0">
                          <a:solidFill>
                            <a:srgbClr val="002060"/>
                          </a:solidFill>
                          <a:latin typeface="Comic Sans MS" panose="030F0702030302020204" pitchFamily="66" charset="0"/>
                        </a:rPr>
                        <a:t>Divide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b="1" dirty="0">
                          <a:solidFill>
                            <a:srgbClr val="002060"/>
                          </a:solidFill>
                          <a:latin typeface="Comic Sans MS" panose="030F0702030302020204" pitchFamily="66" charset="0"/>
                        </a:rPr>
                        <a:t>Repair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GB" sz="2400" b="1" dirty="0">
                          <a:solidFill>
                            <a:srgbClr val="002060"/>
                          </a:solidFill>
                          <a:latin typeface="Comic Sans MS" panose="030F0702030302020204" pitchFamily="66" charset="0"/>
                        </a:rPr>
                        <a:t>Specialised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70840">
                <a:tc>
                  <a:txBody>
                    <a:bodyPr/>
                    <a:lstStyle/>
                    <a:p>
                      <a:r>
                        <a:rPr lang="en-GB" sz="2400" b="1" dirty="0">
                          <a:solidFill>
                            <a:srgbClr val="002060"/>
                          </a:solidFill>
                          <a:latin typeface="Comic Sans MS" panose="030F0702030302020204" pitchFamily="66" charset="0"/>
                        </a:rPr>
                        <a:t>Die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b="1" dirty="0">
                          <a:solidFill>
                            <a:srgbClr val="002060"/>
                          </a:solidFill>
                          <a:latin typeface="Comic Sans MS" panose="030F0702030302020204" pitchFamily="66" charset="0"/>
                        </a:rPr>
                        <a:t>Unspecialised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b="1" dirty="0">
                          <a:solidFill>
                            <a:srgbClr val="002060"/>
                          </a:solidFill>
                          <a:latin typeface="Comic Sans MS" panose="030F0702030302020204" pitchFamily="66" charset="0"/>
                        </a:rPr>
                        <a:t>Marrow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2400" b="1" dirty="0">
                          <a:solidFill>
                            <a:srgbClr val="002060"/>
                          </a:solidFill>
                          <a:latin typeface="Comic Sans MS" panose="030F0702030302020204" pitchFamily="66" charset="0"/>
                        </a:rPr>
                        <a:t>Mature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50457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2"/>
            <a:ext cx="4648200" cy="646331"/>
          </a:xfrm>
          <a:prstGeom prst="rect">
            <a:avLst/>
          </a:prstGeom>
          <a:noFill/>
        </p:spPr>
        <p:txBody>
          <a:bodyPr wrap="square" rtlCol="0">
            <a:spAutoFit/>
          </a:bodyPr>
          <a:lstStyle/>
          <a:p>
            <a:r>
              <a:rPr lang="en-GB" sz="3600" dirty="0">
                <a:solidFill>
                  <a:srgbClr val="FF0000"/>
                </a:solidFill>
                <a:latin typeface="Comic Sans MS" pitchFamily="66" charset="0"/>
              </a:rPr>
              <a:t>Self-assessment:</a:t>
            </a:r>
          </a:p>
        </p:txBody>
      </p:sp>
      <p:sp>
        <p:nvSpPr>
          <p:cNvPr id="5" name="TextBox 4"/>
          <p:cNvSpPr txBox="1"/>
          <p:nvPr/>
        </p:nvSpPr>
        <p:spPr>
          <a:xfrm>
            <a:off x="381000" y="1143002"/>
            <a:ext cx="4648200" cy="5078313"/>
          </a:xfrm>
          <a:prstGeom prst="rect">
            <a:avLst/>
          </a:prstGeom>
          <a:noFill/>
        </p:spPr>
        <p:txBody>
          <a:bodyPr wrap="square" rtlCol="0">
            <a:spAutoFit/>
          </a:bodyPr>
          <a:lstStyle/>
          <a:p>
            <a:r>
              <a:rPr lang="en-GB" sz="3600" dirty="0"/>
              <a:t>A – Unspecialised</a:t>
            </a:r>
          </a:p>
          <a:p>
            <a:r>
              <a:rPr lang="en-GB" sz="3600" dirty="0"/>
              <a:t>B – Divide</a:t>
            </a:r>
          </a:p>
          <a:p>
            <a:r>
              <a:rPr lang="en-GB" sz="3600" dirty="0"/>
              <a:t>C – Specialised</a:t>
            </a:r>
          </a:p>
          <a:p>
            <a:r>
              <a:rPr lang="en-GB" sz="3600" dirty="0"/>
              <a:t>D – Die</a:t>
            </a:r>
          </a:p>
          <a:p>
            <a:r>
              <a:rPr lang="en-GB" sz="3600" dirty="0"/>
              <a:t>E – Repair</a:t>
            </a:r>
          </a:p>
          <a:p>
            <a:r>
              <a:rPr lang="en-GB" sz="3600" dirty="0"/>
              <a:t>F – Mature</a:t>
            </a:r>
          </a:p>
          <a:p>
            <a:r>
              <a:rPr lang="en-GB" sz="3600" dirty="0"/>
              <a:t>G – New</a:t>
            </a:r>
          </a:p>
          <a:p>
            <a:r>
              <a:rPr lang="en-GB" sz="3600" dirty="0"/>
              <a:t>H – Specialised</a:t>
            </a:r>
          </a:p>
          <a:p>
            <a:r>
              <a:rPr lang="en-GB" sz="3600" dirty="0"/>
              <a:t>I - Marrow</a:t>
            </a:r>
          </a:p>
        </p:txBody>
      </p:sp>
      <p:pic>
        <p:nvPicPr>
          <p:cNvPr id="6" name="Picture 5" descr="Mark, Check, Tick, Red, Correct, Symbol, Choice, Yes"/>
          <p:cNvPicPr>
            <a:picLocks noChangeAspect="1" noChangeArrowheads="1"/>
          </p:cNvPicPr>
          <p:nvPr/>
        </p:nvPicPr>
        <p:blipFill>
          <a:blip r:embed="rId2" cstate="print"/>
          <a:srcRect/>
          <a:stretch>
            <a:fillRect/>
          </a:stretch>
        </p:blipFill>
        <p:spPr bwMode="auto">
          <a:xfrm>
            <a:off x="7772400" y="5470410"/>
            <a:ext cx="1237804" cy="128975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152402"/>
            <a:ext cx="8839200" cy="2246769"/>
          </a:xfrm>
          <a:prstGeom prst="rect">
            <a:avLst/>
          </a:prstGeom>
          <a:noFill/>
        </p:spPr>
        <p:txBody>
          <a:bodyPr wrap="square" rtlCol="0">
            <a:spAutoFit/>
          </a:bodyPr>
          <a:lstStyle/>
          <a:p>
            <a:r>
              <a:rPr lang="en-GB" sz="2000" dirty="0">
                <a:latin typeface="Comic Sans MS" panose="030F0702030302020204" pitchFamily="66" charset="0"/>
              </a:rPr>
              <a:t>Meristem are areas of plant tissue at which growth occurs. Cells in these tissue have the ability to divide and specialise to become one of a number of different types of cell. </a:t>
            </a:r>
          </a:p>
          <a:p>
            <a:endParaRPr lang="en-GB" sz="2000" dirty="0">
              <a:latin typeface="Comic Sans MS" panose="030F0702030302020204" pitchFamily="66" charset="0"/>
            </a:endParaRPr>
          </a:p>
          <a:p>
            <a:pPr fontAlgn="base"/>
            <a:r>
              <a:rPr lang="en-GB" sz="2000" dirty="0">
                <a:latin typeface="Comic Sans MS" panose="030F0702030302020204" pitchFamily="66" charset="0"/>
              </a:rPr>
              <a:t>The cells in the </a:t>
            </a:r>
            <a:r>
              <a:rPr lang="en-GB" sz="2000" dirty="0" err="1">
                <a:latin typeface="Comic Sans MS" panose="030F0702030302020204" pitchFamily="66" charset="0"/>
              </a:rPr>
              <a:t>meristem</a:t>
            </a:r>
            <a:r>
              <a:rPr lang="en-GB" sz="2000" dirty="0">
                <a:latin typeface="Comic Sans MS" panose="030F0702030302020204" pitchFamily="66" charset="0"/>
              </a:rPr>
              <a:t> have the ability to divide over and over again to produce non-specialised cells. Some of these cells continue to divide, allowing the plant to grow taller and wider throughout its life.</a:t>
            </a:r>
          </a:p>
        </p:txBody>
      </p:sp>
      <p:sp>
        <p:nvSpPr>
          <p:cNvPr id="3" name="Rectangle 2"/>
          <p:cNvSpPr/>
          <p:nvPr/>
        </p:nvSpPr>
        <p:spPr>
          <a:xfrm>
            <a:off x="152400" y="2514600"/>
            <a:ext cx="8839200" cy="1676400"/>
          </a:xfrm>
          <a:prstGeom prst="rect">
            <a:avLst/>
          </a:prstGeom>
          <a:solidFill>
            <a:srgbClr val="BFF9F8"/>
          </a:solidFill>
        </p:spPr>
        <p:style>
          <a:lnRef idx="1">
            <a:schemeClr val="accent1"/>
          </a:lnRef>
          <a:fillRef idx="3">
            <a:schemeClr val="accent1"/>
          </a:fillRef>
          <a:effectRef idx="2">
            <a:schemeClr val="accent1"/>
          </a:effectRef>
          <a:fontRef idx="minor">
            <a:schemeClr val="lt1"/>
          </a:fontRef>
        </p:style>
        <p:txBody>
          <a:bodyPr rtlCol="0" anchor="ctr"/>
          <a:lstStyle/>
          <a:p>
            <a:pPr marL="457200" indent="-457200" algn="ctr">
              <a:buAutoNum type="arabicPeriod"/>
            </a:pPr>
            <a:r>
              <a:rPr lang="en-GB" sz="2400" dirty="0">
                <a:solidFill>
                  <a:srgbClr val="002060"/>
                </a:solidFill>
                <a:latin typeface="Comic Sans MS" panose="030F0702030302020204" pitchFamily="66" charset="0"/>
              </a:rPr>
              <a:t>What’s the name of plant stem cell tissue?</a:t>
            </a:r>
          </a:p>
          <a:p>
            <a:pPr marL="457200" indent="-457200" algn="ctr">
              <a:buAutoNum type="arabicPeriod"/>
            </a:pPr>
            <a:endParaRPr lang="en-GB" sz="2400" dirty="0">
              <a:solidFill>
                <a:srgbClr val="002060"/>
              </a:solidFill>
              <a:latin typeface="Comic Sans MS" panose="030F0702030302020204" pitchFamily="66" charset="0"/>
            </a:endParaRPr>
          </a:p>
          <a:p>
            <a:pPr marL="457200" indent="-457200" algn="ctr">
              <a:buAutoNum type="arabicPeriod"/>
            </a:pPr>
            <a:r>
              <a:rPr lang="en-GB" sz="2400" dirty="0">
                <a:solidFill>
                  <a:srgbClr val="002060"/>
                </a:solidFill>
                <a:latin typeface="Comic Sans MS" panose="030F0702030302020204" pitchFamily="66" charset="0"/>
              </a:rPr>
              <a:t>How is it similar to adult stem cells and how is it different?</a:t>
            </a:r>
          </a:p>
        </p:txBody>
      </p:sp>
      <p:sp>
        <p:nvSpPr>
          <p:cNvPr id="5" name="Rectangle 4"/>
          <p:cNvSpPr/>
          <p:nvPr/>
        </p:nvSpPr>
        <p:spPr>
          <a:xfrm>
            <a:off x="152400" y="4343400"/>
            <a:ext cx="3962400" cy="2275840"/>
          </a:xfrm>
          <a:prstGeom prst="rect">
            <a:avLst/>
          </a:prstGeom>
          <a:solidFill>
            <a:srgbClr val="E7D8F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400" b="1" dirty="0">
                <a:solidFill>
                  <a:srgbClr val="002060"/>
                </a:solidFill>
                <a:latin typeface="Comic Sans MS" panose="030F0702030302020204" pitchFamily="66" charset="0"/>
              </a:rPr>
              <a:t>Extra Challenge</a:t>
            </a:r>
            <a:r>
              <a:rPr lang="en-GB" sz="2400" dirty="0">
                <a:solidFill>
                  <a:srgbClr val="002060"/>
                </a:solidFill>
                <a:latin typeface="Comic Sans MS" panose="030F0702030302020204" pitchFamily="66" charset="0"/>
              </a:rPr>
              <a:t>: Why are scientists especially interested in studying plant stem cells? </a:t>
            </a:r>
          </a:p>
        </p:txBody>
      </p:sp>
      <p:pic>
        <p:nvPicPr>
          <p:cNvPr id="7170" name="Picture 2" descr="Cotyledons, Germination, Seedling, Meristem, Growth"/>
          <p:cNvPicPr>
            <a:picLocks noChangeAspect="1" noChangeArrowheads="1"/>
          </p:cNvPicPr>
          <p:nvPr/>
        </p:nvPicPr>
        <p:blipFill>
          <a:blip r:embed="rId2" cstate="print"/>
          <a:srcRect/>
          <a:stretch>
            <a:fillRect/>
          </a:stretch>
        </p:blipFill>
        <p:spPr bwMode="auto">
          <a:xfrm>
            <a:off x="5562600" y="4343400"/>
            <a:ext cx="3434366" cy="2286000"/>
          </a:xfrm>
          <a:prstGeom prst="rect">
            <a:avLst/>
          </a:prstGeom>
          <a:noFill/>
        </p:spPr>
      </p:pic>
      <p:pic>
        <p:nvPicPr>
          <p:cNvPr id="2050" name="Picture 2"/>
          <p:cNvPicPr>
            <a:picLocks noChangeAspect="1" noChangeArrowheads="1"/>
          </p:cNvPicPr>
          <p:nvPr/>
        </p:nvPicPr>
        <p:blipFill>
          <a:blip r:embed="rId3" cstate="print"/>
          <a:srcRect r="39310" b="76667"/>
          <a:stretch>
            <a:fillRect/>
          </a:stretch>
        </p:blipFill>
        <p:spPr bwMode="auto">
          <a:xfrm>
            <a:off x="4343400" y="4572000"/>
            <a:ext cx="1676400" cy="533400"/>
          </a:xfrm>
          <a:prstGeom prst="rect">
            <a:avLst/>
          </a:prstGeom>
          <a:noFill/>
          <a:ln w="9525">
            <a:noFill/>
            <a:miter lim="800000"/>
            <a:headEnd/>
            <a:tailEnd/>
          </a:ln>
        </p:spPr>
      </p:pic>
      <p:cxnSp>
        <p:nvCxnSpPr>
          <p:cNvPr id="9" name="Straight Arrow Connector 8"/>
          <p:cNvCxnSpPr>
            <a:stCxn id="2050" idx="3"/>
          </p:cNvCxnSpPr>
          <p:nvPr/>
        </p:nvCxnSpPr>
        <p:spPr>
          <a:xfrm>
            <a:off x="6019800" y="4838700"/>
            <a:ext cx="1219200" cy="723900"/>
          </a:xfrm>
          <a:prstGeom prst="straightConnector1">
            <a:avLst/>
          </a:prstGeom>
          <a:ln w="19050">
            <a:solidFill>
              <a:srgbClr val="FFFF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7100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305800" cy="792162"/>
          </a:xfrm>
        </p:spPr>
        <p:txBody>
          <a:bodyPr>
            <a:normAutofit/>
          </a:bodyPr>
          <a:lstStyle/>
          <a:p>
            <a:pPr algn="l"/>
            <a:r>
              <a:rPr lang="en-GB" sz="3600" dirty="0">
                <a:solidFill>
                  <a:srgbClr val="0070C0"/>
                </a:solidFill>
                <a:latin typeface="Comic Sans MS" pitchFamily="66" charset="0"/>
              </a:rPr>
              <a:t>Plenary:</a:t>
            </a:r>
            <a:r>
              <a:rPr lang="en-GB" sz="3600" dirty="0">
                <a:latin typeface="Comic Sans MS" pitchFamily="66" charset="0"/>
              </a:rPr>
              <a:t> Key Word Glossary</a:t>
            </a:r>
          </a:p>
        </p:txBody>
      </p:sp>
      <p:sp>
        <p:nvSpPr>
          <p:cNvPr id="7" name="TextBox 6"/>
          <p:cNvSpPr txBox="1"/>
          <p:nvPr/>
        </p:nvSpPr>
        <p:spPr>
          <a:xfrm>
            <a:off x="228600" y="1143002"/>
            <a:ext cx="8534400" cy="1384995"/>
          </a:xfrm>
          <a:prstGeom prst="rect">
            <a:avLst/>
          </a:prstGeom>
          <a:noFill/>
        </p:spPr>
        <p:txBody>
          <a:bodyPr wrap="square" rtlCol="0">
            <a:spAutoFit/>
          </a:bodyPr>
          <a:lstStyle/>
          <a:p>
            <a:r>
              <a:rPr lang="en-GB" sz="2800" b="1" dirty="0">
                <a:solidFill>
                  <a:srgbClr val="0070C0"/>
                </a:solidFill>
                <a:latin typeface="Comic Sans MS" pitchFamily="66" charset="0"/>
              </a:rPr>
              <a:t>Task:</a:t>
            </a:r>
            <a:r>
              <a:rPr lang="en-GB" sz="2800" b="1" dirty="0">
                <a:latin typeface="Comic Sans MS" pitchFamily="66" charset="0"/>
              </a:rPr>
              <a:t> </a:t>
            </a:r>
            <a:r>
              <a:rPr lang="en-GB" sz="2800" dirty="0">
                <a:latin typeface="Comic Sans MS" pitchFamily="66" charset="0"/>
              </a:rPr>
              <a:t>Using the list of key words below, write a key word glossary to show your word consciousness today</a:t>
            </a:r>
          </a:p>
        </p:txBody>
      </p:sp>
      <p:sp>
        <p:nvSpPr>
          <p:cNvPr id="8" name="TextBox 7"/>
          <p:cNvSpPr txBox="1"/>
          <p:nvPr/>
        </p:nvSpPr>
        <p:spPr>
          <a:xfrm>
            <a:off x="5012267" y="2650237"/>
            <a:ext cx="3750733" cy="3477875"/>
          </a:xfrm>
          <a:prstGeom prst="rect">
            <a:avLst/>
          </a:prstGeom>
          <a:noFill/>
          <a:ln w="38100">
            <a:solidFill>
              <a:srgbClr val="00B0F0"/>
            </a:solidFill>
          </a:ln>
        </p:spPr>
        <p:txBody>
          <a:bodyPr wrap="square" rtlCol="0">
            <a:spAutoFit/>
          </a:bodyPr>
          <a:lstStyle/>
          <a:p>
            <a:pPr algn="ctr"/>
            <a:r>
              <a:rPr lang="en-GB" sz="4400" dirty="0"/>
              <a:t>Stem Cell</a:t>
            </a:r>
          </a:p>
          <a:p>
            <a:pPr algn="ctr"/>
            <a:r>
              <a:rPr lang="en-GB" sz="4400" dirty="0"/>
              <a:t>Meristem</a:t>
            </a:r>
          </a:p>
          <a:p>
            <a:pPr algn="ctr"/>
            <a:r>
              <a:rPr lang="en-GB" sz="4400" dirty="0"/>
              <a:t>Specialised </a:t>
            </a:r>
          </a:p>
          <a:p>
            <a:pPr algn="ctr"/>
            <a:r>
              <a:rPr lang="en-GB" sz="4400" dirty="0"/>
              <a:t>Unspecialised</a:t>
            </a:r>
          </a:p>
          <a:p>
            <a:pPr algn="ctr"/>
            <a:r>
              <a:rPr lang="en-GB" sz="4400" dirty="0"/>
              <a:t>Differentiated</a:t>
            </a:r>
          </a:p>
        </p:txBody>
      </p:sp>
      <p:pic>
        <p:nvPicPr>
          <p:cNvPr id="9" name="Picture 2" descr="Cotyledons, Germination, Seedling, Meristem, Growth"/>
          <p:cNvPicPr>
            <a:picLocks noChangeAspect="1" noChangeArrowheads="1"/>
          </p:cNvPicPr>
          <p:nvPr/>
        </p:nvPicPr>
        <p:blipFill>
          <a:blip r:embed="rId2" cstate="print"/>
          <a:srcRect/>
          <a:stretch>
            <a:fillRect/>
          </a:stretch>
        </p:blipFill>
        <p:spPr bwMode="auto">
          <a:xfrm>
            <a:off x="1581089" y="5244405"/>
            <a:ext cx="2800411" cy="1384995"/>
          </a:xfrm>
          <a:prstGeom prst="rect">
            <a:avLst/>
          </a:prstGeom>
          <a:noFill/>
        </p:spPr>
      </p:pic>
      <p:pic>
        <p:nvPicPr>
          <p:cNvPr id="10" name="Picture 2" descr="Stem Cell, Differentiation, Programming, Switch"/>
          <p:cNvPicPr>
            <a:picLocks noChangeAspect="1" noChangeArrowheads="1"/>
          </p:cNvPicPr>
          <p:nvPr/>
        </p:nvPicPr>
        <p:blipFill>
          <a:blip r:embed="rId3" cstate="print"/>
          <a:srcRect/>
          <a:stretch>
            <a:fillRect/>
          </a:stretch>
        </p:blipFill>
        <p:spPr bwMode="auto">
          <a:xfrm>
            <a:off x="304802" y="2819400"/>
            <a:ext cx="3081865" cy="1981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88F69B-B4A0-4349-8491-C7421206131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64BCF1F-D367-4B15-BBB3-908D27BCE7C5}">
  <ds:schemaRefs>
    <ds:schemaRef ds:uri="http://schemas.microsoft.com/sharepoint/v3/contenttype/forms"/>
  </ds:schemaRefs>
</ds:datastoreItem>
</file>

<file path=customXml/itemProps3.xml><?xml version="1.0" encoding="utf-8"?>
<ds:datastoreItem xmlns:ds="http://schemas.openxmlformats.org/officeDocument/2006/customXml" ds:itemID="{E28193BB-1F8C-429F-B2C5-FDA46988370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710</Words>
  <Application>Microsoft Office PowerPoint</Application>
  <PresentationFormat>On-screen Show (4:3)</PresentationFormat>
  <Paragraphs>79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Comic Sans MS</vt:lpstr>
      <vt:lpstr>Office Theme</vt:lpstr>
      <vt:lpstr>Stem Cells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Plenary: Key Word Glossary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80/20 – THINK! What do you NEED to cover with your set</dc:title>
  <dc:creator>Matt Holden</dc:creator>
  <cp:lastModifiedBy>Jessica Osmond</cp:lastModifiedBy>
  <cp:revision>3</cp:revision>
  <dcterms:created xsi:type="dcterms:W3CDTF">2020-04-05T09:46:19Z</dcterms:created>
  <dcterms:modified xsi:type="dcterms:W3CDTF">2020-09-17T10:49:48Z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