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7" r:id="rId4"/>
    <p:sldId id="257" r:id="rId5"/>
    <p:sldId id="259" r:id="rId6"/>
    <p:sldId id="260" r:id="rId7"/>
    <p:sldId id="261" r:id="rId8"/>
    <p:sldId id="262" r:id="rId9"/>
    <p:sldId id="268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Tuesday, 22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456660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Weight and Gravity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What happens to a stationary object if the resultant force is zero?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latin typeface="Comic Sans MS" panose="030F0702030302020204" pitchFamily="66" charset="0"/>
              </a:rPr>
              <a:t>What happens to a moving object if the resultant force is zero?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F510-4A94-4027-A2DF-9888E2B2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53505-A5ED-4038-BB8B-72C16DBB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object remains stationary</a:t>
            </a:r>
          </a:p>
          <a:p>
            <a:r>
              <a:rPr lang="en-GB" dirty="0"/>
              <a:t>The object continues to move in the same direction at a constant speed</a:t>
            </a:r>
          </a:p>
        </p:txBody>
      </p:sp>
    </p:spTree>
    <p:extLst>
      <p:ext uri="{BB962C8B-B14F-4D97-AF65-F5344CB8AC3E}">
        <p14:creationId xmlns:p14="http://schemas.microsoft.com/office/powerpoint/2010/main" val="63333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Mass- the amount of matter in an object</a:t>
            </a:r>
          </a:p>
          <a:p>
            <a:r>
              <a:rPr lang="en-GB" sz="4400" dirty="0"/>
              <a:t>Weight-force exerted on an object due </a:t>
            </a:r>
            <a:r>
              <a:rPr lang="en-GB" sz="4400"/>
              <a:t>to gravity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Recall and apply W=mg. </a:t>
            </a:r>
          </a:p>
          <a:p>
            <a:pPr marL="0" indent="0">
              <a:buNone/>
            </a:pPr>
            <a:r>
              <a:rPr lang="en-GB" sz="3200" dirty="0"/>
              <a:t>Describe the relationship between weight and mass as directly proportional.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use free body diagrams to describe qualitatively examples where several forces lead to a resultant force on an object</a:t>
            </a:r>
            <a:endParaRPr lang="en-GB" sz="3200" u="sng" dirty="0"/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2777-9137-4159-824B-4F6C5AD9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Weight and Gravity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F9D84-3835-4C00-AFDE-C9A4C7361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46688" cy="4351338"/>
          </a:xfrm>
        </p:spPr>
        <p:txBody>
          <a:bodyPr>
            <a:normAutofit/>
          </a:bodyPr>
          <a:lstStyle/>
          <a:p>
            <a:r>
              <a:rPr lang="en-GB" sz="3600" dirty="0"/>
              <a:t>Weight is the force acting on an object due to gravity. </a:t>
            </a:r>
          </a:p>
          <a:p>
            <a:r>
              <a:rPr lang="en-GB" sz="3600" dirty="0"/>
              <a:t>The force of gravity close to the Earth is due to the gravitational field around the Earth.</a:t>
            </a:r>
          </a:p>
          <a:p>
            <a:r>
              <a:rPr lang="en-GB" sz="3600" dirty="0"/>
              <a:t>The weight of an object depends on the gravitational field strength at then point where the object is.</a:t>
            </a:r>
          </a:p>
          <a:p>
            <a:r>
              <a:rPr lang="en-GB" sz="3600" dirty="0">
                <a:solidFill>
                  <a:srgbClr val="FF0000"/>
                </a:solidFill>
              </a:rPr>
              <a:t>Remember weight is not mass!!!</a:t>
            </a:r>
          </a:p>
        </p:txBody>
      </p:sp>
    </p:spTree>
    <p:extLst>
      <p:ext uri="{BB962C8B-B14F-4D97-AF65-F5344CB8AC3E}">
        <p14:creationId xmlns:p14="http://schemas.microsoft.com/office/powerpoint/2010/main" val="168678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FF77-0781-45A4-A3B0-41C9742CC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519"/>
            <a:ext cx="10515600" cy="681037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552C-D47C-48B9-93E3-BBDBA5B4B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3" y="1254641"/>
            <a:ext cx="11961628" cy="4922321"/>
          </a:xfrm>
        </p:spPr>
        <p:txBody>
          <a:bodyPr>
            <a:normAutofit/>
          </a:bodyPr>
          <a:lstStyle/>
          <a:p>
            <a:r>
              <a:rPr lang="en-GB" sz="3600" dirty="0"/>
              <a:t>weight = mass × gravitational field strength</a:t>
            </a:r>
          </a:p>
          <a:p>
            <a:r>
              <a:rPr lang="en-GB" sz="3600" i="1" dirty="0"/>
              <a:t>W </a:t>
            </a:r>
            <a:r>
              <a:rPr lang="en-GB" sz="3600" dirty="0"/>
              <a:t>= </a:t>
            </a:r>
            <a:r>
              <a:rPr lang="en-GB" sz="3600" i="1" dirty="0"/>
              <a:t>m g</a:t>
            </a:r>
          </a:p>
          <a:p>
            <a:r>
              <a:rPr lang="en-GB" sz="3600" dirty="0"/>
              <a:t>weight, </a:t>
            </a:r>
            <a:r>
              <a:rPr lang="en-GB" sz="3600" i="1" dirty="0"/>
              <a:t>W</a:t>
            </a:r>
            <a:r>
              <a:rPr lang="en-GB" sz="3600" dirty="0"/>
              <a:t>, in newtons, N</a:t>
            </a:r>
          </a:p>
          <a:p>
            <a:r>
              <a:rPr lang="en-GB" sz="3600" dirty="0"/>
              <a:t>mass, </a:t>
            </a:r>
            <a:r>
              <a:rPr lang="en-GB" sz="3600" i="1" dirty="0"/>
              <a:t>m</a:t>
            </a:r>
            <a:r>
              <a:rPr lang="en-GB" sz="3600" dirty="0"/>
              <a:t>, in kilograms, kg</a:t>
            </a:r>
          </a:p>
          <a:p>
            <a:r>
              <a:rPr lang="en-GB" sz="3600" dirty="0"/>
              <a:t>gravitational field strength, </a:t>
            </a:r>
            <a:r>
              <a:rPr lang="en-GB" sz="3600" i="1" dirty="0"/>
              <a:t>g</a:t>
            </a:r>
            <a:r>
              <a:rPr lang="en-GB" sz="3600" dirty="0"/>
              <a:t>, in newtons per kilogram, N/kg </a:t>
            </a:r>
          </a:p>
          <a:p>
            <a:r>
              <a:rPr lang="en-GB" sz="3600" dirty="0"/>
              <a:t>(In any calculation the value of the gravitational field strength (</a:t>
            </a:r>
            <a:r>
              <a:rPr lang="en-GB" sz="3600" i="1" dirty="0"/>
              <a:t>g</a:t>
            </a:r>
            <a:r>
              <a:rPr lang="en-GB" sz="3600" dirty="0"/>
              <a:t>) will be given.)</a:t>
            </a:r>
          </a:p>
        </p:txBody>
      </p:sp>
    </p:spTree>
    <p:extLst>
      <p:ext uri="{BB962C8B-B14F-4D97-AF65-F5344CB8AC3E}">
        <p14:creationId xmlns:p14="http://schemas.microsoft.com/office/powerpoint/2010/main" val="94128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FE1F-CBBD-410A-9A76-026087B0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708224"/>
          </a:xfrm>
        </p:spPr>
        <p:txBody>
          <a:bodyPr>
            <a:normAutofit fontScale="90000"/>
          </a:bodyPr>
          <a:lstStyle/>
          <a:p>
            <a:r>
              <a:rPr lang="en-GB" dirty="0"/>
              <a:t>Question</a:t>
            </a:r>
            <a:br>
              <a:rPr lang="en-GB" dirty="0"/>
            </a:br>
            <a:r>
              <a:rPr lang="en-GB" dirty="0"/>
              <a:t>Gravitational field strength on Earth is 9.8N/Kg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F721D-BE0C-4E63-8D05-8E082562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600" dirty="0"/>
              <a:t>Calculate the weight of a lunch box that has a mass of 1.2Kg,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Jenny experiences a downward force of 441N anywhere she goes on Earth, calculate her mass.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An armed rover weighs 1900N and has a mass of 340Kg, what is the gravitational field strength?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56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FE1F-CBBD-410A-9A76-026087B0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708224"/>
          </a:xfrm>
        </p:spPr>
        <p:txBody>
          <a:bodyPr>
            <a:normAutofit/>
          </a:bodyPr>
          <a:lstStyle/>
          <a:p>
            <a:r>
              <a:rPr lang="en-GB" dirty="0"/>
              <a:t>Self Assess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F721D-BE0C-4E63-8D05-8E082562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W=mg</a:t>
            </a:r>
          </a:p>
          <a:p>
            <a:r>
              <a:rPr lang="en-GB" dirty="0"/>
              <a:t>W=1.2 x 9.8</a:t>
            </a:r>
          </a:p>
          <a:p>
            <a:r>
              <a:rPr lang="en-GB" b="1" dirty="0">
                <a:solidFill>
                  <a:srgbClr val="FF0000"/>
                </a:solidFill>
              </a:rPr>
              <a:t>W=11.76N</a:t>
            </a:r>
          </a:p>
          <a:p>
            <a:r>
              <a:rPr lang="en-GB" dirty="0"/>
              <a:t>W=mg</a:t>
            </a:r>
          </a:p>
          <a:p>
            <a:r>
              <a:rPr lang="en-GB" dirty="0"/>
              <a:t>441=m x 9.8</a:t>
            </a:r>
          </a:p>
          <a:p>
            <a:r>
              <a:rPr lang="en-GB" dirty="0"/>
              <a:t>m=441/9.8</a:t>
            </a:r>
          </a:p>
          <a:p>
            <a:r>
              <a:rPr lang="en-GB" u="sng" dirty="0">
                <a:solidFill>
                  <a:srgbClr val="FF0000"/>
                </a:solidFill>
              </a:rPr>
              <a:t>m=45kg</a:t>
            </a:r>
          </a:p>
          <a:p>
            <a:r>
              <a:rPr lang="en-GB" dirty="0"/>
              <a:t>W=mg</a:t>
            </a:r>
          </a:p>
          <a:p>
            <a:r>
              <a:rPr lang="en-GB" dirty="0"/>
              <a:t>1900=340 x g</a:t>
            </a:r>
          </a:p>
          <a:p>
            <a:r>
              <a:rPr lang="en-GB" dirty="0"/>
              <a:t>g= 1900/340</a:t>
            </a:r>
          </a:p>
          <a:p>
            <a:r>
              <a:rPr lang="en-GB" dirty="0"/>
              <a:t>g=</a:t>
            </a:r>
            <a:r>
              <a:rPr lang="en-GB" u="sng" dirty="0">
                <a:solidFill>
                  <a:srgbClr val="FF0000"/>
                </a:solidFill>
              </a:rPr>
              <a:t>5.58N/Kg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30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72B4-ED2B-40B3-BC53-DE2C7FDC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B4DA-6F06-405E-86D0-565FDC9AA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For all questions Earth’s gravity is 9.8N/kg</a:t>
            </a:r>
          </a:p>
          <a:p>
            <a:pPr lvl="0"/>
            <a:r>
              <a:rPr lang="en-GB" dirty="0"/>
              <a:t>A bird has a mass of 0.8Kg, calculate the weight of the bird.</a:t>
            </a:r>
          </a:p>
          <a:p>
            <a:pPr lvl="0"/>
            <a:r>
              <a:rPr lang="en-GB" dirty="0"/>
              <a:t>Joe is carrying a load of building supplies and likely to injure his back by supporting 882N of weight. Calculate the mass he is carrying.</a:t>
            </a:r>
          </a:p>
          <a:p>
            <a:pPr lvl="0"/>
            <a:r>
              <a:rPr lang="en-GB" dirty="0"/>
              <a:t>A feather experiences a downward force of 0.075N, assuming it is on Earth, what is its mass?</a:t>
            </a:r>
          </a:p>
          <a:p>
            <a:pPr lvl="0"/>
            <a:r>
              <a:rPr lang="en-GB" dirty="0"/>
              <a:t>Java the alien has a mass of 50Kg, how much would he weigh on earth?</a:t>
            </a:r>
          </a:p>
          <a:p>
            <a:pPr lvl="0"/>
            <a:r>
              <a:rPr lang="en-GB" dirty="0"/>
              <a:t>A 200Kg reindeer that weighs 1960N on Earth would only weigh 324N on the moon. Calculate the gravity on the moon.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77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448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PowerPoint Presentation</vt:lpstr>
      <vt:lpstr>Self Asses</vt:lpstr>
      <vt:lpstr>Word Consciousness</vt:lpstr>
      <vt:lpstr>Progress Indicators</vt:lpstr>
      <vt:lpstr>Weight and Gravity</vt:lpstr>
      <vt:lpstr>Equation</vt:lpstr>
      <vt:lpstr>Question Gravitational field strength on Earth is 9.8N/Kg </vt:lpstr>
      <vt:lpstr>Self Assess 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2020-09-22T09:33:04Z</dcterms:modified>
</cp:coreProperties>
</file>