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72" r:id="rId5"/>
    <p:sldId id="566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3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0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8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6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9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6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4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46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8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0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F2BD-8C97-41F1-928B-192EDDFDA4E8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0523-D529-4B57-ACF5-99CDE5F62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4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094FAE-2D5B-442E-9E50-F878C3F8BFA8}"/>
              </a:ext>
            </a:extLst>
          </p:cNvPr>
          <p:cNvSpPr/>
          <p:nvPr/>
        </p:nvSpPr>
        <p:spPr>
          <a:xfrm>
            <a:off x="250257" y="182880"/>
            <a:ext cx="8701238" cy="1174282"/>
          </a:xfrm>
          <a:prstGeom prst="roundRect">
            <a:avLst/>
          </a:prstGeom>
          <a:solidFill>
            <a:srgbClr val="D6FA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AFC36-9D77-409B-9A03-045CC12CF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39" y="236839"/>
            <a:ext cx="8631454" cy="1129948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Conservation of Mass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0DE4B-358D-4137-B98A-12B26A92DA2F}"/>
              </a:ext>
            </a:extLst>
          </p:cNvPr>
          <p:cNvSpPr txBox="1"/>
          <p:nvPr/>
        </p:nvSpPr>
        <p:spPr>
          <a:xfrm>
            <a:off x="321245" y="1689688"/>
            <a:ext cx="55152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Do now activity: </a:t>
            </a:r>
            <a:r>
              <a:rPr lang="en-GB" sz="3200" dirty="0">
                <a:latin typeface="Comic Sans MS" panose="030F0702030302020204" pitchFamily="66" charset="0"/>
              </a:rPr>
              <a:t>What is a thermal decomposition reaction? Can you given an example?</a:t>
            </a:r>
          </a:p>
        </p:txBody>
      </p:sp>
      <p:pic>
        <p:nvPicPr>
          <p:cNvPr id="3" name="Picture 2" descr="Laboratory, Chemistry, Chemical, Compounds, Experiment">
            <a:extLst>
              <a:ext uri="{FF2B5EF4-FFF2-40B4-BE49-F238E27FC236}">
                <a16:creationId xmlns:a16="http://schemas.microsoft.com/office/drawing/2014/main" id="{47D1017C-1CDE-4113-BD80-9C9C9A549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8"/>
          <a:stretch/>
        </p:blipFill>
        <p:spPr bwMode="auto">
          <a:xfrm>
            <a:off x="4643100" y="4104533"/>
            <a:ext cx="3946355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re, Flame, Smoke, Wood, Burn, Heat, Hot, Light, Glow">
            <a:extLst>
              <a:ext uri="{FF2B5EF4-FFF2-40B4-BE49-F238E27FC236}">
                <a16:creationId xmlns:a16="http://schemas.microsoft.com/office/drawing/2014/main" id="{DA6D6631-FFFB-41DC-BE6F-A9D6BA4A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97" y="1925380"/>
            <a:ext cx="3029396" cy="20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60E69C-6DDB-4009-8002-CBDE300F40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3" t="3552" r="5845"/>
          <a:stretch/>
        </p:blipFill>
        <p:spPr>
          <a:xfrm>
            <a:off x="698501" y="3793205"/>
            <a:ext cx="3478864" cy="29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1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986" y="472966"/>
            <a:ext cx="287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Sodium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1213" y="472965"/>
            <a:ext cx="212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Chlorine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0592" y="457574"/>
            <a:ext cx="250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Sodium Chloride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83923" y="796130"/>
            <a:ext cx="7252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91103" y="472964"/>
            <a:ext cx="62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38" y="1954924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3820" y="1954924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Cl</a:t>
            </a:r>
            <a:r>
              <a:rPr lang="en-GB" sz="2800" baseline="-25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2668" y="1954924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NaCl</a:t>
            </a:r>
            <a:endParaRPr lang="en-GB" sz="2800" baseline="-25000" dirty="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51338" y="3846786"/>
            <a:ext cx="956441" cy="998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391103" y="1957974"/>
            <a:ext cx="62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83923" y="2179746"/>
            <a:ext cx="7252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6158" y="4084417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20" name="Oval 19"/>
          <p:cNvSpPr/>
          <p:nvPr/>
        </p:nvSpPr>
        <p:spPr>
          <a:xfrm>
            <a:off x="6532180" y="3846786"/>
            <a:ext cx="956441" cy="998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477000" y="4084417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22" name="Oval 21"/>
          <p:cNvSpPr/>
          <p:nvPr/>
        </p:nvSpPr>
        <p:spPr>
          <a:xfrm>
            <a:off x="7543801" y="3846786"/>
            <a:ext cx="956441" cy="9984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488621" y="4084417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Cl</a:t>
            </a:r>
          </a:p>
        </p:txBody>
      </p:sp>
      <p:sp>
        <p:nvSpPr>
          <p:cNvPr id="24" name="Oval 23"/>
          <p:cNvSpPr/>
          <p:nvPr/>
        </p:nvSpPr>
        <p:spPr>
          <a:xfrm>
            <a:off x="3213538" y="3846786"/>
            <a:ext cx="956441" cy="9984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158358" y="4084417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Cl</a:t>
            </a:r>
          </a:p>
        </p:txBody>
      </p:sp>
      <p:sp>
        <p:nvSpPr>
          <p:cNvPr id="26" name="Oval 25"/>
          <p:cNvSpPr/>
          <p:nvPr/>
        </p:nvSpPr>
        <p:spPr>
          <a:xfrm>
            <a:off x="4168666" y="3846786"/>
            <a:ext cx="956441" cy="9984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113486" y="4084417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7358" y="1834863"/>
            <a:ext cx="84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8937" y="1834863"/>
            <a:ext cx="84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6532180" y="5164852"/>
            <a:ext cx="956441" cy="998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477000" y="5402483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32" name="Oval 31"/>
          <p:cNvSpPr/>
          <p:nvPr/>
        </p:nvSpPr>
        <p:spPr>
          <a:xfrm>
            <a:off x="7543801" y="5164852"/>
            <a:ext cx="956441" cy="9984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488621" y="5402483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Cl</a:t>
            </a:r>
          </a:p>
        </p:txBody>
      </p:sp>
      <p:sp>
        <p:nvSpPr>
          <p:cNvPr id="34" name="Oval 33"/>
          <p:cNvSpPr/>
          <p:nvPr/>
        </p:nvSpPr>
        <p:spPr>
          <a:xfrm>
            <a:off x="860535" y="5082900"/>
            <a:ext cx="956441" cy="998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805355" y="5320531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356333" y="0"/>
            <a:ext cx="27590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2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379" y="442185"/>
            <a:ext cx="2879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Sodium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1729" y="472962"/>
            <a:ext cx="212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4432" y="463521"/>
            <a:ext cx="2601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Sodium Hydroxide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78316" y="794281"/>
            <a:ext cx="578069" cy="18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16645" y="457890"/>
            <a:ext cx="62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31" y="1947988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9823" y="1920260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</a:t>
            </a:r>
            <a:r>
              <a:rPr lang="en-GB" sz="2800" baseline="-25000" dirty="0"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3805" y="1882874"/>
            <a:ext cx="135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NaOH</a:t>
            </a:r>
            <a:endParaRPr lang="en-GB" sz="2800" baseline="-25000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2539" y="2747062"/>
            <a:ext cx="956441" cy="998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831426" y="1852097"/>
            <a:ext cx="62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78316" y="2188806"/>
            <a:ext cx="7252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7359" y="2984693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16" name="Oval 15"/>
          <p:cNvSpPr/>
          <p:nvPr/>
        </p:nvSpPr>
        <p:spPr>
          <a:xfrm>
            <a:off x="4035469" y="2775138"/>
            <a:ext cx="956441" cy="998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980289" y="3012769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20" name="Oval 19"/>
          <p:cNvSpPr/>
          <p:nvPr/>
        </p:nvSpPr>
        <p:spPr>
          <a:xfrm>
            <a:off x="1694460" y="2775138"/>
            <a:ext cx="956441" cy="9984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609065" y="3033917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0" name="Oval 29"/>
          <p:cNvSpPr/>
          <p:nvPr/>
        </p:nvSpPr>
        <p:spPr>
          <a:xfrm>
            <a:off x="2165952" y="3620759"/>
            <a:ext cx="956441" cy="9984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110772" y="3858390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895718" y="-133473"/>
            <a:ext cx="27590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06257" y="530826"/>
            <a:ext cx="2333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Hydrogen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33139" y="474598"/>
            <a:ext cx="62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60070" y="1816600"/>
            <a:ext cx="62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87788" y="1823598"/>
            <a:ext cx="79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</a:t>
            </a:r>
            <a:r>
              <a:rPr lang="en-GB" sz="3200" baseline="-25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2645974" y="2775138"/>
            <a:ext cx="956441" cy="9984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560579" y="3033917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1" name="Oval 40"/>
          <p:cNvSpPr/>
          <p:nvPr/>
        </p:nvSpPr>
        <p:spPr>
          <a:xfrm>
            <a:off x="5904016" y="2767426"/>
            <a:ext cx="956441" cy="9984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818621" y="3026205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43" name="Oval 42"/>
          <p:cNvSpPr/>
          <p:nvPr/>
        </p:nvSpPr>
        <p:spPr>
          <a:xfrm>
            <a:off x="4965805" y="2775138"/>
            <a:ext cx="956441" cy="9984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910625" y="3012769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1" name="Oval 50"/>
          <p:cNvSpPr/>
          <p:nvPr/>
        </p:nvSpPr>
        <p:spPr>
          <a:xfrm>
            <a:off x="7314052" y="2772034"/>
            <a:ext cx="956441" cy="9984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7228657" y="3030813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53" name="Oval 52"/>
          <p:cNvSpPr/>
          <p:nvPr/>
        </p:nvSpPr>
        <p:spPr>
          <a:xfrm>
            <a:off x="8134184" y="2772034"/>
            <a:ext cx="956441" cy="9984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8048789" y="3030813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41249" y="1835300"/>
            <a:ext cx="96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54" y="4816267"/>
            <a:ext cx="2111999" cy="192862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644834" y="1797149"/>
            <a:ext cx="96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4019868" y="3899209"/>
            <a:ext cx="956441" cy="998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3964688" y="4136840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</a:t>
            </a:r>
          </a:p>
        </p:txBody>
      </p:sp>
      <p:sp>
        <p:nvSpPr>
          <p:cNvPr id="73" name="Oval 72"/>
          <p:cNvSpPr/>
          <p:nvPr/>
        </p:nvSpPr>
        <p:spPr>
          <a:xfrm>
            <a:off x="5888415" y="3891497"/>
            <a:ext cx="956441" cy="9984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5803020" y="4150276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75" name="Oval 74"/>
          <p:cNvSpPr/>
          <p:nvPr/>
        </p:nvSpPr>
        <p:spPr>
          <a:xfrm>
            <a:off x="4950204" y="3899209"/>
            <a:ext cx="956441" cy="9984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4895024" y="4136840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4716" y="1843988"/>
            <a:ext cx="960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8" name="Oval 77"/>
          <p:cNvSpPr/>
          <p:nvPr/>
        </p:nvSpPr>
        <p:spPr>
          <a:xfrm>
            <a:off x="175471" y="3916380"/>
            <a:ext cx="956441" cy="998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120291" y="4154011"/>
            <a:ext cx="108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24325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38" y="231957"/>
            <a:ext cx="8724355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Step 1: </a:t>
            </a:r>
            <a:r>
              <a:rPr lang="en-GB" dirty="0">
                <a:latin typeface="Comic Sans MS" panose="030F0702030302020204" pitchFamily="66" charset="0"/>
              </a:rPr>
              <a:t>Look at each equation on your sheet, add up the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total number of atoms</a:t>
            </a:r>
            <a:r>
              <a:rPr lang="en-GB" dirty="0">
                <a:latin typeface="Comic Sans MS" panose="030F0702030302020204" pitchFamily="66" charset="0"/>
              </a:rPr>
              <a:t> on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each side of the equation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Step 2: </a:t>
            </a:r>
            <a:r>
              <a:rPr lang="en-GB" dirty="0">
                <a:latin typeface="Comic Sans MS" panose="030F0702030302020204" pitchFamily="66" charset="0"/>
              </a:rPr>
              <a:t>Decide whether the equation is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balanced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489" b="52555"/>
          <a:stretch/>
        </p:blipFill>
        <p:spPr>
          <a:xfrm>
            <a:off x="724808" y="2050868"/>
            <a:ext cx="7860089" cy="3004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24988"/>
            <a:ext cx="9144000" cy="1077218"/>
          </a:xfrm>
          <a:prstGeom prst="rect">
            <a:avLst/>
          </a:prstGeom>
          <a:solidFill>
            <a:srgbClr val="C9F3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Extra Challenge: </a:t>
            </a:r>
            <a:r>
              <a:rPr lang="en-GB" sz="3200" dirty="0">
                <a:latin typeface="Comic Sans MS" panose="030F0702030302020204" pitchFamily="66" charset="0"/>
              </a:rPr>
              <a:t>If the equation is not balanced, have a go at balancing the equation!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2183B-CC8E-42DB-B162-777A7A3D40B3}"/>
              </a:ext>
            </a:extLst>
          </p:cNvPr>
          <p:cNvSpPr txBox="1"/>
          <p:nvPr/>
        </p:nvSpPr>
        <p:spPr>
          <a:xfrm>
            <a:off x="2775098" y="3768830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90ABE-8EE3-4AE5-9BDD-CF1758179640}"/>
              </a:ext>
            </a:extLst>
          </p:cNvPr>
          <p:cNvSpPr txBox="1"/>
          <p:nvPr/>
        </p:nvSpPr>
        <p:spPr>
          <a:xfrm>
            <a:off x="4926419" y="3768829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3EFFA-41E8-4717-9D10-6E7AD3C92DE3}"/>
              </a:ext>
            </a:extLst>
          </p:cNvPr>
          <p:cNvSpPr txBox="1"/>
          <p:nvPr/>
        </p:nvSpPr>
        <p:spPr>
          <a:xfrm>
            <a:off x="2775098" y="4124388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372F8-E45E-4FFE-BC8D-D2C79F889B4E}"/>
              </a:ext>
            </a:extLst>
          </p:cNvPr>
          <p:cNvSpPr txBox="1"/>
          <p:nvPr/>
        </p:nvSpPr>
        <p:spPr>
          <a:xfrm>
            <a:off x="4926419" y="4139619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46FA1-C049-48B3-9FD8-6479043C92D4}"/>
              </a:ext>
            </a:extLst>
          </p:cNvPr>
          <p:cNvSpPr txBox="1"/>
          <p:nvPr/>
        </p:nvSpPr>
        <p:spPr>
          <a:xfrm>
            <a:off x="2775098" y="4487294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548FCF-156F-4544-84E0-21C4B02A8143}"/>
              </a:ext>
            </a:extLst>
          </p:cNvPr>
          <p:cNvSpPr txBox="1"/>
          <p:nvPr/>
        </p:nvSpPr>
        <p:spPr>
          <a:xfrm>
            <a:off x="4926419" y="4469662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Mark, Check, Tick, Red, Correct, Symbol, Choice, Yes">
            <a:extLst>
              <a:ext uri="{FF2B5EF4-FFF2-40B4-BE49-F238E27FC236}">
                <a16:creationId xmlns:a16="http://schemas.microsoft.com/office/drawing/2014/main" id="{20698CC2-9828-4B8A-93F7-DE2D3D68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59" y="4075714"/>
            <a:ext cx="673395" cy="7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75" y="16664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445"/>
          <a:stretch/>
        </p:blipFill>
        <p:spPr>
          <a:xfrm>
            <a:off x="310899" y="1091839"/>
            <a:ext cx="8465495" cy="4480560"/>
          </a:xfrm>
          <a:prstGeom prst="rect">
            <a:avLst/>
          </a:prstGeom>
        </p:spPr>
      </p:pic>
      <p:pic>
        <p:nvPicPr>
          <p:cNvPr id="2050" name="Picture 2" descr="Mark, Check, Tick, Red, Correct, Symbol, Choice, Yes">
            <a:extLst>
              <a:ext uri="{FF2B5EF4-FFF2-40B4-BE49-F238E27FC236}">
                <a16:creationId xmlns:a16="http://schemas.microsoft.com/office/drawing/2014/main" id="{5AECA485-9FDB-48D9-94DF-93340CB4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60" y="5572399"/>
            <a:ext cx="1073889" cy="111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854933-E00B-4E19-B69F-B6DAD025620B}"/>
              </a:ext>
            </a:extLst>
          </p:cNvPr>
          <p:cNvSpPr txBox="1"/>
          <p:nvPr/>
        </p:nvSpPr>
        <p:spPr>
          <a:xfrm>
            <a:off x="2392326" y="2397230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D5B00-316D-4F32-8B57-B4469E3B9775}"/>
              </a:ext>
            </a:extLst>
          </p:cNvPr>
          <p:cNvSpPr txBox="1"/>
          <p:nvPr/>
        </p:nvSpPr>
        <p:spPr>
          <a:xfrm>
            <a:off x="4543647" y="2397229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AAFA8-90F5-4766-8309-C3246E99DAF6}"/>
              </a:ext>
            </a:extLst>
          </p:cNvPr>
          <p:cNvSpPr txBox="1"/>
          <p:nvPr/>
        </p:nvSpPr>
        <p:spPr>
          <a:xfrm>
            <a:off x="2392326" y="2752788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16D43-7516-4F7F-967B-664315BEBD0A}"/>
              </a:ext>
            </a:extLst>
          </p:cNvPr>
          <p:cNvSpPr txBox="1"/>
          <p:nvPr/>
        </p:nvSpPr>
        <p:spPr>
          <a:xfrm>
            <a:off x="4543647" y="2768019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F10B1-4FCA-4145-AB41-5659B912BBF3}"/>
              </a:ext>
            </a:extLst>
          </p:cNvPr>
          <p:cNvSpPr txBox="1"/>
          <p:nvPr/>
        </p:nvSpPr>
        <p:spPr>
          <a:xfrm>
            <a:off x="7251405" y="2530549"/>
            <a:ext cx="94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FF0000"/>
                </a:solidFill>
              </a:rPr>
              <a:t>No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E602B-7903-4E49-8268-72E6BA941E3C}"/>
              </a:ext>
            </a:extLst>
          </p:cNvPr>
          <p:cNvSpPr txBox="1"/>
          <p:nvPr/>
        </p:nvSpPr>
        <p:spPr>
          <a:xfrm>
            <a:off x="5486400" y="1285601"/>
            <a:ext cx="43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8EB6E-70A3-4160-95F4-E678026E92D0}"/>
              </a:ext>
            </a:extLst>
          </p:cNvPr>
          <p:cNvSpPr txBox="1"/>
          <p:nvPr/>
        </p:nvSpPr>
        <p:spPr>
          <a:xfrm>
            <a:off x="2927420" y="1302263"/>
            <a:ext cx="43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026E7-BB4C-46B8-9478-BBC008F4DAB0}"/>
              </a:ext>
            </a:extLst>
          </p:cNvPr>
          <p:cNvSpPr txBox="1"/>
          <p:nvPr/>
        </p:nvSpPr>
        <p:spPr>
          <a:xfrm>
            <a:off x="2507433" y="4663930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655E3-E040-4FCB-B297-13935ED56653}"/>
              </a:ext>
            </a:extLst>
          </p:cNvPr>
          <p:cNvSpPr txBox="1"/>
          <p:nvPr/>
        </p:nvSpPr>
        <p:spPr>
          <a:xfrm>
            <a:off x="4658754" y="4663929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14720E-F7CE-4267-8AC6-5D9AFB8F8CBA}"/>
              </a:ext>
            </a:extLst>
          </p:cNvPr>
          <p:cNvSpPr txBox="1"/>
          <p:nvPr/>
        </p:nvSpPr>
        <p:spPr>
          <a:xfrm>
            <a:off x="2507433" y="5019488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C46B6D-F74D-4C55-B9F6-3558F9E7459E}"/>
              </a:ext>
            </a:extLst>
          </p:cNvPr>
          <p:cNvSpPr txBox="1"/>
          <p:nvPr/>
        </p:nvSpPr>
        <p:spPr>
          <a:xfrm>
            <a:off x="4658754" y="5034719"/>
            <a:ext cx="17118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3FF85A-87A3-4A9E-B5A9-ECDD6BEBEC4B}"/>
              </a:ext>
            </a:extLst>
          </p:cNvPr>
          <p:cNvSpPr txBox="1"/>
          <p:nvPr/>
        </p:nvSpPr>
        <p:spPr>
          <a:xfrm>
            <a:off x="7366512" y="4797249"/>
            <a:ext cx="94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FF0000"/>
                </a:solidFill>
              </a:rPr>
              <a:t>No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F38A00-6758-40F6-BB4C-23FEE60C121A}"/>
              </a:ext>
            </a:extLst>
          </p:cNvPr>
          <p:cNvSpPr txBox="1"/>
          <p:nvPr/>
        </p:nvSpPr>
        <p:spPr>
          <a:xfrm>
            <a:off x="1118112" y="4663929"/>
            <a:ext cx="78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Na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93CDF8-F105-4755-9070-E3B081ABCC42}"/>
              </a:ext>
            </a:extLst>
          </p:cNvPr>
          <p:cNvSpPr txBox="1"/>
          <p:nvPr/>
        </p:nvSpPr>
        <p:spPr>
          <a:xfrm>
            <a:off x="1118112" y="5034719"/>
            <a:ext cx="78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9D0EA3-16E4-4D98-93D6-C960C6DDA20F}"/>
              </a:ext>
            </a:extLst>
          </p:cNvPr>
          <p:cNvSpPr txBox="1"/>
          <p:nvPr/>
        </p:nvSpPr>
        <p:spPr>
          <a:xfrm>
            <a:off x="2961585" y="3577488"/>
            <a:ext cx="43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9D8DCF-F0D1-4285-BEA2-1A5F9CE8B547}"/>
              </a:ext>
            </a:extLst>
          </p:cNvPr>
          <p:cNvSpPr txBox="1"/>
          <p:nvPr/>
        </p:nvSpPr>
        <p:spPr>
          <a:xfrm>
            <a:off x="5704367" y="3577488"/>
            <a:ext cx="43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15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0" y="0"/>
            <a:ext cx="7953086" cy="5864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21" t="12829" r="11158" b="13146"/>
          <a:stretch/>
        </p:blipFill>
        <p:spPr>
          <a:xfrm>
            <a:off x="7916091" y="5625538"/>
            <a:ext cx="1136469" cy="1057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828486-711E-4B4A-9A36-3BEDD9AEE552}"/>
              </a:ext>
            </a:extLst>
          </p:cNvPr>
          <p:cNvSpPr txBox="1"/>
          <p:nvPr/>
        </p:nvSpPr>
        <p:spPr>
          <a:xfrm>
            <a:off x="797442" y="1254642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Mg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E79D3-80D1-4A93-A8B3-6DEC6E3DC025}"/>
              </a:ext>
            </a:extLst>
          </p:cNvPr>
          <p:cNvSpPr txBox="1"/>
          <p:nvPr/>
        </p:nvSpPr>
        <p:spPr>
          <a:xfrm>
            <a:off x="797441" y="1616176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52B3C-8C57-47FB-9037-F928F3A35B18}"/>
              </a:ext>
            </a:extLst>
          </p:cNvPr>
          <p:cNvSpPr txBox="1"/>
          <p:nvPr/>
        </p:nvSpPr>
        <p:spPr>
          <a:xfrm>
            <a:off x="797440" y="1977710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Cl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2D127-2990-40F9-8384-E60E28CE0A75}"/>
              </a:ext>
            </a:extLst>
          </p:cNvPr>
          <p:cNvSpPr txBox="1"/>
          <p:nvPr/>
        </p:nvSpPr>
        <p:spPr>
          <a:xfrm>
            <a:off x="2693580" y="1261839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2A335-B810-41D8-A40B-8E85F4A18A97}"/>
              </a:ext>
            </a:extLst>
          </p:cNvPr>
          <p:cNvSpPr txBox="1"/>
          <p:nvPr/>
        </p:nvSpPr>
        <p:spPr>
          <a:xfrm>
            <a:off x="4898064" y="1261839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D2F45-C5A7-48C0-8DE0-AC2F254C23CD}"/>
              </a:ext>
            </a:extLst>
          </p:cNvPr>
          <p:cNvSpPr txBox="1"/>
          <p:nvPr/>
        </p:nvSpPr>
        <p:spPr>
          <a:xfrm>
            <a:off x="2693578" y="1646137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F26C4-BF22-4B4E-8799-016A1EC8B4B8}"/>
              </a:ext>
            </a:extLst>
          </p:cNvPr>
          <p:cNvSpPr txBox="1"/>
          <p:nvPr/>
        </p:nvSpPr>
        <p:spPr>
          <a:xfrm>
            <a:off x="2693576" y="2007698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16B66-AA9C-4874-9FDF-5D8EB74920D6}"/>
              </a:ext>
            </a:extLst>
          </p:cNvPr>
          <p:cNvSpPr txBox="1"/>
          <p:nvPr/>
        </p:nvSpPr>
        <p:spPr>
          <a:xfrm>
            <a:off x="4898064" y="2007698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281AC-9C35-4604-BE7E-A025E9349F34}"/>
              </a:ext>
            </a:extLst>
          </p:cNvPr>
          <p:cNvSpPr txBox="1"/>
          <p:nvPr/>
        </p:nvSpPr>
        <p:spPr>
          <a:xfrm>
            <a:off x="4898064" y="1607588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3C9A43-B2D4-479C-840C-A6BB667F0FC0}"/>
              </a:ext>
            </a:extLst>
          </p:cNvPr>
          <p:cNvSpPr/>
          <p:nvPr/>
        </p:nvSpPr>
        <p:spPr>
          <a:xfrm>
            <a:off x="6925408" y="1607588"/>
            <a:ext cx="609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i="1" dirty="0">
                <a:solidFill>
                  <a:srgbClr val="FF0000"/>
                </a:solidFill>
              </a:rPr>
              <a:t>No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513E51-C10E-4BF5-BD2E-99E1B0A47A5D}"/>
              </a:ext>
            </a:extLst>
          </p:cNvPr>
          <p:cNvSpPr txBox="1"/>
          <p:nvPr/>
        </p:nvSpPr>
        <p:spPr>
          <a:xfrm>
            <a:off x="3845447" y="116958"/>
            <a:ext cx="72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BCB7C-4F78-4777-86CF-F36F1A48AA31}"/>
              </a:ext>
            </a:extLst>
          </p:cNvPr>
          <p:cNvSpPr txBox="1"/>
          <p:nvPr/>
        </p:nvSpPr>
        <p:spPr>
          <a:xfrm>
            <a:off x="797442" y="4118646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Na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99C5C-53EE-4537-8700-D5B2DDCE2EBA}"/>
              </a:ext>
            </a:extLst>
          </p:cNvPr>
          <p:cNvSpPr txBox="1"/>
          <p:nvPr/>
        </p:nvSpPr>
        <p:spPr>
          <a:xfrm>
            <a:off x="797441" y="4480180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67E804-67B1-4FCB-83EC-32AA801810D1}"/>
              </a:ext>
            </a:extLst>
          </p:cNvPr>
          <p:cNvSpPr txBox="1"/>
          <p:nvPr/>
        </p:nvSpPr>
        <p:spPr>
          <a:xfrm>
            <a:off x="797440" y="4841714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00DB48-E28A-4104-B63D-7E9FE66D5FAE}"/>
              </a:ext>
            </a:extLst>
          </p:cNvPr>
          <p:cNvSpPr txBox="1"/>
          <p:nvPr/>
        </p:nvSpPr>
        <p:spPr>
          <a:xfrm>
            <a:off x="797439" y="5203248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Cl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18EEC-0EBA-4941-BD30-B274155E78CB}"/>
              </a:ext>
            </a:extLst>
          </p:cNvPr>
          <p:cNvSpPr txBox="1"/>
          <p:nvPr/>
        </p:nvSpPr>
        <p:spPr>
          <a:xfrm>
            <a:off x="2515640" y="4095855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45383C-C33C-45BB-B90A-1955C487CFB4}"/>
              </a:ext>
            </a:extLst>
          </p:cNvPr>
          <p:cNvSpPr txBox="1"/>
          <p:nvPr/>
        </p:nvSpPr>
        <p:spPr>
          <a:xfrm>
            <a:off x="4720124" y="4095855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7A7C6C-C750-4A3D-92F2-C098AE54A75A}"/>
              </a:ext>
            </a:extLst>
          </p:cNvPr>
          <p:cNvSpPr txBox="1"/>
          <p:nvPr/>
        </p:nvSpPr>
        <p:spPr>
          <a:xfrm>
            <a:off x="2515638" y="4480153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B2FAAE-E24A-45CF-91C9-3881A205DD65}"/>
              </a:ext>
            </a:extLst>
          </p:cNvPr>
          <p:cNvSpPr txBox="1"/>
          <p:nvPr/>
        </p:nvSpPr>
        <p:spPr>
          <a:xfrm>
            <a:off x="2515636" y="4841714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36104B-A395-4697-8EBA-5343C4382088}"/>
              </a:ext>
            </a:extLst>
          </p:cNvPr>
          <p:cNvSpPr txBox="1"/>
          <p:nvPr/>
        </p:nvSpPr>
        <p:spPr>
          <a:xfrm>
            <a:off x="4720124" y="4841714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3ECE29-85EF-48B3-866C-6E6E9FFDF959}"/>
              </a:ext>
            </a:extLst>
          </p:cNvPr>
          <p:cNvSpPr txBox="1"/>
          <p:nvPr/>
        </p:nvSpPr>
        <p:spPr>
          <a:xfrm>
            <a:off x="4720124" y="4441604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6CD4EB-45E3-4D2B-9400-B24E9B1D4FEC}"/>
              </a:ext>
            </a:extLst>
          </p:cNvPr>
          <p:cNvSpPr/>
          <p:nvPr/>
        </p:nvSpPr>
        <p:spPr>
          <a:xfrm>
            <a:off x="6722044" y="4441604"/>
            <a:ext cx="660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i="1" dirty="0">
                <a:solidFill>
                  <a:srgbClr val="FF0000"/>
                </a:solidFill>
              </a:rPr>
              <a:t>Yes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CBD9B8-EDF0-4453-89D9-F6D06F6E6954}"/>
              </a:ext>
            </a:extLst>
          </p:cNvPr>
          <p:cNvSpPr txBox="1"/>
          <p:nvPr/>
        </p:nvSpPr>
        <p:spPr>
          <a:xfrm>
            <a:off x="2515634" y="5216741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ECD2B6-9194-4592-8877-63566317708D}"/>
              </a:ext>
            </a:extLst>
          </p:cNvPr>
          <p:cNvSpPr txBox="1"/>
          <p:nvPr/>
        </p:nvSpPr>
        <p:spPr>
          <a:xfrm>
            <a:off x="4754907" y="5241824"/>
            <a:ext cx="81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7AA948-07CA-4201-BE07-99F4414A3E76}"/>
              </a:ext>
            </a:extLst>
          </p:cNvPr>
          <p:cNvSpPr txBox="1"/>
          <p:nvPr/>
        </p:nvSpPr>
        <p:spPr>
          <a:xfrm>
            <a:off x="228599" y="381000"/>
            <a:ext cx="8468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Plenary – </a:t>
            </a:r>
            <a:r>
              <a:rPr lang="en-GB" sz="4000" dirty="0">
                <a:latin typeface="Comic Sans MS" panose="030F0702030302020204" pitchFamily="66" charset="0"/>
              </a:rPr>
              <a:t>What did you learn this lesson?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592CC-33A2-4A77-B4AB-4058BA5641F9}"/>
              </a:ext>
            </a:extLst>
          </p:cNvPr>
          <p:cNvSpPr txBox="1"/>
          <p:nvPr/>
        </p:nvSpPr>
        <p:spPr>
          <a:xfrm>
            <a:off x="228599" y="2496599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 facts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3 key words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1 question to test your peers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Hands, Offer, Response, Consulting, Problem Solution">
            <a:extLst>
              <a:ext uri="{FF2B5EF4-FFF2-40B4-BE49-F238E27FC236}">
                <a16:creationId xmlns:a16="http://schemas.microsoft.com/office/drawing/2014/main" id="{D5F6E0AE-0208-42C8-9CE5-B311FB2F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15" y="1499079"/>
            <a:ext cx="4125432" cy="24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5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1D58-3D3E-41A1-B22C-7FBE2C36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Resources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9957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90D5F1-225C-4530-8478-FCFC28ED6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056"/>
            <a:ext cx="4444408" cy="5412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8D6CC3-2C20-41A6-8B2F-32A43E58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6056"/>
            <a:ext cx="4444408" cy="54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6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GOOD PROGRESS:</a:t>
            </a:r>
          </a:p>
          <a:p>
            <a:r>
              <a:rPr lang="en-US" dirty="0">
                <a:latin typeface="Comic Sans MS" panose="030F0702030302020204" pitchFamily="66" charset="0"/>
              </a:rPr>
              <a:t>Recall the definition of ‘conservation of mass’</a:t>
            </a:r>
          </a:p>
          <a:p>
            <a:r>
              <a:rPr lang="en-US" dirty="0">
                <a:latin typeface="Comic Sans MS" panose="030F0702030302020204" pitchFamily="66" charset="0"/>
              </a:rPr>
              <a:t>Explain conservation of mass in chemical reactions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OUTSTANDING PROGRESS:</a:t>
            </a:r>
          </a:p>
          <a:p>
            <a:r>
              <a:rPr lang="en-US" dirty="0">
                <a:latin typeface="Comic Sans MS" panose="030F0702030302020204" pitchFamily="66" charset="0"/>
              </a:rPr>
              <a:t>Calculate the masses of reactants and products.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895DFC-055A-43FB-BC8C-2EAF01B601D2}"/>
              </a:ext>
            </a:extLst>
          </p:cNvPr>
          <p:cNvSpPr txBox="1"/>
          <p:nvPr/>
        </p:nvSpPr>
        <p:spPr>
          <a:xfrm>
            <a:off x="433135" y="288758"/>
            <a:ext cx="803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Demo</a:t>
            </a:r>
            <a:r>
              <a:rPr lang="en-US" sz="4000" dirty="0">
                <a:latin typeface="Comic Sans MS" panose="030F0702030302020204" pitchFamily="66" charset="0"/>
              </a:rPr>
              <a:t>: Conservation of Mass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EB08C-6B1F-4716-B415-52F0AA1ADB8F}"/>
              </a:ext>
            </a:extLst>
          </p:cNvPr>
          <p:cNvSpPr/>
          <p:nvPr/>
        </p:nvSpPr>
        <p:spPr>
          <a:xfrm>
            <a:off x="250258" y="1171679"/>
            <a:ext cx="86434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GB" sz="2800" dirty="0">
                <a:latin typeface="Comic Sans MS" panose="030F0702030302020204" pitchFamily="66" charset="0"/>
              </a:rPr>
              <a:t>I am going to burn some magnesium in oxygen. Write down whether you think the mass will: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lphaLcParenR"/>
            </a:pPr>
            <a:r>
              <a:rPr lang="en-GB" sz="2800" dirty="0">
                <a:latin typeface="Comic Sans MS" panose="030F0702030302020204" pitchFamily="66" charset="0"/>
              </a:rPr>
              <a:t> Stay the same</a:t>
            </a:r>
          </a:p>
          <a:p>
            <a:pPr marL="342900" indent="-342900">
              <a:buAutoNum type="alphaLcParenR"/>
            </a:pPr>
            <a:r>
              <a:rPr lang="en-GB" sz="2800" dirty="0">
                <a:latin typeface="Comic Sans MS" panose="030F0702030302020204" pitchFamily="66" charset="0"/>
              </a:rPr>
              <a:t> Increase </a:t>
            </a:r>
          </a:p>
          <a:p>
            <a:pPr marL="342900" indent="-342900">
              <a:buAutoNum type="alphaLcParenR"/>
            </a:pPr>
            <a:r>
              <a:rPr lang="en-GB" sz="2800" dirty="0">
                <a:latin typeface="Comic Sans MS" panose="030F0702030302020204" pitchFamily="66" charset="0"/>
              </a:rPr>
              <a:t> Decrease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4F1D2-12A5-43FA-B522-98CAA93DCD90}"/>
              </a:ext>
            </a:extLst>
          </p:cNvPr>
          <p:cNvSpPr/>
          <p:nvPr/>
        </p:nvSpPr>
        <p:spPr>
          <a:xfrm rot="21339457">
            <a:off x="3888606" y="2942727"/>
            <a:ext cx="4918510" cy="523220"/>
          </a:xfrm>
          <a:prstGeom prst="rect">
            <a:avLst/>
          </a:prstGeom>
          <a:solidFill>
            <a:srgbClr val="DFFDFA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Explain your prediction!!</a:t>
            </a:r>
            <a:endParaRPr lang="en-GB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9D6DE-EF0C-4041-8C48-779F40B8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68" y="3864617"/>
            <a:ext cx="4931311" cy="28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2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4CBB6-90AB-42FE-8FB0-4FC41E2D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5" y="1078104"/>
            <a:ext cx="3487214" cy="1987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26B1FE-4FF4-4CC3-86CD-13302B4783F8}"/>
              </a:ext>
            </a:extLst>
          </p:cNvPr>
          <p:cNvSpPr txBox="1"/>
          <p:nvPr/>
        </p:nvSpPr>
        <p:spPr>
          <a:xfrm>
            <a:off x="105877" y="86628"/>
            <a:ext cx="6968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Mass of magnesium at the start is ___ g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510F49-F240-4E6C-BDDB-3BDB6A4E968B}"/>
              </a:ext>
            </a:extLst>
          </p:cNvPr>
          <p:cNvCxnSpPr/>
          <p:nvPr/>
        </p:nvCxnSpPr>
        <p:spPr>
          <a:xfrm flipH="1">
            <a:off x="3465095" y="606391"/>
            <a:ext cx="625642" cy="6256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4CDE91-8FAE-43B5-9F34-8F6B3AC471F1}"/>
              </a:ext>
            </a:extLst>
          </p:cNvPr>
          <p:cNvSpPr txBox="1"/>
          <p:nvPr/>
        </p:nvSpPr>
        <p:spPr>
          <a:xfrm>
            <a:off x="2743200" y="3424990"/>
            <a:ext cx="609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Mass of magnesium oxide is ____g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Pile, Sand, Powder, White, Grains, Heap, Material">
            <a:extLst>
              <a:ext uri="{FF2B5EF4-FFF2-40B4-BE49-F238E27FC236}">
                <a16:creationId xmlns:a16="http://schemas.microsoft.com/office/drawing/2014/main" id="{A9DB3233-009C-4870-AB88-3E7E56480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34" y="1309036"/>
            <a:ext cx="3007896" cy="150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5D38AB6-2F59-48E8-89B8-ABAB0E0610E0}"/>
              </a:ext>
            </a:extLst>
          </p:cNvPr>
          <p:cNvSpPr/>
          <p:nvPr/>
        </p:nvSpPr>
        <p:spPr>
          <a:xfrm>
            <a:off x="3927108" y="1809550"/>
            <a:ext cx="1058779" cy="413886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DEB3F0-505C-42EE-9797-57BAE0D30964}"/>
              </a:ext>
            </a:extLst>
          </p:cNvPr>
          <p:cNvCxnSpPr>
            <a:cxnSpLocks/>
          </p:cNvCxnSpPr>
          <p:nvPr/>
        </p:nvCxnSpPr>
        <p:spPr>
          <a:xfrm flipV="1">
            <a:off x="6784207" y="2760847"/>
            <a:ext cx="0" cy="5983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D8DC998-D7B3-4E72-BCAC-E71AD49CBCA8}"/>
              </a:ext>
            </a:extLst>
          </p:cNvPr>
          <p:cNvSpPr txBox="1"/>
          <p:nvPr/>
        </p:nvSpPr>
        <p:spPr>
          <a:xfrm>
            <a:off x="134754" y="4090736"/>
            <a:ext cx="8681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Therefore, the mass of oxygen reacting with the magnesium must be ____g.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A02550-E0D1-4AE9-854D-7C9328E4946B}"/>
              </a:ext>
            </a:extLst>
          </p:cNvPr>
          <p:cNvSpPr txBox="1"/>
          <p:nvPr/>
        </p:nvSpPr>
        <p:spPr>
          <a:xfrm>
            <a:off x="0" y="5225745"/>
            <a:ext cx="9144000" cy="1338828"/>
          </a:xfrm>
          <a:prstGeom prst="rect">
            <a:avLst/>
          </a:prstGeom>
          <a:solidFill>
            <a:srgbClr val="DFFD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In chemical reactions the total mass of the products ………………………. the total mass of the reactants. This is called ……………………………………. of mass.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A9407-4C0D-4DE3-A1ED-B5E99913E794}"/>
              </a:ext>
            </a:extLst>
          </p:cNvPr>
          <p:cNvSpPr txBox="1"/>
          <p:nvPr/>
        </p:nvSpPr>
        <p:spPr>
          <a:xfrm>
            <a:off x="0" y="5204890"/>
            <a:ext cx="9144000" cy="1338828"/>
          </a:xfrm>
          <a:prstGeom prst="rect">
            <a:avLst/>
          </a:prstGeom>
          <a:solidFill>
            <a:srgbClr val="DFFD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In chemical reactions the total mass of the product </a:t>
            </a:r>
            <a:r>
              <a:rPr lang="en-GB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is equal to </a:t>
            </a:r>
            <a:r>
              <a:rPr lang="en-GB" sz="2700" dirty="0">
                <a:latin typeface="Comic Sans MS" panose="030F0702030302020204" pitchFamily="66" charset="0"/>
              </a:rPr>
              <a:t>the total mass of the reactants. This is called </a:t>
            </a:r>
            <a:r>
              <a:rPr lang="en-GB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the conservation </a:t>
            </a:r>
            <a:r>
              <a:rPr lang="en-GB" sz="2700" dirty="0">
                <a:latin typeface="Comic Sans MS" panose="030F0702030302020204" pitchFamily="66" charset="0"/>
              </a:rPr>
              <a:t>of mass.</a:t>
            </a:r>
          </a:p>
        </p:txBody>
      </p:sp>
    </p:spTree>
    <p:extLst>
      <p:ext uri="{BB962C8B-B14F-4D97-AF65-F5344CB8AC3E}">
        <p14:creationId xmlns:p14="http://schemas.microsoft.com/office/powerpoint/2010/main" val="24662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38691F-921C-44F1-8AA1-79A633D67590}"/>
              </a:ext>
            </a:extLst>
          </p:cNvPr>
          <p:cNvSpPr txBox="1"/>
          <p:nvPr/>
        </p:nvSpPr>
        <p:spPr>
          <a:xfrm>
            <a:off x="202131" y="240632"/>
            <a:ext cx="3763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Quick Check</a:t>
            </a:r>
            <a:endParaRPr lang="en-GB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82F4A-A4C7-4181-B1D8-0B291F1B552A}"/>
              </a:ext>
            </a:extLst>
          </p:cNvPr>
          <p:cNvSpPr txBox="1"/>
          <p:nvPr/>
        </p:nvSpPr>
        <p:spPr>
          <a:xfrm>
            <a:off x="269505" y="1260910"/>
            <a:ext cx="78349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000" dirty="0">
                <a:latin typeface="Comic Sans MS" panose="030F0702030302020204" pitchFamily="66" charset="0"/>
              </a:rPr>
              <a:t>Reiss heats 12.5g of zinc carbonate. It decomposes to make 8.1g of zinc oxide. Calculate the mass of carbon dioxide made.</a:t>
            </a:r>
          </a:p>
          <a:p>
            <a:pPr marL="514350" indent="-514350">
              <a:buAutoNum type="arabicPeriod"/>
            </a:pPr>
            <a:endParaRPr lang="en-GB" sz="3000" dirty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000" dirty="0">
                <a:latin typeface="Comic Sans MS" panose="030F0702030302020204" pitchFamily="66" charset="0"/>
              </a:rPr>
              <a:t>24g of copper carbonate was heated, this decomposed to make copper oxide and carbon dioxide. Melia measured 18.5g of copper oxide, how much carbon dioxide was made?</a:t>
            </a:r>
          </a:p>
        </p:txBody>
      </p:sp>
      <p:pic>
        <p:nvPicPr>
          <p:cNvPr id="4098" name="Picture 2" descr="School, School Supplies, Education, Classroom, Office">
            <a:extLst>
              <a:ext uri="{FF2B5EF4-FFF2-40B4-BE49-F238E27FC236}">
                <a16:creationId xmlns:a16="http://schemas.microsoft.com/office/drawing/2014/main" id="{752D30A1-4546-4BFA-90CA-A54901FC7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28" y="173255"/>
            <a:ext cx="1160566" cy="12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FE9B6F-12F5-4B43-A93D-E198ECC66217}"/>
              </a:ext>
            </a:extLst>
          </p:cNvPr>
          <p:cNvSpPr/>
          <p:nvPr/>
        </p:nvSpPr>
        <p:spPr>
          <a:xfrm>
            <a:off x="231006" y="2427231"/>
            <a:ext cx="8604986" cy="1754326"/>
          </a:xfrm>
          <a:prstGeom prst="rect">
            <a:avLst/>
          </a:prstGeom>
          <a:solidFill>
            <a:srgbClr val="DFFDFA"/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12.5g – 8.1g = 4.4g of carbon dioxide</a:t>
            </a:r>
          </a:p>
          <a:p>
            <a:pPr marL="514350" indent="-514350">
              <a:buAutoNum type="arabicPeriod"/>
            </a:pP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24g – 18.5 = 5.5g of carbon dioxide</a:t>
            </a:r>
          </a:p>
        </p:txBody>
      </p:sp>
      <p:pic>
        <p:nvPicPr>
          <p:cNvPr id="4100" name="Picture 4" descr="Mark, Check, Tick, Red, Correct, Symbol, Choice, Yes">
            <a:extLst>
              <a:ext uri="{FF2B5EF4-FFF2-40B4-BE49-F238E27FC236}">
                <a16:creationId xmlns:a16="http://schemas.microsoft.com/office/drawing/2014/main" id="{D292BCF7-4BC8-48F4-AEB1-32109E72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1" y="5174154"/>
            <a:ext cx="1385085" cy="14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F8C6F8-6963-42B2-9205-6CB50B5A0EFC}"/>
              </a:ext>
            </a:extLst>
          </p:cNvPr>
          <p:cNvSpPr txBox="1"/>
          <p:nvPr/>
        </p:nvSpPr>
        <p:spPr>
          <a:xfrm>
            <a:off x="134752" y="356135"/>
            <a:ext cx="874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US" sz="3600" dirty="0">
                <a:latin typeface="Comic Sans MS" panose="030F0702030302020204" pitchFamily="66" charset="0"/>
              </a:rPr>
              <a:t>Match the sentences correctly: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2A811-EAD2-4051-BEFB-503C440C0EA3}"/>
              </a:ext>
            </a:extLst>
          </p:cNvPr>
          <p:cNvSpPr txBox="1"/>
          <p:nvPr/>
        </p:nvSpPr>
        <p:spPr>
          <a:xfrm>
            <a:off x="211756" y="1530418"/>
            <a:ext cx="4071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When two liquids react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If a gas combines with a solid or liquid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Conservation of mass states the mass of reactants and products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If a substance melts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Reactions that release gas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EABBE-81F9-488D-88BF-E024692DF8EF}"/>
              </a:ext>
            </a:extLst>
          </p:cNvPr>
          <p:cNvSpPr txBox="1"/>
          <p:nvPr/>
        </p:nvSpPr>
        <p:spPr>
          <a:xfrm>
            <a:off x="4716377" y="1557690"/>
            <a:ext cx="4109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The mass will appear to increase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Should be the same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The mass will stay the same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The mass of each liquid will add together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Appear to decrease in mass</a:t>
            </a:r>
          </a:p>
        </p:txBody>
      </p:sp>
    </p:spTree>
    <p:extLst>
      <p:ext uri="{BB962C8B-B14F-4D97-AF65-F5344CB8AC3E}">
        <p14:creationId xmlns:p14="http://schemas.microsoft.com/office/powerpoint/2010/main" val="106059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356848-E2E0-4184-BC47-3FA85DAEF25D}"/>
              </a:ext>
            </a:extLst>
          </p:cNvPr>
          <p:cNvSpPr txBox="1"/>
          <p:nvPr/>
        </p:nvSpPr>
        <p:spPr>
          <a:xfrm>
            <a:off x="211756" y="1068406"/>
            <a:ext cx="4071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When two liquids react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If a gas combines with a solid or liquid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Conservation of mass states the mass of reactants and products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If a substance melts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Reactions that release gas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DBE42-4D4B-4977-B6FE-D732C851A85F}"/>
              </a:ext>
            </a:extLst>
          </p:cNvPr>
          <p:cNvSpPr txBox="1"/>
          <p:nvPr/>
        </p:nvSpPr>
        <p:spPr>
          <a:xfrm>
            <a:off x="4803004" y="1095677"/>
            <a:ext cx="4109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The mass will appear to increase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Should be the same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The mass will stay the same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The mass of each liquid will add together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Appear to decrease in mass</a:t>
            </a:r>
          </a:p>
        </p:txBody>
      </p:sp>
      <p:pic>
        <p:nvPicPr>
          <p:cNvPr id="7" name="Picture 4" descr="Mark, Check, Tick, Red, Correct, Symbol, Choice, Yes">
            <a:extLst>
              <a:ext uri="{FF2B5EF4-FFF2-40B4-BE49-F238E27FC236}">
                <a16:creationId xmlns:a16="http://schemas.microsoft.com/office/drawing/2014/main" id="{C161E29E-C3B8-4A23-A38E-383388D0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69" y="5592278"/>
            <a:ext cx="1066940" cy="11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25CB2-4E3E-41E0-8E82-BC57F2322539}"/>
              </a:ext>
            </a:extLst>
          </p:cNvPr>
          <p:cNvSpPr txBox="1"/>
          <p:nvPr/>
        </p:nvSpPr>
        <p:spPr>
          <a:xfrm>
            <a:off x="67378" y="192505"/>
            <a:ext cx="446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56C38-86D2-4726-9065-98B99D6BFF4C}"/>
              </a:ext>
            </a:extLst>
          </p:cNvPr>
          <p:cNvCxnSpPr/>
          <p:nvPr/>
        </p:nvCxnSpPr>
        <p:spPr>
          <a:xfrm>
            <a:off x="4061861" y="1318661"/>
            <a:ext cx="1203158" cy="2685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32BB29-9416-4C75-B598-C79D0DF2367A}"/>
              </a:ext>
            </a:extLst>
          </p:cNvPr>
          <p:cNvCxnSpPr>
            <a:cxnSpLocks/>
          </p:cNvCxnSpPr>
          <p:nvPr/>
        </p:nvCxnSpPr>
        <p:spPr>
          <a:xfrm flipV="1">
            <a:off x="3782728" y="1578543"/>
            <a:ext cx="1838426" cy="7315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598B34-7243-402E-923E-4F40E87F6BE7}"/>
              </a:ext>
            </a:extLst>
          </p:cNvPr>
          <p:cNvCxnSpPr>
            <a:cxnSpLocks/>
          </p:cNvCxnSpPr>
          <p:nvPr/>
        </p:nvCxnSpPr>
        <p:spPr>
          <a:xfrm flipV="1">
            <a:off x="3859731" y="2435192"/>
            <a:ext cx="1472665" cy="9721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C85F01-44DF-4D74-9274-1A1B179A11CB}"/>
              </a:ext>
            </a:extLst>
          </p:cNvPr>
          <p:cNvCxnSpPr>
            <a:cxnSpLocks/>
          </p:cNvCxnSpPr>
          <p:nvPr/>
        </p:nvCxnSpPr>
        <p:spPr>
          <a:xfrm flipV="1">
            <a:off x="3888606" y="3474720"/>
            <a:ext cx="2136809" cy="10395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3AED0-DE5D-42EF-BC2F-03D272D9C6BF}"/>
              </a:ext>
            </a:extLst>
          </p:cNvPr>
          <p:cNvCxnSpPr>
            <a:cxnSpLocks/>
          </p:cNvCxnSpPr>
          <p:nvPr/>
        </p:nvCxnSpPr>
        <p:spPr>
          <a:xfrm flipV="1">
            <a:off x="4302493" y="5245768"/>
            <a:ext cx="500513" cy="770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7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36" y="221381"/>
            <a:ext cx="8815796" cy="8758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Balancing Equations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41814" y="2426463"/>
            <a:ext cx="8882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1967" y="2937784"/>
            <a:ext cx="836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Mg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900" y="2954961"/>
            <a:ext cx="836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O</a:t>
            </a:r>
            <a:r>
              <a:rPr lang="en-GB" sz="3200" baseline="-25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7304" y="2954960"/>
            <a:ext cx="112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MgO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7674" y="3252349"/>
            <a:ext cx="8882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09551" y="3026548"/>
            <a:ext cx="40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14797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Step 1: </a:t>
            </a:r>
            <a:r>
              <a:rPr lang="en-GB" sz="2200" dirty="0">
                <a:latin typeface="Comic Sans MS" panose="030F0702030302020204" pitchFamily="66" charset="0"/>
              </a:rPr>
              <a:t>Lets look at the number of atoms each side of this equation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267" y="3819855"/>
            <a:ext cx="216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 magnesium atom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5871" y="3819855"/>
            <a:ext cx="195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 oxygen atoms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8084" y="3816628"/>
            <a:ext cx="221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 magnesium atom</a:t>
            </a:r>
          </a:p>
          <a:p>
            <a:r>
              <a:rPr lang="en-GB" dirty="0">
                <a:latin typeface="Comic Sans MS" panose="030F0702030302020204" pitchFamily="66" charset="0"/>
              </a:rPr>
              <a:t>1 oxygen atom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601424"/>
            <a:ext cx="4079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Step 2: </a:t>
            </a:r>
            <a:r>
              <a:rPr lang="en-GB" sz="2200" dirty="0">
                <a:latin typeface="Comic Sans MS" panose="030F0702030302020204" pitchFamily="66" charset="0"/>
              </a:rPr>
              <a:t>Balance the equation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3762" y="2241474"/>
            <a:ext cx="8653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Magnesium    +   Oxygen             Magnesium Oxide</a:t>
            </a:r>
          </a:p>
        </p:txBody>
      </p:sp>
      <p:sp>
        <p:nvSpPr>
          <p:cNvPr id="2" name="Oval 1"/>
          <p:cNvSpPr/>
          <p:nvPr/>
        </p:nvSpPr>
        <p:spPr>
          <a:xfrm>
            <a:off x="3177816" y="4339714"/>
            <a:ext cx="653956" cy="640080"/>
          </a:xfrm>
          <a:prstGeom prst="ellipse">
            <a:avLst/>
          </a:prstGeom>
          <a:solidFill>
            <a:srgbClr val="E4F7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399146" y="4659754"/>
            <a:ext cx="653956" cy="640080"/>
          </a:xfrm>
          <a:prstGeom prst="ellipse">
            <a:avLst/>
          </a:prstGeom>
          <a:solidFill>
            <a:srgbClr val="E4F7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1076055" y="4339714"/>
            <a:ext cx="653956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6745190" y="4669595"/>
            <a:ext cx="653956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3831772" y="4339714"/>
            <a:ext cx="653956" cy="640080"/>
          </a:xfrm>
          <a:prstGeom prst="ellipse">
            <a:avLst/>
          </a:prstGeom>
          <a:solidFill>
            <a:srgbClr val="E4F7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58084" y="2893404"/>
            <a:ext cx="4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7399146" y="5473435"/>
            <a:ext cx="653956" cy="640080"/>
          </a:xfrm>
          <a:prstGeom prst="ellipse">
            <a:avLst/>
          </a:prstGeom>
          <a:solidFill>
            <a:srgbClr val="E4F7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6757304" y="5483276"/>
            <a:ext cx="653956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701923" y="2876228"/>
            <a:ext cx="4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1071967" y="5130321"/>
            <a:ext cx="653956" cy="64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7E8828-5063-42AE-8D98-595EC1752045}"/>
              </a:ext>
            </a:extLst>
          </p:cNvPr>
          <p:cNvSpPr txBox="1"/>
          <p:nvPr/>
        </p:nvSpPr>
        <p:spPr>
          <a:xfrm>
            <a:off x="6356480" y="3805399"/>
            <a:ext cx="22773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 magnesium atoms</a:t>
            </a:r>
          </a:p>
          <a:p>
            <a:r>
              <a:rPr lang="en-GB" dirty="0">
                <a:latin typeface="Comic Sans MS" panose="030F0702030302020204" pitchFamily="66" charset="0"/>
              </a:rPr>
              <a:t>2 oxygen atoms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655567-98A5-421E-A00B-746DE5327793}"/>
              </a:ext>
            </a:extLst>
          </p:cNvPr>
          <p:cNvSpPr txBox="1"/>
          <p:nvPr/>
        </p:nvSpPr>
        <p:spPr>
          <a:xfrm>
            <a:off x="231006" y="3847127"/>
            <a:ext cx="22867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 magnesium atoms</a:t>
            </a:r>
          </a:p>
        </p:txBody>
      </p:sp>
    </p:spTree>
    <p:extLst>
      <p:ext uri="{BB962C8B-B14F-4D97-AF65-F5344CB8AC3E}">
        <p14:creationId xmlns:p14="http://schemas.microsoft.com/office/powerpoint/2010/main" val="2400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  <p:bldP spid="14" grpId="0"/>
      <p:bldP spid="15" grpId="0"/>
      <p:bldP spid="16" grpId="0"/>
      <p:bldP spid="17" grpId="0"/>
      <p:bldP spid="4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065" y="2044827"/>
            <a:ext cx="8791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The chemical </a:t>
            </a:r>
            <a:r>
              <a:rPr lang="en-GB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__________</a:t>
            </a:r>
            <a:r>
              <a:rPr lang="en-GB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 needs to be </a:t>
            </a:r>
            <a:r>
              <a:rPr lang="en-GB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___________</a:t>
            </a:r>
            <a:r>
              <a:rPr lang="en-GB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 so that it follows the law of conservation of </a:t>
            </a:r>
            <a:r>
              <a:rPr lang="en-GB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______</a:t>
            </a:r>
            <a:r>
              <a:rPr lang="en-GB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endParaRPr lang="en-GB" sz="2800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A </a:t>
            </a:r>
            <a:r>
              <a:rPr lang="en-GB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balanced</a:t>
            </a:r>
            <a:r>
              <a:rPr lang="en-GB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 chemical </a:t>
            </a:r>
            <a:r>
              <a:rPr lang="en-GB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equation</a:t>
            </a:r>
            <a:r>
              <a:rPr lang="en-GB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 occurs when the number of the different</a:t>
            </a:r>
            <a:r>
              <a:rPr lang="en-GB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 ________ </a:t>
            </a:r>
            <a:r>
              <a:rPr lang="en-GB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of elements in the reactants side is equal to that of the </a:t>
            </a:r>
            <a:r>
              <a:rPr lang="en-GB" sz="2800" b="1" dirty="0">
                <a:solidFill>
                  <a:srgbClr val="222222"/>
                </a:solidFill>
                <a:latin typeface="Comic Sans MS" panose="030F0702030302020204" pitchFamily="66" charset="0"/>
              </a:rPr>
              <a:t>_________</a:t>
            </a:r>
            <a:r>
              <a:rPr lang="en-GB" sz="2800" dirty="0">
                <a:solidFill>
                  <a:srgbClr val="222222"/>
                </a:solidFill>
                <a:latin typeface="Comic Sans MS" panose="030F0702030302020204" pitchFamily="66" charset="0"/>
              </a:rPr>
              <a:t> side.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31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Why do we need to balance chemical equations?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96425"/>
            <a:ext cx="9144000" cy="492443"/>
          </a:xfrm>
          <a:prstGeom prst="rect">
            <a:avLst/>
          </a:prstGeom>
          <a:solidFill>
            <a:srgbClr val="DFFD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600" b="1" i="1" dirty="0">
                <a:latin typeface="Comic Sans MS" panose="030F0702030302020204" pitchFamily="66" charset="0"/>
              </a:rPr>
              <a:t>Key Words</a:t>
            </a:r>
            <a:r>
              <a:rPr lang="en-GB" sz="2600" i="1" dirty="0">
                <a:latin typeface="Comic Sans MS" panose="030F0702030302020204" pitchFamily="66" charset="0"/>
              </a:rPr>
              <a:t>:  mass,  products, equation, balanced, atoms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7768" y="5755908"/>
            <a:ext cx="3212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752A1-20B8-4201-B457-FB18DFED3D4D}"/>
              </a:ext>
            </a:extLst>
          </p:cNvPr>
          <p:cNvSpPr txBox="1"/>
          <p:nvPr/>
        </p:nvSpPr>
        <p:spPr>
          <a:xfrm>
            <a:off x="3841374" y="1927942"/>
            <a:ext cx="223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rgbClr val="FF0000"/>
                </a:solidFill>
              </a:rPr>
              <a:t>equation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CBA3C-DC26-4E69-B15C-171144B293DD}"/>
              </a:ext>
            </a:extLst>
          </p:cNvPr>
          <p:cNvSpPr txBox="1"/>
          <p:nvPr/>
        </p:nvSpPr>
        <p:spPr>
          <a:xfrm>
            <a:off x="1527020" y="2378053"/>
            <a:ext cx="223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rgbClr val="FF0000"/>
                </a:solidFill>
              </a:rPr>
              <a:t>balanced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4D94E-BA88-4AFF-9535-D4B6C78AF1D0}"/>
              </a:ext>
            </a:extLst>
          </p:cNvPr>
          <p:cNvSpPr txBox="1"/>
          <p:nvPr/>
        </p:nvSpPr>
        <p:spPr>
          <a:xfrm>
            <a:off x="5012473" y="2794739"/>
            <a:ext cx="15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rgbClr val="FF0000"/>
                </a:solidFill>
              </a:rPr>
              <a:t>mass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C2F6FB-1FD2-4D4E-BA0B-9954A89B56A3}"/>
              </a:ext>
            </a:extLst>
          </p:cNvPr>
          <p:cNvSpPr txBox="1"/>
          <p:nvPr/>
        </p:nvSpPr>
        <p:spPr>
          <a:xfrm>
            <a:off x="4715620" y="4069019"/>
            <a:ext cx="15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rgbClr val="FF0000"/>
                </a:solidFill>
              </a:rPr>
              <a:t>atoms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87DD4-416E-484D-A4F7-A76783F088F8}"/>
              </a:ext>
            </a:extLst>
          </p:cNvPr>
          <p:cNvSpPr txBox="1"/>
          <p:nvPr/>
        </p:nvSpPr>
        <p:spPr>
          <a:xfrm>
            <a:off x="3215508" y="4886885"/>
            <a:ext cx="185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rgbClr val="FF0000"/>
                </a:solidFill>
              </a:rPr>
              <a:t>products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Mark, Check, Tick, Red, Correct, Symbol, Choice, Yes">
            <a:extLst>
              <a:ext uri="{FF2B5EF4-FFF2-40B4-BE49-F238E27FC236}">
                <a16:creationId xmlns:a16="http://schemas.microsoft.com/office/drawing/2014/main" id="{FD11BF82-4EC3-44E1-9870-5D59A0E2F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96" y="5621833"/>
            <a:ext cx="1038575" cy="108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7CF60C-3DBF-4F24-BBD2-D4BD1F8CA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31599E-37AD-445F-A7D7-F7140704F2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AD7B03-7DCD-4DE0-B889-81AC8BD8C968}">
  <ds:schemaRefs>
    <ds:schemaRef ds:uri="http://schemas.microsoft.com/office/2006/documentManagement/types"/>
    <ds:schemaRef ds:uri="http://purl.org/dc/dcmitype/"/>
    <ds:schemaRef ds:uri="049f97e1-32ae-4d3d-9c64-63be60dba368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3eb4558b-8982-4134-8cf8-0edee52307a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675</Words>
  <Application>Microsoft Office PowerPoint</Application>
  <PresentationFormat>On-screen Show (4:3)</PresentationFormat>
  <Paragraphs>197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Conservation of Mass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Kiran Mattoo</cp:lastModifiedBy>
  <cp:revision>2</cp:revision>
  <dcterms:created xsi:type="dcterms:W3CDTF">2020-08-27T14:24:11Z</dcterms:created>
  <dcterms:modified xsi:type="dcterms:W3CDTF">2020-09-25T09:00:38Z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