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6A7E7-8AD9-493F-AF8B-FD3D34197826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B98AA-603D-4B92-9016-ED6F10F862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7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8DA6D-519D-4D69-B6CA-27558958F9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14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C1EEE7-A529-4119-A17B-49D1EB64A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EF7D6-E7EE-4690-902F-EDEC08D0C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64000"/>
            </a:schemeClr>
          </a:solidFill>
          <a:ln w="38100">
            <a:solidFill>
              <a:schemeClr val="tx1"/>
            </a:solidFill>
          </a:ln>
        </p:spPr>
        <p:txBody>
          <a:bodyPr anchor="b"/>
          <a:lstStyle>
            <a:lvl1pPr algn="ctr">
              <a:defRPr sz="60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F3ED8-32A3-4F2E-9695-127BCC759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64000"/>
            </a:schemeClr>
          </a:solidFill>
          <a:ln w="381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2EDA0-9D7D-42BE-9EBD-4F831448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59D4-48F3-423D-8D78-59B54F89A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ADD2-4AD6-4999-91F7-6B78768E2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14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81BE-FFA9-409F-857A-3C84D013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BAF6F-7691-48CE-964B-DA1E56EBF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1A62-AA52-4BA0-8FC1-C2D787FE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E9054-6533-43C7-A90F-6A742124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F7B00-20E9-4B11-B4E4-B2DD654F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6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9ACDBF-BB54-42DE-A252-0D93FBD9A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8D89B-9C82-4E5C-8EC3-DC264F6B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69B87-CF2A-4E18-82C4-802595CE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E50B1-667E-46FA-8360-33008EF9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8845-3255-4B29-8D98-542A3142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7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755511-0436-4B90-B3F9-73C296D68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A6CD3B-D4F0-44DA-90F8-FEF520EDE1F9}"/>
              </a:ext>
            </a:extLst>
          </p:cNvPr>
          <p:cNvSpPr/>
          <p:nvPr userDrawn="1"/>
        </p:nvSpPr>
        <p:spPr>
          <a:xfrm>
            <a:off x="337751" y="609600"/>
            <a:ext cx="5906530" cy="5085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EACE49-4158-4FAB-9A85-293D8F30D0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1AFCB-BF76-4B09-BBEF-34CFBF8A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62714-2CFB-49C3-B726-D680687D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DE4F8-0F0D-4329-893D-4BB5CC96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771FA-BD66-48F4-B6EF-E846DC1D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B47B6-32F3-42F3-BE3E-B5DFBCD6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4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54348-CF06-4CDF-A9F2-599F66E3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22014-B37B-42C8-BBAF-AFD9B0DB5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730BA-33A7-4918-98ED-FEA04956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3A3A4-F592-4DD1-9388-671EBA60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1D55-7365-4188-BCCB-F59D6477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9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F5C3B-A854-401A-9F46-05ECC123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E0D63-1B49-4577-B82D-5B367A2CA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7B5BC-80C6-4427-B5ED-59178F42E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4F8F5-7D2D-4B5D-A6E0-8F43B3CC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365ED-86EB-493A-802A-A5459554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384C6-4699-4C67-A1F7-0CC0EDB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01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94D7-F1CA-4FD1-A45E-1C70D8A0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BA4F9-264C-416F-81E9-4D646E03C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09983-2B91-4E10-8299-7170682D7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1F5F9-3852-42D3-BA99-7053AB4B8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0BCBF-B70F-4F0B-942D-C41D812816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9F71A-259F-430B-987F-9F4A117C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663F7-05F2-4433-8321-0A57569F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12526-005B-493F-9476-AC421DC3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9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7535-9CAB-4CD5-90BA-1F9D24C2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7B54C-E4E2-4F42-B84E-F8886CE6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944EF-3A8A-426E-9EA1-5FC058FD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1CB5C-5935-4071-AB36-8732849D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2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4F663-0F70-44C2-A527-F11507150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91D69-5E1C-4E9F-855B-324BBDC41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ED5C7-AA1A-4E7C-8D75-EA6B81D5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90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9CD5D-F056-40A0-8D48-4E7365CEF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B305-7229-44F9-8F87-7B8ACAF79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C1552-3EA2-48D0-8627-651550210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90955-563A-4DD0-B84C-BBACD4336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EA00B-99D6-45FC-A27B-EFD46708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2C409-058D-4EB7-8BF9-2C67AE82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9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6475-E940-472F-B54E-68C99C5F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4FAA3-A44F-46DE-A836-501E60C39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ED22D-B46E-4012-AD9C-73125DC2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7A66D-313C-4CDE-9FB7-B991B66F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B96EE-82C4-4BD7-9288-C76AFD83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2C8AC-C23A-4708-9F22-F557C8E0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2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5E80E-2CF1-499A-AD86-A8DB88F8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B84AE-1C92-4DBA-8000-E97C1E46D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2F38D-42FE-44FF-95CF-F73515CB8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C209A3-B7F1-4116-A153-949EFBE979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D30EF-172B-4295-9B5F-376245CCC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B9F39-5D16-4D6C-A2AE-C80526E59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EAF0D-01D4-4587-997B-C199E5D9F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7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J9E1ry1q3p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DF74A0-1A18-4205-952B-F32760A1B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27" r="-1087" b="21454"/>
          <a:stretch/>
        </p:blipFill>
        <p:spPr>
          <a:xfrm>
            <a:off x="998282" y="2648564"/>
            <a:ext cx="4579526" cy="18194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5E4E82-DC5C-42F9-8704-46E9B57B02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652" r="-366" b="-553"/>
          <a:stretch/>
        </p:blipFill>
        <p:spPr>
          <a:xfrm>
            <a:off x="238432" y="164899"/>
            <a:ext cx="4070566" cy="18205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CA72AC-5A79-4024-A933-63261BAFC4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466" r="-292" b="-621"/>
          <a:stretch/>
        </p:blipFill>
        <p:spPr>
          <a:xfrm>
            <a:off x="238434" y="5112883"/>
            <a:ext cx="4218045" cy="14962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E8F1AD-C905-4B73-B71B-95A42D64527A}"/>
              </a:ext>
            </a:extLst>
          </p:cNvPr>
          <p:cNvSpPr txBox="1"/>
          <p:nvPr/>
        </p:nvSpPr>
        <p:spPr>
          <a:xfrm>
            <a:off x="6007510" y="770946"/>
            <a:ext cx="6184490" cy="3108543"/>
          </a:xfrm>
          <a:prstGeom prst="rect">
            <a:avLst/>
          </a:prstGeom>
          <a:solidFill>
            <a:srgbClr val="FFE9C4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How have these people voiced their opinions? Do you think they have done this correctly?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2. What do you think the writer's intentions were when writing their tweets?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Challenge: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What other ways could these writer's voice their opinions and views? Is there a more effective way to do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Choose a character from AIC and write a tweet about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0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A41B67-7613-485C-B32D-20D6087F4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5" y="3777611"/>
            <a:ext cx="5773757" cy="2831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6F6AB9-DAFD-4967-AC99-BDF8B44336AE}"/>
              </a:ext>
            </a:extLst>
          </p:cNvPr>
          <p:cNvSpPr txBox="1"/>
          <p:nvPr/>
        </p:nvSpPr>
        <p:spPr>
          <a:xfrm>
            <a:off x="6547645" y="4942908"/>
            <a:ext cx="485713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lead a horse to water, but you can't force it to drink...just like you can show your children how to act, but they still act like peasants.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5A5E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#Idiots #Disrespectful #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5A5E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ShouldBeSeenAndNotHeard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2" name="Picture 2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7D04D17-240A-4569-9441-C85607F71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374" y="4110405"/>
            <a:ext cx="922128" cy="8893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DB5A74-E720-4BC9-93C7-4ABBF9E69A91}"/>
              </a:ext>
            </a:extLst>
          </p:cNvPr>
          <p:cNvSpPr txBox="1"/>
          <p:nvPr/>
        </p:nvSpPr>
        <p:spPr>
          <a:xfrm>
            <a:off x="7245854" y="457223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@MrBirling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C981BE9-F27D-F043-AE1B-59710A341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89" y="11310"/>
            <a:ext cx="7133112" cy="703454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3600" dirty="0"/>
              <a:t>Week 4 / Lesson Four: DNA</a:t>
            </a:r>
          </a:p>
        </p:txBody>
      </p:sp>
    </p:spTree>
    <p:extLst>
      <p:ext uri="{BB962C8B-B14F-4D97-AF65-F5344CB8AC3E}">
        <p14:creationId xmlns:p14="http://schemas.microsoft.com/office/powerpoint/2010/main" val="61124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5EDE26-D1E0-413C-8652-3F546DA13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22" b="96404" l="9524" r="89524">
                        <a14:foregroundMark x1="40952" y1="48315" x2="47302" y2="57753"/>
                        <a14:foregroundMark x1="33968" y1="62697" x2="34921" y2="65393"/>
                        <a14:foregroundMark x1="34286" y1="61348" x2="37460" y2="63820"/>
                        <a14:foregroundMark x1="56825" y1="44270" x2="56825" y2="54607"/>
                        <a14:foregroundMark x1="64444" y1="41573" x2="65714" y2="51685"/>
                        <a14:foregroundMark x1="66032" y1="42921" x2="66667" y2="49213"/>
                        <a14:foregroundMark x1="67302" y1="43820" x2="67302" y2="48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45355" y="2895891"/>
            <a:ext cx="3000375" cy="4238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3C9D85-FE32-4D7C-B58D-81293FB3EE06}"/>
              </a:ext>
            </a:extLst>
          </p:cNvPr>
          <p:cNvSpPr/>
          <p:nvPr/>
        </p:nvSpPr>
        <p:spPr>
          <a:xfrm>
            <a:off x="606490" y="3433665"/>
            <a:ext cx="917510" cy="12876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2905D1C-6E02-49F5-9750-8EF992141803}"/>
              </a:ext>
            </a:extLst>
          </p:cNvPr>
          <p:cNvSpPr/>
          <p:nvPr/>
        </p:nvSpPr>
        <p:spPr>
          <a:xfrm>
            <a:off x="9805182" y="4600135"/>
            <a:ext cx="2386818" cy="2257865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AO3: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Show an understanding of the relationship between texts and the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context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in which they’re written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EA87DD59-DEB4-504F-A7AF-57A592F6FCE4}"/>
              </a:ext>
            </a:extLst>
          </p:cNvPr>
          <p:cNvSpPr txBox="1">
            <a:spLocks/>
          </p:cNvSpPr>
          <p:nvPr/>
        </p:nvSpPr>
        <p:spPr>
          <a:xfrm>
            <a:off x="1663989" y="747779"/>
            <a:ext cx="9144000" cy="3099740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/>
              </a:rPr>
              <a:t>C/W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/>
              </a:rPr>
              <a:t>								</a:t>
            </a: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/>
              </a:rPr>
              <a:t>Date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/>
              </a:rPr>
              <a:t> 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/>
              </a:rPr>
              <a:t>Lesson Title: Writer's intentions</a:t>
            </a:r>
            <a:endParaRPr kumimoji="0" lang="en-GB" sz="35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Segoe UI Ligh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/>
              </a:rPr>
              <a:t>Lesson Focus: 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make informed connections between texts that are different in time, culture and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Segoe UI Light"/>
              </a:rPr>
              <a:t>tradition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41CFB-25A6-4D18-8A5C-319AACECDF18}"/>
              </a:ext>
            </a:extLst>
          </p:cNvPr>
          <p:cNvSpPr txBox="1"/>
          <p:nvPr/>
        </p:nvSpPr>
        <p:spPr>
          <a:xfrm>
            <a:off x="9624646" y="46893"/>
            <a:ext cx="2743200" cy="646331"/>
          </a:xfrm>
          <a:prstGeom prst="rect">
            <a:avLst/>
          </a:prstGeom>
          <a:solidFill>
            <a:srgbClr val="FFFF99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Focus for the week: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Priestley's intentions</a:t>
            </a:r>
          </a:p>
        </p:txBody>
      </p:sp>
    </p:spTree>
    <p:extLst>
      <p:ext uri="{BB962C8B-B14F-4D97-AF65-F5344CB8AC3E}">
        <p14:creationId xmlns:p14="http://schemas.microsoft.com/office/powerpoint/2010/main" val="3968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6D9479D9-DCE3-0D46-AB45-79214C30AF31}"/>
              </a:ext>
            </a:extLst>
          </p:cNvPr>
          <p:cNvSpPr txBox="1">
            <a:spLocks/>
          </p:cNvSpPr>
          <p:nvPr/>
        </p:nvSpPr>
        <p:spPr>
          <a:xfrm>
            <a:off x="1524000" y="322705"/>
            <a:ext cx="9144000" cy="1198806"/>
          </a:xfrm>
          <a:prstGeom prst="rect">
            <a:avLst/>
          </a:prstGeom>
          <a:solidFill>
            <a:sysClr val="window" lastClr="FFFFFF">
              <a:alpha val="64000"/>
            </a:sys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Segoe UI Semibold" panose="020B0702040204020203" pitchFamily="34" charset="0"/>
              </a:rPr>
              <a:t>Word Consciousness – Please record on the back page of your exercise books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Segoe UI Semibold" panose="020B07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DC7B475-EDE7-6B49-A78A-2BF121B235BB}"/>
              </a:ext>
            </a:extLst>
          </p:cNvPr>
          <p:cNvGraphicFramePr>
            <a:graphicFrameLocks noGrp="1"/>
          </p:cNvGraphicFramePr>
          <p:nvPr/>
        </p:nvGraphicFramePr>
        <p:xfrm>
          <a:off x="1675856" y="2174633"/>
          <a:ext cx="8840288" cy="43641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20144">
                  <a:extLst>
                    <a:ext uri="{9D8B030D-6E8A-4147-A177-3AD203B41FA5}">
                      <a16:colId xmlns:a16="http://schemas.microsoft.com/office/drawing/2014/main" val="4050230822"/>
                    </a:ext>
                  </a:extLst>
                </a:gridCol>
                <a:gridCol w="4420144">
                  <a:extLst>
                    <a:ext uri="{9D8B030D-6E8A-4147-A177-3AD203B41FA5}">
                      <a16:colId xmlns:a16="http://schemas.microsoft.com/office/drawing/2014/main" val="1989019206"/>
                    </a:ext>
                  </a:extLst>
                </a:gridCol>
              </a:tblGrid>
              <a:tr h="865441">
                <a:tc>
                  <a:txBody>
                    <a:bodyPr/>
                    <a:lstStyle/>
                    <a:p>
                      <a:r>
                        <a:rPr lang="en-GB"/>
                        <a:t>Word</a:t>
                      </a:r>
                      <a:r>
                        <a:rPr lang="en-GB" baseline="0"/>
                        <a:t> and definition 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Your definition or synonyms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41173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r>
                        <a:rPr lang="en-GB" b="1"/>
                        <a:t>Apartheid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>
                          <a:latin typeface="Calibri"/>
                        </a:rPr>
                        <a:t>(in South Africa) a policy or system of segregation or discrimination on grounds of race.</a:t>
                      </a:r>
                      <a:endParaRPr lang="en-GB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>
                          <a:latin typeface="Calibri"/>
                        </a:rPr>
                        <a:t>segregation on grounds other than race.</a:t>
                      </a:r>
                      <a:endParaRPr lang="en-GB" sz="14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>
                          <a:latin typeface="Calibri"/>
                        </a:rPr>
                        <a:t>"gender apartheid"</a:t>
                      </a:r>
                      <a:endParaRPr lang="en-GB" sz="1400"/>
                    </a:p>
                    <a:p>
                      <a:pPr lvl="0">
                        <a:buNone/>
                      </a:pPr>
                      <a:endParaRPr lang="en-GB" b="1"/>
                    </a:p>
                    <a:p>
                      <a:pPr lvl="0">
                        <a:buNone/>
                      </a:pPr>
                      <a:endParaRPr lang="en-GB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89144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i="0" u="none" strike="noStrike" noProof="0">
                          <a:latin typeface="Calibri"/>
                        </a:rPr>
                        <a:t>Intentions</a:t>
                      </a:r>
                      <a:endParaRPr lang="en-US" sz="1800" b="0" i="0" u="none" strike="noStrike" noProof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1" i="1" u="none" strike="noStrike" noProof="0">
                          <a:latin typeface="Calibri"/>
                        </a:rPr>
                        <a:t>Noun</a:t>
                      </a:r>
                      <a:r>
                        <a:rPr lang="en-GB" sz="1800" b="1" i="0" u="none" strike="noStrike" noProof="0">
                          <a:latin typeface="Calibri"/>
                        </a:rPr>
                        <a:t> - </a:t>
                      </a:r>
                      <a:r>
                        <a:rPr lang="en-GB" sz="1800" b="0" i="0" u="none" strike="noStrike" noProof="0">
                          <a:latin typeface="Calibri"/>
                        </a:rPr>
                        <a:t>a thing intended: an aim or plan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728328"/>
                  </a:ext>
                </a:extLst>
              </a:tr>
              <a:tr h="86544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8811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75BCDA-F67A-164C-8AAD-A9AB4B48F925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81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A2280D-AEBC-6D49-9BA4-5A888477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8" y="283063"/>
            <a:ext cx="10515600" cy="1325563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GB"/>
              <a:t>Learning Journey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252046-2E04-9C4B-8E47-9EB6A8B83B94}"/>
              </a:ext>
            </a:extLst>
          </p:cNvPr>
          <p:cNvGrpSpPr/>
          <p:nvPr/>
        </p:nvGrpSpPr>
        <p:grpSpPr>
          <a:xfrm>
            <a:off x="2175813" y="1920125"/>
            <a:ext cx="1937677" cy="1606611"/>
            <a:chOff x="-537250" y="-652635"/>
            <a:chExt cx="1937677" cy="160661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38B2E57D-8317-E349-838F-F44FA304898F}"/>
                </a:ext>
              </a:extLst>
            </p:cNvPr>
            <p:cNvSpPr/>
            <p:nvPr/>
          </p:nvSpPr>
          <p:spPr>
            <a:xfrm>
              <a:off x="-537250" y="-652635"/>
              <a:ext cx="1937677" cy="1356311"/>
            </a:xfrm>
            <a:prstGeom prst="roundRect">
              <a:avLst>
                <a:gd name="adj" fmla="val 1667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DCF3E59-4FC5-3442-86AD-DB6A21762B50}"/>
                </a:ext>
              </a:extLst>
            </p:cNvPr>
            <p:cNvSpPr txBox="1"/>
            <p:nvPr/>
          </p:nvSpPr>
          <p:spPr>
            <a:xfrm>
              <a:off x="-471029" y="-269891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l" defTabSz="622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lt"/>
                  <a:cs typeface="Calibri" panose="020F0502020204030204"/>
                </a:rPr>
                <a:t> Last lesssson we examined the Inspector's presence in the play and how he affects other characters. 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98FF95-EE9C-6F4E-81D1-603ED48454D0}"/>
              </a:ext>
            </a:extLst>
          </p:cNvPr>
          <p:cNvGrpSpPr/>
          <p:nvPr/>
        </p:nvGrpSpPr>
        <p:grpSpPr>
          <a:xfrm>
            <a:off x="4224545" y="3395890"/>
            <a:ext cx="1937677" cy="1356311"/>
            <a:chOff x="3911345" y="1549106"/>
            <a:chExt cx="1937677" cy="135631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C3EACDA-A75C-8E40-849C-E5204335B55D}"/>
                </a:ext>
              </a:extLst>
            </p:cNvPr>
            <p:cNvSpPr/>
            <p:nvPr/>
          </p:nvSpPr>
          <p:spPr>
            <a:xfrm>
              <a:off x="3911345" y="1549106"/>
              <a:ext cx="1937677" cy="13563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FDE90ECC-8656-F349-B4A9-414D2BDDE919}"/>
                </a:ext>
              </a:extLst>
            </p:cNvPr>
            <p:cNvSpPr txBox="1"/>
            <p:nvPr/>
          </p:nvSpPr>
          <p:spPr>
            <a:xfrm>
              <a:off x="3977567" y="1615328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Today we will be reading the poem Nothing's Changed and comparing it with the Inspector's final speech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0CD061-A1AF-F848-891C-C0E266E1A484}"/>
              </a:ext>
            </a:extLst>
          </p:cNvPr>
          <p:cNvGrpSpPr/>
          <p:nvPr/>
        </p:nvGrpSpPr>
        <p:grpSpPr>
          <a:xfrm>
            <a:off x="6548189" y="4799150"/>
            <a:ext cx="1937677" cy="1356311"/>
            <a:chOff x="5517885" y="3072692"/>
            <a:chExt cx="1937677" cy="1356311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E358B75-A101-B641-B956-26114C9944D6}"/>
                </a:ext>
              </a:extLst>
            </p:cNvPr>
            <p:cNvSpPr/>
            <p:nvPr/>
          </p:nvSpPr>
          <p:spPr>
            <a:xfrm>
              <a:off x="5517885" y="3072692"/>
              <a:ext cx="1937677" cy="1356311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550E57AA-C963-D047-8E4A-9C485C665B65}"/>
                </a:ext>
              </a:extLst>
            </p:cNvPr>
            <p:cNvSpPr txBox="1"/>
            <p:nvPr/>
          </p:nvSpPr>
          <p:spPr>
            <a:xfrm>
              <a:off x="5584107" y="3138914"/>
              <a:ext cx="1805233" cy="12238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We will be writing a comparison paragraph about the two texts explaining the writer's intentions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Bent Up Arrow 16">
            <a:extLst>
              <a:ext uri="{FF2B5EF4-FFF2-40B4-BE49-F238E27FC236}">
                <a16:creationId xmlns:a16="http://schemas.microsoft.com/office/drawing/2014/main" id="{A3E726F3-3B15-BA43-A1FD-9D28F1DE386B}"/>
              </a:ext>
            </a:extLst>
          </p:cNvPr>
          <p:cNvSpPr/>
          <p:nvPr/>
        </p:nvSpPr>
        <p:spPr>
          <a:xfrm rot="5400000">
            <a:off x="2844885" y="3225095"/>
            <a:ext cx="1151042" cy="127716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Bent Up Arrow 17">
            <a:extLst>
              <a:ext uri="{FF2B5EF4-FFF2-40B4-BE49-F238E27FC236}">
                <a16:creationId xmlns:a16="http://schemas.microsoft.com/office/drawing/2014/main" id="{E7A144F9-6042-004B-9E1A-14BD934580E1}"/>
              </a:ext>
            </a:extLst>
          </p:cNvPr>
          <p:cNvSpPr/>
          <p:nvPr/>
        </p:nvSpPr>
        <p:spPr>
          <a:xfrm rot="5400000">
            <a:off x="5284347" y="4672512"/>
            <a:ext cx="1151042" cy="131042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7127A3-BFF6-9947-BE72-20129AA16B90}"/>
              </a:ext>
            </a:extLst>
          </p:cNvPr>
          <p:cNvSpPr txBox="1"/>
          <p:nvPr/>
        </p:nvSpPr>
        <p:spPr>
          <a:xfrm>
            <a:off x="2511469" y="-4175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192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66CE-2A98-4DE9-B95D-14020CB7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352" y="-181939"/>
            <a:ext cx="10515600" cy="1325563"/>
          </a:xfrm>
        </p:spPr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How are these pictures connected?</a:t>
            </a: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9F5C3A4-B878-4E75-86BB-8DCCDED7F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" t="976" r="-2511" b="46341"/>
          <a:stretch/>
        </p:blipFill>
        <p:spPr>
          <a:xfrm>
            <a:off x="152400" y="649310"/>
            <a:ext cx="2775177" cy="2035911"/>
          </a:xfrm>
          <a:prstGeom prst="rect">
            <a:avLst/>
          </a:prstGeom>
        </p:spPr>
      </p:pic>
      <p:pic>
        <p:nvPicPr>
          <p:cNvPr id="5" name="Picture 5" descr="A dining room table&#10;&#10;Description automatically generated">
            <a:extLst>
              <a:ext uri="{FF2B5EF4-FFF2-40B4-BE49-F238E27FC236}">
                <a16:creationId xmlns:a16="http://schemas.microsoft.com/office/drawing/2014/main" id="{20099901-F585-4A21-A50D-BDB6ADE4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174" y="715653"/>
            <a:ext cx="3308555" cy="2366403"/>
          </a:xfrm>
          <a:prstGeom prst="rect">
            <a:avLst/>
          </a:prstGeom>
        </p:spPr>
      </p:pic>
      <p:pic>
        <p:nvPicPr>
          <p:cNvPr id="6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FDA8E9D6-55BD-4DA7-ACD6-CD933CD9A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16" y="4070855"/>
            <a:ext cx="3959940" cy="2440259"/>
          </a:xfrm>
          <a:prstGeom prst="rect">
            <a:avLst/>
          </a:prstGeom>
        </p:spPr>
      </p:pic>
      <p:pic>
        <p:nvPicPr>
          <p:cNvPr id="7" name="Picture 7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6F192286-D602-42C9-8998-93B2BF4B7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014" y="2995766"/>
            <a:ext cx="2582811" cy="3410564"/>
          </a:xfrm>
          <a:prstGeom prst="rect">
            <a:avLst/>
          </a:prstGeom>
        </p:spPr>
      </p:pic>
      <p:pic>
        <p:nvPicPr>
          <p:cNvPr id="8" name="Picture 8" descr="A picture containing building, large, sitting, standing&#10;&#10;Description automatically generated">
            <a:extLst>
              <a:ext uri="{FF2B5EF4-FFF2-40B4-BE49-F238E27FC236}">
                <a16:creationId xmlns:a16="http://schemas.microsoft.com/office/drawing/2014/main" id="{8640094F-F024-4BDB-A8D7-FB7913C617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089" y="2783758"/>
            <a:ext cx="2366500" cy="1548580"/>
          </a:xfrm>
          <a:prstGeom prst="rect">
            <a:avLst/>
          </a:prstGeom>
        </p:spPr>
      </p:pic>
      <p:pic>
        <p:nvPicPr>
          <p:cNvPr id="9" name="Picture 9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C4B87067-F73E-4800-952A-4A35ED476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9336" y="3374803"/>
            <a:ext cx="4734232" cy="3242424"/>
          </a:xfrm>
          <a:prstGeom prst="rect">
            <a:avLst/>
          </a:prstGeom>
        </p:spPr>
      </p:pic>
      <p:pic>
        <p:nvPicPr>
          <p:cNvPr id="10" name="Picture 10" descr="A picture containing outdoor, grass, food, building&#10;&#10;Description automatically generated">
            <a:extLst>
              <a:ext uri="{FF2B5EF4-FFF2-40B4-BE49-F238E27FC236}">
                <a16:creationId xmlns:a16="http://schemas.microsoft.com/office/drawing/2014/main" id="{2040FD08-AB54-4F47-AF35-E7837C9BE3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8562" y="720094"/>
            <a:ext cx="5410198" cy="2554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57B902-9302-4B9F-9E9A-5AFAC96F5246}"/>
              </a:ext>
            </a:extLst>
          </p:cNvPr>
          <p:cNvSpPr txBox="1"/>
          <p:nvPr/>
        </p:nvSpPr>
        <p:spPr>
          <a:xfrm>
            <a:off x="1603615" y="1531727"/>
            <a:ext cx="9198632" cy="4339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In 1948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, Apartheid was introduced to South Africa.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The county established laws that separated whites from black South Africans causing segregation and conflict for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The poem, Nothing's Changed, by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Tatumkhulu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Afrika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, talks about the rampant apartheid system in District Six near Cape Town in South Africa, and explores the racism. ... It reveals the experience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Afrika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returning to South Africa in 1994, after the system of racial separation, called Apartheid, had been upturned.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Afrika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 discovered that nothing had changed.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9EDFB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D9EDFB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C3F3F-237F-1D41-99D7-220A4DA66E03}"/>
              </a:ext>
            </a:extLst>
          </p:cNvPr>
          <p:cNvSpPr txBox="1"/>
          <p:nvPr/>
        </p:nvSpPr>
        <p:spPr>
          <a:xfrm>
            <a:off x="3223989" y="6006579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7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1F8DC2-6513-8543-AE4E-E80111E4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872" y="-357358"/>
            <a:ext cx="10515600" cy="1325563"/>
          </a:xfrm>
        </p:spPr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Nothing's Changed – Contiguous Read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5A2A9-BADC-44FF-9486-9B16BDB4E492}"/>
              </a:ext>
            </a:extLst>
          </p:cNvPr>
          <p:cNvSpPr txBox="1"/>
          <p:nvPr/>
        </p:nvSpPr>
        <p:spPr>
          <a:xfrm>
            <a:off x="195726" y="927644"/>
            <a:ext cx="431807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the poem whilst listening it to being read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5005F1-7F16-4785-960F-82E8A6A9C45E}"/>
              </a:ext>
            </a:extLst>
          </p:cNvPr>
          <p:cNvSpPr txBox="1"/>
          <p:nvPr/>
        </p:nvSpPr>
        <p:spPr>
          <a:xfrm>
            <a:off x="144439" y="1971025"/>
            <a:ext cx="931365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https://www.youtube.com/watch?v=J9E1ry1q3pw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F078C87-D1BA-493B-8442-EB441FFE5922}"/>
              </a:ext>
            </a:extLst>
          </p:cNvPr>
          <p:cNvSpPr/>
          <p:nvPr/>
        </p:nvSpPr>
        <p:spPr>
          <a:xfrm rot="300000">
            <a:off x="3020000" y="2557622"/>
            <a:ext cx="4630616" cy="3575539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B7E68-5234-4280-A22D-223D78008907}"/>
              </a:ext>
            </a:extLst>
          </p:cNvPr>
          <p:cNvSpPr txBox="1"/>
          <p:nvPr/>
        </p:nvSpPr>
        <p:spPr>
          <a:xfrm>
            <a:off x="3625085" y="3078523"/>
            <a:ext cx="3111483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1. What were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Afrika's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intentions?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2.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What message did he want to portray to his audience?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1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979810A-23AC-46EA-994D-5E8D56D47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573" y="1220666"/>
            <a:ext cx="4733192" cy="4064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66DA9-ABE7-40AB-AA7B-CAE418E9801B}"/>
              </a:ext>
            </a:extLst>
          </p:cNvPr>
          <p:cNvSpPr txBox="1"/>
          <p:nvPr/>
        </p:nvSpPr>
        <p:spPr>
          <a:xfrm>
            <a:off x="5967046" y="5978253"/>
            <a:ext cx="391309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Who?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92278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What?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When?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Why?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How?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4B6D33-65C2-E34C-8D76-FDF209B917F1}"/>
              </a:ext>
            </a:extLst>
          </p:cNvPr>
          <p:cNvSpPr txBox="1"/>
          <p:nvPr/>
        </p:nvSpPr>
        <p:spPr>
          <a:xfrm>
            <a:off x="4565087" y="595920"/>
            <a:ext cx="71690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Week focus: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Priestley’s intentions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8717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5FC20FFEB924FB6AA678D6441D5BF" ma:contentTypeVersion="8" ma:contentTypeDescription="Create a new document." ma:contentTypeScope="" ma:versionID="1ac0c792b655add9680a99f9379e73c0">
  <xsd:schema xmlns:xsd="http://www.w3.org/2001/XMLSchema" xmlns:xs="http://www.w3.org/2001/XMLSchema" xmlns:p="http://schemas.microsoft.com/office/2006/metadata/properties" xmlns:ns2="2ee453fb-70d4-481f-b8ac-3f33dad850c1" xmlns:ns3="049f97e1-32ae-4d3d-9c64-63be60dba368" targetNamespace="http://schemas.microsoft.com/office/2006/metadata/properties" ma:root="true" ma:fieldsID="c35a207da0f87ea1a58ccf35b1a207c4" ns2:_="" ns3:_="">
    <xsd:import namespace="2ee453fb-70d4-481f-b8ac-3f33dad850c1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453fb-70d4-481f-b8ac-3f33dad850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5C94E5-962E-4FDA-A7F6-C453EDFF578C}"/>
</file>

<file path=customXml/itemProps2.xml><?xml version="1.0" encoding="utf-8"?>
<ds:datastoreItem xmlns:ds="http://schemas.openxmlformats.org/officeDocument/2006/customXml" ds:itemID="{46939F52-9663-4848-9230-E0A3C06FAA2F}"/>
</file>

<file path=customXml/itemProps3.xml><?xml version="1.0" encoding="utf-8"?>
<ds:datastoreItem xmlns:ds="http://schemas.openxmlformats.org/officeDocument/2006/customXml" ds:itemID="{811EC9A1-6121-48AB-A429-6F229E8274B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Widescreen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 Light</vt:lpstr>
      <vt:lpstr>Segoe UI Semibold</vt:lpstr>
      <vt:lpstr>1_Office Theme</vt:lpstr>
      <vt:lpstr>Week 4 / Lesson Four: DNA</vt:lpstr>
      <vt:lpstr>PowerPoint Presentation</vt:lpstr>
      <vt:lpstr>PowerPoint Presentation</vt:lpstr>
      <vt:lpstr>Learning Journey</vt:lpstr>
      <vt:lpstr>How are these pictures connected?</vt:lpstr>
      <vt:lpstr>Nothing's Changed – Contiguous Read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 / Lesson Four: DNA</dc:title>
  <dc:creator>KButtery</dc:creator>
  <cp:lastModifiedBy>KButtery</cp:lastModifiedBy>
  <cp:revision>1</cp:revision>
  <dcterms:created xsi:type="dcterms:W3CDTF">2020-09-21T14:56:01Z</dcterms:created>
  <dcterms:modified xsi:type="dcterms:W3CDTF">2020-09-21T14:56:20Z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0x01010057A5FC20FFEB924FB6AA678D6441D5BF</vt:lpwstr>
  </property>
</Properties>
</file>